
<file path=[Content_Types].xml><?xml version="1.0" encoding="utf-8"?>
<Types xmlns="http://schemas.openxmlformats.org/package/2006/content-types">
  <Override PartName="/ppt/diagrams/layout2.xml" ContentType="application/vnd.openxmlformats-officedocument.drawingml.diagramLayout+xml"/>
  <Default Extension="bin" ContentType="application/vnd.openxmlformats-officedocument.presentationml.printerSettings"/>
  <Override PartName="/ppt/slides/slide14.xml" ContentType="application/vnd.openxmlformats-officedocument.presentationml.slide+xml"/>
  <Override PartName="/ppt/diagrams/data5.xml" ContentType="application/vnd.openxmlformats-officedocument.drawingml.diagramData+xml"/>
  <Default Extension="rels" ContentType="application/vnd.openxmlformats-package.relationships+xml"/>
  <Override PartName="/ppt/diagrams/quickStyle5.xml" ContentType="application/vnd.openxmlformats-officedocument.drawingml.diagramStyle+xml"/>
  <Override PartName="/ppt/diagrams/colors1.xml" ContentType="application/vnd.openxmlformats-officedocument.drawingml.diagramColors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diagrams/quickStyle4.xml" ContentType="application/vnd.openxmlformats-officedocument.drawingml.diagramStyle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diagrams/drawing6.xml" ContentType="application/vnd.ms-office.drawingml.diagramDrawing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diagrams/data3.xml" ContentType="application/vnd.openxmlformats-officedocument.drawingml.diagramData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diagrams/colors6.xml" ContentType="application/vnd.openxmlformats-officedocument.drawingml.diagramColors+xml"/>
  <Override PartName="/ppt/diagrams/quickStyle3.xml" ContentType="application/vnd.openxmlformats-officedocument.drawingml.diagramStyle+xml"/>
  <Override PartName="/ppt/presProps.xml" ContentType="application/vnd.openxmlformats-officedocument.presentationml.presProps+xml"/>
  <Override PartName="/ppt/notesSlides/notesSlide6.xml" ContentType="application/vnd.openxmlformats-officedocument.presentationml.notesSlide+xml"/>
  <Override PartName="/ppt/slides/slide26.xml" ContentType="application/vnd.openxmlformats-officedocument.presentationml.slide+xml"/>
  <Override PartName="/ppt/diagrams/drawing5.xml" ContentType="application/vnd.ms-office.drawingml.diagramDrawing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diagrams/layout6.xml" ContentType="application/vnd.openxmlformats-officedocument.drawingml.diagramLayout+xml"/>
  <Override PartName="/ppt/slides/slide18.xml" ContentType="application/vnd.openxmlformats-officedocument.presentationml.slide+xml"/>
  <Override PartName="/ppt/diagrams/data2.xml" ContentType="application/vnd.openxmlformats-officedocument.drawingml.diagramData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diagrams/colors5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quickStyle2.xml" ContentType="application/vnd.openxmlformats-officedocument.drawingml.diagramStyl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diagrams/drawing4.xml" ContentType="application/vnd.ms-office.drawingml.diagramDrawing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diagrams/layout5.xml" ContentType="application/vnd.openxmlformats-officedocument.drawingml.diagramLayout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slides/slide10.xml" ContentType="application/vnd.openxmlformats-officedocument.presentationml.slide+xml"/>
  <Override PartName="/ppt/diagrams/colors4.xml" ContentType="application/vnd.openxmlformats-officedocument.drawingml.diagramColors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diagrams/quickStyle1.xml" ContentType="application/vnd.openxmlformats-officedocument.drawingml.diagramStyl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diagrams/drawing3.xml" ContentType="application/vnd.ms-office.drawingml.diagramDrawing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jpeg" ContentType="image/jpeg"/>
  <Override PartName="/ppt/diagrams/colors3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diagrams/drawing2.xml" ContentType="application/vnd.ms-office.drawingml.diagramDrawing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diagrams/quickStyle6.xml" ContentType="application/vnd.openxmlformats-officedocument.drawingml.diagramStyle+xml"/>
  <Override PartName="/ppt/diagrams/colors2.xml" ContentType="application/vnd.openxmlformats-officedocument.drawingml.diagramColors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diagrams/drawing1.xml" ContentType="application/vnd.ms-office.drawingml.diagramDrawing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</p:sldMasterIdLst>
  <p:notesMasterIdLst>
    <p:notesMasterId r:id="rId44"/>
  </p:notesMasterIdLst>
  <p:handoutMasterIdLst>
    <p:handoutMasterId r:id="rId45"/>
  </p:handoutMasterIdLst>
  <p:sldIdLst>
    <p:sldId id="335" r:id="rId2"/>
    <p:sldId id="414" r:id="rId3"/>
    <p:sldId id="415" r:id="rId4"/>
    <p:sldId id="419" r:id="rId5"/>
    <p:sldId id="420" r:id="rId6"/>
    <p:sldId id="421" r:id="rId7"/>
    <p:sldId id="422" r:id="rId8"/>
    <p:sldId id="423" r:id="rId9"/>
    <p:sldId id="424" r:id="rId10"/>
    <p:sldId id="417" r:id="rId11"/>
    <p:sldId id="425" r:id="rId12"/>
    <p:sldId id="426" r:id="rId13"/>
    <p:sldId id="418" r:id="rId14"/>
    <p:sldId id="427" r:id="rId15"/>
    <p:sldId id="429" r:id="rId16"/>
    <p:sldId id="428" r:id="rId17"/>
    <p:sldId id="460" r:id="rId18"/>
    <p:sldId id="431" r:id="rId19"/>
    <p:sldId id="432" r:id="rId20"/>
    <p:sldId id="433" r:id="rId21"/>
    <p:sldId id="434" r:id="rId22"/>
    <p:sldId id="435" r:id="rId23"/>
    <p:sldId id="436" r:id="rId24"/>
    <p:sldId id="437" r:id="rId25"/>
    <p:sldId id="439" r:id="rId26"/>
    <p:sldId id="440" r:id="rId27"/>
    <p:sldId id="441" r:id="rId28"/>
    <p:sldId id="442" r:id="rId29"/>
    <p:sldId id="443" r:id="rId30"/>
    <p:sldId id="444" r:id="rId31"/>
    <p:sldId id="445" r:id="rId32"/>
    <p:sldId id="447" r:id="rId33"/>
    <p:sldId id="446" r:id="rId34"/>
    <p:sldId id="448" r:id="rId35"/>
    <p:sldId id="449" r:id="rId36"/>
    <p:sldId id="450" r:id="rId37"/>
    <p:sldId id="451" r:id="rId38"/>
    <p:sldId id="452" r:id="rId39"/>
    <p:sldId id="453" r:id="rId40"/>
    <p:sldId id="456" r:id="rId41"/>
    <p:sldId id="457" r:id="rId42"/>
    <p:sldId id="31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6600"/>
    <a:srgbClr val="00CC99"/>
    <a:srgbClr val="FF33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49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B5BA25-FF1A-4D8C-ABF9-898CAAF08C6B}" type="doc">
      <dgm:prSet loTypeId="urn:microsoft.com/office/officeart/2005/8/layout/cycle7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B70191-B641-4B62-A4C4-6F01B1B379AB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Income Statement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EC3FFA-E09D-438F-89A9-CDEB4D45233F}" type="parTrans" cxnId="{6ACB4130-7CC0-4C80-9B33-31CBB86BAC69}">
      <dgm:prSet/>
      <dgm:spPr/>
      <dgm:t>
        <a:bodyPr/>
        <a:lstStyle/>
        <a:p>
          <a:endParaRPr lang="en-US"/>
        </a:p>
      </dgm:t>
    </dgm:pt>
    <dgm:pt modelId="{5447B8AF-BDC4-4CE0-94FE-7ACA07E0337E}" type="sibTrans" cxnId="{6ACB4130-7CC0-4C80-9B33-31CBB86BAC69}">
      <dgm:prSet/>
      <dgm:spPr>
        <a:solidFill>
          <a:srgbClr val="00CC99"/>
        </a:solidFill>
      </dgm:spPr>
      <dgm:t>
        <a:bodyPr/>
        <a:lstStyle/>
        <a:p>
          <a:endParaRPr lang="en-US"/>
        </a:p>
      </dgm:t>
    </dgm:pt>
    <dgm:pt modelId="{4B76A51E-3F5E-445B-8DAD-654FB8B54938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Cash Flow Statement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FFA340-89C4-492C-972E-F4A1EA7E8514}" type="parTrans" cxnId="{550CD4BF-5222-4E87-A820-AACF2528CDAB}">
      <dgm:prSet/>
      <dgm:spPr/>
      <dgm:t>
        <a:bodyPr/>
        <a:lstStyle/>
        <a:p>
          <a:endParaRPr lang="en-US"/>
        </a:p>
      </dgm:t>
    </dgm:pt>
    <dgm:pt modelId="{B423ED3D-8760-481F-BEC4-4C031638DA35}" type="sibTrans" cxnId="{550CD4BF-5222-4E87-A820-AACF2528CDAB}">
      <dgm:prSet/>
      <dgm:spPr>
        <a:solidFill>
          <a:srgbClr val="00CC99"/>
        </a:solidFill>
      </dgm:spPr>
      <dgm:t>
        <a:bodyPr/>
        <a:lstStyle/>
        <a:p>
          <a:endParaRPr lang="en-US"/>
        </a:p>
      </dgm:t>
    </dgm:pt>
    <dgm:pt modelId="{9DD2E050-20B7-4DD9-9AA5-ABB1768C0C55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Balance Sheet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469C1D-81B2-4F09-9E89-8CCE2E35749F}" type="parTrans" cxnId="{37C658A9-9F4D-4E44-B8B6-A69D076B6E6F}">
      <dgm:prSet/>
      <dgm:spPr/>
      <dgm:t>
        <a:bodyPr/>
        <a:lstStyle/>
        <a:p>
          <a:endParaRPr lang="en-US"/>
        </a:p>
      </dgm:t>
    </dgm:pt>
    <dgm:pt modelId="{7CC99903-3EBE-41B8-A93B-D7B3A8E20762}" type="sibTrans" cxnId="{37C658A9-9F4D-4E44-B8B6-A69D076B6E6F}">
      <dgm:prSet/>
      <dgm:spPr>
        <a:solidFill>
          <a:srgbClr val="00CC99"/>
        </a:solidFill>
      </dgm:spPr>
      <dgm:t>
        <a:bodyPr/>
        <a:lstStyle/>
        <a:p>
          <a:endParaRPr lang="en-US"/>
        </a:p>
      </dgm:t>
    </dgm:pt>
    <dgm:pt modelId="{2CBA8980-D041-437F-8DA2-AB06A8BA1A9B}" type="pres">
      <dgm:prSet presAssocID="{6FB5BA25-FF1A-4D8C-ABF9-898CAAF08C6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F090D2-2605-4454-8C47-A53020603FE6}" type="pres">
      <dgm:prSet presAssocID="{8DB70191-B641-4B62-A4C4-6F01B1B379AB}" presName="node" presStyleLbl="node1" presStyleIdx="0" presStyleCnt="3" custRadScaleRad="86532" custRadScaleInc="-65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FB7330-0622-4703-A245-898F745DF8F3}" type="pres">
      <dgm:prSet presAssocID="{5447B8AF-BDC4-4CE0-94FE-7ACA07E0337E}" presName="sibTrans" presStyleLbl="sibTrans2D1" presStyleIdx="0" presStyleCnt="3" custScaleX="142949"/>
      <dgm:spPr/>
      <dgm:t>
        <a:bodyPr/>
        <a:lstStyle/>
        <a:p>
          <a:endParaRPr lang="en-US"/>
        </a:p>
      </dgm:t>
    </dgm:pt>
    <dgm:pt modelId="{01938ECD-4B29-439D-9478-6DB5DA0D58C4}" type="pres">
      <dgm:prSet presAssocID="{5447B8AF-BDC4-4CE0-94FE-7ACA07E0337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747D960-3F9A-4837-8E6A-2CC3AE3C5D89}" type="pres">
      <dgm:prSet presAssocID="{4B76A51E-3F5E-445B-8DAD-654FB8B5493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DCF356-CB74-450F-AA76-70A4E414714B}" type="pres">
      <dgm:prSet presAssocID="{B423ED3D-8760-481F-BEC4-4C031638DA35}" presName="sibTrans" presStyleLbl="sibTrans2D1" presStyleIdx="1" presStyleCnt="3" custScaleX="125612"/>
      <dgm:spPr/>
      <dgm:t>
        <a:bodyPr/>
        <a:lstStyle/>
        <a:p>
          <a:endParaRPr lang="en-US"/>
        </a:p>
      </dgm:t>
    </dgm:pt>
    <dgm:pt modelId="{ED1F6AF9-94F5-4C8A-95A5-214B217FF553}" type="pres">
      <dgm:prSet presAssocID="{B423ED3D-8760-481F-BEC4-4C031638DA35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96D8610-93BD-4ECE-87FF-DF44BF5A9753}" type="pres">
      <dgm:prSet presAssocID="{9DD2E050-20B7-4DD9-9AA5-ABB1768C0C5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994FDB-AABB-44C3-9BFB-BC98FA278DA0}" type="pres">
      <dgm:prSet presAssocID="{7CC99903-3EBE-41B8-A93B-D7B3A8E20762}" presName="sibTrans" presStyleLbl="sibTrans2D1" presStyleIdx="2" presStyleCnt="3" custScaleX="147858"/>
      <dgm:spPr/>
      <dgm:t>
        <a:bodyPr/>
        <a:lstStyle/>
        <a:p>
          <a:endParaRPr lang="en-US"/>
        </a:p>
      </dgm:t>
    </dgm:pt>
    <dgm:pt modelId="{C70ED990-8FE6-411D-A9FB-EBE6F62EA474}" type="pres">
      <dgm:prSet presAssocID="{7CC99903-3EBE-41B8-A93B-D7B3A8E20762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8C6980B-B45D-4DCA-BC32-F9E5B95E1EDF}" type="presOf" srcId="{6FB5BA25-FF1A-4D8C-ABF9-898CAAF08C6B}" destId="{2CBA8980-D041-437F-8DA2-AB06A8BA1A9B}" srcOrd="0" destOrd="0" presId="urn:microsoft.com/office/officeart/2005/8/layout/cycle7"/>
    <dgm:cxn modelId="{7C3AB420-90B3-4E4B-A936-1EE03A0B3430}" type="presOf" srcId="{5447B8AF-BDC4-4CE0-94FE-7ACA07E0337E}" destId="{02FB7330-0622-4703-A245-898F745DF8F3}" srcOrd="0" destOrd="0" presId="urn:microsoft.com/office/officeart/2005/8/layout/cycle7"/>
    <dgm:cxn modelId="{6E875ADB-B6C1-418C-89D7-EE5FB623EA04}" type="presOf" srcId="{4B76A51E-3F5E-445B-8DAD-654FB8B54938}" destId="{B747D960-3F9A-4837-8E6A-2CC3AE3C5D89}" srcOrd="0" destOrd="0" presId="urn:microsoft.com/office/officeart/2005/8/layout/cycle7"/>
    <dgm:cxn modelId="{CD6E014F-67F2-437D-B00A-015BA8EEDE48}" type="presOf" srcId="{5447B8AF-BDC4-4CE0-94FE-7ACA07E0337E}" destId="{01938ECD-4B29-439D-9478-6DB5DA0D58C4}" srcOrd="1" destOrd="0" presId="urn:microsoft.com/office/officeart/2005/8/layout/cycle7"/>
    <dgm:cxn modelId="{6ACB4130-7CC0-4C80-9B33-31CBB86BAC69}" srcId="{6FB5BA25-FF1A-4D8C-ABF9-898CAAF08C6B}" destId="{8DB70191-B641-4B62-A4C4-6F01B1B379AB}" srcOrd="0" destOrd="0" parTransId="{0FEC3FFA-E09D-438F-89A9-CDEB4D45233F}" sibTransId="{5447B8AF-BDC4-4CE0-94FE-7ACA07E0337E}"/>
    <dgm:cxn modelId="{550CD4BF-5222-4E87-A820-AACF2528CDAB}" srcId="{6FB5BA25-FF1A-4D8C-ABF9-898CAAF08C6B}" destId="{4B76A51E-3F5E-445B-8DAD-654FB8B54938}" srcOrd="1" destOrd="0" parTransId="{BDFFA340-89C4-492C-972E-F4A1EA7E8514}" sibTransId="{B423ED3D-8760-481F-BEC4-4C031638DA35}"/>
    <dgm:cxn modelId="{BCBC153A-D506-4B1B-A6CD-7C6EB21961C3}" type="presOf" srcId="{7CC99903-3EBE-41B8-A93B-D7B3A8E20762}" destId="{C70ED990-8FE6-411D-A9FB-EBE6F62EA474}" srcOrd="1" destOrd="0" presId="urn:microsoft.com/office/officeart/2005/8/layout/cycle7"/>
    <dgm:cxn modelId="{93A57FCC-1C09-46A2-9DD4-62C4E5F8E4E2}" type="presOf" srcId="{B423ED3D-8760-481F-BEC4-4C031638DA35}" destId="{06DCF356-CB74-450F-AA76-70A4E414714B}" srcOrd="0" destOrd="0" presId="urn:microsoft.com/office/officeart/2005/8/layout/cycle7"/>
    <dgm:cxn modelId="{D9B52B93-A4AC-4C02-B6B9-8138DD852494}" type="presOf" srcId="{8DB70191-B641-4B62-A4C4-6F01B1B379AB}" destId="{E2F090D2-2605-4454-8C47-A53020603FE6}" srcOrd="0" destOrd="0" presId="urn:microsoft.com/office/officeart/2005/8/layout/cycle7"/>
    <dgm:cxn modelId="{CCA059E5-30F0-4463-B44D-5A2835F8E3BB}" type="presOf" srcId="{7CC99903-3EBE-41B8-A93B-D7B3A8E20762}" destId="{A4994FDB-AABB-44C3-9BFB-BC98FA278DA0}" srcOrd="0" destOrd="0" presId="urn:microsoft.com/office/officeart/2005/8/layout/cycle7"/>
    <dgm:cxn modelId="{831EEDAB-C30C-479B-B9DA-60F749A045F1}" type="presOf" srcId="{9DD2E050-20B7-4DD9-9AA5-ABB1768C0C55}" destId="{896D8610-93BD-4ECE-87FF-DF44BF5A9753}" srcOrd="0" destOrd="0" presId="urn:microsoft.com/office/officeart/2005/8/layout/cycle7"/>
    <dgm:cxn modelId="{37C658A9-9F4D-4E44-B8B6-A69D076B6E6F}" srcId="{6FB5BA25-FF1A-4D8C-ABF9-898CAAF08C6B}" destId="{9DD2E050-20B7-4DD9-9AA5-ABB1768C0C55}" srcOrd="2" destOrd="0" parTransId="{91469C1D-81B2-4F09-9E89-8CCE2E35749F}" sibTransId="{7CC99903-3EBE-41B8-A93B-D7B3A8E20762}"/>
    <dgm:cxn modelId="{A3C649DC-14C6-434E-B3A2-A1471EDE3A2E}" type="presOf" srcId="{B423ED3D-8760-481F-BEC4-4C031638DA35}" destId="{ED1F6AF9-94F5-4C8A-95A5-214B217FF553}" srcOrd="1" destOrd="0" presId="urn:microsoft.com/office/officeart/2005/8/layout/cycle7"/>
    <dgm:cxn modelId="{B19C52C5-2886-4D27-8092-73DE85DB3C87}" type="presParOf" srcId="{2CBA8980-D041-437F-8DA2-AB06A8BA1A9B}" destId="{E2F090D2-2605-4454-8C47-A53020603FE6}" srcOrd="0" destOrd="0" presId="urn:microsoft.com/office/officeart/2005/8/layout/cycle7"/>
    <dgm:cxn modelId="{B72BF407-D54B-4DAF-9E9D-9B8A7FA83FE0}" type="presParOf" srcId="{2CBA8980-D041-437F-8DA2-AB06A8BA1A9B}" destId="{02FB7330-0622-4703-A245-898F745DF8F3}" srcOrd="1" destOrd="0" presId="urn:microsoft.com/office/officeart/2005/8/layout/cycle7"/>
    <dgm:cxn modelId="{95722085-93D7-4112-8D43-10388204A944}" type="presParOf" srcId="{02FB7330-0622-4703-A245-898F745DF8F3}" destId="{01938ECD-4B29-439D-9478-6DB5DA0D58C4}" srcOrd="0" destOrd="0" presId="urn:microsoft.com/office/officeart/2005/8/layout/cycle7"/>
    <dgm:cxn modelId="{273063EB-E54E-438C-A097-DCDE12C22290}" type="presParOf" srcId="{2CBA8980-D041-437F-8DA2-AB06A8BA1A9B}" destId="{B747D960-3F9A-4837-8E6A-2CC3AE3C5D89}" srcOrd="2" destOrd="0" presId="urn:microsoft.com/office/officeart/2005/8/layout/cycle7"/>
    <dgm:cxn modelId="{B753293B-230D-44C1-AF5E-F55CA532B181}" type="presParOf" srcId="{2CBA8980-D041-437F-8DA2-AB06A8BA1A9B}" destId="{06DCF356-CB74-450F-AA76-70A4E414714B}" srcOrd="3" destOrd="0" presId="urn:microsoft.com/office/officeart/2005/8/layout/cycle7"/>
    <dgm:cxn modelId="{517ACFB5-AB1A-4972-B66F-E7656062B6EF}" type="presParOf" srcId="{06DCF356-CB74-450F-AA76-70A4E414714B}" destId="{ED1F6AF9-94F5-4C8A-95A5-214B217FF553}" srcOrd="0" destOrd="0" presId="urn:microsoft.com/office/officeart/2005/8/layout/cycle7"/>
    <dgm:cxn modelId="{54FEB0D7-488D-4FB2-B3AB-08DD503E3115}" type="presParOf" srcId="{2CBA8980-D041-437F-8DA2-AB06A8BA1A9B}" destId="{896D8610-93BD-4ECE-87FF-DF44BF5A9753}" srcOrd="4" destOrd="0" presId="urn:microsoft.com/office/officeart/2005/8/layout/cycle7"/>
    <dgm:cxn modelId="{6E52F71D-23B0-4DC3-B995-3E3D25D1BC24}" type="presParOf" srcId="{2CBA8980-D041-437F-8DA2-AB06A8BA1A9B}" destId="{A4994FDB-AABB-44C3-9BFB-BC98FA278DA0}" srcOrd="5" destOrd="0" presId="urn:microsoft.com/office/officeart/2005/8/layout/cycle7"/>
    <dgm:cxn modelId="{58461E8A-EC65-4ED1-9F3E-9027A68F553B}" type="presParOf" srcId="{A4994FDB-AABB-44C3-9BFB-BC98FA278DA0}" destId="{C70ED990-8FE6-411D-A9FB-EBE6F62EA47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A6C94F-7B2D-40C0-8D0F-719D24EEAE39}" type="doc">
      <dgm:prSet loTypeId="urn:microsoft.com/office/officeart/2011/layout/ConvergingTex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8CDDD4-4762-4E22-9D08-170531383AF9}">
      <dgm:prSet phldrT="[Text]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Balance Sheet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5E3551-0B82-4C52-8D21-16F1134A03CA}" type="parTrans" cxnId="{266B2A50-E014-4BAB-97D7-CBFADC1B228E}">
      <dgm:prSet/>
      <dgm:spPr/>
      <dgm:t>
        <a:bodyPr/>
        <a:lstStyle/>
        <a:p>
          <a:endParaRPr lang="en-US"/>
        </a:p>
      </dgm:t>
    </dgm:pt>
    <dgm:pt modelId="{31B020F7-E190-4B65-BEA5-EA90D6C46C79}" type="sibTrans" cxnId="{266B2A50-E014-4BAB-97D7-CBFADC1B228E}">
      <dgm:prSet/>
      <dgm:spPr/>
      <dgm:t>
        <a:bodyPr/>
        <a:lstStyle/>
        <a:p>
          <a:endParaRPr lang="en-US"/>
        </a:p>
      </dgm:t>
    </dgm:pt>
    <dgm:pt modelId="{973F0B8A-75EE-441A-87BE-15289AB84025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rPr>
            <a:t>1. Assets</a:t>
          </a:r>
          <a:endParaRPr lang="en-US" sz="2000" b="1" dirty="0">
            <a:solidFill>
              <a:srgbClr val="FF66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3A67E9-8572-43E8-BBDC-832E92881FFF}" type="parTrans" cxnId="{D0DE682A-6A66-40FC-878F-D446821F7CE3}">
      <dgm:prSet/>
      <dgm:spPr/>
      <dgm:t>
        <a:bodyPr/>
        <a:lstStyle/>
        <a:p>
          <a:endParaRPr lang="en-US"/>
        </a:p>
      </dgm:t>
    </dgm:pt>
    <dgm:pt modelId="{B2C3D50B-F67E-4BB8-92C6-62D2C4AA0B42}" type="sibTrans" cxnId="{D0DE682A-6A66-40FC-878F-D446821F7CE3}">
      <dgm:prSet/>
      <dgm:spPr/>
      <dgm:t>
        <a:bodyPr/>
        <a:lstStyle/>
        <a:p>
          <a:endParaRPr lang="en-US"/>
        </a:p>
      </dgm:t>
    </dgm:pt>
    <dgm:pt modelId="{EF41C8AA-D357-4075-A8C5-99F901BE1F80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rPr>
            <a:t>2. Liabilities</a:t>
          </a:r>
          <a:endParaRPr lang="en-US" sz="2000" b="1" dirty="0">
            <a:solidFill>
              <a:srgbClr val="FF66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B051B1-69E5-4DF2-B47C-F96BD23AC110}" type="parTrans" cxnId="{1929E5CB-2C97-4C7F-AC39-F4EB308BA1BB}">
      <dgm:prSet/>
      <dgm:spPr/>
      <dgm:t>
        <a:bodyPr/>
        <a:lstStyle/>
        <a:p>
          <a:endParaRPr lang="en-US"/>
        </a:p>
      </dgm:t>
    </dgm:pt>
    <dgm:pt modelId="{55586CBC-F76A-4185-A199-824231120CFC}" type="sibTrans" cxnId="{1929E5CB-2C97-4C7F-AC39-F4EB308BA1BB}">
      <dgm:prSet/>
      <dgm:spPr/>
      <dgm:t>
        <a:bodyPr/>
        <a:lstStyle/>
        <a:p>
          <a:endParaRPr lang="en-US"/>
        </a:p>
      </dgm:t>
    </dgm:pt>
    <dgm:pt modelId="{2194163C-FBEF-49B1-AEFA-2CE0E0CD04F7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rPr>
            <a:t>3. Owner’s equity (OE)</a:t>
          </a:r>
          <a:endParaRPr lang="en-US" sz="2000" b="1" dirty="0">
            <a:solidFill>
              <a:srgbClr val="FF66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1413CC-7866-4BDA-B886-1CF6D8FD211F}" type="parTrans" cxnId="{E26D9C90-510E-403B-B35F-5A6E392E1AF2}">
      <dgm:prSet/>
      <dgm:spPr/>
      <dgm:t>
        <a:bodyPr/>
        <a:lstStyle/>
        <a:p>
          <a:endParaRPr lang="en-US"/>
        </a:p>
      </dgm:t>
    </dgm:pt>
    <dgm:pt modelId="{0D54DDE6-7DC6-4F35-B85D-A96057272BF7}" type="sibTrans" cxnId="{E26D9C90-510E-403B-B35F-5A6E392E1AF2}">
      <dgm:prSet/>
      <dgm:spPr/>
      <dgm:t>
        <a:bodyPr/>
        <a:lstStyle/>
        <a:p>
          <a:endParaRPr lang="en-US"/>
        </a:p>
      </dgm:t>
    </dgm:pt>
    <dgm:pt modelId="{97F013E8-43ED-4177-894F-4744675AD784}" type="pres">
      <dgm:prSet presAssocID="{51A6C94F-7B2D-40C0-8D0F-719D24EEAE39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625A01B-A3CF-4F6E-8A22-65F9D8D4A044}" type="pres">
      <dgm:prSet presAssocID="{608CDDD4-4762-4E22-9D08-170531383AF9}" presName="composite" presStyleCnt="0"/>
      <dgm:spPr/>
    </dgm:pt>
    <dgm:pt modelId="{29F8BA93-7D54-4EC5-A945-3E5F2031ABAE}" type="pres">
      <dgm:prSet presAssocID="{608CDDD4-4762-4E22-9D08-170531383AF9}" presName="ParentAccent1" presStyleLbl="alignNode1" presStyleIdx="0" presStyleCnt="34"/>
      <dgm:spPr>
        <a:solidFill>
          <a:srgbClr val="00CC99"/>
        </a:solidFill>
        <a:ln>
          <a:solidFill>
            <a:srgbClr val="FF6600"/>
          </a:solidFill>
        </a:ln>
      </dgm:spPr>
    </dgm:pt>
    <dgm:pt modelId="{FDFE1977-64B2-498D-A829-DFF00BB29CBC}" type="pres">
      <dgm:prSet presAssocID="{608CDDD4-4762-4E22-9D08-170531383AF9}" presName="ParentAccent2" presStyleLbl="alignNode1" presStyleIdx="1" presStyleCnt="34"/>
      <dgm:spPr>
        <a:solidFill>
          <a:srgbClr val="FF6600"/>
        </a:solidFill>
        <a:ln>
          <a:noFill/>
        </a:ln>
      </dgm:spPr>
    </dgm:pt>
    <dgm:pt modelId="{C2F7A377-C56F-496F-8ACF-46EE18E835E2}" type="pres">
      <dgm:prSet presAssocID="{608CDDD4-4762-4E22-9D08-170531383AF9}" presName="ParentAccent3" presStyleLbl="alignNode1" presStyleIdx="2" presStyleCnt="34"/>
      <dgm:spPr>
        <a:solidFill>
          <a:srgbClr val="FF6600"/>
        </a:solidFill>
        <a:ln>
          <a:noFill/>
        </a:ln>
      </dgm:spPr>
    </dgm:pt>
    <dgm:pt modelId="{04F1E279-E596-47A9-8774-C0D5E6382C19}" type="pres">
      <dgm:prSet presAssocID="{608CDDD4-4762-4E22-9D08-170531383AF9}" presName="ParentAccent4" presStyleLbl="alignNode1" presStyleIdx="3" presStyleCnt="34"/>
      <dgm:spPr>
        <a:solidFill>
          <a:srgbClr val="FF6600"/>
        </a:solidFill>
        <a:ln>
          <a:noFill/>
        </a:ln>
      </dgm:spPr>
    </dgm:pt>
    <dgm:pt modelId="{253097DE-B13C-4413-8BE5-4496E482DFF9}" type="pres">
      <dgm:prSet presAssocID="{608CDDD4-4762-4E22-9D08-170531383AF9}" presName="ParentAccent5" presStyleLbl="alignNode1" presStyleIdx="4" presStyleCnt="34"/>
      <dgm:spPr>
        <a:solidFill>
          <a:srgbClr val="FF6600"/>
        </a:solidFill>
        <a:ln>
          <a:noFill/>
        </a:ln>
      </dgm:spPr>
    </dgm:pt>
    <dgm:pt modelId="{8A6BEE39-BC93-4782-98B7-CF4765ED8643}" type="pres">
      <dgm:prSet presAssocID="{608CDDD4-4762-4E22-9D08-170531383AF9}" presName="ParentAccent6" presStyleLbl="alignNode1" presStyleIdx="5" presStyleCnt="34"/>
      <dgm:spPr>
        <a:solidFill>
          <a:srgbClr val="00CC99"/>
        </a:solidFill>
        <a:ln>
          <a:solidFill>
            <a:srgbClr val="FF6600"/>
          </a:solidFill>
        </a:ln>
      </dgm:spPr>
    </dgm:pt>
    <dgm:pt modelId="{68330C3E-EAC1-46EC-8269-B52978FAC171}" type="pres">
      <dgm:prSet presAssocID="{608CDDD4-4762-4E22-9D08-170531383AF9}" presName="ParentAccent7" presStyleLbl="alignNode1" presStyleIdx="6" presStyleCnt="34"/>
      <dgm:spPr>
        <a:solidFill>
          <a:srgbClr val="00CC99"/>
        </a:solidFill>
        <a:ln>
          <a:solidFill>
            <a:srgbClr val="FF6600"/>
          </a:solidFill>
        </a:ln>
      </dgm:spPr>
    </dgm:pt>
    <dgm:pt modelId="{BC763D2F-C847-40B4-89EC-F2E6763F621E}" type="pres">
      <dgm:prSet presAssocID="{608CDDD4-4762-4E22-9D08-170531383AF9}" presName="ParentAccent8" presStyleLbl="alignNode1" presStyleIdx="7" presStyleCnt="34"/>
      <dgm:spPr>
        <a:solidFill>
          <a:srgbClr val="00CC99"/>
        </a:solidFill>
        <a:ln>
          <a:solidFill>
            <a:srgbClr val="FF6600"/>
          </a:solidFill>
        </a:ln>
      </dgm:spPr>
    </dgm:pt>
    <dgm:pt modelId="{841712B2-2181-41E3-9DE4-3256F1F1A8B4}" type="pres">
      <dgm:prSet presAssocID="{608CDDD4-4762-4E22-9D08-170531383AF9}" presName="ParentAccent9" presStyleLbl="alignNode1" presStyleIdx="8" presStyleCnt="34"/>
      <dgm:spPr>
        <a:solidFill>
          <a:srgbClr val="00CC99"/>
        </a:solidFill>
        <a:ln>
          <a:solidFill>
            <a:srgbClr val="FF6600"/>
          </a:solidFill>
        </a:ln>
      </dgm:spPr>
    </dgm:pt>
    <dgm:pt modelId="{2A92BEDF-1BD3-439E-A9F0-DD4C76220E7A}" type="pres">
      <dgm:prSet presAssocID="{608CDDD4-4762-4E22-9D08-170531383AF9}" presName="ParentAccent10" presStyleLbl="alignNode1" presStyleIdx="9" presStyleCnt="34"/>
      <dgm:spPr>
        <a:solidFill>
          <a:srgbClr val="00CC99"/>
        </a:solidFill>
        <a:ln>
          <a:solidFill>
            <a:srgbClr val="FF6600"/>
          </a:solidFill>
        </a:ln>
      </dgm:spPr>
    </dgm:pt>
    <dgm:pt modelId="{D749BFA7-CECC-4F27-AA72-1288C84BD14F}" type="pres">
      <dgm:prSet presAssocID="{608CDDD4-4762-4E22-9D08-170531383AF9}" presName="Parent" presStyleLbl="alignNode1" presStyleIdx="10" presStyleCnt="34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22955-88C5-4715-AC6C-5E25F8560027}" type="pres">
      <dgm:prSet presAssocID="{973F0B8A-75EE-441A-87BE-15289AB84025}" presName="Child1Accent1" presStyleLbl="alignNode1" presStyleIdx="11" presStyleCnt="34"/>
      <dgm:spPr>
        <a:solidFill>
          <a:srgbClr val="00CC99"/>
        </a:solidFill>
        <a:ln>
          <a:solidFill>
            <a:srgbClr val="FF6600"/>
          </a:solidFill>
        </a:ln>
      </dgm:spPr>
    </dgm:pt>
    <dgm:pt modelId="{8DBD15B2-5209-4B4F-A6E5-905EA7C0E8BE}" type="pres">
      <dgm:prSet presAssocID="{973F0B8A-75EE-441A-87BE-15289AB84025}" presName="Child1Accent2" presStyleLbl="alignNode1" presStyleIdx="12" presStyleCnt="34"/>
      <dgm:spPr>
        <a:solidFill>
          <a:srgbClr val="FF6600"/>
        </a:solidFill>
        <a:ln>
          <a:noFill/>
        </a:ln>
      </dgm:spPr>
    </dgm:pt>
    <dgm:pt modelId="{FE413541-BE56-436D-A379-3BD41CCD9DBB}" type="pres">
      <dgm:prSet presAssocID="{973F0B8A-75EE-441A-87BE-15289AB84025}" presName="Child1Accent3" presStyleLbl="alignNode1" presStyleIdx="13" presStyleCnt="34"/>
      <dgm:spPr>
        <a:solidFill>
          <a:srgbClr val="FF6600"/>
        </a:solidFill>
        <a:ln>
          <a:noFill/>
        </a:ln>
      </dgm:spPr>
    </dgm:pt>
    <dgm:pt modelId="{ABBF9A6E-DAB2-41CC-BE8F-5A39E26DA986}" type="pres">
      <dgm:prSet presAssocID="{973F0B8A-75EE-441A-87BE-15289AB84025}" presName="Child1Accent4" presStyleLbl="alignNode1" presStyleIdx="14" presStyleCnt="34"/>
      <dgm:spPr>
        <a:solidFill>
          <a:srgbClr val="FF6600"/>
        </a:solidFill>
        <a:ln>
          <a:noFill/>
        </a:ln>
      </dgm:spPr>
    </dgm:pt>
    <dgm:pt modelId="{E03C612D-F57C-4CE8-9AF7-70D3E4B9AA7C}" type="pres">
      <dgm:prSet presAssocID="{973F0B8A-75EE-441A-87BE-15289AB84025}" presName="Child1Accent5" presStyleLbl="alignNode1" presStyleIdx="15" presStyleCnt="34"/>
      <dgm:spPr>
        <a:solidFill>
          <a:srgbClr val="FF6600"/>
        </a:solidFill>
        <a:ln>
          <a:noFill/>
        </a:ln>
      </dgm:spPr>
    </dgm:pt>
    <dgm:pt modelId="{1D96338F-0A3D-4D39-89D1-31AA1E274C80}" type="pres">
      <dgm:prSet presAssocID="{973F0B8A-75EE-441A-87BE-15289AB84025}" presName="Child1Accent6" presStyleLbl="alignNode1" presStyleIdx="16" presStyleCnt="34"/>
      <dgm:spPr>
        <a:solidFill>
          <a:srgbClr val="FF6600"/>
        </a:solidFill>
        <a:ln>
          <a:noFill/>
        </a:ln>
      </dgm:spPr>
    </dgm:pt>
    <dgm:pt modelId="{105D916B-9CCD-41D0-AC91-40EA7729078E}" type="pres">
      <dgm:prSet presAssocID="{973F0B8A-75EE-441A-87BE-15289AB84025}" presName="Child1Accent7" presStyleLbl="alignNode1" presStyleIdx="17" presStyleCnt="34"/>
      <dgm:spPr>
        <a:solidFill>
          <a:srgbClr val="00CC99"/>
        </a:solidFill>
        <a:ln>
          <a:solidFill>
            <a:srgbClr val="FF6600"/>
          </a:solidFill>
        </a:ln>
      </dgm:spPr>
    </dgm:pt>
    <dgm:pt modelId="{70BAB39A-43CD-4E7D-9BD8-9B9CCBEF4D63}" type="pres">
      <dgm:prSet presAssocID="{973F0B8A-75EE-441A-87BE-15289AB84025}" presName="Child1Accent8" presStyleLbl="alignNode1" presStyleIdx="18" presStyleCnt="34"/>
      <dgm:spPr/>
    </dgm:pt>
    <dgm:pt modelId="{DB0CF460-3EB0-47A8-8C02-7F9372C08F26}" type="pres">
      <dgm:prSet presAssocID="{973F0B8A-75EE-441A-87BE-15289AB84025}" presName="Child1Accent9" presStyleLbl="alignNode1" presStyleIdx="19" presStyleCnt="34"/>
      <dgm:spPr/>
    </dgm:pt>
    <dgm:pt modelId="{0F9FFF90-BD6A-45B0-932A-B9D5A1F6D4DA}" type="pres">
      <dgm:prSet presAssocID="{973F0B8A-75EE-441A-87BE-15289AB84025}" presName="Child1" presStyleLbl="revTx" presStyleIdx="0" presStyleCnt="3" custLinFactNeighborX="-17085" custLinFactNeighborY="-2715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91AB98-3442-425B-B429-A80D7B62293C}" type="pres">
      <dgm:prSet presAssocID="{EF41C8AA-D357-4075-A8C5-99F901BE1F80}" presName="Child2Accent1" presStyleLbl="alignNode1" presStyleIdx="20" presStyleCnt="34"/>
      <dgm:spPr>
        <a:solidFill>
          <a:srgbClr val="00CC99"/>
        </a:solidFill>
        <a:ln>
          <a:solidFill>
            <a:srgbClr val="FF6600"/>
          </a:solidFill>
        </a:ln>
      </dgm:spPr>
    </dgm:pt>
    <dgm:pt modelId="{E447FA87-2927-432F-9DE0-533F806729C6}" type="pres">
      <dgm:prSet presAssocID="{EF41C8AA-D357-4075-A8C5-99F901BE1F80}" presName="Child2Accent2" presStyleLbl="alignNode1" presStyleIdx="21" presStyleCnt="34"/>
      <dgm:spPr>
        <a:solidFill>
          <a:srgbClr val="FF6600"/>
        </a:solidFill>
        <a:ln>
          <a:noFill/>
        </a:ln>
      </dgm:spPr>
    </dgm:pt>
    <dgm:pt modelId="{0CC80AA1-6284-493C-84E7-11C7513F7196}" type="pres">
      <dgm:prSet presAssocID="{EF41C8AA-D357-4075-A8C5-99F901BE1F80}" presName="Child2Accent3" presStyleLbl="alignNode1" presStyleIdx="22" presStyleCnt="34"/>
      <dgm:spPr>
        <a:solidFill>
          <a:srgbClr val="FF6600"/>
        </a:solidFill>
        <a:ln>
          <a:noFill/>
        </a:ln>
      </dgm:spPr>
    </dgm:pt>
    <dgm:pt modelId="{C0D6BC56-580F-4BC9-A147-164386BAF106}" type="pres">
      <dgm:prSet presAssocID="{EF41C8AA-D357-4075-A8C5-99F901BE1F80}" presName="Child2Accent4" presStyleLbl="alignNode1" presStyleIdx="23" presStyleCnt="34"/>
      <dgm:spPr>
        <a:solidFill>
          <a:srgbClr val="FF6600"/>
        </a:solidFill>
        <a:ln>
          <a:noFill/>
        </a:ln>
      </dgm:spPr>
    </dgm:pt>
    <dgm:pt modelId="{BF2B9AF3-AB81-47D3-BFEC-0A5262711B50}" type="pres">
      <dgm:prSet presAssocID="{EF41C8AA-D357-4075-A8C5-99F901BE1F80}" presName="Child2Accent5" presStyleLbl="alignNode1" presStyleIdx="24" presStyleCnt="34"/>
      <dgm:spPr>
        <a:solidFill>
          <a:srgbClr val="FF6600"/>
        </a:solidFill>
        <a:ln>
          <a:noFill/>
        </a:ln>
      </dgm:spPr>
    </dgm:pt>
    <dgm:pt modelId="{A1460C1D-E79C-4753-8CB3-032851968300}" type="pres">
      <dgm:prSet presAssocID="{EF41C8AA-D357-4075-A8C5-99F901BE1F80}" presName="Child2Accent6" presStyleLbl="alignNode1" presStyleIdx="25" presStyleCnt="34"/>
      <dgm:spPr>
        <a:solidFill>
          <a:srgbClr val="00CC99"/>
        </a:solidFill>
        <a:ln>
          <a:solidFill>
            <a:srgbClr val="FF6600"/>
          </a:solidFill>
        </a:ln>
      </dgm:spPr>
    </dgm:pt>
    <dgm:pt modelId="{FE32B5A0-E7A4-48B5-A025-71EDC039E100}" type="pres">
      <dgm:prSet presAssocID="{EF41C8AA-D357-4075-A8C5-99F901BE1F80}" presName="Child2Accent7" presStyleLbl="alignNode1" presStyleIdx="26" presStyleCnt="34"/>
      <dgm:spPr/>
    </dgm:pt>
    <dgm:pt modelId="{B8515F06-E643-4A85-8334-4FD11A8DFF88}" type="pres">
      <dgm:prSet presAssocID="{EF41C8AA-D357-4075-A8C5-99F901BE1F80}" presName="Child2" presStyleLbl="revTx" presStyleIdx="1" presStyleCnt="3" custScaleX="145184" custLinFactNeighborY="-2777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EE9F8-7512-4199-95C1-99D6BBD575AB}" type="pres">
      <dgm:prSet presAssocID="{2194163C-FBEF-49B1-AEFA-2CE0E0CD04F7}" presName="Child3Accent1" presStyleLbl="alignNode1" presStyleIdx="27" presStyleCnt="34" custLinFactNeighborX="46626" custLinFactNeighborY="30773"/>
      <dgm:spPr>
        <a:solidFill>
          <a:srgbClr val="00CC99"/>
        </a:solidFill>
        <a:ln>
          <a:solidFill>
            <a:srgbClr val="FF6600"/>
          </a:solidFill>
        </a:ln>
      </dgm:spPr>
    </dgm:pt>
    <dgm:pt modelId="{28578929-DC28-4228-BF20-C2CA961C81BE}" type="pres">
      <dgm:prSet presAssocID="{2194163C-FBEF-49B1-AEFA-2CE0E0CD04F7}" presName="Child3Accent2" presStyleLbl="alignNode1" presStyleIdx="28" presStyleCnt="34"/>
      <dgm:spPr>
        <a:solidFill>
          <a:srgbClr val="FF6600"/>
        </a:solidFill>
        <a:ln>
          <a:noFill/>
        </a:ln>
      </dgm:spPr>
    </dgm:pt>
    <dgm:pt modelId="{DBA25CD4-70B6-48DC-A59B-E39B50FAD213}" type="pres">
      <dgm:prSet presAssocID="{2194163C-FBEF-49B1-AEFA-2CE0E0CD04F7}" presName="Child3Accent3" presStyleLbl="alignNode1" presStyleIdx="29" presStyleCnt="34"/>
      <dgm:spPr>
        <a:solidFill>
          <a:srgbClr val="FF6600"/>
        </a:solidFill>
        <a:ln>
          <a:noFill/>
        </a:ln>
      </dgm:spPr>
    </dgm:pt>
    <dgm:pt modelId="{A1E94179-2153-49FB-9D95-B4CF435BA552}" type="pres">
      <dgm:prSet presAssocID="{2194163C-FBEF-49B1-AEFA-2CE0E0CD04F7}" presName="Child3Accent4" presStyleLbl="alignNode1" presStyleIdx="30" presStyleCnt="34"/>
      <dgm:spPr>
        <a:solidFill>
          <a:srgbClr val="FF6600"/>
        </a:solidFill>
        <a:ln>
          <a:noFill/>
        </a:ln>
      </dgm:spPr>
    </dgm:pt>
    <dgm:pt modelId="{E01CA174-EA00-4EFF-9B21-E72CB5BBBFFA}" type="pres">
      <dgm:prSet presAssocID="{2194163C-FBEF-49B1-AEFA-2CE0E0CD04F7}" presName="Child3Accent5" presStyleLbl="alignNode1" presStyleIdx="31" presStyleCnt="34"/>
      <dgm:spPr>
        <a:solidFill>
          <a:srgbClr val="FF6600"/>
        </a:solidFill>
        <a:ln>
          <a:noFill/>
        </a:ln>
      </dgm:spPr>
    </dgm:pt>
    <dgm:pt modelId="{BE1E5344-BF10-4FEF-982A-E89470CD1052}" type="pres">
      <dgm:prSet presAssocID="{2194163C-FBEF-49B1-AEFA-2CE0E0CD04F7}" presName="Child3Accent6" presStyleLbl="alignNode1" presStyleIdx="32" presStyleCnt="34"/>
      <dgm:spPr>
        <a:solidFill>
          <a:srgbClr val="FF6600"/>
        </a:solidFill>
        <a:ln>
          <a:noFill/>
        </a:ln>
      </dgm:spPr>
    </dgm:pt>
    <dgm:pt modelId="{2810B7CA-9253-4F6E-B03A-C1D48BAE3AC1}" type="pres">
      <dgm:prSet presAssocID="{2194163C-FBEF-49B1-AEFA-2CE0E0CD04F7}" presName="Child3Accent7" presStyleLbl="alignNode1" presStyleIdx="33" presStyleCnt="34"/>
      <dgm:spPr>
        <a:solidFill>
          <a:srgbClr val="00CC99"/>
        </a:solidFill>
        <a:ln>
          <a:solidFill>
            <a:srgbClr val="FF6600"/>
          </a:solidFill>
        </a:ln>
      </dgm:spPr>
    </dgm:pt>
    <dgm:pt modelId="{62CE94D3-8439-40C0-A32F-B4A297CC1744}" type="pres">
      <dgm:prSet presAssocID="{2194163C-FBEF-49B1-AEFA-2CE0E0CD04F7}" presName="Child3" presStyleLbl="revTx" presStyleIdx="2" presStyleCnt="3" custScaleX="141511" custLinFactNeighborX="2705" custLinFactNeighborY="-4904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6D9C90-510E-403B-B35F-5A6E392E1AF2}" srcId="{608CDDD4-4762-4E22-9D08-170531383AF9}" destId="{2194163C-FBEF-49B1-AEFA-2CE0E0CD04F7}" srcOrd="2" destOrd="0" parTransId="{071413CC-7866-4BDA-B886-1CF6D8FD211F}" sibTransId="{0D54DDE6-7DC6-4F35-B85D-A96057272BF7}"/>
    <dgm:cxn modelId="{D0DE682A-6A66-40FC-878F-D446821F7CE3}" srcId="{608CDDD4-4762-4E22-9D08-170531383AF9}" destId="{973F0B8A-75EE-441A-87BE-15289AB84025}" srcOrd="0" destOrd="0" parTransId="{A73A67E9-8572-43E8-BBDC-832E92881FFF}" sibTransId="{B2C3D50B-F67E-4BB8-92C6-62D2C4AA0B42}"/>
    <dgm:cxn modelId="{024B88D9-407D-42F1-9B8D-9E10E56BEFDD}" type="presOf" srcId="{EF41C8AA-D357-4075-A8C5-99F901BE1F80}" destId="{B8515F06-E643-4A85-8334-4FD11A8DFF88}" srcOrd="0" destOrd="0" presId="urn:microsoft.com/office/officeart/2011/layout/ConvergingText"/>
    <dgm:cxn modelId="{3D328BF6-FD17-4B25-A031-204DE57CA8DD}" type="presOf" srcId="{973F0B8A-75EE-441A-87BE-15289AB84025}" destId="{0F9FFF90-BD6A-45B0-932A-B9D5A1F6D4DA}" srcOrd="0" destOrd="0" presId="urn:microsoft.com/office/officeart/2011/layout/ConvergingText"/>
    <dgm:cxn modelId="{266B2A50-E014-4BAB-97D7-CBFADC1B228E}" srcId="{51A6C94F-7B2D-40C0-8D0F-719D24EEAE39}" destId="{608CDDD4-4762-4E22-9D08-170531383AF9}" srcOrd="0" destOrd="0" parTransId="{EC5E3551-0B82-4C52-8D21-16F1134A03CA}" sibTransId="{31B020F7-E190-4B65-BEA5-EA90D6C46C79}"/>
    <dgm:cxn modelId="{3ECB7C20-2C10-422B-9BDD-C587889D0352}" type="presOf" srcId="{51A6C94F-7B2D-40C0-8D0F-719D24EEAE39}" destId="{97F013E8-43ED-4177-894F-4744675AD784}" srcOrd="0" destOrd="0" presId="urn:microsoft.com/office/officeart/2011/layout/ConvergingText"/>
    <dgm:cxn modelId="{1929E5CB-2C97-4C7F-AC39-F4EB308BA1BB}" srcId="{608CDDD4-4762-4E22-9D08-170531383AF9}" destId="{EF41C8AA-D357-4075-A8C5-99F901BE1F80}" srcOrd="1" destOrd="0" parTransId="{E6B051B1-69E5-4DF2-B47C-F96BD23AC110}" sibTransId="{55586CBC-F76A-4185-A199-824231120CFC}"/>
    <dgm:cxn modelId="{B2092B68-7D7C-40C6-845D-5704E572DFE5}" type="presOf" srcId="{608CDDD4-4762-4E22-9D08-170531383AF9}" destId="{D749BFA7-CECC-4F27-AA72-1288C84BD14F}" srcOrd="0" destOrd="0" presId="urn:microsoft.com/office/officeart/2011/layout/ConvergingText"/>
    <dgm:cxn modelId="{E8BA0174-BBE5-4954-929E-37EC5C44DC51}" type="presOf" srcId="{2194163C-FBEF-49B1-AEFA-2CE0E0CD04F7}" destId="{62CE94D3-8439-40C0-A32F-B4A297CC1744}" srcOrd="0" destOrd="0" presId="urn:microsoft.com/office/officeart/2011/layout/ConvergingText"/>
    <dgm:cxn modelId="{6AAC2829-029B-4E33-9E69-C8C88D55CD00}" type="presParOf" srcId="{97F013E8-43ED-4177-894F-4744675AD784}" destId="{8625A01B-A3CF-4F6E-8A22-65F9D8D4A044}" srcOrd="0" destOrd="0" presId="urn:microsoft.com/office/officeart/2011/layout/ConvergingText"/>
    <dgm:cxn modelId="{2EE1DAC3-E501-4A03-A37A-59BF862CD1C0}" type="presParOf" srcId="{8625A01B-A3CF-4F6E-8A22-65F9D8D4A044}" destId="{29F8BA93-7D54-4EC5-A945-3E5F2031ABAE}" srcOrd="0" destOrd="0" presId="urn:microsoft.com/office/officeart/2011/layout/ConvergingText"/>
    <dgm:cxn modelId="{719E45EE-3BA8-4C30-9F64-2E43F5F2B824}" type="presParOf" srcId="{8625A01B-A3CF-4F6E-8A22-65F9D8D4A044}" destId="{FDFE1977-64B2-498D-A829-DFF00BB29CBC}" srcOrd="1" destOrd="0" presId="urn:microsoft.com/office/officeart/2011/layout/ConvergingText"/>
    <dgm:cxn modelId="{6BBC7A98-320B-466D-B8B1-0B3FC9CB41F3}" type="presParOf" srcId="{8625A01B-A3CF-4F6E-8A22-65F9D8D4A044}" destId="{C2F7A377-C56F-496F-8ACF-46EE18E835E2}" srcOrd="2" destOrd="0" presId="urn:microsoft.com/office/officeart/2011/layout/ConvergingText"/>
    <dgm:cxn modelId="{9FB639A2-F585-4AB8-9E7A-49BE26353B71}" type="presParOf" srcId="{8625A01B-A3CF-4F6E-8A22-65F9D8D4A044}" destId="{04F1E279-E596-47A9-8774-C0D5E6382C19}" srcOrd="3" destOrd="0" presId="urn:microsoft.com/office/officeart/2011/layout/ConvergingText"/>
    <dgm:cxn modelId="{01513709-0091-4939-A32E-3F05571E27B8}" type="presParOf" srcId="{8625A01B-A3CF-4F6E-8A22-65F9D8D4A044}" destId="{253097DE-B13C-4413-8BE5-4496E482DFF9}" srcOrd="4" destOrd="0" presId="urn:microsoft.com/office/officeart/2011/layout/ConvergingText"/>
    <dgm:cxn modelId="{2490BCC4-6198-448C-8744-BC7E09B44911}" type="presParOf" srcId="{8625A01B-A3CF-4F6E-8A22-65F9D8D4A044}" destId="{8A6BEE39-BC93-4782-98B7-CF4765ED8643}" srcOrd="5" destOrd="0" presId="urn:microsoft.com/office/officeart/2011/layout/ConvergingText"/>
    <dgm:cxn modelId="{0739A2E0-64DE-4758-87C1-CD03280EC22E}" type="presParOf" srcId="{8625A01B-A3CF-4F6E-8A22-65F9D8D4A044}" destId="{68330C3E-EAC1-46EC-8269-B52978FAC171}" srcOrd="6" destOrd="0" presId="urn:microsoft.com/office/officeart/2011/layout/ConvergingText"/>
    <dgm:cxn modelId="{DB50A730-1494-4126-9D2C-8F014E062655}" type="presParOf" srcId="{8625A01B-A3CF-4F6E-8A22-65F9D8D4A044}" destId="{BC763D2F-C847-40B4-89EC-F2E6763F621E}" srcOrd="7" destOrd="0" presId="urn:microsoft.com/office/officeart/2011/layout/ConvergingText"/>
    <dgm:cxn modelId="{AC48A6D5-1736-4AC4-A7B2-4B596DD003A2}" type="presParOf" srcId="{8625A01B-A3CF-4F6E-8A22-65F9D8D4A044}" destId="{841712B2-2181-41E3-9DE4-3256F1F1A8B4}" srcOrd="8" destOrd="0" presId="urn:microsoft.com/office/officeart/2011/layout/ConvergingText"/>
    <dgm:cxn modelId="{38CCF355-9C66-4488-BCEA-922D445885CE}" type="presParOf" srcId="{8625A01B-A3CF-4F6E-8A22-65F9D8D4A044}" destId="{2A92BEDF-1BD3-439E-A9F0-DD4C76220E7A}" srcOrd="9" destOrd="0" presId="urn:microsoft.com/office/officeart/2011/layout/ConvergingText"/>
    <dgm:cxn modelId="{2BAEA4F1-CF78-4A04-AB89-7DFFF3C76533}" type="presParOf" srcId="{8625A01B-A3CF-4F6E-8A22-65F9D8D4A044}" destId="{D749BFA7-CECC-4F27-AA72-1288C84BD14F}" srcOrd="10" destOrd="0" presId="urn:microsoft.com/office/officeart/2011/layout/ConvergingText"/>
    <dgm:cxn modelId="{BFBB8E1A-C35F-4074-AFE4-C776481803D8}" type="presParOf" srcId="{8625A01B-A3CF-4F6E-8A22-65F9D8D4A044}" destId="{E3322955-88C5-4715-AC6C-5E25F8560027}" srcOrd="11" destOrd="0" presId="urn:microsoft.com/office/officeart/2011/layout/ConvergingText"/>
    <dgm:cxn modelId="{C5DEA0A8-F7F4-4F0C-9308-63761127304C}" type="presParOf" srcId="{8625A01B-A3CF-4F6E-8A22-65F9D8D4A044}" destId="{8DBD15B2-5209-4B4F-A6E5-905EA7C0E8BE}" srcOrd="12" destOrd="0" presId="urn:microsoft.com/office/officeart/2011/layout/ConvergingText"/>
    <dgm:cxn modelId="{27141A53-F016-4905-8DB1-3356B7E873D7}" type="presParOf" srcId="{8625A01B-A3CF-4F6E-8A22-65F9D8D4A044}" destId="{FE413541-BE56-436D-A379-3BD41CCD9DBB}" srcOrd="13" destOrd="0" presId="urn:microsoft.com/office/officeart/2011/layout/ConvergingText"/>
    <dgm:cxn modelId="{495C81DE-9ECA-46B2-9109-53B388101D45}" type="presParOf" srcId="{8625A01B-A3CF-4F6E-8A22-65F9D8D4A044}" destId="{ABBF9A6E-DAB2-41CC-BE8F-5A39E26DA986}" srcOrd="14" destOrd="0" presId="urn:microsoft.com/office/officeart/2011/layout/ConvergingText"/>
    <dgm:cxn modelId="{9E77585C-036B-4CC2-90EF-3B4BB651572F}" type="presParOf" srcId="{8625A01B-A3CF-4F6E-8A22-65F9D8D4A044}" destId="{E03C612D-F57C-4CE8-9AF7-70D3E4B9AA7C}" srcOrd="15" destOrd="0" presId="urn:microsoft.com/office/officeart/2011/layout/ConvergingText"/>
    <dgm:cxn modelId="{77675EBC-5F1F-4DA9-84C4-3883C700358C}" type="presParOf" srcId="{8625A01B-A3CF-4F6E-8A22-65F9D8D4A044}" destId="{1D96338F-0A3D-4D39-89D1-31AA1E274C80}" srcOrd="16" destOrd="0" presId="urn:microsoft.com/office/officeart/2011/layout/ConvergingText"/>
    <dgm:cxn modelId="{1C2A67DC-C555-40C4-9305-1BD5BBCC3A5E}" type="presParOf" srcId="{8625A01B-A3CF-4F6E-8A22-65F9D8D4A044}" destId="{105D916B-9CCD-41D0-AC91-40EA7729078E}" srcOrd="17" destOrd="0" presId="urn:microsoft.com/office/officeart/2011/layout/ConvergingText"/>
    <dgm:cxn modelId="{549E1092-75FD-4637-AA55-40FD87C91FEA}" type="presParOf" srcId="{8625A01B-A3CF-4F6E-8A22-65F9D8D4A044}" destId="{70BAB39A-43CD-4E7D-9BD8-9B9CCBEF4D63}" srcOrd="18" destOrd="0" presId="urn:microsoft.com/office/officeart/2011/layout/ConvergingText"/>
    <dgm:cxn modelId="{D5022D1A-8122-4C24-82BA-655D7C3BF6B5}" type="presParOf" srcId="{8625A01B-A3CF-4F6E-8A22-65F9D8D4A044}" destId="{DB0CF460-3EB0-47A8-8C02-7F9372C08F26}" srcOrd="19" destOrd="0" presId="urn:microsoft.com/office/officeart/2011/layout/ConvergingText"/>
    <dgm:cxn modelId="{54F93ADF-29E3-44FF-9154-52D1F3468806}" type="presParOf" srcId="{8625A01B-A3CF-4F6E-8A22-65F9D8D4A044}" destId="{0F9FFF90-BD6A-45B0-932A-B9D5A1F6D4DA}" srcOrd="20" destOrd="0" presId="urn:microsoft.com/office/officeart/2011/layout/ConvergingText"/>
    <dgm:cxn modelId="{07AC08C8-2FB4-401E-92F1-B3A021827DAF}" type="presParOf" srcId="{8625A01B-A3CF-4F6E-8A22-65F9D8D4A044}" destId="{1191AB98-3442-425B-B429-A80D7B62293C}" srcOrd="21" destOrd="0" presId="urn:microsoft.com/office/officeart/2011/layout/ConvergingText"/>
    <dgm:cxn modelId="{EA262CB5-D7EE-4CC5-A822-A661E23C84FF}" type="presParOf" srcId="{8625A01B-A3CF-4F6E-8A22-65F9D8D4A044}" destId="{E447FA87-2927-432F-9DE0-533F806729C6}" srcOrd="22" destOrd="0" presId="urn:microsoft.com/office/officeart/2011/layout/ConvergingText"/>
    <dgm:cxn modelId="{0864DF56-354E-46F8-BD5D-5EA469F904D5}" type="presParOf" srcId="{8625A01B-A3CF-4F6E-8A22-65F9D8D4A044}" destId="{0CC80AA1-6284-493C-84E7-11C7513F7196}" srcOrd="23" destOrd="0" presId="urn:microsoft.com/office/officeart/2011/layout/ConvergingText"/>
    <dgm:cxn modelId="{1F34D918-A905-4BF8-97DD-2715AABEC9E3}" type="presParOf" srcId="{8625A01B-A3CF-4F6E-8A22-65F9D8D4A044}" destId="{C0D6BC56-580F-4BC9-A147-164386BAF106}" srcOrd="24" destOrd="0" presId="urn:microsoft.com/office/officeart/2011/layout/ConvergingText"/>
    <dgm:cxn modelId="{CF25F05A-77B1-4723-8D0E-CD93F9786DBA}" type="presParOf" srcId="{8625A01B-A3CF-4F6E-8A22-65F9D8D4A044}" destId="{BF2B9AF3-AB81-47D3-BFEC-0A5262711B50}" srcOrd="25" destOrd="0" presId="urn:microsoft.com/office/officeart/2011/layout/ConvergingText"/>
    <dgm:cxn modelId="{BE0C2A52-1444-42E6-B9A6-C68BE665AD06}" type="presParOf" srcId="{8625A01B-A3CF-4F6E-8A22-65F9D8D4A044}" destId="{A1460C1D-E79C-4753-8CB3-032851968300}" srcOrd="26" destOrd="0" presId="urn:microsoft.com/office/officeart/2011/layout/ConvergingText"/>
    <dgm:cxn modelId="{5C87C285-4C9E-4E3F-A855-86F42C41CF65}" type="presParOf" srcId="{8625A01B-A3CF-4F6E-8A22-65F9D8D4A044}" destId="{FE32B5A0-E7A4-48B5-A025-71EDC039E100}" srcOrd="27" destOrd="0" presId="urn:microsoft.com/office/officeart/2011/layout/ConvergingText"/>
    <dgm:cxn modelId="{91F996F9-4DEF-4B4F-BC0C-4DC7EDB0A322}" type="presParOf" srcId="{8625A01B-A3CF-4F6E-8A22-65F9D8D4A044}" destId="{B8515F06-E643-4A85-8334-4FD11A8DFF88}" srcOrd="28" destOrd="0" presId="urn:microsoft.com/office/officeart/2011/layout/ConvergingText"/>
    <dgm:cxn modelId="{E3E95DA7-01FC-4BA6-AD63-3EC9683CF175}" type="presParOf" srcId="{8625A01B-A3CF-4F6E-8A22-65F9D8D4A044}" destId="{DD5EE9F8-7512-4199-95C1-99D6BBD575AB}" srcOrd="29" destOrd="0" presId="urn:microsoft.com/office/officeart/2011/layout/ConvergingText"/>
    <dgm:cxn modelId="{244AF7C2-EAD7-4AFB-A71C-A26CBB6F4CEF}" type="presParOf" srcId="{8625A01B-A3CF-4F6E-8A22-65F9D8D4A044}" destId="{28578929-DC28-4228-BF20-C2CA961C81BE}" srcOrd="30" destOrd="0" presId="urn:microsoft.com/office/officeart/2011/layout/ConvergingText"/>
    <dgm:cxn modelId="{A0909C84-EB81-482E-8A43-112C3C871615}" type="presParOf" srcId="{8625A01B-A3CF-4F6E-8A22-65F9D8D4A044}" destId="{DBA25CD4-70B6-48DC-A59B-E39B50FAD213}" srcOrd="31" destOrd="0" presId="urn:microsoft.com/office/officeart/2011/layout/ConvergingText"/>
    <dgm:cxn modelId="{F7E2B656-1430-4688-A02F-4FBE01C05CE3}" type="presParOf" srcId="{8625A01B-A3CF-4F6E-8A22-65F9D8D4A044}" destId="{A1E94179-2153-49FB-9D95-B4CF435BA552}" srcOrd="32" destOrd="0" presId="urn:microsoft.com/office/officeart/2011/layout/ConvergingText"/>
    <dgm:cxn modelId="{191E39BD-5B05-43A0-B442-B97D287A1BAD}" type="presParOf" srcId="{8625A01B-A3CF-4F6E-8A22-65F9D8D4A044}" destId="{E01CA174-EA00-4EFF-9B21-E72CB5BBBFFA}" srcOrd="33" destOrd="0" presId="urn:microsoft.com/office/officeart/2011/layout/ConvergingText"/>
    <dgm:cxn modelId="{CB29B423-C044-4195-9788-50847AB8FFD0}" type="presParOf" srcId="{8625A01B-A3CF-4F6E-8A22-65F9D8D4A044}" destId="{BE1E5344-BF10-4FEF-982A-E89470CD1052}" srcOrd="34" destOrd="0" presId="urn:microsoft.com/office/officeart/2011/layout/ConvergingText"/>
    <dgm:cxn modelId="{C63A4D32-90D5-4149-86CA-6705F78F1B76}" type="presParOf" srcId="{8625A01B-A3CF-4F6E-8A22-65F9D8D4A044}" destId="{2810B7CA-9253-4F6E-B03A-C1D48BAE3AC1}" srcOrd="35" destOrd="0" presId="urn:microsoft.com/office/officeart/2011/layout/ConvergingText"/>
    <dgm:cxn modelId="{1C16AB52-1178-49DE-A1BB-0B64D54A96B0}" type="presParOf" srcId="{8625A01B-A3CF-4F6E-8A22-65F9D8D4A044}" destId="{62CE94D3-8439-40C0-A32F-B4A297CC1744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E67921-AE36-408F-82C0-5C37D48A6A4E}" type="doc">
      <dgm:prSet loTypeId="urn:microsoft.com/office/officeart/2005/8/layout/cycle5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C6941E-1254-43C4-9B13-ACD14AAA329B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Cash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0FD37D-D7AA-4E3E-99AB-66C63BB7C4C5}" type="parTrans" cxnId="{0BFEDC22-8A7C-46EF-8A79-835EB6B2CDC2}">
      <dgm:prSet/>
      <dgm:spPr/>
      <dgm:t>
        <a:bodyPr/>
        <a:lstStyle/>
        <a:p>
          <a:endParaRPr lang="en-US"/>
        </a:p>
      </dgm:t>
    </dgm:pt>
    <dgm:pt modelId="{5D53C26D-828B-45A8-89C1-632778DCD4FB}" type="sibTrans" cxnId="{0BFEDC22-8A7C-46EF-8A79-835EB6B2CDC2}">
      <dgm:prSet/>
      <dgm:spPr>
        <a:ln>
          <a:solidFill>
            <a:srgbClr val="00CC99"/>
          </a:solidFill>
        </a:ln>
      </dgm:spPr>
      <dgm:t>
        <a:bodyPr/>
        <a:lstStyle/>
        <a:p>
          <a:endParaRPr lang="en-US"/>
        </a:p>
      </dgm:t>
    </dgm:pt>
    <dgm:pt modelId="{974287D8-1175-4257-8ED0-87E6C68A7B65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Inventory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A43587-0A22-4C6E-B17A-623DEDE371E4}" type="parTrans" cxnId="{3A70EB1F-1884-4A89-889A-6FCD3CDFE8BD}">
      <dgm:prSet/>
      <dgm:spPr/>
      <dgm:t>
        <a:bodyPr/>
        <a:lstStyle/>
        <a:p>
          <a:endParaRPr lang="en-US"/>
        </a:p>
      </dgm:t>
    </dgm:pt>
    <dgm:pt modelId="{7C97F598-0082-4512-9A18-5F8C55FAC01E}" type="sibTrans" cxnId="{3A70EB1F-1884-4A89-889A-6FCD3CDFE8BD}">
      <dgm:prSet/>
      <dgm:spPr>
        <a:ln>
          <a:solidFill>
            <a:srgbClr val="00CC99"/>
          </a:solidFill>
        </a:ln>
      </dgm:spPr>
      <dgm:t>
        <a:bodyPr/>
        <a:lstStyle/>
        <a:p>
          <a:endParaRPr lang="en-US"/>
        </a:p>
      </dgm:t>
    </dgm:pt>
    <dgm:pt modelId="{27D42A1D-9AC9-4A03-B5C2-D2E4205AC5B4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Capital equipment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B8B2BD-9E2B-4C15-8F09-1DB6766B5AD7}" type="parTrans" cxnId="{03355EB2-197B-4033-B82B-87630E7D4467}">
      <dgm:prSet/>
      <dgm:spPr/>
      <dgm:t>
        <a:bodyPr/>
        <a:lstStyle/>
        <a:p>
          <a:endParaRPr lang="en-US"/>
        </a:p>
      </dgm:t>
    </dgm:pt>
    <dgm:pt modelId="{D19D1173-CF42-48C6-815E-6876E72248D8}" type="sibTrans" cxnId="{03355EB2-197B-4033-B82B-87630E7D4467}">
      <dgm:prSet/>
      <dgm:spPr>
        <a:ln>
          <a:solidFill>
            <a:srgbClr val="00CC99"/>
          </a:solidFill>
        </a:ln>
      </dgm:spPr>
      <dgm:t>
        <a:bodyPr/>
        <a:lstStyle/>
        <a:p>
          <a:endParaRPr lang="en-US"/>
        </a:p>
      </dgm:t>
    </dgm:pt>
    <dgm:pt modelId="{1ADDC687-3C75-49EB-8CA0-6834A3D843F3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Other assets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6AB629-9367-46EE-85D3-D9DE86416E06}" type="parTrans" cxnId="{49EE6F30-13B2-433F-B464-6664C42B08FE}">
      <dgm:prSet/>
      <dgm:spPr/>
      <dgm:t>
        <a:bodyPr/>
        <a:lstStyle/>
        <a:p>
          <a:endParaRPr lang="en-US"/>
        </a:p>
      </dgm:t>
    </dgm:pt>
    <dgm:pt modelId="{DBF2838D-FB88-4001-B110-483DDA103151}" type="sibTrans" cxnId="{49EE6F30-13B2-433F-B464-6664C42B08FE}">
      <dgm:prSet/>
      <dgm:spPr>
        <a:ln>
          <a:solidFill>
            <a:srgbClr val="00CC99"/>
          </a:solidFill>
        </a:ln>
      </dgm:spPr>
      <dgm:t>
        <a:bodyPr/>
        <a:lstStyle/>
        <a:p>
          <a:endParaRPr lang="en-US"/>
        </a:p>
      </dgm:t>
    </dgm:pt>
    <dgm:pt modelId="{456662F4-1674-4ABA-9F30-1B7EA8FC8725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Total assets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225862-C23D-4FFF-8EA0-7E0F6A58DD43}" type="parTrans" cxnId="{5EA2D1C4-2A0C-4C58-B6AA-5D53FEA9E474}">
      <dgm:prSet/>
      <dgm:spPr/>
      <dgm:t>
        <a:bodyPr/>
        <a:lstStyle/>
        <a:p>
          <a:endParaRPr lang="en-US"/>
        </a:p>
      </dgm:t>
    </dgm:pt>
    <dgm:pt modelId="{3FEDCB24-227F-4412-9C98-2267CE14AC29}" type="sibTrans" cxnId="{5EA2D1C4-2A0C-4C58-B6AA-5D53FEA9E474}">
      <dgm:prSet/>
      <dgm:spPr>
        <a:ln>
          <a:solidFill>
            <a:srgbClr val="00CC99"/>
          </a:solidFill>
        </a:ln>
      </dgm:spPr>
      <dgm:t>
        <a:bodyPr/>
        <a:lstStyle/>
        <a:p>
          <a:endParaRPr lang="en-US"/>
        </a:p>
      </dgm:t>
    </dgm:pt>
    <dgm:pt modelId="{BF481157-2707-4887-A886-71DACA4317EB}" type="pres">
      <dgm:prSet presAssocID="{A2E67921-AE36-408F-82C0-5C37D48A6A4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E01F2C-5A5B-4B45-87F0-0B66B1494F10}" type="pres">
      <dgm:prSet presAssocID="{0BC6941E-1254-43C4-9B13-ACD14AAA329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B1479D-EAC3-41F8-82E2-03FE5151C00C}" type="pres">
      <dgm:prSet presAssocID="{0BC6941E-1254-43C4-9B13-ACD14AAA329B}" presName="spNode" presStyleCnt="0"/>
      <dgm:spPr/>
    </dgm:pt>
    <dgm:pt modelId="{05369430-B173-4467-9C98-B3887F76CDBF}" type="pres">
      <dgm:prSet presAssocID="{5D53C26D-828B-45A8-89C1-632778DCD4FB}" presName="sibTrans" presStyleLbl="sibTrans1D1" presStyleIdx="0" presStyleCnt="5"/>
      <dgm:spPr/>
      <dgm:t>
        <a:bodyPr/>
        <a:lstStyle/>
        <a:p>
          <a:endParaRPr lang="en-US"/>
        </a:p>
      </dgm:t>
    </dgm:pt>
    <dgm:pt modelId="{6D416D93-E4E2-4D3B-AFEE-759F5BA1E4C6}" type="pres">
      <dgm:prSet presAssocID="{974287D8-1175-4257-8ED0-87E6C68A7B6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3E6F4A-332C-4DFF-BF6A-70749D778275}" type="pres">
      <dgm:prSet presAssocID="{974287D8-1175-4257-8ED0-87E6C68A7B65}" presName="spNode" presStyleCnt="0"/>
      <dgm:spPr/>
    </dgm:pt>
    <dgm:pt modelId="{F3326164-2673-4D0D-A8B8-C9701E15B190}" type="pres">
      <dgm:prSet presAssocID="{7C97F598-0082-4512-9A18-5F8C55FAC01E}" presName="sibTrans" presStyleLbl="sibTrans1D1" presStyleIdx="1" presStyleCnt="5"/>
      <dgm:spPr/>
      <dgm:t>
        <a:bodyPr/>
        <a:lstStyle/>
        <a:p>
          <a:endParaRPr lang="en-US"/>
        </a:p>
      </dgm:t>
    </dgm:pt>
    <dgm:pt modelId="{48BA7EEF-8B6B-4F94-BA4E-4454ADE06E79}" type="pres">
      <dgm:prSet presAssocID="{27D42A1D-9AC9-4A03-B5C2-D2E4205AC5B4}" presName="node" presStyleLbl="node1" presStyleIdx="2" presStyleCnt="5" custScaleX="1099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D9453E-4E7E-4345-B6A7-6DC9CA485B46}" type="pres">
      <dgm:prSet presAssocID="{27D42A1D-9AC9-4A03-B5C2-D2E4205AC5B4}" presName="spNode" presStyleCnt="0"/>
      <dgm:spPr/>
    </dgm:pt>
    <dgm:pt modelId="{4A874F37-FC9C-4AEF-9CD2-B69B16182CAE}" type="pres">
      <dgm:prSet presAssocID="{D19D1173-CF42-48C6-815E-6876E72248D8}" presName="sibTrans" presStyleLbl="sibTrans1D1" presStyleIdx="2" presStyleCnt="5"/>
      <dgm:spPr/>
      <dgm:t>
        <a:bodyPr/>
        <a:lstStyle/>
        <a:p>
          <a:endParaRPr lang="en-US"/>
        </a:p>
      </dgm:t>
    </dgm:pt>
    <dgm:pt modelId="{54FB7C74-1523-4143-9F52-E36CE5DB6090}" type="pres">
      <dgm:prSet presAssocID="{1ADDC687-3C75-49EB-8CA0-6834A3D843F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E58977-BB41-4FB5-8B30-85ACC8234721}" type="pres">
      <dgm:prSet presAssocID="{1ADDC687-3C75-49EB-8CA0-6834A3D843F3}" presName="spNode" presStyleCnt="0"/>
      <dgm:spPr/>
    </dgm:pt>
    <dgm:pt modelId="{80A682E5-5D19-4976-A3D4-15AF90ABBCCF}" type="pres">
      <dgm:prSet presAssocID="{DBF2838D-FB88-4001-B110-483DDA103151}" presName="sibTrans" presStyleLbl="sibTrans1D1" presStyleIdx="3" presStyleCnt="5"/>
      <dgm:spPr/>
      <dgm:t>
        <a:bodyPr/>
        <a:lstStyle/>
        <a:p>
          <a:endParaRPr lang="en-US"/>
        </a:p>
      </dgm:t>
    </dgm:pt>
    <dgm:pt modelId="{ECCC0247-C443-4142-BD8A-8B3738050399}" type="pres">
      <dgm:prSet presAssocID="{456662F4-1674-4ABA-9F30-1B7EA8FC872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31FA02-8A38-400D-83BB-44A4693F95B2}" type="pres">
      <dgm:prSet presAssocID="{456662F4-1674-4ABA-9F30-1B7EA8FC8725}" presName="spNode" presStyleCnt="0"/>
      <dgm:spPr/>
    </dgm:pt>
    <dgm:pt modelId="{4698DDFC-9027-40EB-95B4-19DA3BFC76CB}" type="pres">
      <dgm:prSet presAssocID="{3FEDCB24-227F-4412-9C98-2267CE14AC29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41989876-B491-428C-8133-8EBDAFCB0FA3}" type="presOf" srcId="{974287D8-1175-4257-8ED0-87E6C68A7B65}" destId="{6D416D93-E4E2-4D3B-AFEE-759F5BA1E4C6}" srcOrd="0" destOrd="0" presId="urn:microsoft.com/office/officeart/2005/8/layout/cycle5"/>
    <dgm:cxn modelId="{7F05CAFB-DB55-4407-BDAF-46B2EE316956}" type="presOf" srcId="{27D42A1D-9AC9-4A03-B5C2-D2E4205AC5B4}" destId="{48BA7EEF-8B6B-4F94-BA4E-4454ADE06E79}" srcOrd="0" destOrd="0" presId="urn:microsoft.com/office/officeart/2005/8/layout/cycle5"/>
    <dgm:cxn modelId="{FBA56462-073D-44AF-B33A-A19D5EA72DD3}" type="presOf" srcId="{5D53C26D-828B-45A8-89C1-632778DCD4FB}" destId="{05369430-B173-4467-9C98-B3887F76CDBF}" srcOrd="0" destOrd="0" presId="urn:microsoft.com/office/officeart/2005/8/layout/cycle5"/>
    <dgm:cxn modelId="{49EE6F30-13B2-433F-B464-6664C42B08FE}" srcId="{A2E67921-AE36-408F-82C0-5C37D48A6A4E}" destId="{1ADDC687-3C75-49EB-8CA0-6834A3D843F3}" srcOrd="3" destOrd="0" parTransId="{506AB629-9367-46EE-85D3-D9DE86416E06}" sibTransId="{DBF2838D-FB88-4001-B110-483DDA103151}"/>
    <dgm:cxn modelId="{0BFEDC22-8A7C-46EF-8A79-835EB6B2CDC2}" srcId="{A2E67921-AE36-408F-82C0-5C37D48A6A4E}" destId="{0BC6941E-1254-43C4-9B13-ACD14AAA329B}" srcOrd="0" destOrd="0" parTransId="{520FD37D-D7AA-4E3E-99AB-66C63BB7C4C5}" sibTransId="{5D53C26D-828B-45A8-89C1-632778DCD4FB}"/>
    <dgm:cxn modelId="{E338A219-C8AF-46F9-BA34-4B288D5AEFAA}" type="presOf" srcId="{456662F4-1674-4ABA-9F30-1B7EA8FC8725}" destId="{ECCC0247-C443-4142-BD8A-8B3738050399}" srcOrd="0" destOrd="0" presId="urn:microsoft.com/office/officeart/2005/8/layout/cycle5"/>
    <dgm:cxn modelId="{9F081E8F-4D4E-4480-8168-A55FCEA3362F}" type="presOf" srcId="{D19D1173-CF42-48C6-815E-6876E72248D8}" destId="{4A874F37-FC9C-4AEF-9CD2-B69B16182CAE}" srcOrd="0" destOrd="0" presId="urn:microsoft.com/office/officeart/2005/8/layout/cycle5"/>
    <dgm:cxn modelId="{EF71F9EE-DC8F-4BBF-BDC4-EFB03FFD12ED}" type="presOf" srcId="{A2E67921-AE36-408F-82C0-5C37D48A6A4E}" destId="{BF481157-2707-4887-A886-71DACA4317EB}" srcOrd="0" destOrd="0" presId="urn:microsoft.com/office/officeart/2005/8/layout/cycle5"/>
    <dgm:cxn modelId="{5EA2D1C4-2A0C-4C58-B6AA-5D53FEA9E474}" srcId="{A2E67921-AE36-408F-82C0-5C37D48A6A4E}" destId="{456662F4-1674-4ABA-9F30-1B7EA8FC8725}" srcOrd="4" destOrd="0" parTransId="{A1225862-C23D-4FFF-8EA0-7E0F6A58DD43}" sibTransId="{3FEDCB24-227F-4412-9C98-2267CE14AC29}"/>
    <dgm:cxn modelId="{B30B4087-FE3E-4ABD-B603-7EBE1A73C92E}" type="presOf" srcId="{1ADDC687-3C75-49EB-8CA0-6834A3D843F3}" destId="{54FB7C74-1523-4143-9F52-E36CE5DB6090}" srcOrd="0" destOrd="0" presId="urn:microsoft.com/office/officeart/2005/8/layout/cycle5"/>
    <dgm:cxn modelId="{686AA67D-E6DC-4BF8-8711-A373F8F7DB68}" type="presOf" srcId="{DBF2838D-FB88-4001-B110-483DDA103151}" destId="{80A682E5-5D19-4976-A3D4-15AF90ABBCCF}" srcOrd="0" destOrd="0" presId="urn:microsoft.com/office/officeart/2005/8/layout/cycle5"/>
    <dgm:cxn modelId="{A2D9AEC3-F828-47B7-9317-AA2913627859}" type="presOf" srcId="{3FEDCB24-227F-4412-9C98-2267CE14AC29}" destId="{4698DDFC-9027-40EB-95B4-19DA3BFC76CB}" srcOrd="0" destOrd="0" presId="urn:microsoft.com/office/officeart/2005/8/layout/cycle5"/>
    <dgm:cxn modelId="{03355EB2-197B-4033-B82B-87630E7D4467}" srcId="{A2E67921-AE36-408F-82C0-5C37D48A6A4E}" destId="{27D42A1D-9AC9-4A03-B5C2-D2E4205AC5B4}" srcOrd="2" destOrd="0" parTransId="{36B8B2BD-9E2B-4C15-8F09-1DB6766B5AD7}" sibTransId="{D19D1173-CF42-48C6-815E-6876E72248D8}"/>
    <dgm:cxn modelId="{30617977-9A99-4BBE-B429-BD1154EF3B28}" type="presOf" srcId="{0BC6941E-1254-43C4-9B13-ACD14AAA329B}" destId="{F8E01F2C-5A5B-4B45-87F0-0B66B1494F10}" srcOrd="0" destOrd="0" presId="urn:microsoft.com/office/officeart/2005/8/layout/cycle5"/>
    <dgm:cxn modelId="{44A010FE-7F6F-45C9-A97D-47E258C28458}" type="presOf" srcId="{7C97F598-0082-4512-9A18-5F8C55FAC01E}" destId="{F3326164-2673-4D0D-A8B8-C9701E15B190}" srcOrd="0" destOrd="0" presId="urn:microsoft.com/office/officeart/2005/8/layout/cycle5"/>
    <dgm:cxn modelId="{3A70EB1F-1884-4A89-889A-6FCD3CDFE8BD}" srcId="{A2E67921-AE36-408F-82C0-5C37D48A6A4E}" destId="{974287D8-1175-4257-8ED0-87E6C68A7B65}" srcOrd="1" destOrd="0" parTransId="{C9A43587-0A22-4C6E-B17A-623DEDE371E4}" sibTransId="{7C97F598-0082-4512-9A18-5F8C55FAC01E}"/>
    <dgm:cxn modelId="{D0A40835-2A1B-45D8-9BDB-8835E2701DCD}" type="presParOf" srcId="{BF481157-2707-4887-A886-71DACA4317EB}" destId="{F8E01F2C-5A5B-4B45-87F0-0B66B1494F10}" srcOrd="0" destOrd="0" presId="urn:microsoft.com/office/officeart/2005/8/layout/cycle5"/>
    <dgm:cxn modelId="{45F5BC2E-52FB-42E4-90C6-D8F12DE452FC}" type="presParOf" srcId="{BF481157-2707-4887-A886-71DACA4317EB}" destId="{16B1479D-EAC3-41F8-82E2-03FE5151C00C}" srcOrd="1" destOrd="0" presId="urn:microsoft.com/office/officeart/2005/8/layout/cycle5"/>
    <dgm:cxn modelId="{676B46D7-6B3F-4CDA-9BFF-D59D5877E9FA}" type="presParOf" srcId="{BF481157-2707-4887-A886-71DACA4317EB}" destId="{05369430-B173-4467-9C98-B3887F76CDBF}" srcOrd="2" destOrd="0" presId="urn:microsoft.com/office/officeart/2005/8/layout/cycle5"/>
    <dgm:cxn modelId="{0447495E-3C26-4F4F-8ED1-3AE9FF564652}" type="presParOf" srcId="{BF481157-2707-4887-A886-71DACA4317EB}" destId="{6D416D93-E4E2-4D3B-AFEE-759F5BA1E4C6}" srcOrd="3" destOrd="0" presId="urn:microsoft.com/office/officeart/2005/8/layout/cycle5"/>
    <dgm:cxn modelId="{7B659BC5-E826-47F1-BC4B-F81C1FEB0C54}" type="presParOf" srcId="{BF481157-2707-4887-A886-71DACA4317EB}" destId="{1F3E6F4A-332C-4DFF-BF6A-70749D778275}" srcOrd="4" destOrd="0" presId="urn:microsoft.com/office/officeart/2005/8/layout/cycle5"/>
    <dgm:cxn modelId="{0A20B6A3-5F43-436D-A81A-D7BD014537A5}" type="presParOf" srcId="{BF481157-2707-4887-A886-71DACA4317EB}" destId="{F3326164-2673-4D0D-A8B8-C9701E15B190}" srcOrd="5" destOrd="0" presId="urn:microsoft.com/office/officeart/2005/8/layout/cycle5"/>
    <dgm:cxn modelId="{9AA05743-B1C7-4849-A91A-E1C0F3BC182F}" type="presParOf" srcId="{BF481157-2707-4887-A886-71DACA4317EB}" destId="{48BA7EEF-8B6B-4F94-BA4E-4454ADE06E79}" srcOrd="6" destOrd="0" presId="urn:microsoft.com/office/officeart/2005/8/layout/cycle5"/>
    <dgm:cxn modelId="{DA38E263-00E2-430A-BCF0-D726624097ED}" type="presParOf" srcId="{BF481157-2707-4887-A886-71DACA4317EB}" destId="{2DD9453E-4E7E-4345-B6A7-6DC9CA485B46}" srcOrd="7" destOrd="0" presId="urn:microsoft.com/office/officeart/2005/8/layout/cycle5"/>
    <dgm:cxn modelId="{E4ADAE27-F6A7-4223-A094-6B6F99762627}" type="presParOf" srcId="{BF481157-2707-4887-A886-71DACA4317EB}" destId="{4A874F37-FC9C-4AEF-9CD2-B69B16182CAE}" srcOrd="8" destOrd="0" presId="urn:microsoft.com/office/officeart/2005/8/layout/cycle5"/>
    <dgm:cxn modelId="{479C03AD-1927-44AA-80D8-74FDF36595F1}" type="presParOf" srcId="{BF481157-2707-4887-A886-71DACA4317EB}" destId="{54FB7C74-1523-4143-9F52-E36CE5DB6090}" srcOrd="9" destOrd="0" presId="urn:microsoft.com/office/officeart/2005/8/layout/cycle5"/>
    <dgm:cxn modelId="{7AA23957-611B-4516-A5E6-74C9D68292AD}" type="presParOf" srcId="{BF481157-2707-4887-A886-71DACA4317EB}" destId="{C0E58977-BB41-4FB5-8B30-85ACC8234721}" srcOrd="10" destOrd="0" presId="urn:microsoft.com/office/officeart/2005/8/layout/cycle5"/>
    <dgm:cxn modelId="{E3B2BDEA-3815-41C2-96E4-4E9015B023BE}" type="presParOf" srcId="{BF481157-2707-4887-A886-71DACA4317EB}" destId="{80A682E5-5D19-4976-A3D4-15AF90ABBCCF}" srcOrd="11" destOrd="0" presId="urn:microsoft.com/office/officeart/2005/8/layout/cycle5"/>
    <dgm:cxn modelId="{93E749F9-CE3D-4047-BD58-33BD4DFEA423}" type="presParOf" srcId="{BF481157-2707-4887-A886-71DACA4317EB}" destId="{ECCC0247-C443-4142-BD8A-8B3738050399}" srcOrd="12" destOrd="0" presId="urn:microsoft.com/office/officeart/2005/8/layout/cycle5"/>
    <dgm:cxn modelId="{9689CA0B-1E0B-4662-911C-8472317EE194}" type="presParOf" srcId="{BF481157-2707-4887-A886-71DACA4317EB}" destId="{1431FA02-8A38-400D-83BB-44A4693F95B2}" srcOrd="13" destOrd="0" presId="urn:microsoft.com/office/officeart/2005/8/layout/cycle5"/>
    <dgm:cxn modelId="{62CCC9E7-6C03-4885-9F14-8DAAED00D13F}" type="presParOf" srcId="{BF481157-2707-4887-A886-71DACA4317EB}" destId="{4698DDFC-9027-40EB-95B4-19DA3BFC76CB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146673-5658-439F-B952-FCFDBE27DF28}" type="doc">
      <dgm:prSet loTypeId="urn:microsoft.com/office/officeart/2005/8/layout/gear1" loCatId="cycle" qsTypeId="urn:microsoft.com/office/officeart/2005/8/quickstyle/simple5" qsCatId="simple" csTypeId="urn:microsoft.com/office/officeart/2005/8/colors/accent1_2" csCatId="accent1" phldr="1"/>
      <dgm:spPr/>
    </dgm:pt>
    <dgm:pt modelId="{55B0E2D4-CFE6-44DD-9052-1B493C1687B6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Owner’s equity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F2653E-D731-4AA5-AD8F-A574FE9113AC}" type="parTrans" cxnId="{1D9847A1-2EFE-4A50-BE20-459C740F5FC1}">
      <dgm:prSet/>
      <dgm:spPr/>
      <dgm:t>
        <a:bodyPr/>
        <a:lstStyle/>
        <a:p>
          <a:endParaRPr lang="en-US"/>
        </a:p>
      </dgm:t>
    </dgm:pt>
    <dgm:pt modelId="{E656149D-81DC-4606-BE1D-B9900AAB49F9}" type="sibTrans" cxnId="{1D9847A1-2EFE-4A50-BE20-459C740F5FC1}">
      <dgm:prSet/>
      <dgm:spPr>
        <a:solidFill>
          <a:srgbClr val="00CC99"/>
        </a:solidFill>
        <a:ln>
          <a:solidFill>
            <a:srgbClr val="00CC99"/>
          </a:solidFill>
        </a:ln>
      </dgm:spPr>
      <dgm:t>
        <a:bodyPr/>
        <a:lstStyle/>
        <a:p>
          <a:endParaRPr lang="en-US"/>
        </a:p>
      </dgm:t>
    </dgm:pt>
    <dgm:pt modelId="{858E9C3E-23C4-46FD-A13F-A081DA0184D8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Long-term liabilities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920738-9205-49C1-BB51-78AD89F71354}" type="parTrans" cxnId="{69E0A4F0-5E77-4985-9477-785D8F403F63}">
      <dgm:prSet/>
      <dgm:spPr/>
      <dgm:t>
        <a:bodyPr/>
        <a:lstStyle/>
        <a:p>
          <a:endParaRPr lang="en-US"/>
        </a:p>
      </dgm:t>
    </dgm:pt>
    <dgm:pt modelId="{74B96224-089B-44DA-9222-7927B576647F}" type="sibTrans" cxnId="{69E0A4F0-5E77-4985-9477-785D8F403F63}">
      <dgm:prSet/>
      <dgm:spPr>
        <a:solidFill>
          <a:srgbClr val="00CC99"/>
        </a:solidFill>
      </dgm:spPr>
      <dgm:t>
        <a:bodyPr/>
        <a:lstStyle/>
        <a:p>
          <a:endParaRPr lang="en-US"/>
        </a:p>
      </dgm:t>
    </dgm:pt>
    <dgm:pt modelId="{FC739A7D-8DDB-4B94-AA52-46770473B999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Short-term liabilities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7136CF-E174-4079-B7A2-859A656DAC0C}" type="parTrans" cxnId="{C0670B4D-DD7B-454E-9FDE-434FAFDA39E7}">
      <dgm:prSet/>
      <dgm:spPr/>
      <dgm:t>
        <a:bodyPr/>
        <a:lstStyle/>
        <a:p>
          <a:endParaRPr lang="en-US"/>
        </a:p>
      </dgm:t>
    </dgm:pt>
    <dgm:pt modelId="{178C6589-9A22-47D6-BD95-FC87BE13EA44}" type="sibTrans" cxnId="{C0670B4D-DD7B-454E-9FDE-434FAFDA39E7}">
      <dgm:prSet/>
      <dgm:spPr>
        <a:solidFill>
          <a:srgbClr val="00CC99"/>
        </a:solidFill>
      </dgm:spPr>
      <dgm:t>
        <a:bodyPr/>
        <a:lstStyle/>
        <a:p>
          <a:endParaRPr lang="en-US"/>
        </a:p>
      </dgm:t>
    </dgm:pt>
    <dgm:pt modelId="{E633300D-2475-482B-92C6-590719F2CE74}" type="pres">
      <dgm:prSet presAssocID="{7E146673-5658-439F-B952-FCFDBE27DF2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959B55C-641B-4B4D-A67B-FD43529E6A93}" type="pres">
      <dgm:prSet presAssocID="{55B0E2D4-CFE6-44DD-9052-1B493C1687B6}" presName="gear1" presStyleLbl="node1" presStyleIdx="0" presStyleCnt="3" custLinFactNeighborX="101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6FC854-BA7C-47AE-AF91-826E465ED003}" type="pres">
      <dgm:prSet presAssocID="{55B0E2D4-CFE6-44DD-9052-1B493C1687B6}" presName="gear1srcNode" presStyleLbl="node1" presStyleIdx="0" presStyleCnt="3"/>
      <dgm:spPr/>
      <dgm:t>
        <a:bodyPr/>
        <a:lstStyle/>
        <a:p>
          <a:endParaRPr lang="en-US"/>
        </a:p>
      </dgm:t>
    </dgm:pt>
    <dgm:pt modelId="{6477DA55-A663-4ADE-B269-3CE97DE62768}" type="pres">
      <dgm:prSet presAssocID="{55B0E2D4-CFE6-44DD-9052-1B493C1687B6}" presName="gear1dstNode" presStyleLbl="node1" presStyleIdx="0" presStyleCnt="3"/>
      <dgm:spPr/>
      <dgm:t>
        <a:bodyPr/>
        <a:lstStyle/>
        <a:p>
          <a:endParaRPr lang="en-US"/>
        </a:p>
      </dgm:t>
    </dgm:pt>
    <dgm:pt modelId="{DCD8B804-DE3D-4FF2-99C4-579478AFC6E4}" type="pres">
      <dgm:prSet presAssocID="{858E9C3E-23C4-46FD-A13F-A081DA0184D8}" presName="gear2" presStyleLbl="node1" presStyleIdx="1" presStyleCnt="3" custScaleX="129622" custScaleY="121987" custLinFactNeighborX="-15061" custLinFactNeighborY="2103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78CF83-AA51-4DE1-BCCD-D7B90DBF36C0}" type="pres">
      <dgm:prSet presAssocID="{858E9C3E-23C4-46FD-A13F-A081DA0184D8}" presName="gear2srcNode" presStyleLbl="node1" presStyleIdx="1" presStyleCnt="3"/>
      <dgm:spPr/>
      <dgm:t>
        <a:bodyPr/>
        <a:lstStyle/>
        <a:p>
          <a:endParaRPr lang="en-US"/>
        </a:p>
      </dgm:t>
    </dgm:pt>
    <dgm:pt modelId="{4BA4BF9D-2A29-4F3A-8785-0F2D7A442C25}" type="pres">
      <dgm:prSet presAssocID="{858E9C3E-23C4-46FD-A13F-A081DA0184D8}" presName="gear2dstNode" presStyleLbl="node1" presStyleIdx="1" presStyleCnt="3"/>
      <dgm:spPr/>
      <dgm:t>
        <a:bodyPr/>
        <a:lstStyle/>
        <a:p>
          <a:endParaRPr lang="en-US"/>
        </a:p>
      </dgm:t>
    </dgm:pt>
    <dgm:pt modelId="{0BDA525B-955B-4A4A-858B-4D2913860220}" type="pres">
      <dgm:prSet presAssocID="{FC739A7D-8DDB-4B94-AA52-46770473B999}" presName="gear3" presStyleLbl="node1" presStyleIdx="2" presStyleCnt="3" custScaleX="118051" custScaleY="121208" custLinFactNeighborX="10570" custLinFactNeighborY="-973"/>
      <dgm:spPr/>
      <dgm:t>
        <a:bodyPr/>
        <a:lstStyle/>
        <a:p>
          <a:endParaRPr lang="en-US"/>
        </a:p>
      </dgm:t>
    </dgm:pt>
    <dgm:pt modelId="{8729AEE7-7CB4-4756-8B54-2B5899AA7AA2}" type="pres">
      <dgm:prSet presAssocID="{FC739A7D-8DDB-4B94-AA52-46770473B99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49579-7520-4315-B73A-FCEE2B4A1893}" type="pres">
      <dgm:prSet presAssocID="{FC739A7D-8DDB-4B94-AA52-46770473B999}" presName="gear3srcNode" presStyleLbl="node1" presStyleIdx="2" presStyleCnt="3"/>
      <dgm:spPr/>
      <dgm:t>
        <a:bodyPr/>
        <a:lstStyle/>
        <a:p>
          <a:endParaRPr lang="en-US"/>
        </a:p>
      </dgm:t>
    </dgm:pt>
    <dgm:pt modelId="{6A67272C-92CD-4D28-85BE-4108B3455C28}" type="pres">
      <dgm:prSet presAssocID="{FC739A7D-8DDB-4B94-AA52-46770473B999}" presName="gear3dstNode" presStyleLbl="node1" presStyleIdx="2" presStyleCnt="3"/>
      <dgm:spPr/>
      <dgm:t>
        <a:bodyPr/>
        <a:lstStyle/>
        <a:p>
          <a:endParaRPr lang="en-US"/>
        </a:p>
      </dgm:t>
    </dgm:pt>
    <dgm:pt modelId="{95CE194A-EB22-4499-A8AE-4222511E12C4}" type="pres">
      <dgm:prSet presAssocID="{E656149D-81DC-4606-BE1D-B9900AAB49F9}" presName="connector1" presStyleLbl="sibTrans2D1" presStyleIdx="0" presStyleCnt="3" custLinFactNeighborX="1624"/>
      <dgm:spPr/>
      <dgm:t>
        <a:bodyPr/>
        <a:lstStyle/>
        <a:p>
          <a:endParaRPr lang="en-US"/>
        </a:p>
      </dgm:t>
    </dgm:pt>
    <dgm:pt modelId="{716FB4B3-C98A-4201-BF60-F91623D7B325}" type="pres">
      <dgm:prSet presAssocID="{74B96224-089B-44DA-9222-7927B576647F}" presName="connector2" presStyleLbl="sibTrans2D1" presStyleIdx="1" presStyleCnt="3" custLinFactNeighborX="-18345" custLinFactNeighborY="3025"/>
      <dgm:spPr/>
      <dgm:t>
        <a:bodyPr/>
        <a:lstStyle/>
        <a:p>
          <a:endParaRPr lang="en-US"/>
        </a:p>
      </dgm:t>
    </dgm:pt>
    <dgm:pt modelId="{991D68E1-CDDD-47AD-A445-F9B0F4F771D2}" type="pres">
      <dgm:prSet presAssocID="{178C6589-9A22-47D6-BD95-FC87BE13EA44}" presName="connector3" presStyleLbl="sibTrans2D1" presStyleIdx="2" presStyleCnt="3" custLinFactNeighborX="1619" custLinFactNeighborY="-5094"/>
      <dgm:spPr/>
      <dgm:t>
        <a:bodyPr/>
        <a:lstStyle/>
        <a:p>
          <a:endParaRPr lang="en-US"/>
        </a:p>
      </dgm:t>
    </dgm:pt>
  </dgm:ptLst>
  <dgm:cxnLst>
    <dgm:cxn modelId="{60ED9ECC-CACB-4010-9703-7B3DDD831C14}" type="presOf" srcId="{FC739A7D-8DDB-4B94-AA52-46770473B999}" destId="{FEB49579-7520-4315-B73A-FCEE2B4A1893}" srcOrd="2" destOrd="0" presId="urn:microsoft.com/office/officeart/2005/8/layout/gear1"/>
    <dgm:cxn modelId="{313810E3-08EE-4B5C-977E-74CCA5A0DCFD}" type="presOf" srcId="{55B0E2D4-CFE6-44DD-9052-1B493C1687B6}" destId="{C959B55C-641B-4B4D-A67B-FD43529E6A93}" srcOrd="0" destOrd="0" presId="urn:microsoft.com/office/officeart/2005/8/layout/gear1"/>
    <dgm:cxn modelId="{F67CE66B-A624-44FB-9F18-B2E4C685D4E6}" type="presOf" srcId="{55B0E2D4-CFE6-44DD-9052-1B493C1687B6}" destId="{6477DA55-A663-4ADE-B269-3CE97DE62768}" srcOrd="2" destOrd="0" presId="urn:microsoft.com/office/officeart/2005/8/layout/gear1"/>
    <dgm:cxn modelId="{17AE7E55-6C61-46EF-AEF5-CC25E6F18A2C}" type="presOf" srcId="{858E9C3E-23C4-46FD-A13F-A081DA0184D8}" destId="{4BA4BF9D-2A29-4F3A-8785-0F2D7A442C25}" srcOrd="2" destOrd="0" presId="urn:microsoft.com/office/officeart/2005/8/layout/gear1"/>
    <dgm:cxn modelId="{69E0A4F0-5E77-4985-9477-785D8F403F63}" srcId="{7E146673-5658-439F-B952-FCFDBE27DF28}" destId="{858E9C3E-23C4-46FD-A13F-A081DA0184D8}" srcOrd="1" destOrd="0" parTransId="{05920738-9205-49C1-BB51-78AD89F71354}" sibTransId="{74B96224-089B-44DA-9222-7927B576647F}"/>
    <dgm:cxn modelId="{6447F7EE-EB89-4335-9E4C-340EB323AB5A}" type="presOf" srcId="{178C6589-9A22-47D6-BD95-FC87BE13EA44}" destId="{991D68E1-CDDD-47AD-A445-F9B0F4F771D2}" srcOrd="0" destOrd="0" presId="urn:microsoft.com/office/officeart/2005/8/layout/gear1"/>
    <dgm:cxn modelId="{43D0C82B-D2A0-40FB-A359-5CDC6A9819FF}" type="presOf" srcId="{FC739A7D-8DDB-4B94-AA52-46770473B999}" destId="{8729AEE7-7CB4-4756-8B54-2B5899AA7AA2}" srcOrd="1" destOrd="0" presId="urn:microsoft.com/office/officeart/2005/8/layout/gear1"/>
    <dgm:cxn modelId="{1D9847A1-2EFE-4A50-BE20-459C740F5FC1}" srcId="{7E146673-5658-439F-B952-FCFDBE27DF28}" destId="{55B0E2D4-CFE6-44DD-9052-1B493C1687B6}" srcOrd="0" destOrd="0" parTransId="{43F2653E-D731-4AA5-AD8F-A574FE9113AC}" sibTransId="{E656149D-81DC-4606-BE1D-B9900AAB49F9}"/>
    <dgm:cxn modelId="{3A974048-90FB-4A85-BDEF-80DDF18C80B2}" type="presOf" srcId="{FC739A7D-8DDB-4B94-AA52-46770473B999}" destId="{6A67272C-92CD-4D28-85BE-4108B3455C28}" srcOrd="3" destOrd="0" presId="urn:microsoft.com/office/officeart/2005/8/layout/gear1"/>
    <dgm:cxn modelId="{75111F9E-2944-421A-9DAC-9185E5AC2C3C}" type="presOf" srcId="{FC739A7D-8DDB-4B94-AA52-46770473B999}" destId="{0BDA525B-955B-4A4A-858B-4D2913860220}" srcOrd="0" destOrd="0" presId="urn:microsoft.com/office/officeart/2005/8/layout/gear1"/>
    <dgm:cxn modelId="{C0670B4D-DD7B-454E-9FDE-434FAFDA39E7}" srcId="{7E146673-5658-439F-B952-FCFDBE27DF28}" destId="{FC739A7D-8DDB-4B94-AA52-46770473B999}" srcOrd="2" destOrd="0" parTransId="{C37136CF-E174-4079-B7A2-859A656DAC0C}" sibTransId="{178C6589-9A22-47D6-BD95-FC87BE13EA44}"/>
    <dgm:cxn modelId="{EC09D599-2823-402B-9B2A-3CEAD9EB7B20}" type="presOf" srcId="{858E9C3E-23C4-46FD-A13F-A081DA0184D8}" destId="{DCD8B804-DE3D-4FF2-99C4-579478AFC6E4}" srcOrd="0" destOrd="0" presId="urn:microsoft.com/office/officeart/2005/8/layout/gear1"/>
    <dgm:cxn modelId="{DEA186ED-FB3F-4104-B059-FD0FEB4B5DCD}" type="presOf" srcId="{858E9C3E-23C4-46FD-A13F-A081DA0184D8}" destId="{C378CF83-AA51-4DE1-BCCD-D7B90DBF36C0}" srcOrd="1" destOrd="0" presId="urn:microsoft.com/office/officeart/2005/8/layout/gear1"/>
    <dgm:cxn modelId="{03DB3E39-C8C2-488A-9BB1-E0B22283D216}" type="presOf" srcId="{55B0E2D4-CFE6-44DD-9052-1B493C1687B6}" destId="{296FC854-BA7C-47AE-AF91-826E465ED003}" srcOrd="1" destOrd="0" presId="urn:microsoft.com/office/officeart/2005/8/layout/gear1"/>
    <dgm:cxn modelId="{2E45CA39-C5DA-4716-B8AF-45B62551D7A0}" type="presOf" srcId="{E656149D-81DC-4606-BE1D-B9900AAB49F9}" destId="{95CE194A-EB22-4499-A8AE-4222511E12C4}" srcOrd="0" destOrd="0" presId="urn:microsoft.com/office/officeart/2005/8/layout/gear1"/>
    <dgm:cxn modelId="{E11F7F93-3DF1-432C-A08C-594AFA5A1A6C}" type="presOf" srcId="{74B96224-089B-44DA-9222-7927B576647F}" destId="{716FB4B3-C98A-4201-BF60-F91623D7B325}" srcOrd="0" destOrd="0" presId="urn:microsoft.com/office/officeart/2005/8/layout/gear1"/>
    <dgm:cxn modelId="{070099F3-202F-4843-AE92-51BE567FDC29}" type="presOf" srcId="{7E146673-5658-439F-B952-FCFDBE27DF28}" destId="{E633300D-2475-482B-92C6-590719F2CE74}" srcOrd="0" destOrd="0" presId="urn:microsoft.com/office/officeart/2005/8/layout/gear1"/>
    <dgm:cxn modelId="{3F9A18D2-611E-43E1-9799-5FBA653C7277}" type="presParOf" srcId="{E633300D-2475-482B-92C6-590719F2CE74}" destId="{C959B55C-641B-4B4D-A67B-FD43529E6A93}" srcOrd="0" destOrd="0" presId="urn:microsoft.com/office/officeart/2005/8/layout/gear1"/>
    <dgm:cxn modelId="{941CAFB4-E60C-4A3D-A556-24F699BFCE8C}" type="presParOf" srcId="{E633300D-2475-482B-92C6-590719F2CE74}" destId="{296FC854-BA7C-47AE-AF91-826E465ED003}" srcOrd="1" destOrd="0" presId="urn:microsoft.com/office/officeart/2005/8/layout/gear1"/>
    <dgm:cxn modelId="{2C888C38-7C94-4DE7-9F9F-83A3243E370F}" type="presParOf" srcId="{E633300D-2475-482B-92C6-590719F2CE74}" destId="{6477DA55-A663-4ADE-B269-3CE97DE62768}" srcOrd="2" destOrd="0" presId="urn:microsoft.com/office/officeart/2005/8/layout/gear1"/>
    <dgm:cxn modelId="{D2BCAF61-AD86-48C6-B2C3-AACC49A91988}" type="presParOf" srcId="{E633300D-2475-482B-92C6-590719F2CE74}" destId="{DCD8B804-DE3D-4FF2-99C4-579478AFC6E4}" srcOrd="3" destOrd="0" presId="urn:microsoft.com/office/officeart/2005/8/layout/gear1"/>
    <dgm:cxn modelId="{04F8593D-C9A2-49B7-8B33-374464EB8353}" type="presParOf" srcId="{E633300D-2475-482B-92C6-590719F2CE74}" destId="{C378CF83-AA51-4DE1-BCCD-D7B90DBF36C0}" srcOrd="4" destOrd="0" presId="urn:microsoft.com/office/officeart/2005/8/layout/gear1"/>
    <dgm:cxn modelId="{EE11E6E3-1796-40DA-B757-8DCC00DE6978}" type="presParOf" srcId="{E633300D-2475-482B-92C6-590719F2CE74}" destId="{4BA4BF9D-2A29-4F3A-8785-0F2D7A442C25}" srcOrd="5" destOrd="0" presId="urn:microsoft.com/office/officeart/2005/8/layout/gear1"/>
    <dgm:cxn modelId="{A70EE05B-614B-4FED-BE04-547F6D623775}" type="presParOf" srcId="{E633300D-2475-482B-92C6-590719F2CE74}" destId="{0BDA525B-955B-4A4A-858B-4D2913860220}" srcOrd="6" destOrd="0" presId="urn:microsoft.com/office/officeart/2005/8/layout/gear1"/>
    <dgm:cxn modelId="{A097E93A-4A81-480D-8BDC-4B4F4B2FCCDD}" type="presParOf" srcId="{E633300D-2475-482B-92C6-590719F2CE74}" destId="{8729AEE7-7CB4-4756-8B54-2B5899AA7AA2}" srcOrd="7" destOrd="0" presId="urn:microsoft.com/office/officeart/2005/8/layout/gear1"/>
    <dgm:cxn modelId="{76193FF7-3808-46F7-959E-805B86AAD0FE}" type="presParOf" srcId="{E633300D-2475-482B-92C6-590719F2CE74}" destId="{FEB49579-7520-4315-B73A-FCEE2B4A1893}" srcOrd="8" destOrd="0" presId="urn:microsoft.com/office/officeart/2005/8/layout/gear1"/>
    <dgm:cxn modelId="{E570EE74-6B53-4C62-9CB3-A6E83E798670}" type="presParOf" srcId="{E633300D-2475-482B-92C6-590719F2CE74}" destId="{6A67272C-92CD-4D28-85BE-4108B3455C28}" srcOrd="9" destOrd="0" presId="urn:microsoft.com/office/officeart/2005/8/layout/gear1"/>
    <dgm:cxn modelId="{E7C3D83A-BE9C-4C77-BFE1-7AA6BFA01AA4}" type="presParOf" srcId="{E633300D-2475-482B-92C6-590719F2CE74}" destId="{95CE194A-EB22-4499-A8AE-4222511E12C4}" srcOrd="10" destOrd="0" presId="urn:microsoft.com/office/officeart/2005/8/layout/gear1"/>
    <dgm:cxn modelId="{43596632-B5A8-4BEE-82B1-0F5EF4CF4E71}" type="presParOf" srcId="{E633300D-2475-482B-92C6-590719F2CE74}" destId="{716FB4B3-C98A-4201-BF60-F91623D7B325}" srcOrd="11" destOrd="0" presId="urn:microsoft.com/office/officeart/2005/8/layout/gear1"/>
    <dgm:cxn modelId="{72FDBC1C-BC5F-450D-A993-32D345095EB9}" type="presParOf" srcId="{E633300D-2475-482B-92C6-590719F2CE74}" destId="{991D68E1-CDDD-47AD-A445-F9B0F4F771D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D0CB6E-78D4-4B9A-B12A-B0FD007D0484}" type="doc">
      <dgm:prSet loTypeId="urn:microsoft.com/office/officeart/2005/8/layout/hProcess11" loCatId="process" qsTypeId="urn:microsoft.com/office/officeart/2005/8/quickstyle/3d1" qsCatId="3D" csTypeId="urn:microsoft.com/office/officeart/2005/8/colors/accent1_2" csCatId="accent1" phldr="1"/>
      <dgm:spPr/>
    </dgm:pt>
    <dgm:pt modelId="{F3F24994-4FA0-4C4A-B8EC-B2C79E7F3514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1. Net profit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FAEAB1-FB85-4BA8-863C-61564AF3AC84}" type="parTrans" cxnId="{6556750D-87C8-4485-B4B0-2386A1F2CE5A}">
      <dgm:prSet/>
      <dgm:spPr/>
      <dgm:t>
        <a:bodyPr/>
        <a:lstStyle/>
        <a:p>
          <a:endParaRPr lang="en-US"/>
        </a:p>
      </dgm:t>
    </dgm:pt>
    <dgm:pt modelId="{F80AD4BD-C131-4F92-9BD0-9CCBA8CA805A}" type="sibTrans" cxnId="{6556750D-87C8-4485-B4B0-2386A1F2CE5A}">
      <dgm:prSet/>
      <dgm:spPr/>
      <dgm:t>
        <a:bodyPr/>
        <a:lstStyle/>
        <a:p>
          <a:endParaRPr lang="en-US"/>
        </a:p>
      </dgm:t>
    </dgm:pt>
    <dgm:pt modelId="{C99102B2-0730-4D07-B535-8D6D6F3BAD21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3. The period of time for which you are calculating ROI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C4D275-61C3-48DA-9682-C07E8A0B5858}" type="parTrans" cxnId="{02B8A7A1-A197-4DDA-8AD3-86A75E676E07}">
      <dgm:prSet/>
      <dgm:spPr/>
      <dgm:t>
        <a:bodyPr/>
        <a:lstStyle/>
        <a:p>
          <a:endParaRPr lang="en-US"/>
        </a:p>
      </dgm:t>
    </dgm:pt>
    <dgm:pt modelId="{D9A61326-E2EA-4C3E-9284-9E21B631D042}" type="sibTrans" cxnId="{02B8A7A1-A197-4DDA-8AD3-86A75E676E07}">
      <dgm:prSet/>
      <dgm:spPr/>
      <dgm:t>
        <a:bodyPr/>
        <a:lstStyle/>
        <a:p>
          <a:endParaRPr lang="en-US"/>
        </a:p>
      </dgm:t>
    </dgm:pt>
    <dgm:pt modelId="{D61357CF-5BDB-4702-A260-9D8F8B449B60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2. Total investment in the business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9567C7-F19C-4337-AA61-C6FEF9DEF929}" type="parTrans" cxnId="{7F2666BA-68A0-495D-A264-42C35ED6CC20}">
      <dgm:prSet/>
      <dgm:spPr/>
      <dgm:t>
        <a:bodyPr/>
        <a:lstStyle/>
        <a:p>
          <a:endParaRPr lang="en-US"/>
        </a:p>
      </dgm:t>
    </dgm:pt>
    <dgm:pt modelId="{A24C6208-EF0F-43EC-BAAE-5E1EA12D54C7}" type="sibTrans" cxnId="{7F2666BA-68A0-495D-A264-42C35ED6CC20}">
      <dgm:prSet/>
      <dgm:spPr/>
      <dgm:t>
        <a:bodyPr/>
        <a:lstStyle/>
        <a:p>
          <a:endParaRPr lang="en-US"/>
        </a:p>
      </dgm:t>
    </dgm:pt>
    <dgm:pt modelId="{81B90CC4-8AFE-4E9C-AE30-49CD485BB17F}" type="pres">
      <dgm:prSet presAssocID="{68D0CB6E-78D4-4B9A-B12A-B0FD007D0484}" presName="Name0" presStyleCnt="0">
        <dgm:presLayoutVars>
          <dgm:dir/>
          <dgm:resizeHandles val="exact"/>
        </dgm:presLayoutVars>
      </dgm:prSet>
      <dgm:spPr/>
    </dgm:pt>
    <dgm:pt modelId="{1D1BBE51-E4BC-4557-876D-32775D749AC7}" type="pres">
      <dgm:prSet presAssocID="{68D0CB6E-78D4-4B9A-B12A-B0FD007D0484}" presName="arrow" presStyleLbl="bgShp" presStyleIdx="0" presStyleCnt="1"/>
      <dgm:spPr>
        <a:solidFill>
          <a:srgbClr val="00CC99"/>
        </a:solidFill>
        <a:ln>
          <a:solidFill>
            <a:srgbClr val="FF6600"/>
          </a:solidFill>
        </a:ln>
      </dgm:spPr>
    </dgm:pt>
    <dgm:pt modelId="{CE0E0BFF-EAA8-4D98-823E-F2E94EB6E16B}" type="pres">
      <dgm:prSet presAssocID="{68D0CB6E-78D4-4B9A-B12A-B0FD007D0484}" presName="points" presStyleCnt="0"/>
      <dgm:spPr/>
    </dgm:pt>
    <dgm:pt modelId="{000FA6A3-092C-49AF-B8FA-1E89B79DAEE6}" type="pres">
      <dgm:prSet presAssocID="{F3F24994-4FA0-4C4A-B8EC-B2C79E7F3514}" presName="compositeA" presStyleCnt="0"/>
      <dgm:spPr/>
    </dgm:pt>
    <dgm:pt modelId="{C3B0B512-CAC5-4690-A342-5C908E9E1320}" type="pres">
      <dgm:prSet presAssocID="{F3F24994-4FA0-4C4A-B8EC-B2C79E7F3514}" presName="textA" presStyleLbl="revTx" presStyleIdx="0" presStyleCnt="3" custScaleX="164389" custScaleY="58333" custLinFactNeighborX="23172" custLinFactNeighborY="31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C0CF72-E9A7-486E-9C76-C1720C49FE64}" type="pres">
      <dgm:prSet presAssocID="{F3F24994-4FA0-4C4A-B8EC-B2C79E7F3514}" presName="circleA" presStyleLbl="node1" presStyleIdx="0" presStyleCnt="3" custLinFactNeighborX="52498"/>
      <dgm:spPr>
        <a:solidFill>
          <a:srgbClr val="FF6600"/>
        </a:solidFill>
        <a:ln>
          <a:solidFill>
            <a:srgbClr val="00CC99"/>
          </a:solidFill>
        </a:ln>
      </dgm:spPr>
    </dgm:pt>
    <dgm:pt modelId="{E173E626-09A3-44B1-9281-E12942A64A62}" type="pres">
      <dgm:prSet presAssocID="{F3F24994-4FA0-4C4A-B8EC-B2C79E7F3514}" presName="spaceA" presStyleCnt="0"/>
      <dgm:spPr/>
    </dgm:pt>
    <dgm:pt modelId="{8EF35EE7-A985-4FA0-A303-33583894CD09}" type="pres">
      <dgm:prSet presAssocID="{F80AD4BD-C131-4F92-9BD0-9CCBA8CA805A}" presName="space" presStyleCnt="0"/>
      <dgm:spPr/>
    </dgm:pt>
    <dgm:pt modelId="{6E0BBA42-E7B4-4598-BF9A-9FE53F019646}" type="pres">
      <dgm:prSet presAssocID="{C99102B2-0730-4D07-B535-8D6D6F3BAD21}" presName="compositeB" presStyleCnt="0"/>
      <dgm:spPr/>
    </dgm:pt>
    <dgm:pt modelId="{80E74BE1-37AA-4404-8652-8BD722BF4FD0}" type="pres">
      <dgm:prSet presAssocID="{C99102B2-0730-4D07-B535-8D6D6F3BAD21}" presName="textB" presStyleLbl="revTx" presStyleIdx="1" presStyleCnt="3" custScaleX="220010" custScaleY="56897" custLinFactNeighborY="-32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2F3B5-59E8-4876-A114-6FFD45E994C6}" type="pres">
      <dgm:prSet presAssocID="{C99102B2-0730-4D07-B535-8D6D6F3BAD21}" presName="circleB" presStyleLbl="node1" presStyleIdx="1" presStyleCnt="3" custLinFactNeighborX="-21984"/>
      <dgm:spPr>
        <a:solidFill>
          <a:srgbClr val="FF6600"/>
        </a:solidFill>
        <a:ln>
          <a:solidFill>
            <a:srgbClr val="00CC99"/>
          </a:solidFill>
        </a:ln>
      </dgm:spPr>
    </dgm:pt>
    <dgm:pt modelId="{F6AB41DC-C953-47B5-9A75-9F2FD95C03DE}" type="pres">
      <dgm:prSet presAssocID="{C99102B2-0730-4D07-B535-8D6D6F3BAD21}" presName="spaceB" presStyleCnt="0"/>
      <dgm:spPr/>
    </dgm:pt>
    <dgm:pt modelId="{CDAFA540-1DAB-4197-8227-44E04F4CF6D0}" type="pres">
      <dgm:prSet presAssocID="{D9A61326-E2EA-4C3E-9284-9E21B631D042}" presName="space" presStyleCnt="0"/>
      <dgm:spPr/>
    </dgm:pt>
    <dgm:pt modelId="{5238C677-603D-4B3A-B27B-7F86EC3EB715}" type="pres">
      <dgm:prSet presAssocID="{D61357CF-5BDB-4702-A260-9D8F8B449B60}" presName="compositeA" presStyleCnt="0"/>
      <dgm:spPr/>
    </dgm:pt>
    <dgm:pt modelId="{7E1C339E-6EC0-41D9-8204-C177E0DF1D9F}" type="pres">
      <dgm:prSet presAssocID="{D61357CF-5BDB-4702-A260-9D8F8B449B60}" presName="textA" presStyleLbl="revTx" presStyleIdx="2" presStyleCnt="3" custScaleX="158194" custScaleY="59375" custLinFactNeighborX="-37862" custLinFactNeighborY="304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55B236-8AC7-4024-B3E1-6EC627A393AB}" type="pres">
      <dgm:prSet presAssocID="{D61357CF-5BDB-4702-A260-9D8F8B449B60}" presName="circleA" presStyleLbl="node1" presStyleIdx="2" presStyleCnt="3" custLinFactNeighborX="-45166"/>
      <dgm:spPr>
        <a:solidFill>
          <a:srgbClr val="FF6600"/>
        </a:solidFill>
        <a:ln>
          <a:solidFill>
            <a:srgbClr val="00CC99"/>
          </a:solidFill>
        </a:ln>
      </dgm:spPr>
    </dgm:pt>
    <dgm:pt modelId="{5ECC92C5-2695-47A7-930E-B4E3231FBCEC}" type="pres">
      <dgm:prSet presAssocID="{D61357CF-5BDB-4702-A260-9D8F8B449B60}" presName="spaceA" presStyleCnt="0"/>
      <dgm:spPr/>
    </dgm:pt>
  </dgm:ptLst>
  <dgm:cxnLst>
    <dgm:cxn modelId="{AC3ECAAC-FE7B-47CD-A35D-3096913C200E}" type="presOf" srcId="{C99102B2-0730-4D07-B535-8D6D6F3BAD21}" destId="{80E74BE1-37AA-4404-8652-8BD722BF4FD0}" srcOrd="0" destOrd="0" presId="urn:microsoft.com/office/officeart/2005/8/layout/hProcess11"/>
    <dgm:cxn modelId="{6556750D-87C8-4485-B4B0-2386A1F2CE5A}" srcId="{68D0CB6E-78D4-4B9A-B12A-B0FD007D0484}" destId="{F3F24994-4FA0-4C4A-B8EC-B2C79E7F3514}" srcOrd="0" destOrd="0" parTransId="{47FAEAB1-FB85-4BA8-863C-61564AF3AC84}" sibTransId="{F80AD4BD-C131-4F92-9BD0-9CCBA8CA805A}"/>
    <dgm:cxn modelId="{02B8A7A1-A197-4DDA-8AD3-86A75E676E07}" srcId="{68D0CB6E-78D4-4B9A-B12A-B0FD007D0484}" destId="{C99102B2-0730-4D07-B535-8D6D6F3BAD21}" srcOrd="1" destOrd="0" parTransId="{FBC4D275-61C3-48DA-9682-C07E8A0B5858}" sibTransId="{D9A61326-E2EA-4C3E-9284-9E21B631D042}"/>
    <dgm:cxn modelId="{7F2666BA-68A0-495D-A264-42C35ED6CC20}" srcId="{68D0CB6E-78D4-4B9A-B12A-B0FD007D0484}" destId="{D61357CF-5BDB-4702-A260-9D8F8B449B60}" srcOrd="2" destOrd="0" parTransId="{D29567C7-F19C-4337-AA61-C6FEF9DEF929}" sibTransId="{A24C6208-EF0F-43EC-BAAE-5E1EA12D54C7}"/>
    <dgm:cxn modelId="{6B6E7385-6A69-4506-ADB1-FE6F4074C014}" type="presOf" srcId="{F3F24994-4FA0-4C4A-B8EC-B2C79E7F3514}" destId="{C3B0B512-CAC5-4690-A342-5C908E9E1320}" srcOrd="0" destOrd="0" presId="urn:microsoft.com/office/officeart/2005/8/layout/hProcess11"/>
    <dgm:cxn modelId="{292CEADD-6ECB-4FEB-A3BE-BD3B3D888099}" type="presOf" srcId="{68D0CB6E-78D4-4B9A-B12A-B0FD007D0484}" destId="{81B90CC4-8AFE-4E9C-AE30-49CD485BB17F}" srcOrd="0" destOrd="0" presId="urn:microsoft.com/office/officeart/2005/8/layout/hProcess11"/>
    <dgm:cxn modelId="{039FCA24-EAA4-4802-8063-E2C814F34ADD}" type="presOf" srcId="{D61357CF-5BDB-4702-A260-9D8F8B449B60}" destId="{7E1C339E-6EC0-41D9-8204-C177E0DF1D9F}" srcOrd="0" destOrd="0" presId="urn:microsoft.com/office/officeart/2005/8/layout/hProcess11"/>
    <dgm:cxn modelId="{1A65F305-926B-4DE5-B7A6-4DAD01C1D5B7}" type="presParOf" srcId="{81B90CC4-8AFE-4E9C-AE30-49CD485BB17F}" destId="{1D1BBE51-E4BC-4557-876D-32775D749AC7}" srcOrd="0" destOrd="0" presId="urn:microsoft.com/office/officeart/2005/8/layout/hProcess11"/>
    <dgm:cxn modelId="{C42801B4-2FE8-42B7-8A1F-FE93DCEE00B5}" type="presParOf" srcId="{81B90CC4-8AFE-4E9C-AE30-49CD485BB17F}" destId="{CE0E0BFF-EAA8-4D98-823E-F2E94EB6E16B}" srcOrd="1" destOrd="0" presId="urn:microsoft.com/office/officeart/2005/8/layout/hProcess11"/>
    <dgm:cxn modelId="{0F3304F4-C7FB-4203-A1EF-2AEF733C98FC}" type="presParOf" srcId="{CE0E0BFF-EAA8-4D98-823E-F2E94EB6E16B}" destId="{000FA6A3-092C-49AF-B8FA-1E89B79DAEE6}" srcOrd="0" destOrd="0" presId="urn:microsoft.com/office/officeart/2005/8/layout/hProcess11"/>
    <dgm:cxn modelId="{1843CCFB-6CD6-4875-BAA8-FDF4249D430A}" type="presParOf" srcId="{000FA6A3-092C-49AF-B8FA-1E89B79DAEE6}" destId="{C3B0B512-CAC5-4690-A342-5C908E9E1320}" srcOrd="0" destOrd="0" presId="urn:microsoft.com/office/officeart/2005/8/layout/hProcess11"/>
    <dgm:cxn modelId="{C12F38DD-B847-491A-8312-3939FD2BD19C}" type="presParOf" srcId="{000FA6A3-092C-49AF-B8FA-1E89B79DAEE6}" destId="{5FC0CF72-E9A7-486E-9C76-C1720C49FE64}" srcOrd="1" destOrd="0" presId="urn:microsoft.com/office/officeart/2005/8/layout/hProcess11"/>
    <dgm:cxn modelId="{77A9D87F-F7EB-4BAB-9924-65B6A45A983B}" type="presParOf" srcId="{000FA6A3-092C-49AF-B8FA-1E89B79DAEE6}" destId="{E173E626-09A3-44B1-9281-E12942A64A62}" srcOrd="2" destOrd="0" presId="urn:microsoft.com/office/officeart/2005/8/layout/hProcess11"/>
    <dgm:cxn modelId="{89F7C9AE-E8BF-4D71-A7F4-DF121485E0AD}" type="presParOf" srcId="{CE0E0BFF-EAA8-4D98-823E-F2E94EB6E16B}" destId="{8EF35EE7-A985-4FA0-A303-33583894CD09}" srcOrd="1" destOrd="0" presId="urn:microsoft.com/office/officeart/2005/8/layout/hProcess11"/>
    <dgm:cxn modelId="{C6EE3D30-F89A-41EB-BF91-75EFE64B72FC}" type="presParOf" srcId="{CE0E0BFF-EAA8-4D98-823E-F2E94EB6E16B}" destId="{6E0BBA42-E7B4-4598-BF9A-9FE53F019646}" srcOrd="2" destOrd="0" presId="urn:microsoft.com/office/officeart/2005/8/layout/hProcess11"/>
    <dgm:cxn modelId="{AB1E9D01-CD77-4235-AA67-27EAFD4FC044}" type="presParOf" srcId="{6E0BBA42-E7B4-4598-BF9A-9FE53F019646}" destId="{80E74BE1-37AA-4404-8652-8BD722BF4FD0}" srcOrd="0" destOrd="0" presId="urn:microsoft.com/office/officeart/2005/8/layout/hProcess11"/>
    <dgm:cxn modelId="{22046490-4831-4432-B000-967508854994}" type="presParOf" srcId="{6E0BBA42-E7B4-4598-BF9A-9FE53F019646}" destId="{0352F3B5-59E8-4876-A114-6FFD45E994C6}" srcOrd="1" destOrd="0" presId="urn:microsoft.com/office/officeart/2005/8/layout/hProcess11"/>
    <dgm:cxn modelId="{10436DB5-1B31-4C1F-B58B-96EEFD0185A7}" type="presParOf" srcId="{6E0BBA42-E7B4-4598-BF9A-9FE53F019646}" destId="{F6AB41DC-C953-47B5-9A75-9F2FD95C03DE}" srcOrd="2" destOrd="0" presId="urn:microsoft.com/office/officeart/2005/8/layout/hProcess11"/>
    <dgm:cxn modelId="{20677B8D-200A-407A-B7B3-B3DA7A94EB46}" type="presParOf" srcId="{CE0E0BFF-EAA8-4D98-823E-F2E94EB6E16B}" destId="{CDAFA540-1DAB-4197-8227-44E04F4CF6D0}" srcOrd="3" destOrd="0" presId="urn:microsoft.com/office/officeart/2005/8/layout/hProcess11"/>
    <dgm:cxn modelId="{0C73860C-E24C-424D-90BD-A66B3A3BD040}" type="presParOf" srcId="{CE0E0BFF-EAA8-4D98-823E-F2E94EB6E16B}" destId="{5238C677-603D-4B3A-B27B-7F86EC3EB715}" srcOrd="4" destOrd="0" presId="urn:microsoft.com/office/officeart/2005/8/layout/hProcess11"/>
    <dgm:cxn modelId="{D9BD9E3F-7E03-4366-9AEB-679AB373E398}" type="presParOf" srcId="{5238C677-603D-4B3A-B27B-7F86EC3EB715}" destId="{7E1C339E-6EC0-41D9-8204-C177E0DF1D9F}" srcOrd="0" destOrd="0" presId="urn:microsoft.com/office/officeart/2005/8/layout/hProcess11"/>
    <dgm:cxn modelId="{3E4BCF20-42D9-4BD6-9060-A821D849AF9D}" type="presParOf" srcId="{5238C677-603D-4B3A-B27B-7F86EC3EB715}" destId="{F655B236-8AC7-4024-B3E1-6EC627A393AB}" srcOrd="1" destOrd="0" presId="urn:microsoft.com/office/officeart/2005/8/layout/hProcess11"/>
    <dgm:cxn modelId="{D1917C1C-857B-4BD7-8A9F-F2BD49542584}" type="presParOf" srcId="{5238C677-603D-4B3A-B27B-7F86EC3EB715}" destId="{5ECC92C5-2695-47A7-930E-B4E3231FBCE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BE2319-0BCF-47E2-8CE4-C3932CCD69FF}" type="doc">
      <dgm:prSet loTypeId="urn:microsoft.com/office/officeart/2011/layout/CircleProcess" loCatId="process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5B1538-80D0-46A3-884B-C4F9279BD0EA}">
      <dgm:prSet phldrT="[Text]" custT="1"/>
      <dgm:spPr>
        <a:solidFill>
          <a:srgbClr val="FF6600">
            <a:alpha val="90000"/>
          </a:srgbClr>
        </a:solidFill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1. Collection-period ratio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76DF1A-5E88-45DD-9980-0B47F1CF46D3}" type="parTrans" cxnId="{25E9E57E-24F4-4E19-A41E-581E6EE54A04}">
      <dgm:prSet/>
      <dgm:spPr/>
      <dgm:t>
        <a:bodyPr/>
        <a:lstStyle/>
        <a:p>
          <a:endParaRPr lang="en-US"/>
        </a:p>
      </dgm:t>
    </dgm:pt>
    <dgm:pt modelId="{D1F440B7-6DC1-48FA-A4C1-09616A438CDD}" type="sibTrans" cxnId="{25E9E57E-24F4-4E19-A41E-581E6EE54A04}">
      <dgm:prSet/>
      <dgm:spPr/>
      <dgm:t>
        <a:bodyPr/>
        <a:lstStyle/>
        <a:p>
          <a:endParaRPr lang="en-US"/>
        </a:p>
      </dgm:t>
    </dgm:pt>
    <dgm:pt modelId="{A634BBAE-50E6-4467-82EF-C809FF59A462}">
      <dgm:prSet phldrT="[Text]" custT="1"/>
      <dgm:spPr>
        <a:solidFill>
          <a:srgbClr val="FF6600">
            <a:alpha val="90000"/>
          </a:srgbClr>
        </a:solidFill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2. Receivable turnover ratio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CECA08-3A52-4FC4-9705-CFF0B7C35C0B}" type="parTrans" cxnId="{20DA79EF-5735-4D22-A42F-ED09B0A7FF1F}">
      <dgm:prSet/>
      <dgm:spPr/>
      <dgm:t>
        <a:bodyPr/>
        <a:lstStyle/>
        <a:p>
          <a:endParaRPr lang="en-US"/>
        </a:p>
      </dgm:t>
    </dgm:pt>
    <dgm:pt modelId="{43E03D89-12CD-480A-B96C-486F30491446}" type="sibTrans" cxnId="{20DA79EF-5735-4D22-A42F-ED09B0A7FF1F}">
      <dgm:prSet/>
      <dgm:spPr/>
      <dgm:t>
        <a:bodyPr/>
        <a:lstStyle/>
        <a:p>
          <a:endParaRPr lang="en-US"/>
        </a:p>
      </dgm:t>
    </dgm:pt>
    <dgm:pt modelId="{81EC339F-8620-49FB-B348-158766BA6F70}">
      <dgm:prSet phldrT="[Text]" custT="1"/>
      <dgm:spPr>
        <a:solidFill>
          <a:srgbClr val="FF6600">
            <a:alpha val="90000"/>
          </a:srgbClr>
        </a:solidFill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3.   Inventory turnover ratio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02C8B1-C94C-41BD-AD1C-9B81E025FE43}" type="parTrans" cxnId="{3E90B2DE-54D0-44AC-952C-C325A142BBC1}">
      <dgm:prSet/>
      <dgm:spPr/>
      <dgm:t>
        <a:bodyPr/>
        <a:lstStyle/>
        <a:p>
          <a:endParaRPr lang="en-US"/>
        </a:p>
      </dgm:t>
    </dgm:pt>
    <dgm:pt modelId="{36614791-D0A5-4439-A4A6-E15E9BF3216B}" type="sibTrans" cxnId="{3E90B2DE-54D0-44AC-952C-C325A142BBC1}">
      <dgm:prSet/>
      <dgm:spPr/>
      <dgm:t>
        <a:bodyPr/>
        <a:lstStyle/>
        <a:p>
          <a:endParaRPr lang="en-US"/>
        </a:p>
      </dgm:t>
    </dgm:pt>
    <dgm:pt modelId="{DCEBF1F6-B4FE-4F99-A6C4-F1A005EB0903}" type="pres">
      <dgm:prSet presAssocID="{4FBE2319-0BCF-47E2-8CE4-C3932CCD69FF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EF9D8727-914E-4B87-86AD-188DA1220930}" type="pres">
      <dgm:prSet presAssocID="{81EC339F-8620-49FB-B348-158766BA6F70}" presName="Accent3" presStyleCnt="0"/>
      <dgm:spPr/>
    </dgm:pt>
    <dgm:pt modelId="{0E0C63B9-3B74-4A42-A00A-A75AF2245FE0}" type="pres">
      <dgm:prSet presAssocID="{81EC339F-8620-49FB-B348-158766BA6F70}" presName="Accent" presStyleLbl="node1" presStyleIdx="0" presStyleCnt="3"/>
      <dgm:spPr>
        <a:solidFill>
          <a:srgbClr val="00CC99"/>
        </a:solidFill>
      </dgm:spPr>
    </dgm:pt>
    <dgm:pt modelId="{06C1D6AA-B61A-4385-A0C8-69D9B6B47925}" type="pres">
      <dgm:prSet presAssocID="{81EC339F-8620-49FB-B348-158766BA6F70}" presName="ParentBackground3" presStyleCnt="0"/>
      <dgm:spPr/>
    </dgm:pt>
    <dgm:pt modelId="{FC5C4E3F-5B42-4491-8421-14FC18543231}" type="pres">
      <dgm:prSet presAssocID="{81EC339F-8620-49FB-B348-158766BA6F70}" presName="ParentBackground" presStyleLbl="fgAcc1" presStyleIdx="0" presStyleCnt="3"/>
      <dgm:spPr/>
      <dgm:t>
        <a:bodyPr/>
        <a:lstStyle/>
        <a:p>
          <a:endParaRPr lang="en-US"/>
        </a:p>
      </dgm:t>
    </dgm:pt>
    <dgm:pt modelId="{CF8C614F-575A-40FC-B352-1F436C66CDE7}" type="pres">
      <dgm:prSet presAssocID="{81EC339F-8620-49FB-B348-158766BA6F70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3CBA4E-0833-44DE-9A80-5230B851405F}" type="pres">
      <dgm:prSet presAssocID="{A634BBAE-50E6-4467-82EF-C809FF59A462}" presName="Accent2" presStyleCnt="0"/>
      <dgm:spPr/>
    </dgm:pt>
    <dgm:pt modelId="{BDBC96EB-640D-4D2E-8C13-C371090709B9}" type="pres">
      <dgm:prSet presAssocID="{A634BBAE-50E6-4467-82EF-C809FF59A462}" presName="Accent" presStyleLbl="node1" presStyleIdx="1" presStyleCnt="3"/>
      <dgm:spPr>
        <a:solidFill>
          <a:srgbClr val="00CC99"/>
        </a:solidFill>
      </dgm:spPr>
    </dgm:pt>
    <dgm:pt modelId="{E3561E71-FCCF-4276-B527-4E500E9F2C78}" type="pres">
      <dgm:prSet presAssocID="{A634BBAE-50E6-4467-82EF-C809FF59A462}" presName="ParentBackground2" presStyleCnt="0"/>
      <dgm:spPr/>
    </dgm:pt>
    <dgm:pt modelId="{EC5E0EF3-A199-4BD0-A67B-D92EAB2AE330}" type="pres">
      <dgm:prSet presAssocID="{A634BBAE-50E6-4467-82EF-C809FF59A462}" presName="ParentBackground" presStyleLbl="fgAcc1" presStyleIdx="1" presStyleCnt="3" custLinFactNeighborX="3519" custLinFactNeighborY="1287"/>
      <dgm:spPr/>
      <dgm:t>
        <a:bodyPr/>
        <a:lstStyle/>
        <a:p>
          <a:endParaRPr lang="en-US"/>
        </a:p>
      </dgm:t>
    </dgm:pt>
    <dgm:pt modelId="{576A65D2-A4A2-4A04-84A3-757DD9F31D2C}" type="pres">
      <dgm:prSet presAssocID="{A634BBAE-50E6-4467-82EF-C809FF59A462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DF2F5-3E8D-4100-9DF2-A3B3ED4A5B63}" type="pres">
      <dgm:prSet presAssocID="{DF5B1538-80D0-46A3-884B-C4F9279BD0EA}" presName="Accent1" presStyleCnt="0"/>
      <dgm:spPr/>
    </dgm:pt>
    <dgm:pt modelId="{CA1958ED-C8B9-4E12-9878-BC2FF937175E}" type="pres">
      <dgm:prSet presAssocID="{DF5B1538-80D0-46A3-884B-C4F9279BD0EA}" presName="Accent" presStyleLbl="node1" presStyleIdx="2" presStyleCnt="3"/>
      <dgm:spPr>
        <a:solidFill>
          <a:srgbClr val="00CC99"/>
        </a:solidFill>
        <a:ln>
          <a:solidFill>
            <a:srgbClr val="00CC99"/>
          </a:solidFill>
        </a:ln>
      </dgm:spPr>
    </dgm:pt>
    <dgm:pt modelId="{0B7E4D89-1AFE-4E70-BF5C-0F1E31B918C7}" type="pres">
      <dgm:prSet presAssocID="{DF5B1538-80D0-46A3-884B-C4F9279BD0EA}" presName="ParentBackground1" presStyleCnt="0"/>
      <dgm:spPr/>
    </dgm:pt>
    <dgm:pt modelId="{C4D2CB71-D9AF-42EE-8830-9A818490AF40}" type="pres">
      <dgm:prSet presAssocID="{DF5B1538-80D0-46A3-884B-C4F9279BD0EA}" presName="ParentBackground" presStyleLbl="fgAcc1" presStyleIdx="2" presStyleCnt="3" custLinFactNeighborY="3217"/>
      <dgm:spPr/>
      <dgm:t>
        <a:bodyPr/>
        <a:lstStyle/>
        <a:p>
          <a:endParaRPr lang="en-US"/>
        </a:p>
      </dgm:t>
    </dgm:pt>
    <dgm:pt modelId="{3B51C2DB-B7A7-406C-AF23-AED5C650C108}" type="pres">
      <dgm:prSet presAssocID="{DF5B1538-80D0-46A3-884B-C4F9279BD0E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90B2DE-54D0-44AC-952C-C325A142BBC1}" srcId="{4FBE2319-0BCF-47E2-8CE4-C3932CCD69FF}" destId="{81EC339F-8620-49FB-B348-158766BA6F70}" srcOrd="2" destOrd="0" parTransId="{6C02C8B1-C94C-41BD-AD1C-9B81E025FE43}" sibTransId="{36614791-D0A5-4439-A4A6-E15E9BF3216B}"/>
    <dgm:cxn modelId="{20DA79EF-5735-4D22-A42F-ED09B0A7FF1F}" srcId="{4FBE2319-0BCF-47E2-8CE4-C3932CCD69FF}" destId="{A634BBAE-50E6-4467-82EF-C809FF59A462}" srcOrd="1" destOrd="0" parTransId="{E2CECA08-3A52-4FC4-9705-CFF0B7C35C0B}" sibTransId="{43E03D89-12CD-480A-B96C-486F30491446}"/>
    <dgm:cxn modelId="{AF8667F7-E566-498E-A861-B53AB1200E1D}" type="presOf" srcId="{4FBE2319-0BCF-47E2-8CE4-C3932CCD69FF}" destId="{DCEBF1F6-B4FE-4F99-A6C4-F1A005EB0903}" srcOrd="0" destOrd="0" presId="urn:microsoft.com/office/officeart/2011/layout/CircleProcess"/>
    <dgm:cxn modelId="{442849A5-7710-4F89-983C-911495FBB811}" type="presOf" srcId="{DF5B1538-80D0-46A3-884B-C4F9279BD0EA}" destId="{3B51C2DB-B7A7-406C-AF23-AED5C650C108}" srcOrd="1" destOrd="0" presId="urn:microsoft.com/office/officeart/2011/layout/CircleProcess"/>
    <dgm:cxn modelId="{3958E899-5C3B-4D31-A9C7-5F7B85864199}" type="presOf" srcId="{A634BBAE-50E6-4467-82EF-C809FF59A462}" destId="{EC5E0EF3-A199-4BD0-A67B-D92EAB2AE330}" srcOrd="0" destOrd="0" presId="urn:microsoft.com/office/officeart/2011/layout/CircleProcess"/>
    <dgm:cxn modelId="{B230FA34-78A6-4C05-8E53-6096D7B943CD}" type="presOf" srcId="{81EC339F-8620-49FB-B348-158766BA6F70}" destId="{FC5C4E3F-5B42-4491-8421-14FC18543231}" srcOrd="0" destOrd="0" presId="urn:microsoft.com/office/officeart/2011/layout/CircleProcess"/>
    <dgm:cxn modelId="{1CCC144D-FC40-4511-9A5F-681E1F47B4D9}" type="presOf" srcId="{DF5B1538-80D0-46A3-884B-C4F9279BD0EA}" destId="{C4D2CB71-D9AF-42EE-8830-9A818490AF40}" srcOrd="0" destOrd="0" presId="urn:microsoft.com/office/officeart/2011/layout/CircleProcess"/>
    <dgm:cxn modelId="{0D7D1263-7DC5-4F86-B96B-1EDE6A1186D9}" type="presOf" srcId="{81EC339F-8620-49FB-B348-158766BA6F70}" destId="{CF8C614F-575A-40FC-B352-1F436C66CDE7}" srcOrd="1" destOrd="0" presId="urn:microsoft.com/office/officeart/2011/layout/CircleProcess"/>
    <dgm:cxn modelId="{53555549-CA1C-4423-988D-442FF2DF91E7}" type="presOf" srcId="{A634BBAE-50E6-4467-82EF-C809FF59A462}" destId="{576A65D2-A4A2-4A04-84A3-757DD9F31D2C}" srcOrd="1" destOrd="0" presId="urn:microsoft.com/office/officeart/2011/layout/CircleProcess"/>
    <dgm:cxn modelId="{25E9E57E-24F4-4E19-A41E-581E6EE54A04}" srcId="{4FBE2319-0BCF-47E2-8CE4-C3932CCD69FF}" destId="{DF5B1538-80D0-46A3-884B-C4F9279BD0EA}" srcOrd="0" destOrd="0" parTransId="{5F76DF1A-5E88-45DD-9980-0B47F1CF46D3}" sibTransId="{D1F440B7-6DC1-48FA-A4C1-09616A438CDD}"/>
    <dgm:cxn modelId="{AD4062EA-79C7-410A-BB67-11895558B7DD}" type="presParOf" srcId="{DCEBF1F6-B4FE-4F99-A6C4-F1A005EB0903}" destId="{EF9D8727-914E-4B87-86AD-188DA1220930}" srcOrd="0" destOrd="0" presId="urn:microsoft.com/office/officeart/2011/layout/CircleProcess"/>
    <dgm:cxn modelId="{75313B3D-392D-4E9B-9322-C297A9180934}" type="presParOf" srcId="{EF9D8727-914E-4B87-86AD-188DA1220930}" destId="{0E0C63B9-3B74-4A42-A00A-A75AF2245FE0}" srcOrd="0" destOrd="0" presId="urn:microsoft.com/office/officeart/2011/layout/CircleProcess"/>
    <dgm:cxn modelId="{73077D37-FA39-472A-8898-9C20571FF213}" type="presParOf" srcId="{DCEBF1F6-B4FE-4F99-A6C4-F1A005EB0903}" destId="{06C1D6AA-B61A-4385-A0C8-69D9B6B47925}" srcOrd="1" destOrd="0" presId="urn:microsoft.com/office/officeart/2011/layout/CircleProcess"/>
    <dgm:cxn modelId="{C7A25F9F-950B-4CD2-BC9B-BEC239C77886}" type="presParOf" srcId="{06C1D6AA-B61A-4385-A0C8-69D9B6B47925}" destId="{FC5C4E3F-5B42-4491-8421-14FC18543231}" srcOrd="0" destOrd="0" presId="urn:microsoft.com/office/officeart/2011/layout/CircleProcess"/>
    <dgm:cxn modelId="{4C2B2C63-3D54-4431-8709-3474CED7C369}" type="presParOf" srcId="{DCEBF1F6-B4FE-4F99-A6C4-F1A005EB0903}" destId="{CF8C614F-575A-40FC-B352-1F436C66CDE7}" srcOrd="2" destOrd="0" presId="urn:microsoft.com/office/officeart/2011/layout/CircleProcess"/>
    <dgm:cxn modelId="{AC2D8BCF-EC9E-44A4-86F2-02885A5B01DC}" type="presParOf" srcId="{DCEBF1F6-B4FE-4F99-A6C4-F1A005EB0903}" destId="{F13CBA4E-0833-44DE-9A80-5230B851405F}" srcOrd="3" destOrd="0" presId="urn:microsoft.com/office/officeart/2011/layout/CircleProcess"/>
    <dgm:cxn modelId="{5683000D-BD33-4680-8E8D-8F8269B7424D}" type="presParOf" srcId="{F13CBA4E-0833-44DE-9A80-5230B851405F}" destId="{BDBC96EB-640D-4D2E-8C13-C371090709B9}" srcOrd="0" destOrd="0" presId="urn:microsoft.com/office/officeart/2011/layout/CircleProcess"/>
    <dgm:cxn modelId="{2BEF6BE3-6B29-4F25-9099-D8AAF22A9E6A}" type="presParOf" srcId="{DCEBF1F6-B4FE-4F99-A6C4-F1A005EB0903}" destId="{E3561E71-FCCF-4276-B527-4E500E9F2C78}" srcOrd="4" destOrd="0" presId="urn:microsoft.com/office/officeart/2011/layout/CircleProcess"/>
    <dgm:cxn modelId="{4D7C42FC-3244-4B6B-8B20-CFAD7B53BAAA}" type="presParOf" srcId="{E3561E71-FCCF-4276-B527-4E500E9F2C78}" destId="{EC5E0EF3-A199-4BD0-A67B-D92EAB2AE330}" srcOrd="0" destOrd="0" presId="urn:microsoft.com/office/officeart/2011/layout/CircleProcess"/>
    <dgm:cxn modelId="{97324593-323D-4422-B082-01606FCA022F}" type="presParOf" srcId="{DCEBF1F6-B4FE-4F99-A6C4-F1A005EB0903}" destId="{576A65D2-A4A2-4A04-84A3-757DD9F31D2C}" srcOrd="5" destOrd="0" presId="urn:microsoft.com/office/officeart/2011/layout/CircleProcess"/>
    <dgm:cxn modelId="{58F37F56-8131-4AFA-BD8E-75A9EF89E3ED}" type="presParOf" srcId="{DCEBF1F6-B4FE-4F99-A6C4-F1A005EB0903}" destId="{092DF2F5-3E8D-4100-9DF2-A3B3ED4A5B63}" srcOrd="6" destOrd="0" presId="urn:microsoft.com/office/officeart/2011/layout/CircleProcess"/>
    <dgm:cxn modelId="{158535B8-06B7-4550-87AC-61A8313B46FB}" type="presParOf" srcId="{092DF2F5-3E8D-4100-9DF2-A3B3ED4A5B63}" destId="{CA1958ED-C8B9-4E12-9878-BC2FF937175E}" srcOrd="0" destOrd="0" presId="urn:microsoft.com/office/officeart/2011/layout/CircleProcess"/>
    <dgm:cxn modelId="{00898E2B-A3FD-4312-856B-28CBFA507B7B}" type="presParOf" srcId="{DCEBF1F6-B4FE-4F99-A6C4-F1A005EB0903}" destId="{0B7E4D89-1AFE-4E70-BF5C-0F1E31B918C7}" srcOrd="7" destOrd="0" presId="urn:microsoft.com/office/officeart/2011/layout/CircleProcess"/>
    <dgm:cxn modelId="{B8DEB64E-DE0C-4940-AC6C-DCEBF1FF46AE}" type="presParOf" srcId="{0B7E4D89-1AFE-4E70-BF5C-0F1E31B918C7}" destId="{C4D2CB71-D9AF-42EE-8830-9A818490AF40}" srcOrd="0" destOrd="0" presId="urn:microsoft.com/office/officeart/2011/layout/CircleProcess"/>
    <dgm:cxn modelId="{92C1D38A-2D1D-49B1-A421-9D9C7C9E5D1D}" type="presParOf" srcId="{DCEBF1F6-B4FE-4F99-A6C4-F1A005EB0903}" destId="{3B51C2DB-B7A7-406C-AF23-AED5C650C108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F090D2-2605-4454-8C47-A53020603FE6}">
      <dsp:nvSpPr>
        <dsp:cNvPr id="0" name=""/>
        <dsp:cNvSpPr/>
      </dsp:nvSpPr>
      <dsp:spPr>
        <a:xfrm>
          <a:off x="2209793" y="304806"/>
          <a:ext cx="2327671" cy="1163835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Income Statement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09793" y="304806"/>
        <a:ext cx="2327671" cy="1163835"/>
      </dsp:txXfrm>
    </dsp:sp>
    <dsp:sp modelId="{02FB7330-0622-4703-A245-898F745DF8F3}">
      <dsp:nvSpPr>
        <dsp:cNvPr id="0" name=""/>
        <dsp:cNvSpPr/>
      </dsp:nvSpPr>
      <dsp:spPr>
        <a:xfrm rot="3350043">
          <a:off x="3533305" y="2195944"/>
          <a:ext cx="1734340" cy="407342"/>
        </a:xfrm>
        <a:prstGeom prst="leftRightArrow">
          <a:avLst>
            <a:gd name="adj1" fmla="val 60000"/>
            <a:gd name="adj2" fmla="val 50000"/>
          </a:avLst>
        </a:prstGeom>
        <a:solidFill>
          <a:srgbClr val="00CC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3350043">
        <a:off x="3533305" y="2195944"/>
        <a:ext cx="1734340" cy="407342"/>
      </dsp:txXfrm>
    </dsp:sp>
    <dsp:sp modelId="{B747D960-3F9A-4837-8E6A-2CC3AE3C5D89}">
      <dsp:nvSpPr>
        <dsp:cNvPr id="0" name=""/>
        <dsp:cNvSpPr/>
      </dsp:nvSpPr>
      <dsp:spPr>
        <a:xfrm>
          <a:off x="4263486" y="3330588"/>
          <a:ext cx="2327671" cy="1163835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Cash Flow Statement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63486" y="3330588"/>
        <a:ext cx="2327671" cy="1163835"/>
      </dsp:txXfrm>
    </dsp:sp>
    <dsp:sp modelId="{06DCF356-CB74-450F-AA76-70A4E414714B}">
      <dsp:nvSpPr>
        <dsp:cNvPr id="0" name=""/>
        <dsp:cNvSpPr/>
      </dsp:nvSpPr>
      <dsp:spPr>
        <a:xfrm rot="10800000">
          <a:off x="2743201" y="3708835"/>
          <a:ext cx="1523997" cy="407342"/>
        </a:xfrm>
        <a:prstGeom prst="leftRightArrow">
          <a:avLst>
            <a:gd name="adj1" fmla="val 60000"/>
            <a:gd name="adj2" fmla="val 50000"/>
          </a:avLst>
        </a:prstGeom>
        <a:solidFill>
          <a:srgbClr val="00CC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2743201" y="3708835"/>
        <a:ext cx="1523997" cy="407342"/>
      </dsp:txXfrm>
    </dsp:sp>
    <dsp:sp modelId="{896D8610-93BD-4ECE-87FF-DF44BF5A9753}">
      <dsp:nvSpPr>
        <dsp:cNvPr id="0" name=""/>
        <dsp:cNvSpPr/>
      </dsp:nvSpPr>
      <dsp:spPr>
        <a:xfrm>
          <a:off x="419241" y="3330588"/>
          <a:ext cx="2327671" cy="1163835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Balance Sheet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9241" y="3330588"/>
        <a:ext cx="2327671" cy="1163835"/>
      </dsp:txXfrm>
    </dsp:sp>
    <dsp:sp modelId="{A4994FDB-AABB-44C3-9BFB-BC98FA278DA0}">
      <dsp:nvSpPr>
        <dsp:cNvPr id="0" name=""/>
        <dsp:cNvSpPr/>
      </dsp:nvSpPr>
      <dsp:spPr>
        <a:xfrm rot="18036934">
          <a:off x="1581404" y="2195944"/>
          <a:ext cx="1793899" cy="407342"/>
        </a:xfrm>
        <a:prstGeom prst="leftRightArrow">
          <a:avLst>
            <a:gd name="adj1" fmla="val 60000"/>
            <a:gd name="adj2" fmla="val 50000"/>
          </a:avLst>
        </a:prstGeom>
        <a:solidFill>
          <a:srgbClr val="00CC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8036934">
        <a:off x="1581404" y="2195944"/>
        <a:ext cx="1793899" cy="40734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F8BA93-7D54-4EC5-A945-3E5F2031ABAE}">
      <dsp:nvSpPr>
        <dsp:cNvPr id="0" name=""/>
        <dsp:cNvSpPr/>
      </dsp:nvSpPr>
      <dsp:spPr>
        <a:xfrm>
          <a:off x="6525149" y="2475261"/>
          <a:ext cx="179858" cy="179855"/>
        </a:xfrm>
        <a:prstGeom prst="ellipse">
          <a:avLst/>
        </a:prstGeom>
        <a:solidFill>
          <a:srgbClr val="00CC99"/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E1977-64B2-498D-A829-DFF00BB29CBC}">
      <dsp:nvSpPr>
        <dsp:cNvPr id="0" name=""/>
        <dsp:cNvSpPr/>
      </dsp:nvSpPr>
      <dsp:spPr>
        <a:xfrm>
          <a:off x="6195512" y="2475261"/>
          <a:ext cx="179858" cy="179855"/>
        </a:xfrm>
        <a:prstGeom prst="ellipse">
          <a:avLst/>
        </a:prstGeom>
        <a:solidFill>
          <a:srgbClr val="FF66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7A377-C56F-496F-8ACF-46EE18E835E2}">
      <dsp:nvSpPr>
        <dsp:cNvPr id="0" name=""/>
        <dsp:cNvSpPr/>
      </dsp:nvSpPr>
      <dsp:spPr>
        <a:xfrm>
          <a:off x="5865876" y="2475261"/>
          <a:ext cx="179858" cy="179855"/>
        </a:xfrm>
        <a:prstGeom prst="ellipse">
          <a:avLst/>
        </a:prstGeom>
        <a:solidFill>
          <a:srgbClr val="FF66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F1E279-E596-47A9-8774-C0D5E6382C19}">
      <dsp:nvSpPr>
        <dsp:cNvPr id="0" name=""/>
        <dsp:cNvSpPr/>
      </dsp:nvSpPr>
      <dsp:spPr>
        <a:xfrm>
          <a:off x="5536866" y="2475261"/>
          <a:ext cx="179858" cy="179855"/>
        </a:xfrm>
        <a:prstGeom prst="ellipse">
          <a:avLst/>
        </a:prstGeom>
        <a:solidFill>
          <a:srgbClr val="FF66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097DE-B13C-4413-8BE5-4496E482DFF9}">
      <dsp:nvSpPr>
        <dsp:cNvPr id="0" name=""/>
        <dsp:cNvSpPr/>
      </dsp:nvSpPr>
      <dsp:spPr>
        <a:xfrm>
          <a:off x="5207229" y="2475261"/>
          <a:ext cx="179858" cy="179855"/>
        </a:xfrm>
        <a:prstGeom prst="ellipse">
          <a:avLst/>
        </a:prstGeom>
        <a:solidFill>
          <a:srgbClr val="FF66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BEE39-BC93-4782-98B7-CF4765ED8643}">
      <dsp:nvSpPr>
        <dsp:cNvPr id="0" name=""/>
        <dsp:cNvSpPr/>
      </dsp:nvSpPr>
      <dsp:spPr>
        <a:xfrm>
          <a:off x="4697734" y="2385333"/>
          <a:ext cx="359717" cy="360007"/>
        </a:xfrm>
        <a:prstGeom prst="ellipse">
          <a:avLst/>
        </a:prstGeom>
        <a:solidFill>
          <a:srgbClr val="00CC99"/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330C3E-EAC1-46EC-8269-B52978FAC171}">
      <dsp:nvSpPr>
        <dsp:cNvPr id="0" name=""/>
        <dsp:cNvSpPr/>
      </dsp:nvSpPr>
      <dsp:spPr>
        <a:xfrm>
          <a:off x="6231860" y="2103717"/>
          <a:ext cx="179858" cy="179855"/>
        </a:xfrm>
        <a:prstGeom prst="ellipse">
          <a:avLst/>
        </a:prstGeom>
        <a:solidFill>
          <a:srgbClr val="00CC99"/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763D2F-C847-40B4-89EC-F2E6763F621E}">
      <dsp:nvSpPr>
        <dsp:cNvPr id="0" name=""/>
        <dsp:cNvSpPr/>
      </dsp:nvSpPr>
      <dsp:spPr>
        <a:xfrm>
          <a:off x="6231860" y="2849468"/>
          <a:ext cx="179858" cy="179855"/>
        </a:xfrm>
        <a:prstGeom prst="ellipse">
          <a:avLst/>
        </a:prstGeom>
        <a:solidFill>
          <a:srgbClr val="00CC99"/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712B2-2181-41E3-9DE4-3256F1F1A8B4}">
      <dsp:nvSpPr>
        <dsp:cNvPr id="0" name=""/>
        <dsp:cNvSpPr/>
      </dsp:nvSpPr>
      <dsp:spPr>
        <a:xfrm>
          <a:off x="6392291" y="2265232"/>
          <a:ext cx="179858" cy="179855"/>
        </a:xfrm>
        <a:prstGeom prst="ellipse">
          <a:avLst/>
        </a:prstGeom>
        <a:solidFill>
          <a:srgbClr val="00CC99"/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2BEDF-1BD3-439E-A9F0-DD4C76220E7A}">
      <dsp:nvSpPr>
        <dsp:cNvPr id="0" name=""/>
        <dsp:cNvSpPr/>
      </dsp:nvSpPr>
      <dsp:spPr>
        <a:xfrm>
          <a:off x="6402945" y="2688840"/>
          <a:ext cx="179858" cy="179855"/>
        </a:xfrm>
        <a:prstGeom prst="ellipse">
          <a:avLst/>
        </a:prstGeom>
        <a:solidFill>
          <a:srgbClr val="00CC99"/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49BFA7-CECC-4F27-AA72-1288C84BD14F}">
      <dsp:nvSpPr>
        <dsp:cNvPr id="0" name=""/>
        <dsp:cNvSpPr/>
      </dsp:nvSpPr>
      <dsp:spPr>
        <a:xfrm>
          <a:off x="2727435" y="1654669"/>
          <a:ext cx="1821147" cy="1821336"/>
        </a:xfrm>
        <a:prstGeom prst="ellipse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Balance Sheet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27435" y="1654669"/>
        <a:ext cx="1821147" cy="1821336"/>
      </dsp:txXfrm>
    </dsp:sp>
    <dsp:sp modelId="{E3322955-88C5-4715-AC6C-5E25F8560027}">
      <dsp:nvSpPr>
        <dsp:cNvPr id="0" name=""/>
        <dsp:cNvSpPr/>
      </dsp:nvSpPr>
      <dsp:spPr>
        <a:xfrm>
          <a:off x="2591444" y="1499070"/>
          <a:ext cx="359717" cy="360007"/>
        </a:xfrm>
        <a:prstGeom prst="ellipse">
          <a:avLst/>
        </a:prstGeom>
        <a:solidFill>
          <a:srgbClr val="00CC99"/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BD15B2-5209-4B4F-A6E5-905EA7C0E8BE}">
      <dsp:nvSpPr>
        <dsp:cNvPr id="0" name=""/>
        <dsp:cNvSpPr/>
      </dsp:nvSpPr>
      <dsp:spPr>
        <a:xfrm>
          <a:off x="2360824" y="1309156"/>
          <a:ext cx="179858" cy="179855"/>
        </a:xfrm>
        <a:prstGeom prst="ellipse">
          <a:avLst/>
        </a:prstGeom>
        <a:solidFill>
          <a:srgbClr val="FF66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413541-BE56-436D-A379-3BD41CCD9DBB}">
      <dsp:nvSpPr>
        <dsp:cNvPr id="0" name=""/>
        <dsp:cNvSpPr/>
      </dsp:nvSpPr>
      <dsp:spPr>
        <a:xfrm>
          <a:off x="1976666" y="1309156"/>
          <a:ext cx="179858" cy="179855"/>
        </a:xfrm>
        <a:prstGeom prst="ellipse">
          <a:avLst/>
        </a:prstGeom>
        <a:solidFill>
          <a:srgbClr val="FF66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BF9A6E-DAB2-41CC-BE8F-5A39E26DA986}">
      <dsp:nvSpPr>
        <dsp:cNvPr id="0" name=""/>
        <dsp:cNvSpPr/>
      </dsp:nvSpPr>
      <dsp:spPr>
        <a:xfrm>
          <a:off x="1592507" y="1309156"/>
          <a:ext cx="179858" cy="179855"/>
        </a:xfrm>
        <a:prstGeom prst="ellipse">
          <a:avLst/>
        </a:prstGeom>
        <a:solidFill>
          <a:srgbClr val="FF66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3C612D-F57C-4CE8-9AF7-70D3E4B9AA7C}">
      <dsp:nvSpPr>
        <dsp:cNvPr id="0" name=""/>
        <dsp:cNvSpPr/>
      </dsp:nvSpPr>
      <dsp:spPr>
        <a:xfrm>
          <a:off x="1208349" y="1309156"/>
          <a:ext cx="179858" cy="179855"/>
        </a:xfrm>
        <a:prstGeom prst="ellipse">
          <a:avLst/>
        </a:prstGeom>
        <a:solidFill>
          <a:srgbClr val="FF66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6338F-0A3D-4D39-89D1-31AA1E274C80}">
      <dsp:nvSpPr>
        <dsp:cNvPr id="0" name=""/>
        <dsp:cNvSpPr/>
      </dsp:nvSpPr>
      <dsp:spPr>
        <a:xfrm>
          <a:off x="823564" y="1309156"/>
          <a:ext cx="179858" cy="179855"/>
        </a:xfrm>
        <a:prstGeom prst="ellipse">
          <a:avLst/>
        </a:prstGeom>
        <a:solidFill>
          <a:srgbClr val="FF66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5D916B-9CCD-41D0-AC91-40EA7729078E}">
      <dsp:nvSpPr>
        <dsp:cNvPr id="0" name=""/>
        <dsp:cNvSpPr/>
      </dsp:nvSpPr>
      <dsp:spPr>
        <a:xfrm>
          <a:off x="439406" y="1309156"/>
          <a:ext cx="179858" cy="179855"/>
        </a:xfrm>
        <a:prstGeom prst="ellipse">
          <a:avLst/>
        </a:prstGeom>
        <a:solidFill>
          <a:srgbClr val="00CC99"/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FFF90-BD6A-45B0-932A-B9D5A1F6D4DA}">
      <dsp:nvSpPr>
        <dsp:cNvPr id="0" name=""/>
        <dsp:cNvSpPr/>
      </dsp:nvSpPr>
      <dsp:spPr>
        <a:xfrm>
          <a:off x="77972" y="719382"/>
          <a:ext cx="2108169" cy="462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rPr>
            <a:t>1. Assets</a:t>
          </a:r>
          <a:endParaRPr lang="en-US" sz="2000" b="1" kern="1200" dirty="0">
            <a:solidFill>
              <a:srgbClr val="FF66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972" y="719382"/>
        <a:ext cx="2108169" cy="462655"/>
      </dsp:txXfrm>
    </dsp:sp>
    <dsp:sp modelId="{1191AB98-3442-425B-B429-A80D7B62293C}">
      <dsp:nvSpPr>
        <dsp:cNvPr id="0" name=""/>
        <dsp:cNvSpPr/>
      </dsp:nvSpPr>
      <dsp:spPr>
        <a:xfrm>
          <a:off x="2217939" y="2385333"/>
          <a:ext cx="359717" cy="360007"/>
        </a:xfrm>
        <a:prstGeom prst="ellipse">
          <a:avLst/>
        </a:prstGeom>
        <a:solidFill>
          <a:srgbClr val="00CC99"/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7FA87-2927-432F-9DE0-533F806729C6}">
      <dsp:nvSpPr>
        <dsp:cNvPr id="0" name=""/>
        <dsp:cNvSpPr/>
      </dsp:nvSpPr>
      <dsp:spPr>
        <a:xfrm>
          <a:off x="1861982" y="2475261"/>
          <a:ext cx="179858" cy="179855"/>
        </a:xfrm>
        <a:prstGeom prst="ellipse">
          <a:avLst/>
        </a:prstGeom>
        <a:solidFill>
          <a:srgbClr val="FF66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80AA1-6284-493C-84E7-11C7513F7196}">
      <dsp:nvSpPr>
        <dsp:cNvPr id="0" name=""/>
        <dsp:cNvSpPr/>
      </dsp:nvSpPr>
      <dsp:spPr>
        <a:xfrm>
          <a:off x="1506651" y="2475261"/>
          <a:ext cx="179858" cy="179855"/>
        </a:xfrm>
        <a:prstGeom prst="ellipse">
          <a:avLst/>
        </a:prstGeom>
        <a:solidFill>
          <a:srgbClr val="FF66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D6BC56-580F-4BC9-A147-164386BAF106}">
      <dsp:nvSpPr>
        <dsp:cNvPr id="0" name=""/>
        <dsp:cNvSpPr/>
      </dsp:nvSpPr>
      <dsp:spPr>
        <a:xfrm>
          <a:off x="1150694" y="2475261"/>
          <a:ext cx="179858" cy="179855"/>
        </a:xfrm>
        <a:prstGeom prst="ellipse">
          <a:avLst/>
        </a:prstGeom>
        <a:solidFill>
          <a:srgbClr val="FF66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B9AF3-AB81-47D3-BFEC-0A5262711B50}">
      <dsp:nvSpPr>
        <dsp:cNvPr id="0" name=""/>
        <dsp:cNvSpPr/>
      </dsp:nvSpPr>
      <dsp:spPr>
        <a:xfrm>
          <a:off x="795363" y="2475261"/>
          <a:ext cx="179858" cy="179855"/>
        </a:xfrm>
        <a:prstGeom prst="ellipse">
          <a:avLst/>
        </a:prstGeom>
        <a:solidFill>
          <a:srgbClr val="FF66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460C1D-E79C-4753-8CB3-032851968300}">
      <dsp:nvSpPr>
        <dsp:cNvPr id="0" name=""/>
        <dsp:cNvSpPr/>
      </dsp:nvSpPr>
      <dsp:spPr>
        <a:xfrm>
          <a:off x="439406" y="2475261"/>
          <a:ext cx="179858" cy="179855"/>
        </a:xfrm>
        <a:prstGeom prst="ellipse">
          <a:avLst/>
        </a:prstGeom>
        <a:solidFill>
          <a:srgbClr val="00CC99"/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515F06-E643-4A85-8334-4FD11A8DFF88}">
      <dsp:nvSpPr>
        <dsp:cNvPr id="0" name=""/>
        <dsp:cNvSpPr/>
      </dsp:nvSpPr>
      <dsp:spPr>
        <a:xfrm>
          <a:off x="77971" y="1886451"/>
          <a:ext cx="2314650" cy="462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rPr>
            <a:t>2. Liabilities</a:t>
          </a:r>
          <a:endParaRPr lang="en-US" sz="2000" b="1" kern="1200" dirty="0">
            <a:solidFill>
              <a:srgbClr val="FF66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971" y="1886451"/>
        <a:ext cx="2314650" cy="462655"/>
      </dsp:txXfrm>
    </dsp:sp>
    <dsp:sp modelId="{DD5EE9F8-7512-4199-95C1-99D6BBD575AB}">
      <dsp:nvSpPr>
        <dsp:cNvPr id="0" name=""/>
        <dsp:cNvSpPr/>
      </dsp:nvSpPr>
      <dsp:spPr>
        <a:xfrm>
          <a:off x="2759166" y="3367591"/>
          <a:ext cx="359717" cy="360007"/>
        </a:xfrm>
        <a:prstGeom prst="ellipse">
          <a:avLst/>
        </a:prstGeom>
        <a:solidFill>
          <a:srgbClr val="00CC99"/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578929-DC28-4228-BF20-C2CA961C81BE}">
      <dsp:nvSpPr>
        <dsp:cNvPr id="0" name=""/>
        <dsp:cNvSpPr/>
      </dsp:nvSpPr>
      <dsp:spPr>
        <a:xfrm>
          <a:off x="2360824" y="3623322"/>
          <a:ext cx="179858" cy="179855"/>
        </a:xfrm>
        <a:prstGeom prst="ellipse">
          <a:avLst/>
        </a:prstGeom>
        <a:solidFill>
          <a:srgbClr val="FF66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A25CD4-70B6-48DC-A59B-E39B50FAD213}">
      <dsp:nvSpPr>
        <dsp:cNvPr id="0" name=""/>
        <dsp:cNvSpPr/>
      </dsp:nvSpPr>
      <dsp:spPr>
        <a:xfrm>
          <a:off x="1976666" y="3623322"/>
          <a:ext cx="179858" cy="179855"/>
        </a:xfrm>
        <a:prstGeom prst="ellipse">
          <a:avLst/>
        </a:prstGeom>
        <a:solidFill>
          <a:srgbClr val="FF66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E94179-2153-49FB-9D95-B4CF435BA552}">
      <dsp:nvSpPr>
        <dsp:cNvPr id="0" name=""/>
        <dsp:cNvSpPr/>
      </dsp:nvSpPr>
      <dsp:spPr>
        <a:xfrm>
          <a:off x="1592507" y="3623322"/>
          <a:ext cx="179858" cy="179855"/>
        </a:xfrm>
        <a:prstGeom prst="ellipse">
          <a:avLst/>
        </a:prstGeom>
        <a:solidFill>
          <a:srgbClr val="FF66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1CA174-EA00-4EFF-9B21-E72CB5BBBFFA}">
      <dsp:nvSpPr>
        <dsp:cNvPr id="0" name=""/>
        <dsp:cNvSpPr/>
      </dsp:nvSpPr>
      <dsp:spPr>
        <a:xfrm>
          <a:off x="1208349" y="3623322"/>
          <a:ext cx="179858" cy="179855"/>
        </a:xfrm>
        <a:prstGeom prst="ellipse">
          <a:avLst/>
        </a:prstGeom>
        <a:solidFill>
          <a:srgbClr val="FF66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1E5344-BF10-4FEF-982A-E89470CD1052}">
      <dsp:nvSpPr>
        <dsp:cNvPr id="0" name=""/>
        <dsp:cNvSpPr/>
      </dsp:nvSpPr>
      <dsp:spPr>
        <a:xfrm>
          <a:off x="823564" y="3623322"/>
          <a:ext cx="179858" cy="179855"/>
        </a:xfrm>
        <a:prstGeom prst="ellipse">
          <a:avLst/>
        </a:prstGeom>
        <a:solidFill>
          <a:srgbClr val="FF66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10B7CA-9253-4F6E-B03A-C1D48BAE3AC1}">
      <dsp:nvSpPr>
        <dsp:cNvPr id="0" name=""/>
        <dsp:cNvSpPr/>
      </dsp:nvSpPr>
      <dsp:spPr>
        <a:xfrm>
          <a:off x="439406" y="3623322"/>
          <a:ext cx="179858" cy="179855"/>
        </a:xfrm>
        <a:prstGeom prst="ellipse">
          <a:avLst/>
        </a:prstGeom>
        <a:solidFill>
          <a:srgbClr val="00CC99"/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E94D3-8439-40C0-A32F-B4A297CC1744}">
      <dsp:nvSpPr>
        <dsp:cNvPr id="0" name=""/>
        <dsp:cNvSpPr/>
      </dsp:nvSpPr>
      <dsp:spPr>
        <a:xfrm>
          <a:off x="57618" y="2931996"/>
          <a:ext cx="2983292" cy="462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rPr>
            <a:t>3. Owner’s equity (OE)</a:t>
          </a:r>
          <a:endParaRPr lang="en-US" sz="2000" b="1" kern="1200" dirty="0">
            <a:solidFill>
              <a:srgbClr val="FF66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618" y="2931996"/>
        <a:ext cx="2983292" cy="46265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E01F2C-5A5B-4B45-87F0-0B66B1494F10}">
      <dsp:nvSpPr>
        <dsp:cNvPr id="0" name=""/>
        <dsp:cNvSpPr/>
      </dsp:nvSpPr>
      <dsp:spPr>
        <a:xfrm>
          <a:off x="2627560" y="2699"/>
          <a:ext cx="1450478" cy="942811"/>
        </a:xfrm>
        <a:prstGeom prst="roundRect">
          <a:avLst/>
        </a:prstGeom>
        <a:solidFill>
          <a:srgbClr val="FF6600"/>
        </a:solidFill>
        <a:ln>
          <a:solidFill>
            <a:srgbClr val="00CC99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Cash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27560" y="2699"/>
        <a:ext cx="1450478" cy="942811"/>
      </dsp:txXfrm>
    </dsp:sp>
    <dsp:sp modelId="{05369430-B173-4467-9C98-B3887F76CDBF}">
      <dsp:nvSpPr>
        <dsp:cNvPr id="0" name=""/>
        <dsp:cNvSpPr/>
      </dsp:nvSpPr>
      <dsp:spPr>
        <a:xfrm>
          <a:off x="1468431" y="474105"/>
          <a:ext cx="3768737" cy="3768737"/>
        </a:xfrm>
        <a:custGeom>
          <a:avLst/>
          <a:gdLst/>
          <a:ahLst/>
          <a:cxnLst/>
          <a:rect l="0" t="0" r="0" b="0"/>
          <a:pathLst>
            <a:path>
              <a:moveTo>
                <a:pt x="2804102" y="239699"/>
              </a:moveTo>
              <a:arcTo wR="1884368" hR="1884368" stAng="17952891" swAng="1212403"/>
            </a:path>
          </a:pathLst>
        </a:custGeom>
        <a:noFill/>
        <a:ln w="9525" cap="flat" cmpd="sng" algn="ctr">
          <a:solidFill>
            <a:srgbClr val="00CC99"/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416D93-E4E2-4D3B-AFEE-759F5BA1E4C6}">
      <dsp:nvSpPr>
        <dsp:cNvPr id="0" name=""/>
        <dsp:cNvSpPr/>
      </dsp:nvSpPr>
      <dsp:spPr>
        <a:xfrm>
          <a:off x="4419701" y="1304766"/>
          <a:ext cx="1450478" cy="942811"/>
        </a:xfrm>
        <a:prstGeom prst="roundRect">
          <a:avLst/>
        </a:prstGeom>
        <a:solidFill>
          <a:srgbClr val="FF6600"/>
        </a:solidFill>
        <a:ln>
          <a:solidFill>
            <a:srgbClr val="00CC99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Inventory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19701" y="1304766"/>
        <a:ext cx="1450478" cy="942811"/>
      </dsp:txXfrm>
    </dsp:sp>
    <dsp:sp modelId="{F3326164-2673-4D0D-A8B8-C9701E15B190}">
      <dsp:nvSpPr>
        <dsp:cNvPr id="0" name=""/>
        <dsp:cNvSpPr/>
      </dsp:nvSpPr>
      <dsp:spPr>
        <a:xfrm>
          <a:off x="1468431" y="474105"/>
          <a:ext cx="3768737" cy="3768737"/>
        </a:xfrm>
        <a:custGeom>
          <a:avLst/>
          <a:gdLst/>
          <a:ahLst/>
          <a:cxnLst/>
          <a:rect l="0" t="0" r="0" b="0"/>
          <a:pathLst>
            <a:path>
              <a:moveTo>
                <a:pt x="3764228" y="2014655"/>
              </a:moveTo>
              <a:arcTo wR="1884368" hR="1884368" stAng="21837878" swAng="1360395"/>
            </a:path>
          </a:pathLst>
        </a:custGeom>
        <a:noFill/>
        <a:ln w="9525" cap="flat" cmpd="sng" algn="ctr">
          <a:solidFill>
            <a:srgbClr val="00CC99"/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BA7EEF-8B6B-4F94-BA4E-4454ADE06E79}">
      <dsp:nvSpPr>
        <dsp:cNvPr id="0" name=""/>
        <dsp:cNvSpPr/>
      </dsp:nvSpPr>
      <dsp:spPr>
        <a:xfrm>
          <a:off x="3662677" y="3411554"/>
          <a:ext cx="1595454" cy="942811"/>
        </a:xfrm>
        <a:prstGeom prst="roundRect">
          <a:avLst/>
        </a:prstGeom>
        <a:solidFill>
          <a:srgbClr val="FF6600"/>
        </a:solidFill>
        <a:ln>
          <a:solidFill>
            <a:srgbClr val="00CC99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Capital equipment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62677" y="3411554"/>
        <a:ext cx="1595454" cy="942811"/>
      </dsp:txXfrm>
    </dsp:sp>
    <dsp:sp modelId="{4A874F37-FC9C-4AEF-9CD2-B69B16182CAE}">
      <dsp:nvSpPr>
        <dsp:cNvPr id="0" name=""/>
        <dsp:cNvSpPr/>
      </dsp:nvSpPr>
      <dsp:spPr>
        <a:xfrm>
          <a:off x="1468431" y="474105"/>
          <a:ext cx="3768737" cy="3768737"/>
        </a:xfrm>
        <a:custGeom>
          <a:avLst/>
          <a:gdLst/>
          <a:ahLst/>
          <a:cxnLst/>
          <a:rect l="0" t="0" r="0" b="0"/>
          <a:pathLst>
            <a:path>
              <a:moveTo>
                <a:pt x="2056942" y="3760818"/>
              </a:moveTo>
              <a:arcTo wR="1884368" hR="1884368" stAng="5084723" swAng="765095"/>
            </a:path>
          </a:pathLst>
        </a:custGeom>
        <a:noFill/>
        <a:ln w="9525" cap="flat" cmpd="sng" algn="ctr">
          <a:solidFill>
            <a:srgbClr val="00CC99"/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FB7C74-1523-4143-9F52-E36CE5DB6090}">
      <dsp:nvSpPr>
        <dsp:cNvPr id="0" name=""/>
        <dsp:cNvSpPr/>
      </dsp:nvSpPr>
      <dsp:spPr>
        <a:xfrm>
          <a:off x="1519956" y="3411554"/>
          <a:ext cx="1450478" cy="942811"/>
        </a:xfrm>
        <a:prstGeom prst="roundRect">
          <a:avLst/>
        </a:prstGeom>
        <a:solidFill>
          <a:srgbClr val="FF6600"/>
        </a:solidFill>
        <a:ln>
          <a:solidFill>
            <a:srgbClr val="00CC99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Other assets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19956" y="3411554"/>
        <a:ext cx="1450478" cy="942811"/>
      </dsp:txXfrm>
    </dsp:sp>
    <dsp:sp modelId="{80A682E5-5D19-4976-A3D4-15AF90ABBCCF}">
      <dsp:nvSpPr>
        <dsp:cNvPr id="0" name=""/>
        <dsp:cNvSpPr/>
      </dsp:nvSpPr>
      <dsp:spPr>
        <a:xfrm>
          <a:off x="1468431" y="474105"/>
          <a:ext cx="3768737" cy="3768737"/>
        </a:xfrm>
        <a:custGeom>
          <a:avLst/>
          <a:gdLst/>
          <a:ahLst/>
          <a:cxnLst/>
          <a:rect l="0" t="0" r="0" b="0"/>
          <a:pathLst>
            <a:path>
              <a:moveTo>
                <a:pt x="200010" y="2729225"/>
              </a:moveTo>
              <a:arcTo wR="1884368" hR="1884368" stAng="9201727" swAng="1360395"/>
            </a:path>
          </a:pathLst>
        </a:custGeom>
        <a:noFill/>
        <a:ln w="9525" cap="flat" cmpd="sng" algn="ctr">
          <a:solidFill>
            <a:srgbClr val="00CC99"/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CC0247-C443-4142-BD8A-8B3738050399}">
      <dsp:nvSpPr>
        <dsp:cNvPr id="0" name=""/>
        <dsp:cNvSpPr/>
      </dsp:nvSpPr>
      <dsp:spPr>
        <a:xfrm>
          <a:off x="835419" y="1304766"/>
          <a:ext cx="1450478" cy="942811"/>
        </a:xfrm>
        <a:prstGeom prst="roundRect">
          <a:avLst/>
        </a:prstGeom>
        <a:solidFill>
          <a:srgbClr val="FF6600"/>
        </a:solidFill>
        <a:ln>
          <a:solidFill>
            <a:srgbClr val="00CC99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Total assets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5419" y="1304766"/>
        <a:ext cx="1450478" cy="942811"/>
      </dsp:txXfrm>
    </dsp:sp>
    <dsp:sp modelId="{4698DDFC-9027-40EB-95B4-19DA3BFC76CB}">
      <dsp:nvSpPr>
        <dsp:cNvPr id="0" name=""/>
        <dsp:cNvSpPr/>
      </dsp:nvSpPr>
      <dsp:spPr>
        <a:xfrm>
          <a:off x="1468431" y="474105"/>
          <a:ext cx="3768737" cy="3768737"/>
        </a:xfrm>
        <a:custGeom>
          <a:avLst/>
          <a:gdLst/>
          <a:ahLst/>
          <a:cxnLst/>
          <a:rect l="0" t="0" r="0" b="0"/>
          <a:pathLst>
            <a:path>
              <a:moveTo>
                <a:pt x="453160" y="658608"/>
              </a:moveTo>
              <a:arcTo wR="1884368" hR="1884368" stAng="13234706" swAng="1212403"/>
            </a:path>
          </a:pathLst>
        </a:custGeom>
        <a:noFill/>
        <a:ln w="9525" cap="flat" cmpd="sng" algn="ctr">
          <a:solidFill>
            <a:srgbClr val="00CC99"/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59B55C-641B-4B4D-A67B-FD43529E6A93}">
      <dsp:nvSpPr>
        <dsp:cNvPr id="0" name=""/>
        <dsp:cNvSpPr/>
      </dsp:nvSpPr>
      <dsp:spPr>
        <a:xfrm>
          <a:off x="4105002" y="2405472"/>
          <a:ext cx="2782649" cy="2782649"/>
        </a:xfrm>
        <a:prstGeom prst="gear9">
          <a:avLst/>
        </a:prstGeom>
        <a:solidFill>
          <a:srgbClr val="FF6600"/>
        </a:soli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Owner’s equity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05002" y="2405472"/>
        <a:ext cx="2782649" cy="2782649"/>
      </dsp:txXfrm>
    </dsp:sp>
    <dsp:sp modelId="{DCD8B804-DE3D-4FF2-99C4-579478AFC6E4}">
      <dsp:nvSpPr>
        <dsp:cNvPr id="0" name=""/>
        <dsp:cNvSpPr/>
      </dsp:nvSpPr>
      <dsp:spPr>
        <a:xfrm>
          <a:off x="1600202" y="1950888"/>
          <a:ext cx="2623219" cy="2468706"/>
        </a:xfrm>
        <a:prstGeom prst="gear6">
          <a:avLst/>
        </a:prstGeom>
        <a:solidFill>
          <a:srgbClr val="FF6600"/>
        </a:soli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Long-term liabilities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00202" y="1950888"/>
        <a:ext cx="2623219" cy="2468706"/>
      </dsp:txXfrm>
    </dsp:sp>
    <dsp:sp modelId="{0BDA525B-955B-4A4A-858B-4D2913860220}">
      <dsp:nvSpPr>
        <dsp:cNvPr id="0" name=""/>
        <dsp:cNvSpPr/>
      </dsp:nvSpPr>
      <dsp:spPr>
        <a:xfrm rot="20700000">
          <a:off x="3427424" y="129858"/>
          <a:ext cx="2317870" cy="2426294"/>
        </a:xfrm>
        <a:prstGeom prst="gear6">
          <a:avLst/>
        </a:prstGeom>
        <a:solidFill>
          <a:srgbClr val="FF6600"/>
        </a:soli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Short-term liabilities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29370" y="668447"/>
        <a:ext cx="1313978" cy="1349117"/>
      </dsp:txXfrm>
    </dsp:sp>
    <dsp:sp modelId="{95CE194A-EB22-4499-A8AE-4222511E12C4}">
      <dsp:nvSpPr>
        <dsp:cNvPr id="0" name=""/>
        <dsp:cNvSpPr/>
      </dsp:nvSpPr>
      <dsp:spPr>
        <a:xfrm>
          <a:off x="3677221" y="1980086"/>
          <a:ext cx="3561791" cy="3561791"/>
        </a:xfrm>
        <a:prstGeom prst="circularArrow">
          <a:avLst>
            <a:gd name="adj1" fmla="val 4687"/>
            <a:gd name="adj2" fmla="val 299029"/>
            <a:gd name="adj3" fmla="val 2533561"/>
            <a:gd name="adj4" fmla="val 15824299"/>
            <a:gd name="adj5" fmla="val 5469"/>
          </a:avLst>
        </a:prstGeom>
        <a:solidFill>
          <a:srgbClr val="00CC99"/>
        </a:soli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16FB4B3-C98A-4201-BF60-F91623D7B325}">
      <dsp:nvSpPr>
        <dsp:cNvPr id="0" name=""/>
        <dsp:cNvSpPr/>
      </dsp:nvSpPr>
      <dsp:spPr>
        <a:xfrm>
          <a:off x="1371590" y="1374547"/>
          <a:ext cx="2587864" cy="258786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00CC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1D68E1-CDDD-47AD-A445-F9B0F4F771D2}">
      <dsp:nvSpPr>
        <dsp:cNvPr id="0" name=""/>
        <dsp:cNvSpPr/>
      </dsp:nvSpPr>
      <dsp:spPr>
        <a:xfrm>
          <a:off x="2924758" y="-228590"/>
          <a:ext cx="2790238" cy="279023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00CC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1BBE51-E4BC-4557-876D-32775D749AC7}">
      <dsp:nvSpPr>
        <dsp:cNvPr id="0" name=""/>
        <dsp:cNvSpPr/>
      </dsp:nvSpPr>
      <dsp:spPr>
        <a:xfrm>
          <a:off x="0" y="1371599"/>
          <a:ext cx="7086600" cy="1828800"/>
        </a:xfrm>
        <a:prstGeom prst="notchedRightArrow">
          <a:avLst/>
        </a:prstGeom>
        <a:solidFill>
          <a:srgbClr val="00CC99"/>
        </a:solidFill>
        <a:ln>
          <a:solidFill>
            <a:srgbClr val="FF6600"/>
          </a:solidFill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3B0B512-CAC5-4690-A342-5C908E9E1320}">
      <dsp:nvSpPr>
        <dsp:cNvPr id="0" name=""/>
        <dsp:cNvSpPr/>
      </dsp:nvSpPr>
      <dsp:spPr>
        <a:xfrm>
          <a:off x="268364" y="762001"/>
          <a:ext cx="1896755" cy="1066793"/>
        </a:xfrm>
        <a:prstGeom prst="rect">
          <a:avLst/>
        </a:prstGeom>
        <a:solidFill>
          <a:srgbClr val="FF6600"/>
        </a:soli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1. Net profit</a:t>
          </a: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8364" y="762001"/>
        <a:ext cx="1896755" cy="1066793"/>
      </dsp:txXfrm>
    </dsp:sp>
    <dsp:sp modelId="{5FC0CF72-E9A7-486E-9C76-C1720C49FE64}">
      <dsp:nvSpPr>
        <dsp:cNvPr id="0" name=""/>
        <dsp:cNvSpPr/>
      </dsp:nvSpPr>
      <dsp:spPr>
        <a:xfrm>
          <a:off x="960799" y="1866898"/>
          <a:ext cx="457200" cy="457200"/>
        </a:xfrm>
        <a:prstGeom prst="ellipse">
          <a:avLst/>
        </a:prstGeom>
        <a:solidFill>
          <a:srgbClr val="FF6600"/>
        </a:soli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E74BE1-37AA-4404-8652-8BD722BF4FD0}">
      <dsp:nvSpPr>
        <dsp:cNvPr id="0" name=""/>
        <dsp:cNvSpPr/>
      </dsp:nvSpPr>
      <dsp:spPr>
        <a:xfrm>
          <a:off x="1955448" y="2743204"/>
          <a:ext cx="2538523" cy="1040532"/>
        </a:xfrm>
        <a:prstGeom prst="rect">
          <a:avLst/>
        </a:prstGeom>
        <a:solidFill>
          <a:srgbClr val="FF6600"/>
        </a:soli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3. The period of time for which you are calculating ROI</a:t>
          </a: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55448" y="2743204"/>
        <a:ext cx="2538523" cy="1040532"/>
      </dsp:txXfrm>
    </dsp:sp>
    <dsp:sp modelId="{0352F3B5-59E8-4876-A114-6FFD45E994C6}">
      <dsp:nvSpPr>
        <dsp:cNvPr id="0" name=""/>
        <dsp:cNvSpPr/>
      </dsp:nvSpPr>
      <dsp:spPr>
        <a:xfrm>
          <a:off x="2895598" y="2254466"/>
          <a:ext cx="457200" cy="457200"/>
        </a:xfrm>
        <a:prstGeom prst="ellipse">
          <a:avLst/>
        </a:prstGeom>
        <a:solidFill>
          <a:srgbClr val="FF6600"/>
        </a:soli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1C339E-6EC0-41D9-8204-C177E0DF1D9F}">
      <dsp:nvSpPr>
        <dsp:cNvPr id="0" name=""/>
        <dsp:cNvSpPr/>
      </dsp:nvSpPr>
      <dsp:spPr>
        <a:xfrm>
          <a:off x="4114802" y="742954"/>
          <a:ext cx="1825276" cy="1085850"/>
        </a:xfrm>
        <a:prstGeom prst="rect">
          <a:avLst/>
        </a:prstGeom>
        <a:solidFill>
          <a:srgbClr val="FF6600"/>
        </a:soli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2. Total investment in the business</a:t>
          </a: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14802" y="742954"/>
        <a:ext cx="1825276" cy="1085850"/>
      </dsp:txXfrm>
    </dsp:sp>
    <dsp:sp modelId="{F655B236-8AC7-4024-B3E1-6EC627A393AB}">
      <dsp:nvSpPr>
        <dsp:cNvPr id="0" name=""/>
        <dsp:cNvSpPr/>
      </dsp:nvSpPr>
      <dsp:spPr>
        <a:xfrm>
          <a:off x="5029201" y="1871662"/>
          <a:ext cx="457200" cy="457200"/>
        </a:xfrm>
        <a:prstGeom prst="ellipse">
          <a:avLst/>
        </a:prstGeom>
        <a:solidFill>
          <a:srgbClr val="FF6600"/>
        </a:soli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0C63B9-3B74-4A42-A00A-A75AF2245FE0}">
      <dsp:nvSpPr>
        <dsp:cNvPr id="0" name=""/>
        <dsp:cNvSpPr/>
      </dsp:nvSpPr>
      <dsp:spPr>
        <a:xfrm>
          <a:off x="5115403" y="1424274"/>
          <a:ext cx="2231428" cy="2231841"/>
        </a:xfrm>
        <a:prstGeom prst="ellipse">
          <a:avLst/>
        </a:prstGeom>
        <a:solidFill>
          <a:srgbClr val="00CC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C5C4E3F-5B42-4491-8421-14FC18543231}">
      <dsp:nvSpPr>
        <dsp:cNvPr id="0" name=""/>
        <dsp:cNvSpPr/>
      </dsp:nvSpPr>
      <dsp:spPr>
        <a:xfrm>
          <a:off x="5189493" y="1498682"/>
          <a:ext cx="2083248" cy="2083026"/>
        </a:xfrm>
        <a:prstGeom prst="ellipse">
          <a:avLst/>
        </a:prstGeom>
        <a:solidFill>
          <a:srgbClr val="FF66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3.   Inventory turnover ratio</a:t>
          </a: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87307" y="1796313"/>
        <a:ext cx="1487619" cy="1487764"/>
      </dsp:txXfrm>
    </dsp:sp>
    <dsp:sp modelId="{BDBC96EB-640D-4D2E-8C13-C371090709B9}">
      <dsp:nvSpPr>
        <dsp:cNvPr id="0" name=""/>
        <dsp:cNvSpPr/>
      </dsp:nvSpPr>
      <dsp:spPr>
        <a:xfrm rot="2700000">
          <a:off x="2811844" y="1426972"/>
          <a:ext cx="2226054" cy="2226054"/>
        </a:xfrm>
        <a:prstGeom prst="teardrop">
          <a:avLst>
            <a:gd name="adj" fmla="val 100000"/>
          </a:avLst>
        </a:prstGeom>
        <a:solidFill>
          <a:srgbClr val="00CC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C5E0EF3-A199-4BD0-A67B-D92EAB2AE330}">
      <dsp:nvSpPr>
        <dsp:cNvPr id="0" name=""/>
        <dsp:cNvSpPr/>
      </dsp:nvSpPr>
      <dsp:spPr>
        <a:xfrm>
          <a:off x="2956557" y="1525491"/>
          <a:ext cx="2083248" cy="2083026"/>
        </a:xfrm>
        <a:prstGeom prst="ellipse">
          <a:avLst/>
        </a:prstGeom>
        <a:solidFill>
          <a:srgbClr val="FF66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2. Receivable turnover ratio</a:t>
          </a: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54371" y="1823122"/>
        <a:ext cx="1487619" cy="1487764"/>
      </dsp:txXfrm>
    </dsp:sp>
    <dsp:sp modelId="{CA1958ED-C8B9-4E12-9878-BC2FF937175E}">
      <dsp:nvSpPr>
        <dsp:cNvPr id="0" name=""/>
        <dsp:cNvSpPr/>
      </dsp:nvSpPr>
      <dsp:spPr>
        <a:xfrm rot="2700000">
          <a:off x="505598" y="1426972"/>
          <a:ext cx="2226054" cy="2226054"/>
        </a:xfrm>
        <a:prstGeom prst="teardrop">
          <a:avLst>
            <a:gd name="adj" fmla="val 100000"/>
          </a:avLst>
        </a:prstGeom>
        <a:solidFill>
          <a:srgbClr val="00CC99"/>
        </a:solidFill>
        <a:ln>
          <a:solidFill>
            <a:srgbClr val="00CC99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4D2CB71-D9AF-42EE-8830-9A818490AF40}">
      <dsp:nvSpPr>
        <dsp:cNvPr id="0" name=""/>
        <dsp:cNvSpPr/>
      </dsp:nvSpPr>
      <dsp:spPr>
        <a:xfrm>
          <a:off x="577001" y="1565693"/>
          <a:ext cx="2083248" cy="2083026"/>
        </a:xfrm>
        <a:prstGeom prst="ellipse">
          <a:avLst/>
        </a:prstGeom>
        <a:solidFill>
          <a:srgbClr val="FF66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1. Collection-period ratio</a:t>
          </a: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4816" y="1863324"/>
        <a:ext cx="1487619" cy="1487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EE9C1-9492-46F9-8D81-D702689AF0C5}" type="datetimeFigureOut">
              <a:rPr lang="en-US" smtClean="0"/>
              <a:pPr/>
              <a:t>10/2/14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2658B-B819-4A28-B67F-EDDC796631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5544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A858B-AB5F-4461-99EF-18D3CC6F0C69}" type="datetimeFigureOut">
              <a:rPr lang="en-US" smtClean="0"/>
              <a:pPr/>
              <a:t>10/2/14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74DA1-48A7-4104-9F43-65059D6B6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6019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the business is not making a profit, examining the statement can reveal what may be causing the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07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4867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4867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4867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4867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used car or computer, for instance, is almost always worth less money than a new 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7294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7809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62A1-66F5-4FEC-8438-68D7D57002C2}" type="datetime1">
              <a:rPr lang="en-US" smtClean="0"/>
              <a:pPr/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293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3894-1E61-4962-B689-6DF632F84B02}" type="datetime1">
              <a:rPr lang="en-US" smtClean="0"/>
              <a:pPr/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741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56CC-FB30-4AFB-A806-300E6283D089}" type="datetime1">
              <a:rPr lang="en-US" smtClean="0"/>
              <a:pPr/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85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F649-8A49-4283-A66F-03EC4EFA02CC}" type="datetime1">
              <a:rPr lang="en-US" smtClean="0"/>
              <a:pPr/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3812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7CED-8CE9-4626-A4D8-1400145BC75C}" type="datetime1">
              <a:rPr lang="en-US" smtClean="0"/>
              <a:pPr/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977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DE70-47EA-40CC-B25D-BD2EB7B8DED0}" type="datetime1">
              <a:rPr lang="en-US" smtClean="0"/>
              <a:pPr/>
              <a:t>10/2/14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610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74E1-3A2B-45DC-8E7C-1D9ADB525AA1}" type="datetime1">
              <a:rPr lang="en-US" smtClean="0"/>
              <a:pPr/>
              <a:t>10/2/14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860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ABD6-37A6-428B-A12A-8BA443F6C591}" type="datetime1">
              <a:rPr lang="en-US" smtClean="0"/>
              <a:pPr/>
              <a:t>10/2/14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796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145A-1E73-41F4-9696-369534A6B462}" type="datetime1">
              <a:rPr lang="en-US" smtClean="0"/>
              <a:pPr/>
              <a:t>10/2/14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240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02DD-7AD0-495B-9FDF-8B8E7BB2B1EA}" type="datetime1">
              <a:rPr lang="en-US" smtClean="0"/>
              <a:pPr/>
              <a:t>10/2/14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271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4E18-0160-470C-A7CF-F509DCD27558}" type="datetime1">
              <a:rPr lang="en-US" smtClean="0"/>
              <a:pPr/>
              <a:t>10/2/14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015D-26B9-4B93-B1DD-0BCB263F8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0837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E242-8DFE-48F5-AF92-B571EED5F7E2}" type="datetime1">
              <a:rPr lang="en-US" smtClean="0"/>
              <a:pPr/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553195" y="6400800"/>
            <a:ext cx="1209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8-</a:t>
            </a:r>
            <a:fld id="{A6E5DDE0-9F6E-4E24-9DA3-BA478DA39C0B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552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rgbClr val="00CC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91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91200" y="153887"/>
            <a:ext cx="33528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FF6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Chapter 8</a:t>
            </a:r>
            <a:r>
              <a:rPr lang="en-US" sz="5400" dirty="0" smtClean="0">
                <a:solidFill>
                  <a:srgbClr val="FF6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5400" dirty="0" smtClean="0">
                <a:solidFill>
                  <a:srgbClr val="FF6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rgbClr val="FF6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1000" dirty="0" smtClean="0">
                <a:solidFill>
                  <a:srgbClr val="FF6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tx1"/>
                </a:solidFill>
              </a:rPr>
              <a:t>Using </a:t>
            </a:r>
            <a:r>
              <a:rPr lang="en-US" b="1" dirty="0">
                <a:solidFill>
                  <a:schemeClr val="tx1"/>
                </a:solidFill>
              </a:rPr>
              <a:t>Financial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Statements to </a:t>
            </a:r>
            <a:r>
              <a:rPr lang="en-US" b="1" dirty="0" smtClean="0">
                <a:solidFill>
                  <a:schemeClr val="tx1"/>
                </a:solidFill>
              </a:rPr>
              <a:t>Guide a </a:t>
            </a:r>
            <a:r>
              <a:rPr lang="en-US" b="1" dirty="0">
                <a:solidFill>
                  <a:schemeClr val="tx1"/>
                </a:solidFill>
              </a:rPr>
              <a:t>Business</a:t>
            </a:r>
            <a:endParaRPr lang="en-US" sz="3000" b="1" dirty="0">
              <a:solidFill>
                <a:schemeClr val="tx1"/>
              </a:solidFill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16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/>
              <a:t>A Basic Income Statement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153399" cy="5059363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290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1143000"/>
          </a:xfrm>
        </p:spPr>
        <p:txBody>
          <a:bodyPr/>
          <a:lstStyle/>
          <a:p>
            <a:r>
              <a:rPr lang="en-US" b="1" dirty="0"/>
              <a:t>A Basic Income Statement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077199" cy="5135563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706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1143000"/>
          </a:xfrm>
        </p:spPr>
        <p:txBody>
          <a:bodyPr/>
          <a:lstStyle/>
          <a:p>
            <a:r>
              <a:rPr lang="en-US" b="1" dirty="0"/>
              <a:t>The Double Bottom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382000" cy="5135563"/>
          </a:xfrm>
        </p:spPr>
        <p:txBody>
          <a:bodyPr>
            <a:normAutofit/>
          </a:bodyPr>
          <a:lstStyle/>
          <a:p>
            <a:r>
              <a:rPr lang="en-US" dirty="0"/>
              <a:t>The expression “What’s the bottom line?” refers to the last line on </a:t>
            </a:r>
            <a:r>
              <a:rPr lang="en-US" dirty="0" smtClean="0"/>
              <a:t>an income </a:t>
            </a:r>
            <a:r>
              <a:rPr lang="en-US" dirty="0"/>
              <a:t>statement, which shows whether a business has made a profit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/>
              <a:t>Another bottom line can be considered, though, aside from </a:t>
            </a:r>
            <a:r>
              <a:rPr lang="en-US" dirty="0" smtClean="0"/>
              <a:t>whether the </a:t>
            </a:r>
            <a:r>
              <a:rPr lang="en-US" dirty="0"/>
              <a:t>organization (either for-profit or not-for-profit) is making money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Ideally, you want to have a positive </a:t>
            </a:r>
            <a:r>
              <a:rPr lang="en-US" i="1" dirty="0"/>
              <a:t>double </a:t>
            </a:r>
            <a:r>
              <a:rPr lang="en-US" dirty="0"/>
              <a:t>bottom line: You are </a:t>
            </a:r>
            <a:r>
              <a:rPr lang="en-US" dirty="0" smtClean="0"/>
              <a:t>making a </a:t>
            </a:r>
            <a:r>
              <a:rPr lang="en-US" dirty="0"/>
              <a:t>profit so you can stay in business </a:t>
            </a:r>
            <a:r>
              <a:rPr lang="en-US" i="1" dirty="0"/>
              <a:t>and </a:t>
            </a:r>
            <a:r>
              <a:rPr lang="en-US" dirty="0"/>
              <a:t>achieve your mission.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0351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" y="-76200"/>
            <a:ext cx="9010650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An Income Statement for a More Complex Business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5105400" cy="4525963"/>
          </a:xfrm>
        </p:spPr>
        <p:txBody>
          <a:bodyPr/>
          <a:lstStyle/>
          <a:p>
            <a:r>
              <a:rPr lang="en-US" dirty="0"/>
              <a:t>The income statement </a:t>
            </a:r>
            <a:r>
              <a:rPr lang="en-US" dirty="0" smtClean="0"/>
              <a:t>follows </a:t>
            </a:r>
            <a:r>
              <a:rPr lang="en-US" dirty="0"/>
              <a:t>the same format </a:t>
            </a:r>
            <a:r>
              <a:rPr lang="en-US" dirty="0" smtClean="0"/>
              <a:t>as the </a:t>
            </a:r>
            <a:r>
              <a:rPr lang="en-US" dirty="0"/>
              <a:t>previous one and its goal is still the same—to show how </a:t>
            </a:r>
            <a:r>
              <a:rPr lang="en-US" dirty="0" smtClean="0"/>
              <a:t>profitable the </a:t>
            </a:r>
            <a:r>
              <a:rPr lang="en-US" dirty="0"/>
              <a:t>business is</a:t>
            </a:r>
            <a:r>
              <a:rPr lang="en-US" dirty="0" smtClean="0"/>
              <a:t>.</a:t>
            </a:r>
          </a:p>
          <a:p>
            <a:r>
              <a:rPr lang="en-US" sz="500" dirty="0" smtClean="0"/>
              <a:t> </a:t>
            </a:r>
          </a:p>
          <a:p>
            <a:r>
              <a:rPr lang="en-US" dirty="0" smtClean="0"/>
              <a:t>However</a:t>
            </a:r>
            <a:r>
              <a:rPr lang="en-US" dirty="0"/>
              <a:t>, this statement includes the category </a:t>
            </a:r>
            <a:r>
              <a:rPr lang="en-US" dirty="0" smtClean="0"/>
              <a:t>of depreciation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66800"/>
            <a:ext cx="38290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158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/>
          <a:lstStyle/>
          <a:p>
            <a:r>
              <a:rPr lang="en-US" b="1" dirty="0"/>
              <a:t>The Balance Sheet: A Snapshot of Assets,</a:t>
            </a:r>
            <a:br>
              <a:rPr lang="en-US" b="1" dirty="0"/>
            </a:br>
            <a:r>
              <a:rPr lang="en-US" b="1" dirty="0"/>
              <a:t>Liabilities, and Equity at a Point in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89037"/>
            <a:ext cx="8915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 can quickly see a company’s financing strategy by looking at </a:t>
            </a:r>
            <a:r>
              <a:rPr lang="en-US" dirty="0" smtClean="0"/>
              <a:t>its </a:t>
            </a:r>
            <a:r>
              <a:rPr lang="en-US" i="1" dirty="0" smtClean="0"/>
              <a:t>balance sheet: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5456520"/>
              </p:ext>
            </p:extLst>
          </p:nvPr>
        </p:nvGraphicFramePr>
        <p:xfrm>
          <a:off x="1066800" y="1676400"/>
          <a:ext cx="6705600" cy="4648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938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/>
          <a:lstStyle/>
          <a:p>
            <a:r>
              <a:rPr lang="en-US" b="1" dirty="0"/>
              <a:t>The Balance Sheet: A Snapshot of Assets,</a:t>
            </a:r>
            <a:br>
              <a:rPr lang="en-US" b="1" dirty="0"/>
            </a:br>
            <a:r>
              <a:rPr lang="en-US" b="1" dirty="0"/>
              <a:t>Liabilities, and Equity at a Point in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89037"/>
            <a:ext cx="8915400" cy="5440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balance sheet is a financial </a:t>
            </a:r>
            <a:r>
              <a:rPr lang="en-US" dirty="0" smtClean="0"/>
              <a:t>statement that </a:t>
            </a:r>
            <a:r>
              <a:rPr lang="en-US" dirty="0"/>
              <a:t>shows the assets (what the business owns), liabilities (debts</a:t>
            </a:r>
            <a:r>
              <a:rPr lang="en-US" dirty="0" smtClean="0"/>
              <a:t>), and </a:t>
            </a:r>
            <a:r>
              <a:rPr lang="en-US" b="1" dirty="0"/>
              <a:t>net worth </a:t>
            </a:r>
            <a:r>
              <a:rPr lang="en-US" dirty="0"/>
              <a:t>of a </a:t>
            </a:r>
            <a:r>
              <a:rPr lang="en-US" dirty="0" smtClean="0"/>
              <a:t>business:</a:t>
            </a:r>
          </a:p>
          <a:p>
            <a:pPr marL="0" indent="0">
              <a:buNone/>
            </a:pPr>
            <a:endParaRPr lang="en-US" sz="500" dirty="0" smtClean="0"/>
          </a:p>
          <a:p>
            <a:pPr marL="457200" indent="-457200">
              <a:buAutoNum type="arabicPeriod"/>
            </a:pPr>
            <a:r>
              <a:rPr lang="en-US" b="1" dirty="0" smtClean="0"/>
              <a:t>Assets</a:t>
            </a:r>
            <a:r>
              <a:rPr lang="en-US" b="1" dirty="0"/>
              <a:t>.</a:t>
            </a:r>
            <a:r>
              <a:rPr lang="en-US" b="1" i="1" dirty="0"/>
              <a:t> </a:t>
            </a:r>
            <a:r>
              <a:rPr lang="en-US" dirty="0"/>
              <a:t>Items (tangible and intangible) a company owns that </a:t>
            </a:r>
            <a:r>
              <a:rPr lang="en-US" dirty="0" smtClean="0"/>
              <a:t>have monetary </a:t>
            </a:r>
            <a:r>
              <a:rPr lang="en-US" dirty="0"/>
              <a:t>value</a:t>
            </a:r>
            <a:r>
              <a:rPr lang="en-US" dirty="0" smtClean="0"/>
              <a:t>.</a:t>
            </a:r>
          </a:p>
          <a:p>
            <a:pPr marL="457200" indent="-457200">
              <a:buAutoNum type="arabicPeriod"/>
            </a:pPr>
            <a:endParaRPr lang="en-US" sz="500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b="1" dirty="0"/>
              <a:t>Liabilities</a:t>
            </a:r>
            <a:r>
              <a:rPr lang="en-US" b="1" i="1" dirty="0"/>
              <a:t>. </a:t>
            </a:r>
            <a:r>
              <a:rPr lang="en-US" dirty="0"/>
              <a:t>Debts a company has that must be paid, 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    including unpaid </a:t>
            </a:r>
            <a:r>
              <a:rPr lang="en-US" dirty="0"/>
              <a:t>bills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b="1" dirty="0"/>
              <a:t>Owner’s equity (OE). </a:t>
            </a:r>
            <a:r>
              <a:rPr lang="en-US" dirty="0"/>
              <a:t>Also called net worth, the difference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between assets </a:t>
            </a:r>
            <a:r>
              <a:rPr lang="en-US" dirty="0"/>
              <a:t>and liabilities. It shows the amount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capital </a:t>
            </a:r>
            <a:r>
              <a:rPr lang="en-US" dirty="0"/>
              <a:t>in the business</a:t>
            </a:r>
            <a:r>
              <a:rPr lang="en-US" dirty="0" smtClean="0"/>
              <a:t>.  It </a:t>
            </a:r>
            <a:r>
              <a:rPr lang="en-US" dirty="0"/>
              <a:t>consists of common equity,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preferred </a:t>
            </a:r>
            <a:r>
              <a:rPr lang="en-US" dirty="0"/>
              <a:t>equity, paid-in capital, </a:t>
            </a:r>
            <a:r>
              <a:rPr lang="en-US" dirty="0" smtClean="0"/>
              <a:t>and retained </a:t>
            </a:r>
            <a:r>
              <a:rPr lang="en-US" dirty="0"/>
              <a:t>earnings.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900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Balance Sheet: A Snapshot of Assets,</a:t>
            </a:r>
            <a:br>
              <a:rPr lang="en-US" b="1" dirty="0"/>
            </a:br>
            <a:r>
              <a:rPr lang="en-US" b="1" dirty="0"/>
              <a:t>Liabilities, and Equity at a Point in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net worth (</a:t>
            </a:r>
            <a:r>
              <a:rPr lang="en-US" dirty="0" smtClean="0">
                <a:solidFill>
                  <a:srgbClr val="FF6600"/>
                </a:solidFill>
              </a:rPr>
              <a:t>owner’s equity) - </a:t>
            </a:r>
            <a:r>
              <a:rPr lang="en-US" dirty="0"/>
              <a:t>the </a:t>
            </a:r>
            <a:r>
              <a:rPr lang="en-US" dirty="0" smtClean="0"/>
              <a:t>difference between </a:t>
            </a:r>
            <a:r>
              <a:rPr lang="en-US" dirty="0"/>
              <a:t>assets and liabilities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owner’s </a:t>
            </a:r>
            <a:r>
              <a:rPr lang="en-US" dirty="0" smtClean="0">
                <a:solidFill>
                  <a:srgbClr val="FF6600"/>
                </a:solidFill>
              </a:rPr>
              <a:t>equity (</a:t>
            </a:r>
            <a:r>
              <a:rPr lang="en-US" dirty="0">
                <a:solidFill>
                  <a:srgbClr val="FF6600"/>
                </a:solidFill>
              </a:rPr>
              <a:t>net worth</a:t>
            </a:r>
            <a:r>
              <a:rPr lang="en-US" dirty="0" smtClean="0">
                <a:solidFill>
                  <a:srgbClr val="FF6600"/>
                </a:solidFill>
              </a:rPr>
              <a:t>) -</a:t>
            </a:r>
            <a:r>
              <a:rPr lang="en-US" b="1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difference between </a:t>
            </a:r>
            <a:r>
              <a:rPr lang="en-US" dirty="0"/>
              <a:t>assets and </a:t>
            </a:r>
            <a:r>
              <a:rPr lang="en-US" dirty="0" smtClean="0"/>
              <a:t>liabilities.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fiscal </a:t>
            </a:r>
            <a:r>
              <a:rPr lang="en-US" dirty="0" smtClean="0">
                <a:solidFill>
                  <a:srgbClr val="FF6600"/>
                </a:solidFill>
              </a:rPr>
              <a:t>year -</a:t>
            </a:r>
            <a:r>
              <a:rPr lang="en-US" b="1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financial reporting </a:t>
            </a:r>
            <a:r>
              <a:rPr lang="en-US" dirty="0"/>
              <a:t>year for a company.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386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The Balance Sheet: A Snapshot of Assets</a:t>
            </a:r>
            <a:r>
              <a:rPr lang="en-US" sz="2800" b="1" dirty="0" smtClean="0"/>
              <a:t>, 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Liabilities, and Equity at a Point in Time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763000" cy="5135563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580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Short- and Long-Term Assets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Assets </a:t>
            </a:r>
            <a:r>
              <a:rPr lang="en-US" dirty="0"/>
              <a:t>are all items of worth owned by the business—cash, inventory, buildings</a:t>
            </a:r>
            <a:r>
              <a:rPr lang="en-US" dirty="0" smtClean="0"/>
              <a:t>, vehicles</a:t>
            </a:r>
            <a:r>
              <a:rPr lang="en-US" dirty="0"/>
              <a:t>, furniture, machinery, and the like. Assets are divided </a:t>
            </a:r>
            <a:r>
              <a:rPr lang="en-US" dirty="0" smtClean="0"/>
              <a:t>into short-term </a:t>
            </a:r>
            <a:r>
              <a:rPr lang="en-US" dirty="0"/>
              <a:t>(current) and long-term (fixed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current </a:t>
            </a:r>
            <a:r>
              <a:rPr lang="en-US" dirty="0" smtClean="0">
                <a:solidFill>
                  <a:srgbClr val="FF6600"/>
                </a:solidFill>
              </a:rPr>
              <a:t>assets - </a:t>
            </a:r>
            <a:r>
              <a:rPr lang="en-US" dirty="0"/>
              <a:t>cash or </a:t>
            </a:r>
            <a:r>
              <a:rPr lang="en-US" dirty="0" smtClean="0"/>
              <a:t>items that </a:t>
            </a:r>
            <a:r>
              <a:rPr lang="en-US" dirty="0"/>
              <a:t>can be quickly </a:t>
            </a:r>
            <a:r>
              <a:rPr lang="en-US" dirty="0" smtClean="0"/>
              <a:t>converted to </a:t>
            </a:r>
            <a:r>
              <a:rPr lang="en-US" dirty="0"/>
              <a:t>cash or will be used </a:t>
            </a:r>
            <a:r>
              <a:rPr lang="en-US" dirty="0" smtClean="0"/>
              <a:t>within one </a:t>
            </a:r>
            <a:r>
              <a:rPr lang="en-US" dirty="0"/>
              <a:t>year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long-term </a:t>
            </a:r>
            <a:r>
              <a:rPr lang="en-US" dirty="0" smtClean="0">
                <a:solidFill>
                  <a:srgbClr val="FF6600"/>
                </a:solidFill>
              </a:rPr>
              <a:t>assets - </a:t>
            </a:r>
            <a:r>
              <a:rPr lang="en-US" dirty="0"/>
              <a:t>those </a:t>
            </a:r>
            <a:r>
              <a:rPr lang="en-US" dirty="0" smtClean="0"/>
              <a:t>that will </a:t>
            </a:r>
            <a:r>
              <a:rPr lang="en-US" dirty="0"/>
              <a:t>take more than one </a:t>
            </a:r>
            <a:r>
              <a:rPr lang="en-US" dirty="0" smtClean="0"/>
              <a:t>year to </a:t>
            </a:r>
            <a:r>
              <a:rPr lang="en-US" dirty="0"/>
              <a:t>use.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1509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/>
              <a:t>Current and Long-Term Liabilities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Liabilities</a:t>
            </a:r>
            <a:r>
              <a:rPr lang="en-US" i="1" dirty="0"/>
              <a:t> </a:t>
            </a:r>
            <a:r>
              <a:rPr lang="en-US" dirty="0"/>
              <a:t>are all debts owed by the business, such as bank loans</a:t>
            </a:r>
            <a:r>
              <a:rPr lang="en-US" dirty="0" smtClean="0"/>
              <a:t>, mortgages</a:t>
            </a:r>
            <a:r>
              <a:rPr lang="en-US" dirty="0"/>
              <a:t>, lines of credit, and loans from family or friends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current </a:t>
            </a:r>
            <a:r>
              <a:rPr lang="en-US" dirty="0" smtClean="0">
                <a:solidFill>
                  <a:srgbClr val="FF6600"/>
                </a:solidFill>
              </a:rPr>
              <a:t>liabilities - </a:t>
            </a:r>
            <a:r>
              <a:rPr lang="en-US" dirty="0"/>
              <a:t>debts </a:t>
            </a:r>
            <a:r>
              <a:rPr lang="en-US" dirty="0" smtClean="0"/>
              <a:t>that are </a:t>
            </a:r>
            <a:r>
              <a:rPr lang="en-US" dirty="0"/>
              <a:t>scheduled for </a:t>
            </a:r>
            <a:r>
              <a:rPr lang="en-US" dirty="0" smtClean="0"/>
              <a:t>payment within </a:t>
            </a:r>
            <a:r>
              <a:rPr lang="en-US" dirty="0"/>
              <a:t>one year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long-term </a:t>
            </a:r>
            <a:r>
              <a:rPr lang="en-US" dirty="0" smtClean="0">
                <a:solidFill>
                  <a:srgbClr val="FF6600"/>
                </a:solidFill>
              </a:rPr>
              <a:t>liabilities - </a:t>
            </a:r>
            <a:r>
              <a:rPr lang="en-US" dirty="0" smtClean="0"/>
              <a:t>debts that </a:t>
            </a:r>
            <a:r>
              <a:rPr lang="en-US" dirty="0"/>
              <a:t>are due in over one year.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2479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00CC99"/>
                </a:solidFill>
              </a:rPr>
              <a:t>Chapter Learning Objectives</a:t>
            </a:r>
            <a:endParaRPr lang="en-US" b="1" u="sng" dirty="0">
              <a:solidFill>
                <a:srgbClr val="00CC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1236107"/>
            <a:ext cx="86106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Understand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income statement.</a:t>
            </a:r>
          </a:p>
          <a:p>
            <a:pPr marL="457200" indent="-457200">
              <a:buAutoNum type="arabicPeriod"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Examine a balance sheet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to determine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 business’s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financing strategy.</a:t>
            </a:r>
          </a:p>
          <a:p>
            <a:endParaRPr lang="en-US" sz="5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Use the balance sheet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equation for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Perform a financial ratio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on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an income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statement.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Calculate return on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investment (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ROI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Perform “common-sized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” analysis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of an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income </a:t>
            </a:r>
            <a:b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statement.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Use quick, current, and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debt ratios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to analyze a balance</a:t>
            </a: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sheet.</a:t>
            </a: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582341"/>
            <a:ext cx="8763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198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/>
              <a:t>The Balance Sheet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/>
              <a:t>The terms </a:t>
            </a:r>
            <a:r>
              <a:rPr lang="en-US" i="1" dirty="0"/>
              <a:t>owner’s equity, capital</a:t>
            </a:r>
            <a:r>
              <a:rPr lang="en-US" dirty="0"/>
              <a:t>, and </a:t>
            </a:r>
            <a:r>
              <a:rPr lang="en-US" i="1" dirty="0"/>
              <a:t>net worth </a:t>
            </a:r>
            <a:r>
              <a:rPr lang="en-US" dirty="0"/>
              <a:t>all mean the same thing</a:t>
            </a:r>
            <a:r>
              <a:rPr lang="en-US" dirty="0" smtClean="0"/>
              <a:t>: what’s </a:t>
            </a:r>
            <a:r>
              <a:rPr lang="en-US" dirty="0"/>
              <a:t>left over after liabilities are subtracted from assets.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Owner’s equity is </a:t>
            </a:r>
            <a:r>
              <a:rPr lang="en-US" dirty="0"/>
              <a:t>the value of the business on the balance sheet to the owner.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The equation for </a:t>
            </a:r>
            <a:r>
              <a:rPr lang="en-US" dirty="0"/>
              <a:t>calculating owner’s equity is the </a:t>
            </a:r>
            <a:r>
              <a:rPr lang="en-US" i="1" dirty="0"/>
              <a:t>balance sheet equation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2140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4800"/>
            <a:ext cx="8229600" cy="1143000"/>
          </a:xfrm>
        </p:spPr>
        <p:txBody>
          <a:bodyPr/>
          <a:lstStyle/>
          <a:p>
            <a:r>
              <a:rPr lang="en-US" b="1" dirty="0"/>
              <a:t>The Balance Sheet Equation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sure sign of a calculation or </a:t>
            </a:r>
            <a:r>
              <a:rPr lang="en-US" dirty="0" smtClean="0"/>
              <a:t>recordkeeping error </a:t>
            </a:r>
            <a:r>
              <a:rPr lang="en-US" dirty="0"/>
              <a:t>is to have an imbalance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6800" y="1600200"/>
            <a:ext cx="5715000" cy="914400"/>
          </a:xfrm>
          <a:prstGeom prst="rect">
            <a:avLst/>
          </a:prstGeom>
          <a:solidFill>
            <a:srgbClr val="FF6600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Assets = Liabilities + Owner’s Equity or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2895600"/>
            <a:ext cx="5715000" cy="914400"/>
          </a:xfrm>
          <a:prstGeom prst="rect">
            <a:avLst/>
          </a:prstGeom>
          <a:solidFill>
            <a:srgbClr val="FF6600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Assets − Liabilities = Owner’s Equity or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4191000"/>
            <a:ext cx="5715000" cy="914400"/>
          </a:xfrm>
          <a:prstGeom prst="rect">
            <a:avLst/>
          </a:prstGeom>
          <a:solidFill>
            <a:srgbClr val="FF6600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Assets − Owner’s Equity = Liabilities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5334000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• If assets are greater than liabilities, net worth is positive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• If liabilities are greater than assets, net worth is negative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3455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Balance Sheet Shows Assets and Liabilities</a:t>
            </a:r>
            <a:br>
              <a:rPr lang="en-US" b="1" dirty="0"/>
            </a:br>
            <a:r>
              <a:rPr lang="en-US" b="1" dirty="0"/>
              <a:t>Obtained through Financing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Every item a business owns was obtained through either debt or equity</a:t>
            </a:r>
            <a:r>
              <a:rPr lang="en-US" dirty="0" smtClean="0"/>
              <a:t>. That </a:t>
            </a:r>
            <a:r>
              <a:rPr lang="en-US" dirty="0"/>
              <a:t>is why the total of all assets must equal the total of all liabilities </a:t>
            </a:r>
            <a:r>
              <a:rPr lang="en-US" dirty="0" smtClean="0"/>
              <a:t>and owner’s equity: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 smtClean="0"/>
              <a:t>If </a:t>
            </a:r>
            <a:r>
              <a:rPr lang="en-US" dirty="0"/>
              <a:t>an item was financed with </a:t>
            </a:r>
            <a:r>
              <a:rPr lang="en-US" i="1" dirty="0"/>
              <a:t>debt, </a:t>
            </a:r>
            <a:r>
              <a:rPr lang="en-US" dirty="0"/>
              <a:t>the loan is a liability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 smtClean="0"/>
              <a:t>If </a:t>
            </a:r>
            <a:r>
              <a:rPr lang="en-US" dirty="0"/>
              <a:t>an item was purchased with the owner’s own </a:t>
            </a:r>
            <a:r>
              <a:rPr lang="en-US"/>
              <a:t>money </a:t>
            </a:r>
            <a:r>
              <a:rPr lang="en-US" smtClean="0"/>
              <a:t> </a:t>
            </a:r>
            <a:r>
              <a:rPr lang="en-US" dirty="0"/>
              <a:t>(</a:t>
            </a:r>
            <a:r>
              <a:rPr lang="en-US"/>
              <a:t>including </a:t>
            </a:r>
            <a:r>
              <a:rPr lang="en-US" smtClean="0"/>
              <a:t>that of </a:t>
            </a:r>
            <a:r>
              <a:rPr lang="en-US" dirty="0"/>
              <a:t>shareholders), it was financed with </a:t>
            </a:r>
            <a:r>
              <a:rPr lang="en-US" i="1" dirty="0"/>
              <a:t>equity </a:t>
            </a:r>
            <a:r>
              <a:rPr lang="en-US" dirty="0"/>
              <a:t>(or from the net worth).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644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b="1" dirty="0"/>
              <a:t>The Balance Sheet Shows How a Business Is Financed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/>
              <a:t>The balance sheet is an especially effective tool for looking at how a </a:t>
            </a:r>
            <a:r>
              <a:rPr lang="en-US" dirty="0" smtClean="0"/>
              <a:t>business is </a:t>
            </a:r>
            <a:r>
              <a:rPr lang="en-US" dirty="0"/>
              <a:t>financed. It clearly shows the relationship between debt and </a:t>
            </a:r>
            <a:r>
              <a:rPr lang="en-US" dirty="0" smtClean="0"/>
              <a:t>equity financing</a:t>
            </a:r>
            <a:r>
              <a:rPr lang="en-US" dirty="0"/>
              <a:t>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Sometimes </a:t>
            </a:r>
            <a:r>
              <a:rPr lang="en-US" dirty="0"/>
              <a:t>businesses make the mistake of relying too </a:t>
            </a:r>
            <a:r>
              <a:rPr lang="en-US" dirty="0" smtClean="0"/>
              <a:t>heavily on </a:t>
            </a:r>
            <a:r>
              <a:rPr lang="en-US" dirty="0"/>
              <a:t>either debt or equity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All the information you need to analyze a company’s </a:t>
            </a:r>
            <a:r>
              <a:rPr lang="en-US" dirty="0" smtClean="0"/>
              <a:t>financing strategy—total </a:t>
            </a:r>
            <a:r>
              <a:rPr lang="en-US" dirty="0"/>
              <a:t>debt, equity, and assets—is in its balance sheet.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511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/>
              <a:t>Analyzing a Balance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Comparing balance sheets from two points in time is an excellent way </a:t>
            </a:r>
            <a:r>
              <a:rPr lang="en-US" dirty="0" smtClean="0"/>
              <a:t>to see </a:t>
            </a:r>
            <a:r>
              <a:rPr lang="en-US" dirty="0"/>
              <a:t>whether a business has been financially successful</a:t>
            </a:r>
            <a:r>
              <a:rPr lang="en-US" dirty="0" smtClean="0"/>
              <a:t>.  Illustration of </a:t>
            </a:r>
            <a:r>
              <a:rPr lang="en-US" dirty="0" smtClean="0">
                <a:solidFill>
                  <a:srgbClr val="FF6600"/>
                </a:solidFill>
              </a:rPr>
              <a:t>Assets: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6920917"/>
              </p:ext>
            </p:extLst>
          </p:nvPr>
        </p:nvGraphicFramePr>
        <p:xfrm>
          <a:off x="1066800" y="1905000"/>
          <a:ext cx="6705600" cy="4419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081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4800"/>
            <a:ext cx="8229600" cy="1143000"/>
          </a:xfrm>
        </p:spPr>
        <p:txBody>
          <a:bodyPr/>
          <a:lstStyle/>
          <a:p>
            <a:r>
              <a:rPr lang="en-US" b="1" dirty="0"/>
              <a:t>Analyzing a Balance Sheet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609600"/>
            <a:ext cx="8839200" cy="4525963"/>
          </a:xfrm>
        </p:spPr>
        <p:txBody>
          <a:bodyPr/>
          <a:lstStyle/>
          <a:p>
            <a:r>
              <a:rPr lang="en-US" dirty="0"/>
              <a:t>There are no more assets at the end of the year than there were at </a:t>
            </a:r>
            <a:r>
              <a:rPr lang="en-US" dirty="0" smtClean="0"/>
              <a:t>the beginning</a:t>
            </a:r>
            <a:r>
              <a:rPr lang="en-US" dirty="0"/>
              <a:t>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Does </a:t>
            </a:r>
            <a:r>
              <a:rPr lang="en-US" dirty="0"/>
              <a:t>this mean it did not have a successful year?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784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33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/>
              <a:t>Liabilities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0128335"/>
              </p:ext>
            </p:extLst>
          </p:nvPr>
        </p:nvGraphicFramePr>
        <p:xfrm>
          <a:off x="457200" y="609600"/>
          <a:ext cx="8153400" cy="50593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41251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Depreciation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525963"/>
          </a:xfrm>
        </p:spPr>
        <p:txBody>
          <a:bodyPr/>
          <a:lstStyle/>
          <a:p>
            <a:r>
              <a:rPr lang="en-US" dirty="0"/>
              <a:t>As we have learned, depreciation is a certain portion of an asset that is </a:t>
            </a:r>
            <a:r>
              <a:rPr lang="en-US" dirty="0" smtClean="0"/>
              <a:t>subtracted each </a:t>
            </a:r>
            <a:r>
              <a:rPr lang="en-US" dirty="0"/>
              <a:t>year until the asset’s (book) value reaches zero.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Depreciation reflects </a:t>
            </a:r>
            <a:r>
              <a:rPr lang="en-US" dirty="0"/>
              <a:t>the wear and tear on an asset over time, or loss of value </a:t>
            </a:r>
            <a:r>
              <a:rPr lang="en-US" dirty="0" smtClean="0"/>
              <a:t>through obsolescence.</a:t>
            </a:r>
          </a:p>
          <a:p>
            <a:endParaRPr lang="en-US" sz="500" dirty="0" smtClean="0"/>
          </a:p>
          <a:p>
            <a:endParaRPr lang="en-US" sz="500" dirty="0" smtClean="0"/>
          </a:p>
          <a:p>
            <a:r>
              <a:rPr lang="en-US" dirty="0"/>
              <a:t>Balance sheets with long-term assets </a:t>
            </a:r>
            <a:r>
              <a:rPr lang="en-US" dirty="0" smtClean="0"/>
              <a:t>show depreciation </a:t>
            </a:r>
            <a:r>
              <a:rPr lang="en-US" dirty="0"/>
              <a:t>as a </a:t>
            </a:r>
            <a:r>
              <a:rPr lang="en-US" dirty="0" smtClean="0"/>
              <a:t>subtraction from </a:t>
            </a:r>
            <a:r>
              <a:rPr lang="en-US" dirty="0"/>
              <a:t>those assets.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2539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 b="1" dirty="0"/>
              <a:t>Financial Ratio Analysis: What Is </a:t>
            </a:r>
            <a:r>
              <a:rPr lang="en-US" b="1" dirty="0" smtClean="0"/>
              <a:t>It and </a:t>
            </a:r>
            <a:r>
              <a:rPr lang="en-US" b="1" dirty="0"/>
              <a:t>What Does It Mean to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/>
              <a:t>So far, we have only looked at how an income statement and balance </a:t>
            </a:r>
            <a:r>
              <a:rPr lang="en-US" dirty="0" smtClean="0"/>
              <a:t>sheet can </a:t>
            </a:r>
            <a:r>
              <a:rPr lang="en-US" dirty="0"/>
              <a:t>tell you whether your business is making a profit and whether </a:t>
            </a:r>
            <a:r>
              <a:rPr lang="en-US" dirty="0" smtClean="0"/>
              <a:t>owner’s equity </a:t>
            </a:r>
            <a:r>
              <a:rPr lang="en-US" dirty="0"/>
              <a:t>is increasing or decreasing.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This </a:t>
            </a:r>
            <a:r>
              <a:rPr lang="en-US" dirty="0"/>
              <a:t>is only the tip of the iceberg </a:t>
            </a:r>
            <a:r>
              <a:rPr lang="en-US" dirty="0" smtClean="0"/>
              <a:t>with respect </a:t>
            </a:r>
            <a:r>
              <a:rPr lang="en-US" dirty="0"/>
              <a:t>to what you can learn about a business through financial </a:t>
            </a:r>
            <a:r>
              <a:rPr lang="en-US" dirty="0" smtClean="0"/>
              <a:t>statement analysis</a:t>
            </a:r>
            <a:r>
              <a:rPr lang="en-US" dirty="0"/>
              <a:t>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You </a:t>
            </a:r>
            <a:r>
              <a:rPr lang="en-US" dirty="0"/>
              <a:t>can also create financial ratios from your income </a:t>
            </a:r>
            <a:r>
              <a:rPr lang="en-US" dirty="0" smtClean="0"/>
              <a:t>statement and </a:t>
            </a:r>
            <a:r>
              <a:rPr lang="en-US" dirty="0"/>
              <a:t>balance sheet that will help you analyze your business in </a:t>
            </a:r>
            <a:r>
              <a:rPr lang="en-US" dirty="0" smtClean="0"/>
              <a:t>greater depth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6494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/>
              <a:t>Income Statement Ratios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/>
              <a:t>To create income statement ratios, analysts simply divide sales into </a:t>
            </a:r>
            <a:r>
              <a:rPr lang="en-US" dirty="0" smtClean="0"/>
              <a:t>each line </a:t>
            </a:r>
            <a:r>
              <a:rPr lang="en-US" dirty="0"/>
              <a:t>item and multiply by 100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 smtClean="0"/>
              <a:t> </a:t>
            </a:r>
            <a:r>
              <a:rPr lang="en-US" dirty="0"/>
              <a:t>In this way, line items are expressed as </a:t>
            </a:r>
            <a:r>
              <a:rPr lang="en-US" dirty="0" smtClean="0"/>
              <a:t>a percentage </a:t>
            </a:r>
            <a:r>
              <a:rPr lang="en-US" dirty="0"/>
              <a:t>of sales.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Expressing </a:t>
            </a:r>
            <a:r>
              <a:rPr lang="en-US" dirty="0"/>
              <a:t>an item on the income statement as a </a:t>
            </a:r>
            <a:r>
              <a:rPr lang="en-US" dirty="0" smtClean="0"/>
              <a:t>percentage of </a:t>
            </a:r>
            <a:r>
              <a:rPr lang="en-US" dirty="0"/>
              <a:t>sales makes it easier to see the </a:t>
            </a:r>
            <a:r>
              <a:rPr lang="en-US" dirty="0" smtClean="0"/>
              <a:t>relationship </a:t>
            </a:r>
            <a:r>
              <a:rPr lang="en-US" dirty="0"/>
              <a:t>between items </a:t>
            </a:r>
            <a:r>
              <a:rPr lang="en-US" dirty="0" smtClean="0"/>
              <a:t>than when </a:t>
            </a:r>
            <a:r>
              <a:rPr lang="en-US" dirty="0"/>
              <a:t>dollar values are used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 smtClean="0"/>
              <a:t>Analyzing </a:t>
            </a:r>
            <a:r>
              <a:rPr lang="en-US" dirty="0"/>
              <a:t>a common-sized (or “same size”) income statement </a:t>
            </a:r>
            <a:r>
              <a:rPr lang="en-US" dirty="0" smtClean="0"/>
              <a:t>makes clear </a:t>
            </a:r>
            <a:r>
              <a:rPr lang="en-US" dirty="0"/>
              <a:t>how each item is affecting the business’s profit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2880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dirty="0"/>
              <a:t>Scorecards for the Entrepreneur</a:t>
            </a:r>
            <a:r>
              <a:rPr lang="en-US" b="1" dirty="0" smtClean="0"/>
              <a:t>: What </a:t>
            </a:r>
            <a:r>
              <a:rPr lang="en-US" b="1" dirty="0"/>
              <a:t>Do Financial Statements Show?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Entrepreneurs use </a:t>
            </a:r>
            <a:r>
              <a:rPr lang="en-US" dirty="0"/>
              <a:t>three basic financial documents to track their businesses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2249703"/>
              </p:ext>
            </p:extLst>
          </p:nvPr>
        </p:nvGraphicFramePr>
        <p:xfrm>
          <a:off x="990600" y="1752600"/>
          <a:ext cx="7010400" cy="44958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118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Return on Investment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investment -</a:t>
            </a:r>
            <a:r>
              <a:rPr lang="en-US" b="1" dirty="0" smtClean="0"/>
              <a:t> </a:t>
            </a:r>
            <a:r>
              <a:rPr lang="en-US" dirty="0"/>
              <a:t>something </a:t>
            </a:r>
            <a:r>
              <a:rPr lang="en-US" dirty="0" smtClean="0"/>
              <a:t>a person </a:t>
            </a:r>
            <a:r>
              <a:rPr lang="en-US" dirty="0"/>
              <a:t>or entity </a:t>
            </a:r>
            <a:r>
              <a:rPr lang="en-US" dirty="0" smtClean="0"/>
              <a:t>devotes resources </a:t>
            </a:r>
            <a:r>
              <a:rPr lang="en-US" dirty="0"/>
              <a:t>to in hopes of </a:t>
            </a:r>
            <a:r>
              <a:rPr lang="en-US" dirty="0" smtClean="0"/>
              <a:t>future profits </a:t>
            </a:r>
            <a:r>
              <a:rPr lang="en-US" dirty="0"/>
              <a:t>or satisfaction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return on </a:t>
            </a:r>
            <a:r>
              <a:rPr lang="en-US" dirty="0" smtClean="0">
                <a:solidFill>
                  <a:srgbClr val="FF6600"/>
                </a:solidFill>
              </a:rPr>
              <a:t>investment (</a:t>
            </a:r>
            <a:r>
              <a:rPr lang="en-US" dirty="0">
                <a:solidFill>
                  <a:srgbClr val="FF6600"/>
                </a:solidFill>
              </a:rPr>
              <a:t>ROI</a:t>
            </a:r>
            <a:r>
              <a:rPr lang="en-US" dirty="0" smtClean="0">
                <a:solidFill>
                  <a:srgbClr val="FF6600"/>
                </a:solidFill>
              </a:rPr>
              <a:t>) - </a:t>
            </a:r>
            <a:r>
              <a:rPr lang="en-US" dirty="0"/>
              <a:t>the net profit of </a:t>
            </a:r>
            <a:r>
              <a:rPr lang="en-US" dirty="0" smtClean="0"/>
              <a:t>a business </a:t>
            </a:r>
            <a:r>
              <a:rPr lang="en-US" dirty="0"/>
              <a:t>divided by its </a:t>
            </a:r>
            <a:r>
              <a:rPr lang="en-US" dirty="0" smtClean="0"/>
              <a:t>start-up investment </a:t>
            </a:r>
            <a:r>
              <a:rPr lang="en-US" dirty="0"/>
              <a:t>(percentage</a:t>
            </a:r>
            <a:r>
              <a:rPr lang="en-US" dirty="0" smtClean="0"/>
              <a:t>).</a:t>
            </a:r>
          </a:p>
          <a:p>
            <a:endParaRPr lang="en-US" sz="500" dirty="0"/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wealth - </a:t>
            </a:r>
            <a:r>
              <a:rPr lang="en-US" dirty="0"/>
              <a:t>the value of </a:t>
            </a:r>
            <a:r>
              <a:rPr lang="en-US" dirty="0" smtClean="0"/>
              <a:t>assets owned </a:t>
            </a:r>
            <a:r>
              <a:rPr lang="en-US" dirty="0"/>
              <a:t>versus the value </a:t>
            </a:r>
            <a:r>
              <a:rPr lang="en-US" dirty="0" smtClean="0"/>
              <a:t>of liabilities owed.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247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/>
              <a:t>Return on Investment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</a:t>
            </a:r>
            <a:r>
              <a:rPr lang="en-US" dirty="0" smtClean="0"/>
              <a:t>measure </a:t>
            </a:r>
            <a:r>
              <a:rPr lang="en-US" dirty="0"/>
              <a:t>ROI, you have </a:t>
            </a:r>
            <a:r>
              <a:rPr lang="en-US" dirty="0" smtClean="0"/>
              <a:t>to know </a:t>
            </a:r>
            <a:r>
              <a:rPr lang="en-US" dirty="0"/>
              <a:t>these three things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9228075"/>
              </p:ext>
            </p:extLst>
          </p:nvPr>
        </p:nvGraphicFramePr>
        <p:xfrm>
          <a:off x="1524000" y="1600200"/>
          <a:ext cx="7086600" cy="4572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583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/>
              <a:t>Return on Investment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b="1" dirty="0" smtClean="0"/>
              <a:t>Net </a:t>
            </a:r>
            <a:r>
              <a:rPr lang="en-US" b="1" dirty="0"/>
              <a:t>profit</a:t>
            </a:r>
            <a:r>
              <a:rPr lang="en-US" b="1" i="1" dirty="0"/>
              <a:t>. </a:t>
            </a:r>
            <a:r>
              <a:rPr lang="en-US" dirty="0"/>
              <a:t>The amount the business has earned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beyond </a:t>
            </a:r>
            <a:r>
              <a:rPr lang="en-US" dirty="0"/>
              <a:t>what it </a:t>
            </a:r>
            <a:r>
              <a:rPr lang="en-US" dirty="0" smtClean="0"/>
              <a:t>has spent </a:t>
            </a:r>
            <a:r>
              <a:rPr lang="en-US" dirty="0"/>
              <a:t>to cover its costs</a:t>
            </a:r>
            <a:r>
              <a:rPr lang="en-US" dirty="0" smtClean="0"/>
              <a:t>.</a:t>
            </a:r>
          </a:p>
          <a:p>
            <a:pPr marL="457200" indent="-457200">
              <a:buAutoNum type="arabicPeriod"/>
            </a:pPr>
            <a:endParaRPr lang="en-US" sz="500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b="1" dirty="0"/>
              <a:t>Total investment in the business</a:t>
            </a:r>
            <a:r>
              <a:rPr lang="en-US" b="1" i="1" dirty="0"/>
              <a:t>. </a:t>
            </a:r>
            <a:r>
              <a:rPr lang="en-US" dirty="0"/>
              <a:t>This includes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start-up investment (</a:t>
            </a:r>
            <a:r>
              <a:rPr lang="en-US" dirty="0"/>
              <a:t>the amount of money that was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required </a:t>
            </a:r>
            <a:r>
              <a:rPr lang="en-US" dirty="0"/>
              <a:t>to open the business, </a:t>
            </a:r>
            <a:r>
              <a:rPr lang="en-US" dirty="0" smtClean="0"/>
              <a:t>plus all </a:t>
            </a:r>
            <a:r>
              <a:rPr lang="en-US" dirty="0"/>
              <a:t>later additional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funding).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b="1" dirty="0"/>
              <a:t>The period of time for which you are calculating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    ROI</a:t>
            </a:r>
            <a:r>
              <a:rPr lang="en-US" b="1" i="1" dirty="0"/>
              <a:t>. </a:t>
            </a:r>
            <a:r>
              <a:rPr lang="en-US" dirty="0"/>
              <a:t>This is </a:t>
            </a:r>
            <a:r>
              <a:rPr lang="en-US" dirty="0" smtClean="0"/>
              <a:t>typically one </a:t>
            </a:r>
            <a:r>
              <a:rPr lang="en-US" dirty="0"/>
              <a:t>month or one year.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47800" y="5029200"/>
            <a:ext cx="6629400" cy="1066800"/>
          </a:xfrm>
          <a:prstGeom prst="rect">
            <a:avLst/>
          </a:prstGeom>
          <a:solidFill>
            <a:srgbClr val="FF6600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ROI </a:t>
            </a:r>
            <a:r>
              <a:rPr lang="en-US" dirty="0" smtClean="0"/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Formula</a:t>
            </a:r>
            <a:r>
              <a:rPr lang="en-US" dirty="0" smtClean="0"/>
              <a:t>  =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5235714"/>
            <a:ext cx="4104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Profit     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X   100 =  ROI %</a:t>
            </a:r>
            <a:r>
              <a:rPr lang="en-US" sz="20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428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Return on Sales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return on sales (ROS</a:t>
            </a:r>
            <a:r>
              <a:rPr lang="en-US" dirty="0" smtClean="0">
                <a:solidFill>
                  <a:srgbClr val="FF6600"/>
                </a:solidFill>
              </a:rPr>
              <a:t>) -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r>
              <a:rPr lang="en-US" dirty="0" smtClean="0"/>
              <a:t>net </a:t>
            </a:r>
            <a:r>
              <a:rPr lang="en-US" dirty="0"/>
              <a:t>income divided by </a:t>
            </a:r>
            <a:r>
              <a:rPr lang="en-US" dirty="0" smtClean="0"/>
              <a:t>sales for </a:t>
            </a:r>
            <a:r>
              <a:rPr lang="en-US" dirty="0"/>
              <a:t>a particular time </a:t>
            </a:r>
            <a:r>
              <a:rPr lang="en-US" dirty="0" smtClean="0"/>
              <a:t>period (</a:t>
            </a:r>
            <a:r>
              <a:rPr lang="en-US" dirty="0"/>
              <a:t>percentage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profit margin (return </a:t>
            </a:r>
            <a:r>
              <a:rPr lang="en-US" dirty="0" smtClean="0">
                <a:solidFill>
                  <a:srgbClr val="FF6600"/>
                </a:solidFill>
              </a:rPr>
              <a:t>on sales) -</a:t>
            </a:r>
            <a:r>
              <a:rPr lang="en-US" b="1" dirty="0" smtClean="0"/>
              <a:t> </a:t>
            </a:r>
            <a:r>
              <a:rPr lang="en-US" dirty="0"/>
              <a:t>net income divided </a:t>
            </a:r>
            <a:r>
              <a:rPr lang="en-US" dirty="0" smtClean="0"/>
              <a:t>by sales </a:t>
            </a:r>
            <a:r>
              <a:rPr lang="en-US" dirty="0"/>
              <a:t>(percentage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/>
              <a:t>A high ROS ratio can help a company make money more easily; however</a:t>
            </a:r>
            <a:r>
              <a:rPr lang="en-US" dirty="0" smtClean="0"/>
              <a:t>, the </a:t>
            </a:r>
            <a:r>
              <a:rPr lang="en-US" dirty="0"/>
              <a:t>amount of revenue will make a difference.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The </a:t>
            </a:r>
            <a:r>
              <a:rPr lang="en-US" dirty="0"/>
              <a:t>size of the </a:t>
            </a:r>
            <a:r>
              <a:rPr lang="en-US" dirty="0" smtClean="0"/>
              <a:t>sale will </a:t>
            </a:r>
            <a:r>
              <a:rPr lang="en-US" dirty="0"/>
              <a:t>also make a difference.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39858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Return on Sales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229600" cy="44958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63201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r>
              <a:rPr lang="en-US" b="1" dirty="0"/>
              <a:t>Common-Sized Statement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839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operating ratio - </a:t>
            </a:r>
            <a:r>
              <a:rPr lang="en-US" dirty="0"/>
              <a:t>an expression of a value versus sales.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 smtClean="0"/>
              <a:t>Financial </a:t>
            </a:r>
            <a:r>
              <a:rPr lang="en-US" dirty="0"/>
              <a:t>ratio analysis will also allow you to compare the income </a:t>
            </a:r>
            <a:r>
              <a:rPr lang="en-US" dirty="0" smtClean="0"/>
              <a:t>statements from </a:t>
            </a:r>
            <a:r>
              <a:rPr lang="en-US" dirty="0"/>
              <a:t>different months or years more easily, even if the sales </a:t>
            </a:r>
            <a:r>
              <a:rPr lang="en-US" dirty="0" smtClean="0"/>
              <a:t>are different </a:t>
            </a:r>
            <a:r>
              <a:rPr lang="en-US" dirty="0"/>
              <a:t>amounts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/>
              <a:t>The percentages let you compare statements as if </a:t>
            </a:r>
            <a:r>
              <a:rPr lang="en-US" dirty="0" smtClean="0"/>
              <a:t>they were </a:t>
            </a:r>
            <a:r>
              <a:rPr lang="en-US" dirty="0"/>
              <a:t>the “same size.”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For </a:t>
            </a:r>
            <a:r>
              <a:rPr lang="en-US" dirty="0"/>
              <a:t>this reason, financial ratio analysis is </a:t>
            </a:r>
            <a:r>
              <a:rPr lang="en-US" dirty="0" smtClean="0"/>
              <a:t>sometimes called </a:t>
            </a:r>
            <a:r>
              <a:rPr lang="en-US" dirty="0"/>
              <a:t>same-size analysis, as well as common-sized </a:t>
            </a:r>
            <a:r>
              <a:rPr lang="en-US" dirty="0" smtClean="0"/>
              <a:t>analysis.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91135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b="1" dirty="0"/>
              <a:t>Balance-Sheet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525963"/>
          </a:xfrm>
        </p:spPr>
        <p:txBody>
          <a:bodyPr>
            <a:normAutofit/>
          </a:bodyPr>
          <a:lstStyle/>
          <a:p>
            <a:r>
              <a:rPr lang="en-US" dirty="0"/>
              <a:t>Taking the time to perform a similar analysis on the balance sheet can </a:t>
            </a:r>
            <a:r>
              <a:rPr lang="en-US" dirty="0" smtClean="0"/>
              <a:t>also yield </a:t>
            </a:r>
            <a:r>
              <a:rPr lang="en-US" dirty="0"/>
              <a:t>valuable historic information and provide perspectives on </a:t>
            </a:r>
            <a:r>
              <a:rPr lang="en-US" dirty="0" smtClean="0"/>
              <a:t>opportunities for improvement.</a:t>
            </a:r>
          </a:p>
          <a:p>
            <a:endParaRPr lang="en-US" sz="500" dirty="0" smtClean="0"/>
          </a:p>
          <a:p>
            <a:r>
              <a:rPr lang="en-US" dirty="0"/>
              <a:t>In addition to what you can learn from an income statement, a </a:t>
            </a:r>
            <a:r>
              <a:rPr lang="en-US" dirty="0" smtClean="0"/>
              <a:t>balance sheet </a:t>
            </a:r>
            <a:r>
              <a:rPr lang="en-US" dirty="0"/>
              <a:t>will tell you about a business’s </a:t>
            </a:r>
            <a:r>
              <a:rPr lang="en-US" dirty="0" smtClean="0"/>
              <a:t>liquidity.</a:t>
            </a:r>
          </a:p>
          <a:p>
            <a:endParaRPr lang="en-US" sz="500" dirty="0" smtClean="0"/>
          </a:p>
          <a:p>
            <a:r>
              <a:rPr lang="en-US" dirty="0"/>
              <a:t>Some entrepreneurs create fortunes by establishing successful businesses</a:t>
            </a:r>
            <a:r>
              <a:rPr lang="en-US" dirty="0" smtClean="0"/>
              <a:t>, selling </a:t>
            </a:r>
            <a:r>
              <a:rPr lang="en-US" dirty="0"/>
              <a:t>them, and using the resulting wealth to create new </a:t>
            </a:r>
            <a:r>
              <a:rPr lang="en-US" dirty="0" smtClean="0"/>
              <a:t>enterprises and </a:t>
            </a:r>
            <a:r>
              <a:rPr lang="en-US" dirty="0"/>
              <a:t>more wealth.</a:t>
            </a:r>
            <a:endParaRPr lang="en-US" dirty="0" smtClean="0"/>
          </a:p>
          <a:p>
            <a:endParaRPr lang="en-US" sz="500" dirty="0" smtClean="0"/>
          </a:p>
          <a:p>
            <a:endParaRPr lang="en-US" sz="5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65041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dirty="0"/>
              <a:t>Quick and Current Ratios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liquidity - </a:t>
            </a:r>
            <a:r>
              <a:rPr lang="en-US" dirty="0"/>
              <a:t>the ability to convert assets into cash.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current ratio - </a:t>
            </a:r>
            <a:r>
              <a:rPr lang="en-US" dirty="0"/>
              <a:t>liquidity ratio consisting of the total sum of cash plus marketable securities divided by current liabilities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marketable </a:t>
            </a:r>
            <a:r>
              <a:rPr lang="en-US" dirty="0" smtClean="0">
                <a:solidFill>
                  <a:srgbClr val="FF6600"/>
                </a:solidFill>
              </a:rPr>
              <a:t>securities - </a:t>
            </a:r>
            <a:r>
              <a:rPr lang="en-US" dirty="0" smtClean="0"/>
              <a:t>investments </a:t>
            </a:r>
            <a:r>
              <a:rPr lang="en-US" dirty="0"/>
              <a:t>that can </a:t>
            </a:r>
            <a:r>
              <a:rPr lang="en-US" dirty="0" smtClean="0"/>
              <a:t>be converted </a:t>
            </a:r>
            <a:r>
              <a:rPr lang="en-US" dirty="0"/>
              <a:t>into cash </a:t>
            </a:r>
            <a:r>
              <a:rPr lang="en-US" dirty="0" smtClean="0"/>
              <a:t>within 24 </a:t>
            </a:r>
            <a:r>
              <a:rPr lang="en-US" dirty="0"/>
              <a:t>hours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quick </a:t>
            </a:r>
            <a:r>
              <a:rPr lang="en-US" dirty="0" smtClean="0">
                <a:solidFill>
                  <a:srgbClr val="FF6600"/>
                </a:solidFill>
              </a:rPr>
              <a:t>ratio - </a:t>
            </a:r>
            <a:r>
              <a:rPr lang="en-US" dirty="0" smtClean="0"/>
              <a:t>indicates adequacy </a:t>
            </a:r>
            <a:r>
              <a:rPr lang="en-US" dirty="0"/>
              <a:t>of cash to </a:t>
            </a:r>
            <a:r>
              <a:rPr lang="en-US" dirty="0" smtClean="0"/>
              <a:t>cover current </a:t>
            </a:r>
            <a:r>
              <a:rPr lang="en-US" dirty="0"/>
              <a:t>debt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20346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b="1" dirty="0"/>
              <a:t>Debt Ratios: Showing the Relationship between Debt and Equity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debt-to-equity ratio - </a:t>
            </a:r>
            <a:r>
              <a:rPr lang="en-US" dirty="0"/>
              <a:t>compares total debt to total equity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debt </a:t>
            </a:r>
            <a:r>
              <a:rPr lang="en-US" dirty="0" smtClean="0">
                <a:solidFill>
                  <a:srgbClr val="FF6600"/>
                </a:solidFill>
              </a:rPr>
              <a:t>ratio - </a:t>
            </a:r>
            <a:r>
              <a:rPr lang="en-US" dirty="0"/>
              <a:t>measures </a:t>
            </a:r>
            <a:r>
              <a:rPr lang="en-US" dirty="0" smtClean="0"/>
              <a:t>total debt </a:t>
            </a:r>
            <a:r>
              <a:rPr lang="en-US" dirty="0"/>
              <a:t>versus total assets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/>
              <a:t>Most companies are financed by both debt and equity. The financial </a:t>
            </a:r>
            <a:r>
              <a:rPr lang="en-US" dirty="0" smtClean="0"/>
              <a:t>strategy of </a:t>
            </a:r>
            <a:r>
              <a:rPr lang="en-US" dirty="0"/>
              <a:t>a company will be apparent from certain simple financial ratios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A debt-to-equity ratio of 100 percent would mean that for every </a:t>
            </a:r>
            <a:r>
              <a:rPr lang="en-US" dirty="0" smtClean="0"/>
              <a:t>dollar of </a:t>
            </a:r>
            <a:r>
              <a:rPr lang="en-US" dirty="0"/>
              <a:t>debt, the company has a dollar of equity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924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en-US" b="1" dirty="0"/>
              <a:t>Operating-Efficiency Ratios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Once the income statement and balance sheet have been prepared, you </a:t>
            </a:r>
            <a:r>
              <a:rPr lang="en-US" dirty="0" smtClean="0"/>
              <a:t>can analyze </a:t>
            </a:r>
            <a:r>
              <a:rPr lang="en-US" dirty="0"/>
              <a:t>your business’s operating efficiency using the following ratios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7452719"/>
              </p:ext>
            </p:extLst>
          </p:nvPr>
        </p:nvGraphicFramePr>
        <p:xfrm>
          <a:off x="381000" y="1397000"/>
          <a:ext cx="7391400" cy="5080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76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dirty="0"/>
              <a:t>Scorecards for the Entrepreneur</a:t>
            </a:r>
            <a:r>
              <a:rPr lang="en-US" b="1" dirty="0" smtClean="0"/>
              <a:t>: What </a:t>
            </a:r>
            <a:r>
              <a:rPr lang="en-US" b="1" dirty="0"/>
              <a:t>Do Financial Statements Show?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839200" cy="4953000"/>
          </a:xfrm>
        </p:spPr>
        <p:txBody>
          <a:bodyPr>
            <a:normAutofit/>
          </a:bodyPr>
          <a:lstStyle/>
          <a:p>
            <a:r>
              <a:rPr lang="en-US" dirty="0"/>
              <a:t>Together, they show the health of a business at a glance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/>
              <a:t>Best practice for entrepreneurs is to use their financial records </a:t>
            </a:r>
            <a:r>
              <a:rPr lang="en-US" dirty="0" smtClean="0"/>
              <a:t>to prepare </a:t>
            </a:r>
            <a:r>
              <a:rPr lang="en-US" dirty="0"/>
              <a:t>monthly income statements and balance sheets and then </a:t>
            </a:r>
            <a:r>
              <a:rPr lang="en-US" dirty="0" smtClean="0"/>
              <a:t>finalize these </a:t>
            </a:r>
            <a:r>
              <a:rPr lang="en-US" dirty="0"/>
              <a:t>at the end of the fiscal year.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Cash </a:t>
            </a:r>
            <a:r>
              <a:rPr lang="en-US" dirty="0"/>
              <a:t>flow statements </a:t>
            </a:r>
            <a:r>
              <a:rPr lang="en-US" dirty="0" smtClean="0"/>
              <a:t>should </a:t>
            </a:r>
            <a:r>
              <a:rPr lang="en-US" dirty="0"/>
              <a:t>be prepared at least monthly.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These statements </a:t>
            </a:r>
            <a:r>
              <a:rPr lang="en-US" dirty="0"/>
              <a:t>will provide a concise, easily read and understood </a:t>
            </a:r>
            <a:r>
              <a:rPr lang="en-US" dirty="0" smtClean="0"/>
              <a:t>company financial </a:t>
            </a:r>
            <a:r>
              <a:rPr lang="en-US" dirty="0"/>
              <a:t>picture.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927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04800"/>
            <a:ext cx="8229600" cy="1143000"/>
          </a:xfrm>
        </p:spPr>
        <p:txBody>
          <a:bodyPr/>
          <a:lstStyle/>
          <a:p>
            <a:r>
              <a:rPr lang="en-US" b="1" dirty="0"/>
              <a:t>Operating-Efficiency Ratios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Collection-period </a:t>
            </a:r>
            <a:r>
              <a:rPr lang="en-US" dirty="0"/>
              <a:t>ratio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34872" y="1295400"/>
            <a:ext cx="7294728" cy="990600"/>
          </a:xfrm>
          <a:prstGeom prst="rect">
            <a:avLst/>
          </a:prstGeom>
          <a:solidFill>
            <a:srgbClr val="FF6600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Average Accounts Receivable (Balance Sheet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Average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Daily Sales (Income Statement)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0" y="4191000"/>
            <a:ext cx="7294728" cy="990600"/>
          </a:xfrm>
          <a:prstGeom prst="rect">
            <a:avLst/>
          </a:prstGeom>
          <a:solidFill>
            <a:srgbClr val="FF6600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Total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Sales (Income Statement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)		 </a:t>
            </a:r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Average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Accounts Receivable (Balance Sheet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15240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# of days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363849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# of  times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9400" y="44196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# of  times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3657600"/>
            <a:ext cx="55626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2. Receivable turnover ratio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600" y="2438400"/>
            <a:ext cx="7696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This ratio measures the average number of days that it takes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for credit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sales to be collected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5257800"/>
            <a:ext cx="7696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This also measures the efficiency of your company’s efforts to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collect receivables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464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04800"/>
            <a:ext cx="8229600" cy="1143000"/>
          </a:xfrm>
        </p:spPr>
        <p:txBody>
          <a:bodyPr/>
          <a:lstStyle/>
          <a:p>
            <a:r>
              <a:rPr lang="en-US" b="1" dirty="0"/>
              <a:t>Operating-Efficiency Ratios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77000" y="16764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# of days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363849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# of  times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828800"/>
            <a:ext cx="7294728" cy="990600"/>
          </a:xfrm>
          <a:prstGeom prst="rect">
            <a:avLst/>
          </a:prstGeom>
          <a:solidFill>
            <a:srgbClr val="FF6600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Cost of Goods Sold (Income Statement)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Average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Inventory (Balance Sheet</a:t>
            </a:r>
            <a:r>
              <a:rPr lang="en-US" sz="2000" dirty="0"/>
              <a:t>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9286" y="207651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# of  times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" y="990600"/>
            <a:ext cx="55626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3.  Inventory turnover ratio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799" y="3105835"/>
            <a:ext cx="777694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This is a measure of how quickly inventory is moving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higher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the turnover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the more effectively you are investing in inventory.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746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id:3287383400_217756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57600"/>
          </a:xfrm>
          <a:prstGeom prst="rect">
            <a:avLst/>
          </a:prstGeom>
          <a:solidFill>
            <a:schemeClr val="hlink"/>
          </a:solidFill>
          <a:ln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92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Income Statements: Showing </a:t>
            </a:r>
            <a:r>
              <a:rPr lang="en-US" b="1" dirty="0" smtClean="0"/>
              <a:t>Profit and </a:t>
            </a:r>
            <a:r>
              <a:rPr lang="en-US" b="1" dirty="0"/>
              <a:t>Loss Over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/>
              <a:t>The income statement shows whether the difference between </a:t>
            </a:r>
            <a:r>
              <a:rPr lang="en-US" dirty="0" smtClean="0"/>
              <a:t>revenue (</a:t>
            </a:r>
            <a:r>
              <a:rPr lang="en-US" dirty="0"/>
              <a:t>sales) and expenses (costs) is a profit or a loss over a given period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 smtClean="0"/>
              <a:t>If revenues </a:t>
            </a:r>
            <a:r>
              <a:rPr lang="en-US" dirty="0"/>
              <a:t>are greater than expenses, the income statement balance will </a:t>
            </a:r>
            <a:r>
              <a:rPr lang="en-US" dirty="0" smtClean="0"/>
              <a:t>be positive</a:t>
            </a:r>
            <a:r>
              <a:rPr lang="en-US" dirty="0"/>
              <a:t>, showing that the business is profitable</a:t>
            </a:r>
            <a:r>
              <a:rPr lang="en-US" dirty="0" smtClean="0"/>
              <a:t>.</a:t>
            </a:r>
          </a:p>
          <a:p>
            <a:r>
              <a:rPr lang="en-US" sz="500" dirty="0" smtClean="0"/>
              <a:t> </a:t>
            </a:r>
          </a:p>
          <a:p>
            <a:r>
              <a:rPr lang="en-US" dirty="0" smtClean="0"/>
              <a:t>If </a:t>
            </a:r>
            <a:r>
              <a:rPr lang="en-US" dirty="0"/>
              <a:t>costs are greater </a:t>
            </a:r>
            <a:r>
              <a:rPr lang="en-US" dirty="0" smtClean="0"/>
              <a:t>than sales</a:t>
            </a:r>
            <a:r>
              <a:rPr lang="en-US" dirty="0"/>
              <a:t>, the income statement balance will show that the business is </a:t>
            </a:r>
            <a:r>
              <a:rPr lang="en-US" dirty="0" smtClean="0"/>
              <a:t>operating at </a:t>
            </a:r>
            <a:r>
              <a:rPr lang="en-US" dirty="0"/>
              <a:t>a loss—that it is unprofitable.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627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7620000" cy="5257800"/>
          </a:xfrm>
          <a:ln>
            <a:solidFill>
              <a:srgbClr val="FF66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sz="500" b="1" dirty="0"/>
          </a:p>
          <a:p>
            <a:pPr marL="0" indent="0">
              <a:buNone/>
            </a:pPr>
            <a:endParaRPr lang="en-US" sz="500" dirty="0">
              <a:solidFill>
                <a:srgbClr val="00CC99"/>
              </a:solidFill>
            </a:endParaRPr>
          </a:p>
          <a:p>
            <a:pPr marL="457200" indent="-457200">
              <a:buAutoNum type="arabicPeriod"/>
            </a:pPr>
            <a:r>
              <a:rPr lang="en-US" sz="2000" b="1" dirty="0" smtClean="0"/>
              <a:t>Revenue</a:t>
            </a:r>
          </a:p>
          <a:p>
            <a:pPr marL="457200" indent="-457200">
              <a:buAutoNum type="arabicPeriod"/>
            </a:pPr>
            <a:endParaRPr lang="en-US" sz="500" b="1" dirty="0" smtClean="0"/>
          </a:p>
          <a:p>
            <a:pPr marL="457200" indent="-457200">
              <a:buAutoNum type="arabicPeriod"/>
            </a:pPr>
            <a:r>
              <a:rPr lang="en-US" sz="2000" b="1" dirty="0" smtClean="0"/>
              <a:t>COGS </a:t>
            </a:r>
            <a:r>
              <a:rPr lang="en-US" sz="2000" b="1" dirty="0"/>
              <a:t>(Cost of goods sold)/COSS (Cost of services sold</a:t>
            </a:r>
            <a:r>
              <a:rPr lang="en-US" sz="2000" b="1" dirty="0" smtClean="0"/>
              <a:t>)</a:t>
            </a:r>
          </a:p>
          <a:p>
            <a:pPr marL="457200" indent="-457200">
              <a:buAutoNum type="arabicPeriod"/>
            </a:pPr>
            <a:endParaRPr lang="en-US" sz="500" b="1" dirty="0" smtClean="0"/>
          </a:p>
          <a:p>
            <a:pPr marL="457200" indent="-457200">
              <a:buAutoNum type="arabicPeriod"/>
            </a:pPr>
            <a:r>
              <a:rPr lang="en-US" sz="2000" b="1" dirty="0"/>
              <a:t>Gross </a:t>
            </a:r>
            <a:r>
              <a:rPr lang="en-US" sz="2000" b="1" dirty="0" smtClean="0"/>
              <a:t>profit</a:t>
            </a:r>
          </a:p>
          <a:p>
            <a:pPr marL="457200" indent="-457200">
              <a:buAutoNum type="arabicPeriod"/>
            </a:pPr>
            <a:endParaRPr lang="en-US" sz="500" b="1" dirty="0" smtClean="0"/>
          </a:p>
          <a:p>
            <a:pPr marL="457200" indent="-457200">
              <a:buAutoNum type="arabicPeriod"/>
            </a:pPr>
            <a:r>
              <a:rPr lang="en-US" sz="2000" b="1" dirty="0"/>
              <a:t>Other variable costs (VC</a:t>
            </a:r>
            <a:r>
              <a:rPr lang="en-US" sz="2000" b="1" dirty="0" smtClean="0"/>
              <a:t>)</a:t>
            </a:r>
          </a:p>
          <a:p>
            <a:pPr marL="457200" indent="-457200">
              <a:buAutoNum type="arabicPeriod"/>
            </a:pPr>
            <a:endParaRPr lang="en-US" sz="500" b="1" dirty="0" smtClean="0"/>
          </a:p>
          <a:p>
            <a:pPr marL="457200" indent="-457200">
              <a:buAutoNum type="arabicPeriod"/>
            </a:pPr>
            <a:r>
              <a:rPr lang="en-US" sz="2000" b="1" dirty="0"/>
              <a:t>Contribution </a:t>
            </a:r>
            <a:r>
              <a:rPr lang="en-US" sz="2000" b="1" dirty="0" smtClean="0"/>
              <a:t>margin</a:t>
            </a:r>
          </a:p>
          <a:p>
            <a:pPr marL="457200" indent="-457200">
              <a:buAutoNum type="arabicPeriod"/>
            </a:pPr>
            <a:endParaRPr lang="en-US" sz="500" b="1" dirty="0" smtClean="0"/>
          </a:p>
          <a:p>
            <a:pPr marL="457200" indent="-457200">
              <a:buAutoNum type="arabicPeriod"/>
            </a:pPr>
            <a:r>
              <a:rPr lang="en-US" sz="2000" b="1" dirty="0"/>
              <a:t>Fixed operating </a:t>
            </a:r>
            <a:r>
              <a:rPr lang="en-US" sz="2000" b="1" dirty="0" smtClean="0"/>
              <a:t>costs</a:t>
            </a:r>
          </a:p>
          <a:p>
            <a:pPr marL="457200" indent="-457200">
              <a:buAutoNum type="arabicPeriod"/>
            </a:pPr>
            <a:endParaRPr lang="en-US" sz="500" b="1" dirty="0" smtClean="0"/>
          </a:p>
          <a:p>
            <a:pPr marL="457200" indent="-457200">
              <a:buAutoNum type="arabicPeriod"/>
            </a:pPr>
            <a:r>
              <a:rPr lang="en-US" sz="2000" b="1" dirty="0"/>
              <a:t>Earnings before interest and taxes (EBIT</a:t>
            </a:r>
            <a:r>
              <a:rPr lang="en-US" sz="2000" b="1" dirty="0" smtClean="0"/>
              <a:t>)</a:t>
            </a:r>
          </a:p>
          <a:p>
            <a:pPr marL="457200" indent="-457200">
              <a:buAutoNum type="arabicPeriod"/>
            </a:pPr>
            <a:endParaRPr lang="en-US" sz="500" b="1" dirty="0" smtClean="0"/>
          </a:p>
          <a:p>
            <a:pPr marL="457200" indent="-457200">
              <a:buAutoNum type="arabicPeriod"/>
            </a:pPr>
            <a:r>
              <a:rPr lang="en-US" sz="2000" b="1" dirty="0"/>
              <a:t>Pre-tax </a:t>
            </a:r>
            <a:r>
              <a:rPr lang="en-US" sz="2000" b="1" dirty="0" smtClean="0"/>
              <a:t>profit</a:t>
            </a:r>
          </a:p>
          <a:p>
            <a:pPr marL="457200" indent="-457200">
              <a:buAutoNum type="arabicPeriod"/>
            </a:pPr>
            <a:endParaRPr lang="en-US" sz="500" b="1" dirty="0" smtClean="0"/>
          </a:p>
          <a:p>
            <a:pPr marL="457200" indent="-457200">
              <a:buAutoNum type="arabicPeriod"/>
            </a:pPr>
            <a:r>
              <a:rPr lang="en-US" sz="2000" b="1" dirty="0" smtClean="0"/>
              <a:t>Taxes</a:t>
            </a:r>
          </a:p>
          <a:p>
            <a:pPr marL="457200" indent="-457200">
              <a:buAutoNum type="arabicPeriod"/>
            </a:pPr>
            <a:endParaRPr lang="en-US" sz="500" b="1" dirty="0" smtClean="0"/>
          </a:p>
          <a:p>
            <a:pPr marL="457200" indent="-457200">
              <a:buAutoNum type="arabicPeriod"/>
            </a:pPr>
            <a:r>
              <a:rPr lang="en-US" sz="2000" b="1" dirty="0"/>
              <a:t>Net profit/(loss)</a:t>
            </a:r>
            <a:endParaRPr lang="en-US" sz="2000" b="1" dirty="0" smtClean="0">
              <a:solidFill>
                <a:srgbClr val="00CC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762000"/>
            <a:ext cx="7620000" cy="40011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income statement is composed of the following: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229600" cy="1143000"/>
          </a:xfrm>
        </p:spPr>
        <p:txBody>
          <a:bodyPr/>
          <a:lstStyle/>
          <a:p>
            <a:r>
              <a:rPr lang="en-US" b="1" dirty="0"/>
              <a:t>Parts of an Income Statement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5594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229600" cy="1143000"/>
          </a:xfrm>
        </p:spPr>
        <p:txBody>
          <a:bodyPr/>
          <a:lstStyle/>
          <a:p>
            <a:r>
              <a:rPr lang="en-US" b="1" dirty="0"/>
              <a:t>Parts of an Income Statement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036637"/>
            <a:ext cx="8763000" cy="5440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b="1" dirty="0" smtClean="0"/>
              <a:t>Revenue</a:t>
            </a:r>
            <a:r>
              <a:rPr lang="en-US" b="1" dirty="0"/>
              <a:t>.</a:t>
            </a:r>
            <a:r>
              <a:rPr lang="en-US" b="1" i="1" dirty="0"/>
              <a:t> </a:t>
            </a:r>
            <a:r>
              <a:rPr lang="en-US" dirty="0"/>
              <a:t>Income from sales of the company’s products 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    or </a:t>
            </a:r>
            <a:r>
              <a:rPr lang="en-US" dirty="0"/>
              <a:t>services</a:t>
            </a:r>
            <a:r>
              <a:rPr lang="en-US" dirty="0" smtClean="0"/>
              <a:t>.  For </a:t>
            </a:r>
            <a:r>
              <a:rPr lang="en-US" dirty="0"/>
              <a:t>companies using the cash method of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accounting</a:t>
            </a:r>
            <a:r>
              <a:rPr lang="en-US" dirty="0"/>
              <a:t>, sales </a:t>
            </a:r>
            <a:r>
              <a:rPr lang="en-US" dirty="0" smtClean="0"/>
              <a:t>are recorded </a:t>
            </a:r>
            <a:r>
              <a:rPr lang="en-US" dirty="0"/>
              <a:t>when payment is received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b="1" i="1" dirty="0"/>
              <a:t>COGS (Cost of goods sold)/COSS (Cost of services </a:t>
            </a:r>
            <a:r>
              <a:rPr lang="en-US" b="1" i="1" dirty="0" smtClean="0"/>
              <a:t> </a:t>
            </a:r>
            <a:br>
              <a:rPr lang="en-US" b="1" i="1" dirty="0" smtClean="0"/>
            </a:br>
            <a:r>
              <a:rPr lang="en-US" b="1" i="1" dirty="0" smtClean="0"/>
              <a:t>    sold</a:t>
            </a:r>
            <a:r>
              <a:rPr lang="en-US" b="1" i="1" dirty="0"/>
              <a:t>). </a:t>
            </a:r>
            <a:r>
              <a:rPr lang="en-US" dirty="0" smtClean="0"/>
              <a:t>These are </a:t>
            </a:r>
            <a:r>
              <a:rPr lang="en-US" dirty="0"/>
              <a:t>the costs of materials used to make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product </a:t>
            </a:r>
            <a:r>
              <a:rPr lang="en-US" dirty="0"/>
              <a:t>(or deliver </a:t>
            </a:r>
            <a:r>
              <a:rPr lang="en-US" dirty="0" smtClean="0"/>
              <a:t>the service</a:t>
            </a:r>
            <a:r>
              <a:rPr lang="en-US" dirty="0"/>
              <a:t>) plus the costs of the direct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labor </a:t>
            </a:r>
            <a:r>
              <a:rPr lang="en-US" dirty="0"/>
              <a:t>used to make the </a:t>
            </a:r>
            <a:r>
              <a:rPr lang="en-US" dirty="0" smtClean="0"/>
              <a:t>product (</a:t>
            </a:r>
            <a:r>
              <a:rPr lang="en-US" dirty="0"/>
              <a:t>or deliver the service). 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income </a:t>
            </a:r>
            <a:r>
              <a:rPr lang="en-US" dirty="0"/>
              <a:t>statement reports total COGS </a:t>
            </a:r>
            <a:r>
              <a:rPr lang="en-US" dirty="0" smtClean="0"/>
              <a:t>for a </a:t>
            </a:r>
            <a:r>
              <a:rPr lang="en-US" dirty="0"/>
              <a:t>period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b="1" i="1" dirty="0"/>
              <a:t>Gross profit. </a:t>
            </a:r>
            <a:r>
              <a:rPr lang="en-US" dirty="0"/>
              <a:t>The result of revenues minus COGS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b="1" i="1" dirty="0"/>
              <a:t>Other variable costs (VC). </a:t>
            </a:r>
            <a:r>
              <a:rPr lang="en-US" dirty="0"/>
              <a:t>Costs that vary with sales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are not included </a:t>
            </a:r>
            <a:r>
              <a:rPr lang="en-US" dirty="0"/>
              <a:t>in COGS.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893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229600" cy="1143000"/>
          </a:xfrm>
        </p:spPr>
        <p:txBody>
          <a:bodyPr/>
          <a:lstStyle/>
          <a:p>
            <a:r>
              <a:rPr lang="en-US" b="1" dirty="0"/>
              <a:t>Parts of an Income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21" y="1066800"/>
            <a:ext cx="8966579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5. </a:t>
            </a:r>
            <a:r>
              <a:rPr lang="en-US" b="1" dirty="0"/>
              <a:t>Contribution margin.</a:t>
            </a:r>
            <a:r>
              <a:rPr lang="en-US" b="1" i="1" dirty="0"/>
              <a:t> </a:t>
            </a:r>
            <a:r>
              <a:rPr lang="en-US" dirty="0"/>
              <a:t>Equals revenues minus COGS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and other variable </a:t>
            </a:r>
            <a:r>
              <a:rPr lang="en-US" dirty="0"/>
              <a:t>costs, or gross profit minus other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variable </a:t>
            </a:r>
            <a:r>
              <a:rPr lang="en-US" dirty="0"/>
              <a:t>costs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/>
              <a:t>6. </a:t>
            </a:r>
            <a:r>
              <a:rPr lang="en-US" b="1" dirty="0"/>
              <a:t>Fixed operating costs. </a:t>
            </a:r>
            <a:r>
              <a:rPr lang="en-US" dirty="0"/>
              <a:t>Costs of operating a business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that </a:t>
            </a:r>
            <a:r>
              <a:rPr lang="en-US" dirty="0"/>
              <a:t>do </a:t>
            </a:r>
            <a:r>
              <a:rPr lang="en-US" dirty="0" smtClean="0"/>
              <a:t>not vary </a:t>
            </a:r>
            <a:r>
              <a:rPr lang="en-US" dirty="0"/>
              <a:t>with sales over a relevant range.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Common </a:t>
            </a:r>
            <a:r>
              <a:rPr lang="en-US" dirty="0"/>
              <a:t>fixed operating </a:t>
            </a:r>
            <a:r>
              <a:rPr lang="en-US" dirty="0" smtClean="0"/>
              <a:t>costs are </a:t>
            </a:r>
            <a:r>
              <a:rPr lang="en-US" dirty="0"/>
              <a:t>rent, salaries,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utilities</a:t>
            </a:r>
            <a:r>
              <a:rPr lang="en-US" dirty="0"/>
              <a:t>, advertising, insurance, depreciation, </a:t>
            </a:r>
            <a:r>
              <a:rPr lang="en-US" dirty="0" smtClean="0"/>
              <a:t>and interest.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/>
              <a:t>7. </a:t>
            </a:r>
            <a:r>
              <a:rPr lang="en-US" b="1" dirty="0"/>
              <a:t>Earnings before interest and taxes (EBIT). </a:t>
            </a:r>
            <a:r>
              <a:rPr lang="en-US" dirty="0"/>
              <a:t>The result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of gross profit </a:t>
            </a:r>
            <a:r>
              <a:rPr lang="en-US" dirty="0"/>
              <a:t>minus other variable costs minus fixed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costs</a:t>
            </a:r>
            <a:r>
              <a:rPr lang="en-US" dirty="0"/>
              <a:t>, except </a:t>
            </a:r>
            <a:r>
              <a:rPr lang="en-US" dirty="0" smtClean="0"/>
              <a:t>interest and </a:t>
            </a:r>
            <a:r>
              <a:rPr lang="en-US" dirty="0"/>
              <a:t>taxes.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848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229600" cy="1143000"/>
          </a:xfrm>
        </p:spPr>
        <p:txBody>
          <a:bodyPr/>
          <a:lstStyle/>
          <a:p>
            <a:r>
              <a:rPr lang="en-US" b="1" dirty="0"/>
              <a:t>Parts of an Income Statement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60437"/>
            <a:ext cx="8229600" cy="5287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8. </a:t>
            </a:r>
            <a:r>
              <a:rPr lang="en-US" b="1" dirty="0"/>
              <a:t>Pre-tax profit</a:t>
            </a:r>
            <a:r>
              <a:rPr lang="en-US" b="1" i="1" dirty="0"/>
              <a:t>. </a:t>
            </a:r>
            <a:r>
              <a:rPr lang="en-US" dirty="0"/>
              <a:t>EBIT minus interest costs. This is a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business’s profit </a:t>
            </a:r>
            <a:r>
              <a:rPr lang="en-US" dirty="0"/>
              <a:t>after all costs have been deducted,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but </a:t>
            </a:r>
            <a:r>
              <a:rPr lang="en-US" dirty="0"/>
              <a:t>before taxes </a:t>
            </a:r>
            <a:r>
              <a:rPr lang="en-US" dirty="0" smtClean="0"/>
              <a:t>have been </a:t>
            </a:r>
            <a:r>
              <a:rPr lang="en-US" dirty="0"/>
              <a:t>paid. Pretax profit is used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to </a:t>
            </a:r>
            <a:r>
              <a:rPr lang="en-US" dirty="0"/>
              <a:t>calculate how much tax </a:t>
            </a:r>
            <a:r>
              <a:rPr lang="en-US" dirty="0" smtClean="0"/>
              <a:t>the business </a:t>
            </a:r>
            <a:r>
              <a:rPr lang="en-US" dirty="0"/>
              <a:t>owes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/>
              <a:t>9. </a:t>
            </a:r>
            <a:r>
              <a:rPr lang="en-US" b="1" dirty="0"/>
              <a:t>Taxes</a:t>
            </a:r>
            <a:r>
              <a:rPr lang="en-US" b="1" i="1" dirty="0"/>
              <a:t>. </a:t>
            </a:r>
            <a:r>
              <a:rPr lang="en-US" dirty="0"/>
              <a:t>A business must pay taxes on the income 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earns </a:t>
            </a:r>
            <a:r>
              <a:rPr lang="en-US" dirty="0"/>
              <a:t>as a </a:t>
            </a:r>
            <a:r>
              <a:rPr lang="en-US" dirty="0" smtClean="0"/>
              <a:t>separate entity </a:t>
            </a:r>
            <a:r>
              <a:rPr lang="en-US" dirty="0"/>
              <a:t>from the owners’ personal </a:t>
            </a:r>
            <a:r>
              <a:rPr lang="en-US" dirty="0" smtClean="0"/>
              <a:t>   </a:t>
            </a:r>
            <a:br>
              <a:rPr lang="en-US" dirty="0" smtClean="0"/>
            </a:br>
            <a:r>
              <a:rPr lang="en-US" dirty="0" smtClean="0"/>
              <a:t>    taxes</a:t>
            </a:r>
            <a:r>
              <a:rPr lang="en-US" dirty="0"/>
              <a:t>, depending on its </a:t>
            </a:r>
            <a:r>
              <a:rPr lang="en-US" dirty="0" smtClean="0"/>
              <a:t>legal form </a:t>
            </a:r>
            <a:r>
              <a:rPr lang="en-US" dirty="0"/>
              <a:t>(e.g.,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corporation</a:t>
            </a:r>
            <a:r>
              <a:rPr lang="en-US" dirty="0"/>
              <a:t>). It may have to make monthly or </a:t>
            </a:r>
            <a:r>
              <a:rPr lang="en-US" dirty="0" smtClean="0"/>
              <a:t>quarterly </a:t>
            </a:r>
            <a:br>
              <a:rPr lang="en-US" dirty="0" smtClean="0"/>
            </a:br>
            <a:r>
              <a:rPr lang="en-US" dirty="0" smtClean="0"/>
              <a:t>    estimated </a:t>
            </a:r>
            <a:r>
              <a:rPr lang="en-US" dirty="0"/>
              <a:t>tax payments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/>
              <a:t>10. </a:t>
            </a:r>
            <a:r>
              <a:rPr lang="en-US" b="1" dirty="0"/>
              <a:t>Net profit/(loss). </a:t>
            </a:r>
            <a:r>
              <a:rPr lang="en-US" dirty="0"/>
              <a:t>This is the business’s profit or loss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after </a:t>
            </a:r>
            <a:r>
              <a:rPr lang="en-US" dirty="0"/>
              <a:t>any </a:t>
            </a:r>
            <a:r>
              <a:rPr lang="en-US" dirty="0" smtClean="0"/>
              <a:t>taxes have </a:t>
            </a:r>
            <a:r>
              <a:rPr lang="en-US" dirty="0"/>
              <a:t>been paid.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368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5801</TotalTime>
  <Words>3094</Words>
  <Application>Microsoft Macintosh PowerPoint</Application>
  <PresentationFormat>On-screen Show (4:3)</PresentationFormat>
  <Paragraphs>322</Paragraphs>
  <Slides>42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Chapter 8  Using Financial Statements to Guide a Business</vt:lpstr>
      <vt:lpstr>Chapter Learning Objectives</vt:lpstr>
      <vt:lpstr>Scorecards for the Entrepreneur: What Do Financial Statements Show?</vt:lpstr>
      <vt:lpstr>Scorecards for the Entrepreneur: What Do Financial Statements Show?</vt:lpstr>
      <vt:lpstr>Income Statements: Showing Profit and Loss Over Time</vt:lpstr>
      <vt:lpstr>Parts of an Income Statement</vt:lpstr>
      <vt:lpstr>Parts of an Income Statement</vt:lpstr>
      <vt:lpstr>Parts of an Income Statement</vt:lpstr>
      <vt:lpstr>Parts of an Income Statement</vt:lpstr>
      <vt:lpstr>A Basic Income Statement</vt:lpstr>
      <vt:lpstr>A Basic Income Statement</vt:lpstr>
      <vt:lpstr>The Double Bottom Line</vt:lpstr>
      <vt:lpstr>An Income Statement for a More Complex Business</vt:lpstr>
      <vt:lpstr>The Balance Sheet: A Snapshot of Assets, Liabilities, and Equity at a Point in Time</vt:lpstr>
      <vt:lpstr>The Balance Sheet: A Snapshot of Assets, Liabilities, and Equity at a Point in Time</vt:lpstr>
      <vt:lpstr>The Balance Sheet: A Snapshot of Assets, Liabilities, and Equity at a Point in Time</vt:lpstr>
      <vt:lpstr>The Balance Sheet: A Snapshot of Assets,  Liabilities, and Equity at a Point in Time</vt:lpstr>
      <vt:lpstr>Short- and Long-Term Assets</vt:lpstr>
      <vt:lpstr>Current and Long-Term Liabilities</vt:lpstr>
      <vt:lpstr>The Balance Sheet Equation</vt:lpstr>
      <vt:lpstr>The Balance Sheet Equation</vt:lpstr>
      <vt:lpstr>The Balance Sheet Shows Assets and Liabilities Obtained through Financing</vt:lpstr>
      <vt:lpstr>The Balance Sheet Shows How a Business Is Financed</vt:lpstr>
      <vt:lpstr>Analyzing a Balance Sheet</vt:lpstr>
      <vt:lpstr>Analyzing a Balance Sheet</vt:lpstr>
      <vt:lpstr>Liabilities</vt:lpstr>
      <vt:lpstr>Depreciation</vt:lpstr>
      <vt:lpstr>Financial Ratio Analysis: What Is It and What Does It Mean to You?</vt:lpstr>
      <vt:lpstr>Income Statement Ratios</vt:lpstr>
      <vt:lpstr>Return on Investment</vt:lpstr>
      <vt:lpstr>Return on Investment</vt:lpstr>
      <vt:lpstr>Return on Investment</vt:lpstr>
      <vt:lpstr>Return on Sales</vt:lpstr>
      <vt:lpstr>Return on Sales</vt:lpstr>
      <vt:lpstr>Common-Sized Statement Analysis</vt:lpstr>
      <vt:lpstr>Balance-Sheet Analysis</vt:lpstr>
      <vt:lpstr>Quick and Current Ratios</vt:lpstr>
      <vt:lpstr>Debt Ratios: Showing the Relationship between Debt and Equity</vt:lpstr>
      <vt:lpstr>Operating-Efficiency Ratios</vt:lpstr>
      <vt:lpstr>Operating-Efficiency Ratios</vt:lpstr>
      <vt:lpstr>Operating-Efficiency Ratios</vt:lpstr>
      <vt:lpstr>Slide 42</vt:lpstr>
    </vt:vector>
  </TitlesOfParts>
  <Company>Des Moines Area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Grantham, Vada</dc:creator>
  <cp:lastModifiedBy>Suzanne DeWorken</cp:lastModifiedBy>
  <cp:revision>552</cp:revision>
  <dcterms:created xsi:type="dcterms:W3CDTF">2014-10-02T13:20:17Z</dcterms:created>
  <dcterms:modified xsi:type="dcterms:W3CDTF">2014-10-02T13:21:27Z</dcterms:modified>
</cp:coreProperties>
</file>