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bin" ContentType="application/vnd.openxmlformats-officedocument.presentationml.printerSettings"/>
  <Override PartName="/ppt/slides/slide14.xml" ContentType="application/vnd.openxmlformats-officedocument.presentationml.slide+xml"/>
  <Default Extension="rels" ContentType="application/vnd.openxmlformats-package.relationships+xml"/>
  <Override PartName="/ppt/diagrams/colors1.xml" ContentType="application/vnd.openxmlformats-officedocument.drawingml.diagramColors+xml"/>
  <Override PartName="/ppt/slides/slide45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quickStyle4.xml" ContentType="application/vnd.openxmlformats-officedocument.drawingml.diagramStyl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diagrams/data3.xml" ContentType="application/vnd.openxmlformats-officedocument.drawingml.diagramData+xml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diagrams/quickStyle3.xml" ContentType="application/vnd.openxmlformats-officedocument.drawingml.diagramStyl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diagrams/drawing3.xml" ContentType="application/vnd.ms-office.drawingml.diagramDrawing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colors2.xml" ContentType="application/vnd.openxmlformats-officedocument.drawingml.diagramColors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48"/>
  </p:notesMasterIdLst>
  <p:handoutMasterIdLst>
    <p:handoutMasterId r:id="rId49"/>
  </p:handoutMasterIdLst>
  <p:sldIdLst>
    <p:sldId id="335" r:id="rId2"/>
    <p:sldId id="414" r:id="rId3"/>
    <p:sldId id="435" r:id="rId4"/>
    <p:sldId id="440" r:id="rId5"/>
    <p:sldId id="436" r:id="rId6"/>
    <p:sldId id="441" r:id="rId7"/>
    <p:sldId id="442" r:id="rId8"/>
    <p:sldId id="437" r:id="rId9"/>
    <p:sldId id="438" r:id="rId10"/>
    <p:sldId id="439" r:id="rId11"/>
    <p:sldId id="434" r:id="rId12"/>
    <p:sldId id="444" r:id="rId13"/>
    <p:sldId id="450" r:id="rId14"/>
    <p:sldId id="446" r:id="rId15"/>
    <p:sldId id="451" r:id="rId16"/>
    <p:sldId id="452" r:id="rId17"/>
    <p:sldId id="448" r:id="rId18"/>
    <p:sldId id="453" r:id="rId19"/>
    <p:sldId id="454" r:id="rId20"/>
    <p:sldId id="449" r:id="rId21"/>
    <p:sldId id="455" r:id="rId22"/>
    <p:sldId id="457" r:id="rId23"/>
    <p:sldId id="458" r:id="rId24"/>
    <p:sldId id="456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7" r:id="rId33"/>
    <p:sldId id="468" r:id="rId34"/>
    <p:sldId id="469" r:id="rId35"/>
    <p:sldId id="466" r:id="rId36"/>
    <p:sldId id="470" r:id="rId37"/>
    <p:sldId id="471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479" r:id="rId46"/>
    <p:sldId id="31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  <a:srgbClr val="00CC99"/>
    <a:srgbClr val="FF33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8747C-F967-4E2A-A6E7-5962DE0C1E6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6A9EA73-2F49-4002-A240-C79BFB8C47AE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obtain gifts and grants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E771F7-858A-416D-9474-B8FC0A6A23AF}" type="parTrans" cxnId="{6A57A920-F5AF-4B35-9927-E0033ECC508D}">
      <dgm:prSet/>
      <dgm:spPr/>
      <dgm:t>
        <a:bodyPr/>
        <a:lstStyle/>
        <a:p>
          <a:endParaRPr lang="en-US"/>
        </a:p>
      </dgm:t>
    </dgm:pt>
    <dgm:pt modelId="{72F1BE7C-DE7E-4AB8-B967-E301C1567083}" type="sibTrans" cxnId="{6A57A920-F5AF-4B35-9927-E0033ECC508D}">
      <dgm:prSet/>
      <dgm:spPr/>
      <dgm:t>
        <a:bodyPr/>
        <a:lstStyle/>
        <a:p>
          <a:endParaRPr lang="en-US"/>
        </a:p>
      </dgm:t>
    </dgm:pt>
    <dgm:pt modelId="{15B51425-F21E-4374-BBDE-EE3B25890747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borrow money (debt)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2F1151-B1D0-45B3-82E1-DB5A03586914}" type="parTrans" cxnId="{A81081AF-A726-43E1-A40E-61C90D89AB58}">
      <dgm:prSet/>
      <dgm:spPr/>
      <dgm:t>
        <a:bodyPr/>
        <a:lstStyle/>
        <a:p>
          <a:endParaRPr lang="en-US"/>
        </a:p>
      </dgm:t>
    </dgm:pt>
    <dgm:pt modelId="{434115F5-37EF-4F3E-898C-3232EE876FDC}" type="sibTrans" cxnId="{A81081AF-A726-43E1-A40E-61C90D89AB58}">
      <dgm:prSet/>
      <dgm:spPr/>
      <dgm:t>
        <a:bodyPr/>
        <a:lstStyle/>
        <a:p>
          <a:endParaRPr lang="en-US"/>
        </a:p>
      </dgm:t>
    </dgm:pt>
    <dgm:pt modelId="{9BC2B373-8F47-4972-B384-5602E8F9EE2B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exchange a share of the business for money (equity</a:t>
          </a:r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4115F-0A51-4D5F-B5BE-F30E492478F8}" type="parTrans" cxnId="{A2A37C25-FED9-4030-BD6B-7AFD01EB077F}">
      <dgm:prSet/>
      <dgm:spPr/>
      <dgm:t>
        <a:bodyPr/>
        <a:lstStyle/>
        <a:p>
          <a:endParaRPr lang="en-US"/>
        </a:p>
      </dgm:t>
    </dgm:pt>
    <dgm:pt modelId="{E0DCA0AF-5361-429C-B211-C98220CF9789}" type="sibTrans" cxnId="{A2A37C25-FED9-4030-BD6B-7AFD01EB077F}">
      <dgm:prSet/>
      <dgm:spPr/>
      <dgm:t>
        <a:bodyPr/>
        <a:lstStyle/>
        <a:p>
          <a:endParaRPr lang="en-US"/>
        </a:p>
      </dgm:t>
    </dgm:pt>
    <dgm:pt modelId="{F6A37EE0-E5DB-4692-BB55-2014D7401EA9}" type="pres">
      <dgm:prSet presAssocID="{6938747C-F967-4E2A-A6E7-5962DE0C1E6B}" presName="compositeShape" presStyleCnt="0">
        <dgm:presLayoutVars>
          <dgm:dir/>
          <dgm:resizeHandles/>
        </dgm:presLayoutVars>
      </dgm:prSet>
      <dgm:spPr/>
    </dgm:pt>
    <dgm:pt modelId="{9F0B034F-B4F2-4A6E-88EF-A8EA1919D78B}" type="pres">
      <dgm:prSet presAssocID="{6938747C-F967-4E2A-A6E7-5962DE0C1E6B}" presName="pyramid" presStyleLbl="node1" presStyleIdx="0" presStyleCnt="1"/>
      <dgm:spPr>
        <a:solidFill>
          <a:srgbClr val="00CC99"/>
        </a:solidFill>
      </dgm:spPr>
    </dgm:pt>
    <dgm:pt modelId="{9B8FD755-18D9-4DCD-A0F0-0BE1C591441B}" type="pres">
      <dgm:prSet presAssocID="{6938747C-F967-4E2A-A6E7-5962DE0C1E6B}" presName="theList" presStyleCnt="0"/>
      <dgm:spPr/>
    </dgm:pt>
    <dgm:pt modelId="{A03D3A6D-7F5C-4F63-8AC4-04B7BA85AF53}" type="pres">
      <dgm:prSet presAssocID="{E6A9EA73-2F49-4002-A240-C79BFB8C47AE}" presName="aNode" presStyleLbl="fgAcc1" presStyleIdx="0" presStyleCnt="3" custScaleX="113842" custLinFactNeighborY="78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CC339-E32E-44C8-AB10-0FF7D115213F}" type="pres">
      <dgm:prSet presAssocID="{E6A9EA73-2F49-4002-A240-C79BFB8C47AE}" presName="aSpace" presStyleCnt="0"/>
      <dgm:spPr/>
    </dgm:pt>
    <dgm:pt modelId="{DAB2F34C-2DDA-4B62-BABE-FA1377FEBF2B}" type="pres">
      <dgm:prSet presAssocID="{15B51425-F21E-4374-BBDE-EE3B25890747}" presName="aNode" presStyleLbl="fgAcc1" presStyleIdx="1" presStyleCnt="3" custScaleX="118528" custLinFactY="1344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0B640-9ACC-45CD-B344-6D9E57E1863D}" type="pres">
      <dgm:prSet presAssocID="{15B51425-F21E-4374-BBDE-EE3B25890747}" presName="aSpace" presStyleCnt="0"/>
      <dgm:spPr/>
    </dgm:pt>
    <dgm:pt modelId="{75DDEEB1-92D8-47B1-92AD-12C6FCF81C98}" type="pres">
      <dgm:prSet presAssocID="{9BC2B373-8F47-4972-B384-5602E8F9EE2B}" presName="aNode" presStyleLbl="fgAcc1" presStyleIdx="2" presStyleCnt="3" custScaleX="119875" custLinFactY="231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BDB53-1CCB-43D4-9492-433F059989D4}" type="pres">
      <dgm:prSet presAssocID="{9BC2B373-8F47-4972-B384-5602E8F9EE2B}" presName="aSpace" presStyleCnt="0"/>
      <dgm:spPr/>
    </dgm:pt>
  </dgm:ptLst>
  <dgm:cxnLst>
    <dgm:cxn modelId="{2CA0C673-8C03-4D0C-8BAF-0F1B220D1E53}" type="presOf" srcId="{15B51425-F21E-4374-BBDE-EE3B25890747}" destId="{DAB2F34C-2DDA-4B62-BABE-FA1377FEBF2B}" srcOrd="0" destOrd="0" presId="urn:microsoft.com/office/officeart/2005/8/layout/pyramid2"/>
    <dgm:cxn modelId="{AA945B56-9668-41DA-BD95-B3EDBEB44AA3}" type="presOf" srcId="{9BC2B373-8F47-4972-B384-5602E8F9EE2B}" destId="{75DDEEB1-92D8-47B1-92AD-12C6FCF81C98}" srcOrd="0" destOrd="0" presId="urn:microsoft.com/office/officeart/2005/8/layout/pyramid2"/>
    <dgm:cxn modelId="{12684778-0A18-4C6B-83D6-DD816B41A32A}" type="presOf" srcId="{E6A9EA73-2F49-4002-A240-C79BFB8C47AE}" destId="{A03D3A6D-7F5C-4F63-8AC4-04B7BA85AF53}" srcOrd="0" destOrd="0" presId="urn:microsoft.com/office/officeart/2005/8/layout/pyramid2"/>
    <dgm:cxn modelId="{48914C0A-9580-40D4-81FD-90FA9EE279E1}" type="presOf" srcId="{6938747C-F967-4E2A-A6E7-5962DE0C1E6B}" destId="{F6A37EE0-E5DB-4692-BB55-2014D7401EA9}" srcOrd="0" destOrd="0" presId="urn:microsoft.com/office/officeart/2005/8/layout/pyramid2"/>
    <dgm:cxn modelId="{A2A37C25-FED9-4030-BD6B-7AFD01EB077F}" srcId="{6938747C-F967-4E2A-A6E7-5962DE0C1E6B}" destId="{9BC2B373-8F47-4972-B384-5602E8F9EE2B}" srcOrd="2" destOrd="0" parTransId="{2FF4115F-0A51-4D5F-B5BE-F30E492478F8}" sibTransId="{E0DCA0AF-5361-429C-B211-C98220CF9789}"/>
    <dgm:cxn modelId="{6A57A920-F5AF-4B35-9927-E0033ECC508D}" srcId="{6938747C-F967-4E2A-A6E7-5962DE0C1E6B}" destId="{E6A9EA73-2F49-4002-A240-C79BFB8C47AE}" srcOrd="0" destOrd="0" parTransId="{49E771F7-858A-416D-9474-B8FC0A6A23AF}" sibTransId="{72F1BE7C-DE7E-4AB8-B967-E301C1567083}"/>
    <dgm:cxn modelId="{A81081AF-A726-43E1-A40E-61C90D89AB58}" srcId="{6938747C-F967-4E2A-A6E7-5962DE0C1E6B}" destId="{15B51425-F21E-4374-BBDE-EE3B25890747}" srcOrd="1" destOrd="0" parTransId="{F72F1151-B1D0-45B3-82E1-DB5A03586914}" sibTransId="{434115F5-37EF-4F3E-898C-3232EE876FDC}"/>
    <dgm:cxn modelId="{952FF499-3CCA-4605-8E6C-9D917D3F3566}" type="presParOf" srcId="{F6A37EE0-E5DB-4692-BB55-2014D7401EA9}" destId="{9F0B034F-B4F2-4A6E-88EF-A8EA1919D78B}" srcOrd="0" destOrd="0" presId="urn:microsoft.com/office/officeart/2005/8/layout/pyramid2"/>
    <dgm:cxn modelId="{737EA876-6D18-4FA8-B0A1-112E0FD8EFE3}" type="presParOf" srcId="{F6A37EE0-E5DB-4692-BB55-2014D7401EA9}" destId="{9B8FD755-18D9-4DCD-A0F0-0BE1C591441B}" srcOrd="1" destOrd="0" presId="urn:microsoft.com/office/officeart/2005/8/layout/pyramid2"/>
    <dgm:cxn modelId="{D156BE83-7115-4BB5-AE0B-3E3BB9854247}" type="presParOf" srcId="{9B8FD755-18D9-4DCD-A0F0-0BE1C591441B}" destId="{A03D3A6D-7F5C-4F63-8AC4-04B7BA85AF53}" srcOrd="0" destOrd="0" presId="urn:microsoft.com/office/officeart/2005/8/layout/pyramid2"/>
    <dgm:cxn modelId="{F4F2BFAA-671E-43F7-B47F-6513EB7DFC86}" type="presParOf" srcId="{9B8FD755-18D9-4DCD-A0F0-0BE1C591441B}" destId="{A18CC339-E32E-44C8-AB10-0FF7D115213F}" srcOrd="1" destOrd="0" presId="urn:microsoft.com/office/officeart/2005/8/layout/pyramid2"/>
    <dgm:cxn modelId="{1F536841-7742-4454-8679-49B5900FC3FF}" type="presParOf" srcId="{9B8FD755-18D9-4DCD-A0F0-0BE1C591441B}" destId="{DAB2F34C-2DDA-4B62-BABE-FA1377FEBF2B}" srcOrd="2" destOrd="0" presId="urn:microsoft.com/office/officeart/2005/8/layout/pyramid2"/>
    <dgm:cxn modelId="{A77C1594-4C74-44A3-AE90-54DBF678C6A5}" type="presParOf" srcId="{9B8FD755-18D9-4DCD-A0F0-0BE1C591441B}" destId="{C870B640-9ACC-45CD-B344-6D9E57E1863D}" srcOrd="3" destOrd="0" presId="urn:microsoft.com/office/officeart/2005/8/layout/pyramid2"/>
    <dgm:cxn modelId="{51D36AE0-6E50-4F7A-ADD1-2ACD7EA2BD0D}" type="presParOf" srcId="{9B8FD755-18D9-4DCD-A0F0-0BE1C591441B}" destId="{75DDEEB1-92D8-47B1-92AD-12C6FCF81C98}" srcOrd="4" destOrd="0" presId="urn:microsoft.com/office/officeart/2005/8/layout/pyramid2"/>
    <dgm:cxn modelId="{289FE92C-0800-4F1A-A733-D3E50985F85A}" type="presParOf" srcId="{9B8FD755-18D9-4DCD-A0F0-0BE1C591441B}" destId="{BB4BDB53-1CCB-43D4-9492-433F059989D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4FF1D1-1729-4653-82AD-199BA08BC16B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</dgm:pt>
    <dgm:pt modelId="{8F90552B-FFD4-49FD-A339-A4744BE2FD22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1. Finance with earnings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AC99E-969C-4E6E-9D35-9217D4DB0806}" type="parTrans" cxnId="{0613E211-76C7-451D-BCA5-DD83808DC8A5}">
      <dgm:prSet/>
      <dgm:spPr/>
      <dgm:t>
        <a:bodyPr/>
        <a:lstStyle/>
        <a:p>
          <a:endParaRPr lang="en-US"/>
        </a:p>
      </dgm:t>
    </dgm:pt>
    <dgm:pt modelId="{218C5FB1-6C1A-490C-8212-ABC7873EFBB0}" type="sibTrans" cxnId="{0613E211-76C7-451D-BCA5-DD83808DC8A5}">
      <dgm:prSet/>
      <dgm:spPr/>
      <dgm:t>
        <a:bodyPr/>
        <a:lstStyle/>
        <a:p>
          <a:endParaRPr lang="en-US"/>
        </a:p>
      </dgm:t>
    </dgm:pt>
    <dgm:pt modelId="{541B6154-272E-4F2C-9411-18A9882379EC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2. Finance with equity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ABAF46-3231-476E-AFDB-9C6AE6EB5624}" type="parTrans" cxnId="{B9875A00-3E1E-477B-BA90-F81FE365C37E}">
      <dgm:prSet/>
      <dgm:spPr/>
      <dgm:t>
        <a:bodyPr/>
        <a:lstStyle/>
        <a:p>
          <a:endParaRPr lang="en-US"/>
        </a:p>
      </dgm:t>
    </dgm:pt>
    <dgm:pt modelId="{BA2B0575-59D3-469C-A9E1-EFD9F2712999}" type="sibTrans" cxnId="{B9875A00-3E1E-477B-BA90-F81FE365C37E}">
      <dgm:prSet/>
      <dgm:spPr/>
      <dgm:t>
        <a:bodyPr/>
        <a:lstStyle/>
        <a:p>
          <a:endParaRPr lang="en-US"/>
        </a:p>
      </dgm:t>
    </dgm:pt>
    <dgm:pt modelId="{A230FD97-F6D3-466C-B03F-483C2D7AF6BE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3. Finance with debt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63620D-7B51-4200-B7F1-22F21BC4ED85}" type="parTrans" cxnId="{0DE9E52D-6AEC-4AED-ADD5-B385DAFC05B8}">
      <dgm:prSet/>
      <dgm:spPr/>
      <dgm:t>
        <a:bodyPr/>
        <a:lstStyle/>
        <a:p>
          <a:endParaRPr lang="en-US"/>
        </a:p>
      </dgm:t>
    </dgm:pt>
    <dgm:pt modelId="{A0BCF2A2-B1A6-4E0B-9FA1-8C4772C0CEA4}" type="sibTrans" cxnId="{0DE9E52D-6AEC-4AED-ADD5-B385DAFC05B8}">
      <dgm:prSet/>
      <dgm:spPr/>
      <dgm:t>
        <a:bodyPr/>
        <a:lstStyle/>
        <a:p>
          <a:endParaRPr lang="en-US"/>
        </a:p>
      </dgm:t>
    </dgm:pt>
    <dgm:pt modelId="{D1C765E3-DD72-4937-B6B6-81054E47F071}" type="pres">
      <dgm:prSet presAssocID="{C44FF1D1-1729-4653-82AD-199BA08BC16B}" presName="CompostProcess" presStyleCnt="0">
        <dgm:presLayoutVars>
          <dgm:dir/>
          <dgm:resizeHandles val="exact"/>
        </dgm:presLayoutVars>
      </dgm:prSet>
      <dgm:spPr/>
    </dgm:pt>
    <dgm:pt modelId="{919EA6C6-40B1-4148-A393-D906A5D2ACDB}" type="pres">
      <dgm:prSet presAssocID="{C44FF1D1-1729-4653-82AD-199BA08BC16B}" presName="arrow" presStyleLbl="bgShp" presStyleIdx="0" presStyleCnt="1"/>
      <dgm:spPr>
        <a:solidFill>
          <a:srgbClr val="00CC99"/>
        </a:solidFill>
        <a:ln>
          <a:solidFill>
            <a:srgbClr val="FF6600"/>
          </a:solidFill>
        </a:ln>
      </dgm:spPr>
    </dgm:pt>
    <dgm:pt modelId="{C26E2A5E-8961-4ED3-8C46-07317572F228}" type="pres">
      <dgm:prSet presAssocID="{C44FF1D1-1729-4653-82AD-199BA08BC16B}" presName="linearProcess" presStyleCnt="0"/>
      <dgm:spPr/>
    </dgm:pt>
    <dgm:pt modelId="{763A7EB6-C508-467F-9486-29D2EF943D7B}" type="pres">
      <dgm:prSet presAssocID="{8F90552B-FFD4-49FD-A339-A4744BE2FD2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2FD9E-35E6-4E02-B150-72E6AE76E879}" type="pres">
      <dgm:prSet presAssocID="{218C5FB1-6C1A-490C-8212-ABC7873EFBB0}" presName="sibTrans" presStyleCnt="0"/>
      <dgm:spPr/>
    </dgm:pt>
    <dgm:pt modelId="{BB2FFC62-AE71-45D6-9C80-8586D872B7D7}" type="pres">
      <dgm:prSet presAssocID="{541B6154-272E-4F2C-9411-18A9882379E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C5ACB-64B8-4724-82B1-901BB582B9D9}" type="pres">
      <dgm:prSet presAssocID="{BA2B0575-59D3-469C-A9E1-EFD9F2712999}" presName="sibTrans" presStyleCnt="0"/>
      <dgm:spPr/>
    </dgm:pt>
    <dgm:pt modelId="{F5E69016-9BDA-4DC2-B0E6-489653D164C6}" type="pres">
      <dgm:prSet presAssocID="{A230FD97-F6D3-466C-B03F-483C2D7AF6B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6B82D1-216B-409C-8DA7-AA1030D9F15D}" type="presOf" srcId="{A230FD97-F6D3-466C-B03F-483C2D7AF6BE}" destId="{F5E69016-9BDA-4DC2-B0E6-489653D164C6}" srcOrd="0" destOrd="0" presId="urn:microsoft.com/office/officeart/2005/8/layout/hProcess9"/>
    <dgm:cxn modelId="{67AC555B-8056-4BC9-8714-CAB898161CF5}" type="presOf" srcId="{8F90552B-FFD4-49FD-A339-A4744BE2FD22}" destId="{763A7EB6-C508-467F-9486-29D2EF943D7B}" srcOrd="0" destOrd="0" presId="urn:microsoft.com/office/officeart/2005/8/layout/hProcess9"/>
    <dgm:cxn modelId="{6098DD34-36FA-4D2F-BAF7-6DA09CC1F57A}" type="presOf" srcId="{541B6154-272E-4F2C-9411-18A9882379EC}" destId="{BB2FFC62-AE71-45D6-9C80-8586D872B7D7}" srcOrd="0" destOrd="0" presId="urn:microsoft.com/office/officeart/2005/8/layout/hProcess9"/>
    <dgm:cxn modelId="{0DE9E52D-6AEC-4AED-ADD5-B385DAFC05B8}" srcId="{C44FF1D1-1729-4653-82AD-199BA08BC16B}" destId="{A230FD97-F6D3-466C-B03F-483C2D7AF6BE}" srcOrd="2" destOrd="0" parTransId="{0863620D-7B51-4200-B7F1-22F21BC4ED85}" sibTransId="{A0BCF2A2-B1A6-4E0B-9FA1-8C4772C0CEA4}"/>
    <dgm:cxn modelId="{1B5BFC1B-32E4-400B-9FC7-72274B539ECD}" type="presOf" srcId="{C44FF1D1-1729-4653-82AD-199BA08BC16B}" destId="{D1C765E3-DD72-4937-B6B6-81054E47F071}" srcOrd="0" destOrd="0" presId="urn:microsoft.com/office/officeart/2005/8/layout/hProcess9"/>
    <dgm:cxn modelId="{0613E211-76C7-451D-BCA5-DD83808DC8A5}" srcId="{C44FF1D1-1729-4653-82AD-199BA08BC16B}" destId="{8F90552B-FFD4-49FD-A339-A4744BE2FD22}" srcOrd="0" destOrd="0" parTransId="{DFEAC99E-969C-4E6E-9D35-9217D4DB0806}" sibTransId="{218C5FB1-6C1A-490C-8212-ABC7873EFBB0}"/>
    <dgm:cxn modelId="{B9875A00-3E1E-477B-BA90-F81FE365C37E}" srcId="{C44FF1D1-1729-4653-82AD-199BA08BC16B}" destId="{541B6154-272E-4F2C-9411-18A9882379EC}" srcOrd="1" destOrd="0" parTransId="{E5ABAF46-3231-476E-AFDB-9C6AE6EB5624}" sibTransId="{BA2B0575-59D3-469C-A9E1-EFD9F2712999}"/>
    <dgm:cxn modelId="{D21A5E4B-EF41-4F4A-8F8F-E9D0A7A2E08C}" type="presParOf" srcId="{D1C765E3-DD72-4937-B6B6-81054E47F071}" destId="{919EA6C6-40B1-4148-A393-D906A5D2ACDB}" srcOrd="0" destOrd="0" presId="urn:microsoft.com/office/officeart/2005/8/layout/hProcess9"/>
    <dgm:cxn modelId="{C8089361-6E8D-4B06-A162-864AE391463C}" type="presParOf" srcId="{D1C765E3-DD72-4937-B6B6-81054E47F071}" destId="{C26E2A5E-8961-4ED3-8C46-07317572F228}" srcOrd="1" destOrd="0" presId="urn:microsoft.com/office/officeart/2005/8/layout/hProcess9"/>
    <dgm:cxn modelId="{5D27D2D9-7945-4460-9C71-985D54031324}" type="presParOf" srcId="{C26E2A5E-8961-4ED3-8C46-07317572F228}" destId="{763A7EB6-C508-467F-9486-29D2EF943D7B}" srcOrd="0" destOrd="0" presId="urn:microsoft.com/office/officeart/2005/8/layout/hProcess9"/>
    <dgm:cxn modelId="{2392B2CE-2BD5-4038-962F-D66BE620A3D6}" type="presParOf" srcId="{C26E2A5E-8961-4ED3-8C46-07317572F228}" destId="{7E42FD9E-35E6-4E02-B150-72E6AE76E879}" srcOrd="1" destOrd="0" presId="urn:microsoft.com/office/officeart/2005/8/layout/hProcess9"/>
    <dgm:cxn modelId="{3BE4C852-05BE-4B73-96B5-5B5161F87822}" type="presParOf" srcId="{C26E2A5E-8961-4ED3-8C46-07317572F228}" destId="{BB2FFC62-AE71-45D6-9C80-8586D872B7D7}" srcOrd="2" destOrd="0" presId="urn:microsoft.com/office/officeart/2005/8/layout/hProcess9"/>
    <dgm:cxn modelId="{ECF58FF5-C399-4D76-B56B-DCB509A089B1}" type="presParOf" srcId="{C26E2A5E-8961-4ED3-8C46-07317572F228}" destId="{B15C5ACB-64B8-4724-82B1-901BB582B9D9}" srcOrd="3" destOrd="0" presId="urn:microsoft.com/office/officeart/2005/8/layout/hProcess9"/>
    <dgm:cxn modelId="{269BFE5E-C21B-4E0B-A635-5908FAF683CC}" type="presParOf" srcId="{C26E2A5E-8961-4ED3-8C46-07317572F228}" destId="{F5E69016-9BDA-4DC2-B0E6-489653D164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3E28B-0431-481C-815C-52441CDD9F0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D0C1FFF-E0FD-43AE-A5E9-648254EB6BC9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 1.</a:t>
          </a:r>
          <a:r>
            <a:rPr lang="en-US" sz="1300" dirty="0" smtClean="0">
              <a:solidFill>
                <a:schemeClr val="bg1"/>
              </a:solidFill>
            </a:rPr>
            <a:t> </a:t>
          </a:r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Collateral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00884A-B699-4126-A4ED-CDB9EFF9FD7C}" type="parTrans" cxnId="{EC73A225-8066-4AC4-9FC6-FFE788B2D0AF}">
      <dgm:prSet/>
      <dgm:spPr/>
      <dgm:t>
        <a:bodyPr/>
        <a:lstStyle/>
        <a:p>
          <a:endParaRPr lang="en-US"/>
        </a:p>
      </dgm:t>
    </dgm:pt>
    <dgm:pt modelId="{E04DA41A-6BC8-4829-89AC-AE2C3F29A36E}" type="sibTrans" cxnId="{EC73A225-8066-4AC4-9FC6-FFE788B2D0AF}">
      <dgm:prSet/>
      <dgm:spPr/>
      <dgm:t>
        <a:bodyPr/>
        <a:lstStyle/>
        <a:p>
          <a:endParaRPr lang="en-US"/>
        </a:p>
      </dgm:t>
    </dgm:pt>
    <dgm:pt modelId="{988CB3CD-F58A-4C47-9C24-31D4D059EEB0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   2. Character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8E26E-EECE-4E18-A28E-0978AF5AD7F6}" type="parTrans" cxnId="{D4906B98-1D57-459E-9662-FCCBD4FA50EF}">
      <dgm:prSet/>
      <dgm:spPr/>
      <dgm:t>
        <a:bodyPr/>
        <a:lstStyle/>
        <a:p>
          <a:endParaRPr lang="en-US"/>
        </a:p>
      </dgm:t>
    </dgm:pt>
    <dgm:pt modelId="{718A8217-A102-4E8B-9254-83F8706ACA05}" type="sibTrans" cxnId="{D4906B98-1D57-459E-9662-FCCBD4FA50EF}">
      <dgm:prSet/>
      <dgm:spPr/>
      <dgm:t>
        <a:bodyPr/>
        <a:lstStyle/>
        <a:p>
          <a:endParaRPr lang="en-US"/>
        </a:p>
      </dgm:t>
    </dgm:pt>
    <dgm:pt modelId="{C1BCA2C8-264F-4BBF-9B74-5EBE969287AC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 3. Capacity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1E56BD-262A-4655-AD84-8CE9C23A9C8A}" type="parTrans" cxnId="{F6D6E0FA-D88E-4087-9EDB-01A38ED42CFA}">
      <dgm:prSet/>
      <dgm:spPr/>
      <dgm:t>
        <a:bodyPr/>
        <a:lstStyle/>
        <a:p>
          <a:endParaRPr lang="en-US"/>
        </a:p>
      </dgm:t>
    </dgm:pt>
    <dgm:pt modelId="{135B7886-57EE-4E3A-A252-9D40A6AB5DAE}" type="sibTrans" cxnId="{F6D6E0FA-D88E-4087-9EDB-01A38ED42CFA}">
      <dgm:prSet/>
      <dgm:spPr/>
      <dgm:t>
        <a:bodyPr/>
        <a:lstStyle/>
        <a:p>
          <a:endParaRPr lang="en-US"/>
        </a:p>
      </dgm:t>
    </dgm:pt>
    <dgm:pt modelId="{697F559E-3A8F-4613-9BB1-28CCCD652E47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  5. Conditions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B35D8B-1921-4B2C-9F83-185B7D479C3B}" type="parTrans" cxnId="{75C8DB18-B0C6-4117-B9A8-5FE569B1C990}">
      <dgm:prSet/>
      <dgm:spPr/>
      <dgm:t>
        <a:bodyPr/>
        <a:lstStyle/>
        <a:p>
          <a:endParaRPr lang="en-US"/>
        </a:p>
      </dgm:t>
    </dgm:pt>
    <dgm:pt modelId="{44B52ED4-B9CC-466D-93C0-C6B964FEB0F5}" type="sibTrans" cxnId="{75C8DB18-B0C6-4117-B9A8-5FE569B1C990}">
      <dgm:prSet/>
      <dgm:spPr/>
      <dgm:t>
        <a:bodyPr/>
        <a:lstStyle/>
        <a:p>
          <a:endParaRPr lang="en-US"/>
        </a:p>
      </dgm:t>
    </dgm:pt>
    <dgm:pt modelId="{67024098-D611-4239-94FC-8216AB4F3735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4. Capital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8FEFEC-1723-42A1-82DE-9407401E88F0}" type="parTrans" cxnId="{995AF8A7-62F3-4994-9CBE-F962D23FF370}">
      <dgm:prSet/>
      <dgm:spPr/>
      <dgm:t>
        <a:bodyPr/>
        <a:lstStyle/>
        <a:p>
          <a:endParaRPr lang="en-US"/>
        </a:p>
      </dgm:t>
    </dgm:pt>
    <dgm:pt modelId="{61568FBB-DD7F-47EB-86F3-279022EABD7B}" type="sibTrans" cxnId="{995AF8A7-62F3-4994-9CBE-F962D23FF370}">
      <dgm:prSet/>
      <dgm:spPr/>
      <dgm:t>
        <a:bodyPr/>
        <a:lstStyle/>
        <a:p>
          <a:endParaRPr lang="en-US"/>
        </a:p>
      </dgm:t>
    </dgm:pt>
    <dgm:pt modelId="{E63CA21B-3554-4CC8-891B-C16293CB2B07}" type="pres">
      <dgm:prSet presAssocID="{6563E28B-0431-481C-815C-52441CDD9F02}" presName="arrowDiagram" presStyleCnt="0">
        <dgm:presLayoutVars>
          <dgm:chMax val="5"/>
          <dgm:dir/>
          <dgm:resizeHandles val="exact"/>
        </dgm:presLayoutVars>
      </dgm:prSet>
      <dgm:spPr/>
    </dgm:pt>
    <dgm:pt modelId="{028C2B76-8D85-4E2A-8E40-8F39801704FC}" type="pres">
      <dgm:prSet presAssocID="{6563E28B-0431-481C-815C-52441CDD9F02}" presName="arrow" presStyleLbl="bgShp" presStyleIdx="0" presStyleCnt="1"/>
      <dgm:spPr/>
    </dgm:pt>
    <dgm:pt modelId="{11038BB0-1C47-40DB-98D4-30AF36F2706D}" type="pres">
      <dgm:prSet presAssocID="{6563E28B-0431-481C-815C-52441CDD9F02}" presName="arrowDiagram5" presStyleCnt="0"/>
      <dgm:spPr/>
    </dgm:pt>
    <dgm:pt modelId="{7EBA4D64-DC31-4565-8A6C-46D61EC0D13A}" type="pres">
      <dgm:prSet presAssocID="{BD0C1FFF-E0FD-43AE-A5E9-648254EB6BC9}" presName="bullet5a" presStyleLbl="node1" presStyleIdx="0" presStyleCnt="5"/>
      <dgm:spPr/>
    </dgm:pt>
    <dgm:pt modelId="{4A82B209-0FFD-48BD-8C98-5E6F6D084501}" type="pres">
      <dgm:prSet presAssocID="{BD0C1FFF-E0FD-43AE-A5E9-648254EB6BC9}" presName="textBox5a" presStyleLbl="revTx" presStyleIdx="0" presStyleCnt="5" custScaleX="145108" custScaleY="86140" custLinFactNeighborX="19900" custLinFactNeighborY="1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66176-EF8D-4BC7-B072-38838B6D0A89}" type="pres">
      <dgm:prSet presAssocID="{988CB3CD-F58A-4C47-9C24-31D4D059EEB0}" presName="bullet5b" presStyleLbl="node1" presStyleIdx="1" presStyleCnt="5"/>
      <dgm:spPr/>
    </dgm:pt>
    <dgm:pt modelId="{5670A555-AF0F-4E22-888E-C0862C135A4D}" type="pres">
      <dgm:prSet presAssocID="{988CB3CD-F58A-4C47-9C24-31D4D059EEB0}" presName="textBox5b" presStyleLbl="revTx" presStyleIdx="1" presStyleCnt="5" custScaleX="136747" custScaleY="48414" custLinFactNeighborX="20706" custLinFactNeighborY="-19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89867-B342-47D7-8653-C2F16B638D35}" type="pres">
      <dgm:prSet presAssocID="{C1BCA2C8-264F-4BBF-9B74-5EBE969287AC}" presName="bullet5c" presStyleLbl="node1" presStyleIdx="2" presStyleCnt="5"/>
      <dgm:spPr/>
    </dgm:pt>
    <dgm:pt modelId="{2ADEFB42-351F-47D3-8832-14E9BD691EA4}" type="pres">
      <dgm:prSet presAssocID="{C1BCA2C8-264F-4BBF-9B74-5EBE969287AC}" presName="textBox5c" presStyleLbl="revTx" presStyleIdx="2" presStyleCnt="5" custScaleX="100000" custScaleY="43061" custLinFactNeighborX="13736" custLinFactNeighborY="-24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59D3F-7CE2-4D27-9A8A-17FE478C3A4C}" type="pres">
      <dgm:prSet presAssocID="{67024098-D611-4239-94FC-8216AB4F3735}" presName="bullet5d" presStyleLbl="node1" presStyleIdx="3" presStyleCnt="5"/>
      <dgm:spPr/>
    </dgm:pt>
    <dgm:pt modelId="{39E715C2-753B-4D28-B408-F59E12DBD15A}" type="pres">
      <dgm:prSet presAssocID="{67024098-D611-4239-94FC-8216AB4F3735}" presName="textBox5d" presStyleLbl="revTx" presStyleIdx="3" presStyleCnt="5" custScaleX="100000" custScaleY="34328" custLinFactNeighborX="885" custLinFactNeighborY="-28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88C46-1A39-4192-8680-E8BA856B45FA}" type="pres">
      <dgm:prSet presAssocID="{697F559E-3A8F-4613-9BB1-28CCCD652E47}" presName="bullet5e" presStyleLbl="node1" presStyleIdx="4" presStyleCnt="5"/>
      <dgm:spPr/>
    </dgm:pt>
    <dgm:pt modelId="{8D72FAD3-CF7C-41AC-8D86-225C4DE4EE17}" type="pres">
      <dgm:prSet presAssocID="{697F559E-3A8F-4613-9BB1-28CCCD652E47}" presName="textBox5e" presStyleLbl="revTx" presStyleIdx="4" presStyleCnt="5" custScaleX="115909" custScaleY="29689" custLinFactNeighborX="-1470" custLinFactNeighborY="-26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A5F7D2-5FD0-4B31-A6F4-6D5F0757EEC3}" type="presOf" srcId="{67024098-D611-4239-94FC-8216AB4F3735}" destId="{39E715C2-753B-4D28-B408-F59E12DBD15A}" srcOrd="0" destOrd="0" presId="urn:microsoft.com/office/officeart/2005/8/layout/arrow2"/>
    <dgm:cxn modelId="{75C8DB18-B0C6-4117-B9A8-5FE569B1C990}" srcId="{6563E28B-0431-481C-815C-52441CDD9F02}" destId="{697F559E-3A8F-4613-9BB1-28CCCD652E47}" srcOrd="4" destOrd="0" parTransId="{6AB35D8B-1921-4B2C-9F83-185B7D479C3B}" sibTransId="{44B52ED4-B9CC-466D-93C0-C6B964FEB0F5}"/>
    <dgm:cxn modelId="{63B13F0D-A7FE-4D42-B8E1-52ACA2346A98}" type="presOf" srcId="{C1BCA2C8-264F-4BBF-9B74-5EBE969287AC}" destId="{2ADEFB42-351F-47D3-8832-14E9BD691EA4}" srcOrd="0" destOrd="0" presId="urn:microsoft.com/office/officeart/2005/8/layout/arrow2"/>
    <dgm:cxn modelId="{995AF8A7-62F3-4994-9CBE-F962D23FF370}" srcId="{6563E28B-0431-481C-815C-52441CDD9F02}" destId="{67024098-D611-4239-94FC-8216AB4F3735}" srcOrd="3" destOrd="0" parTransId="{4D8FEFEC-1723-42A1-82DE-9407401E88F0}" sibTransId="{61568FBB-DD7F-47EB-86F3-279022EABD7B}"/>
    <dgm:cxn modelId="{47804EE2-AC62-4197-8CDB-2C5F02F9A90F}" type="presOf" srcId="{697F559E-3A8F-4613-9BB1-28CCCD652E47}" destId="{8D72FAD3-CF7C-41AC-8D86-225C4DE4EE17}" srcOrd="0" destOrd="0" presId="urn:microsoft.com/office/officeart/2005/8/layout/arrow2"/>
    <dgm:cxn modelId="{F6D6E0FA-D88E-4087-9EDB-01A38ED42CFA}" srcId="{6563E28B-0431-481C-815C-52441CDD9F02}" destId="{C1BCA2C8-264F-4BBF-9B74-5EBE969287AC}" srcOrd="2" destOrd="0" parTransId="{8C1E56BD-262A-4655-AD84-8CE9C23A9C8A}" sibTransId="{135B7886-57EE-4E3A-A252-9D40A6AB5DAE}"/>
    <dgm:cxn modelId="{9FFA8FDB-498B-4562-8AEC-BC328FC7E9D7}" type="presOf" srcId="{988CB3CD-F58A-4C47-9C24-31D4D059EEB0}" destId="{5670A555-AF0F-4E22-888E-C0862C135A4D}" srcOrd="0" destOrd="0" presId="urn:microsoft.com/office/officeart/2005/8/layout/arrow2"/>
    <dgm:cxn modelId="{EC73A225-8066-4AC4-9FC6-FFE788B2D0AF}" srcId="{6563E28B-0431-481C-815C-52441CDD9F02}" destId="{BD0C1FFF-E0FD-43AE-A5E9-648254EB6BC9}" srcOrd="0" destOrd="0" parTransId="{A200884A-B699-4126-A4ED-CDB9EFF9FD7C}" sibTransId="{E04DA41A-6BC8-4829-89AC-AE2C3F29A36E}"/>
    <dgm:cxn modelId="{ACC8C024-650B-475F-9C84-A15E5D5F471C}" type="presOf" srcId="{BD0C1FFF-E0FD-43AE-A5E9-648254EB6BC9}" destId="{4A82B209-0FFD-48BD-8C98-5E6F6D084501}" srcOrd="0" destOrd="0" presId="urn:microsoft.com/office/officeart/2005/8/layout/arrow2"/>
    <dgm:cxn modelId="{D4906B98-1D57-459E-9662-FCCBD4FA50EF}" srcId="{6563E28B-0431-481C-815C-52441CDD9F02}" destId="{988CB3CD-F58A-4C47-9C24-31D4D059EEB0}" srcOrd="1" destOrd="0" parTransId="{DDE8E26E-EECE-4E18-A28E-0978AF5AD7F6}" sibTransId="{718A8217-A102-4E8B-9254-83F8706ACA05}"/>
    <dgm:cxn modelId="{1FF5C194-F24D-4C57-A7ED-BE28D8EF2EA0}" type="presOf" srcId="{6563E28B-0431-481C-815C-52441CDD9F02}" destId="{E63CA21B-3554-4CC8-891B-C16293CB2B07}" srcOrd="0" destOrd="0" presId="urn:microsoft.com/office/officeart/2005/8/layout/arrow2"/>
    <dgm:cxn modelId="{F97612CB-8B3F-4C49-8202-62AB5B9A287B}" type="presParOf" srcId="{E63CA21B-3554-4CC8-891B-C16293CB2B07}" destId="{028C2B76-8D85-4E2A-8E40-8F39801704FC}" srcOrd="0" destOrd="0" presId="urn:microsoft.com/office/officeart/2005/8/layout/arrow2"/>
    <dgm:cxn modelId="{728B88F6-BBC5-46DE-98C3-48982F9DC16D}" type="presParOf" srcId="{E63CA21B-3554-4CC8-891B-C16293CB2B07}" destId="{11038BB0-1C47-40DB-98D4-30AF36F2706D}" srcOrd="1" destOrd="0" presId="urn:microsoft.com/office/officeart/2005/8/layout/arrow2"/>
    <dgm:cxn modelId="{C38FFA04-57C3-42C1-81D8-7A53FB6EA9C2}" type="presParOf" srcId="{11038BB0-1C47-40DB-98D4-30AF36F2706D}" destId="{7EBA4D64-DC31-4565-8A6C-46D61EC0D13A}" srcOrd="0" destOrd="0" presId="urn:microsoft.com/office/officeart/2005/8/layout/arrow2"/>
    <dgm:cxn modelId="{5B9D4335-AC33-4987-8194-C588E98A75FB}" type="presParOf" srcId="{11038BB0-1C47-40DB-98D4-30AF36F2706D}" destId="{4A82B209-0FFD-48BD-8C98-5E6F6D084501}" srcOrd="1" destOrd="0" presId="urn:microsoft.com/office/officeart/2005/8/layout/arrow2"/>
    <dgm:cxn modelId="{780902B9-7683-46B9-9F2A-0781B00D6923}" type="presParOf" srcId="{11038BB0-1C47-40DB-98D4-30AF36F2706D}" destId="{76A66176-EF8D-4BC7-B072-38838B6D0A89}" srcOrd="2" destOrd="0" presId="urn:microsoft.com/office/officeart/2005/8/layout/arrow2"/>
    <dgm:cxn modelId="{CF12234E-D4C2-477E-8F78-AE40BB157C3D}" type="presParOf" srcId="{11038BB0-1C47-40DB-98D4-30AF36F2706D}" destId="{5670A555-AF0F-4E22-888E-C0862C135A4D}" srcOrd="3" destOrd="0" presId="urn:microsoft.com/office/officeart/2005/8/layout/arrow2"/>
    <dgm:cxn modelId="{A4509048-DF3F-4579-80BD-7C37D7C778EF}" type="presParOf" srcId="{11038BB0-1C47-40DB-98D4-30AF36F2706D}" destId="{F5F89867-B342-47D7-8653-C2F16B638D35}" srcOrd="4" destOrd="0" presId="urn:microsoft.com/office/officeart/2005/8/layout/arrow2"/>
    <dgm:cxn modelId="{F3EBD401-AAD2-49F7-A1A3-A0CDCD82C588}" type="presParOf" srcId="{11038BB0-1C47-40DB-98D4-30AF36F2706D}" destId="{2ADEFB42-351F-47D3-8832-14E9BD691EA4}" srcOrd="5" destOrd="0" presId="urn:microsoft.com/office/officeart/2005/8/layout/arrow2"/>
    <dgm:cxn modelId="{D58690DF-4C67-44BC-AB8B-CFCDAC026928}" type="presParOf" srcId="{11038BB0-1C47-40DB-98D4-30AF36F2706D}" destId="{6C359D3F-7CE2-4D27-9A8A-17FE478C3A4C}" srcOrd="6" destOrd="0" presId="urn:microsoft.com/office/officeart/2005/8/layout/arrow2"/>
    <dgm:cxn modelId="{9D9264F9-825E-48DE-BE78-050E0BCBD00A}" type="presParOf" srcId="{11038BB0-1C47-40DB-98D4-30AF36F2706D}" destId="{39E715C2-753B-4D28-B408-F59E12DBD15A}" srcOrd="7" destOrd="0" presId="urn:microsoft.com/office/officeart/2005/8/layout/arrow2"/>
    <dgm:cxn modelId="{BAAFD253-774D-4C8B-B63F-75EE29F1192F}" type="presParOf" srcId="{11038BB0-1C47-40DB-98D4-30AF36F2706D}" destId="{FF288C46-1A39-4192-8680-E8BA856B45FA}" srcOrd="8" destOrd="0" presId="urn:microsoft.com/office/officeart/2005/8/layout/arrow2"/>
    <dgm:cxn modelId="{4D71C8B7-202F-4F8A-9BA7-738CEED083EC}" type="presParOf" srcId="{11038BB0-1C47-40DB-98D4-30AF36F2706D}" destId="{8D72FAD3-CF7C-41AC-8D86-225C4DE4EE1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E1CE1E-8042-455B-BE94-14640020106C}" type="doc">
      <dgm:prSet loTypeId="urn:microsoft.com/office/officeart/2005/8/layout/funnel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B843CC-094E-48C2-A4DB-CCAD45D549C0}">
      <dgm:prSet phldrT="[Text]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Bonds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89973-302C-4D4D-8CD8-29877CEA8974}" type="parTrans" cxnId="{57C102B5-0536-4D09-8B64-813BBE544CCA}">
      <dgm:prSet/>
      <dgm:spPr/>
      <dgm:t>
        <a:bodyPr/>
        <a:lstStyle/>
        <a:p>
          <a:endParaRPr lang="en-US"/>
        </a:p>
      </dgm:t>
    </dgm:pt>
    <dgm:pt modelId="{07C761EB-7F88-4EF2-9C47-8E13DDE0BAEA}" type="sibTrans" cxnId="{57C102B5-0536-4D09-8B64-813BBE544CCA}">
      <dgm:prSet/>
      <dgm:spPr/>
      <dgm:t>
        <a:bodyPr/>
        <a:lstStyle/>
        <a:p>
          <a:endParaRPr lang="en-US"/>
        </a:p>
      </dgm:t>
    </dgm:pt>
    <dgm:pt modelId="{807215FD-7F08-490F-8E93-A9870F39A3AA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Stocks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433524-1150-4940-833D-9BF3D1450F46}" type="parTrans" cxnId="{D4EAE0A0-CF64-41D9-90A5-808FEBE36D6C}">
      <dgm:prSet/>
      <dgm:spPr/>
      <dgm:t>
        <a:bodyPr/>
        <a:lstStyle/>
        <a:p>
          <a:endParaRPr lang="en-US"/>
        </a:p>
      </dgm:t>
    </dgm:pt>
    <dgm:pt modelId="{F529AF94-09BF-4561-B716-2DBADBF1E9B6}" type="sibTrans" cxnId="{D4EAE0A0-CF64-41D9-90A5-808FEBE36D6C}">
      <dgm:prSet/>
      <dgm:spPr/>
      <dgm:t>
        <a:bodyPr/>
        <a:lstStyle/>
        <a:p>
          <a:endParaRPr lang="en-US"/>
        </a:p>
      </dgm:t>
    </dgm:pt>
    <dgm:pt modelId="{0CA2E0CF-0B0A-4828-93F6-47035FBBD46B}">
      <dgm:prSet phldrT="[Text]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Cash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4A6D5B-92CC-45D9-9863-249F61A9300E}" type="parTrans" cxnId="{751FFDC3-F925-4F4A-9040-64BD1914A86B}">
      <dgm:prSet/>
      <dgm:spPr/>
      <dgm:t>
        <a:bodyPr/>
        <a:lstStyle/>
        <a:p>
          <a:endParaRPr lang="en-US"/>
        </a:p>
      </dgm:t>
    </dgm:pt>
    <dgm:pt modelId="{442889A0-E000-4F94-AA64-4B3C19C13841}" type="sibTrans" cxnId="{751FFDC3-F925-4F4A-9040-64BD1914A86B}">
      <dgm:prSet/>
      <dgm:spPr/>
      <dgm:t>
        <a:bodyPr/>
        <a:lstStyle/>
        <a:p>
          <a:endParaRPr lang="en-US"/>
        </a:p>
      </dgm:t>
    </dgm:pt>
    <dgm:pt modelId="{035DB57D-1DF9-473C-A8F7-DF09D244E11B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4C793FDD-49F8-44D5-AA7A-94825EC95C8C}" type="parTrans" cxnId="{15B261DB-7E58-4A43-BAEC-F14FD7EA98B8}">
      <dgm:prSet/>
      <dgm:spPr/>
      <dgm:t>
        <a:bodyPr/>
        <a:lstStyle/>
        <a:p>
          <a:endParaRPr lang="en-US"/>
        </a:p>
      </dgm:t>
    </dgm:pt>
    <dgm:pt modelId="{6BECA2DF-84E4-4FD4-82FC-570E47EDE041}" type="sibTrans" cxnId="{15B261DB-7E58-4A43-BAEC-F14FD7EA98B8}">
      <dgm:prSet/>
      <dgm:spPr/>
      <dgm:t>
        <a:bodyPr/>
        <a:lstStyle/>
        <a:p>
          <a:endParaRPr lang="en-US"/>
        </a:p>
      </dgm:t>
    </dgm:pt>
    <dgm:pt modelId="{B05E10CC-1494-4C4C-956B-90681B09356F}" type="pres">
      <dgm:prSet presAssocID="{40E1CE1E-8042-455B-BE94-14640020106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1AD9AB-0754-4F47-8676-56A95137CE28}" type="pres">
      <dgm:prSet presAssocID="{40E1CE1E-8042-455B-BE94-14640020106C}" presName="ellipse" presStyleLbl="trBgShp" presStyleIdx="0" presStyleCnt="1"/>
      <dgm:spPr>
        <a:solidFill>
          <a:srgbClr val="00CC99">
            <a:alpha val="40000"/>
          </a:srgbClr>
        </a:solidFill>
      </dgm:spPr>
    </dgm:pt>
    <dgm:pt modelId="{7A735FAA-A3BC-492E-9513-C1B03A0CDEEC}" type="pres">
      <dgm:prSet presAssocID="{40E1CE1E-8042-455B-BE94-14640020106C}" presName="arrow1" presStyleLbl="fgShp" presStyleIdx="0" presStyleCnt="1"/>
      <dgm:spPr>
        <a:solidFill>
          <a:srgbClr val="00CC99"/>
        </a:solidFill>
      </dgm:spPr>
    </dgm:pt>
    <dgm:pt modelId="{FB10DC57-38A2-4060-B748-3B728814B445}" type="pres">
      <dgm:prSet presAssocID="{40E1CE1E-8042-455B-BE94-14640020106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7ACB7-948B-4E76-9213-EB842A7F3E06}" type="pres">
      <dgm:prSet presAssocID="{807215FD-7F08-490F-8E93-A9870F39A3A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BD036-C065-466D-AAB1-CC89DD54A41B}" type="pres">
      <dgm:prSet presAssocID="{0CA2E0CF-0B0A-4828-93F6-47035FBBD46B}" presName="item2" presStyleLbl="node1" presStyleIdx="1" presStyleCnt="3" custScaleX="104444" custLinFactNeighborX="-6667" custLinFactNeighborY="-4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1DDD0-93DC-4B68-BFBC-B41FAA2354AF}" type="pres">
      <dgm:prSet presAssocID="{035DB57D-1DF9-473C-A8F7-DF09D244E11B}" presName="item3" presStyleLbl="node1" presStyleIdx="2" presStyleCnt="3" custLinFactNeighborX="8889" custLinFactNeighborY="-13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6C945-F800-4CD7-AA75-5CBC7976CF5E}" type="pres">
      <dgm:prSet presAssocID="{40E1CE1E-8042-455B-BE94-14640020106C}" presName="funnel" presStyleLbl="trAlignAcc1" presStyleIdx="0" presStyleCnt="1" custLinFactNeighborX="1429"/>
      <dgm:spPr>
        <a:ln>
          <a:solidFill>
            <a:srgbClr val="00CC99"/>
          </a:solidFill>
        </a:ln>
      </dgm:spPr>
    </dgm:pt>
  </dgm:ptLst>
  <dgm:cxnLst>
    <dgm:cxn modelId="{15B261DB-7E58-4A43-BAEC-F14FD7EA98B8}" srcId="{40E1CE1E-8042-455B-BE94-14640020106C}" destId="{035DB57D-1DF9-473C-A8F7-DF09D244E11B}" srcOrd="3" destOrd="0" parTransId="{4C793FDD-49F8-44D5-AA7A-94825EC95C8C}" sibTransId="{6BECA2DF-84E4-4FD4-82FC-570E47EDE041}"/>
    <dgm:cxn modelId="{A666F442-A368-4158-8CC1-A3B1071CE021}" type="presOf" srcId="{0CA2E0CF-0B0A-4828-93F6-47035FBBD46B}" destId="{A7A7ACB7-948B-4E76-9213-EB842A7F3E06}" srcOrd="0" destOrd="0" presId="urn:microsoft.com/office/officeart/2005/8/layout/funnel1"/>
    <dgm:cxn modelId="{14422354-33AC-464D-8FA5-A79EAA544AF3}" type="presOf" srcId="{807215FD-7F08-490F-8E93-A9870F39A3AA}" destId="{A7ABD036-C065-466D-AAB1-CC89DD54A41B}" srcOrd="0" destOrd="0" presId="urn:microsoft.com/office/officeart/2005/8/layout/funnel1"/>
    <dgm:cxn modelId="{CBE0B4BB-151F-40AA-AC52-C4806923DD4A}" type="presOf" srcId="{40E1CE1E-8042-455B-BE94-14640020106C}" destId="{B05E10CC-1494-4C4C-956B-90681B09356F}" srcOrd="0" destOrd="0" presId="urn:microsoft.com/office/officeart/2005/8/layout/funnel1"/>
    <dgm:cxn modelId="{D4EAE0A0-CF64-41D9-90A5-808FEBE36D6C}" srcId="{40E1CE1E-8042-455B-BE94-14640020106C}" destId="{807215FD-7F08-490F-8E93-A9870F39A3AA}" srcOrd="1" destOrd="0" parTransId="{33433524-1150-4940-833D-9BF3D1450F46}" sibTransId="{F529AF94-09BF-4561-B716-2DBADBF1E9B6}"/>
    <dgm:cxn modelId="{57C102B5-0536-4D09-8B64-813BBE544CCA}" srcId="{40E1CE1E-8042-455B-BE94-14640020106C}" destId="{F9B843CC-094E-48C2-A4DB-CCAD45D549C0}" srcOrd="0" destOrd="0" parTransId="{8B589973-302C-4D4D-8CD8-29877CEA8974}" sibTransId="{07C761EB-7F88-4EF2-9C47-8E13DDE0BAEA}"/>
    <dgm:cxn modelId="{E74BE481-4107-4F80-B1EC-77C5CA5ECB59}" type="presOf" srcId="{035DB57D-1DF9-473C-A8F7-DF09D244E11B}" destId="{FB10DC57-38A2-4060-B748-3B728814B445}" srcOrd="0" destOrd="0" presId="urn:microsoft.com/office/officeart/2005/8/layout/funnel1"/>
    <dgm:cxn modelId="{3C107C74-9F6F-42D4-85AD-5743C8C34250}" type="presOf" srcId="{F9B843CC-094E-48C2-A4DB-CCAD45D549C0}" destId="{D601DDD0-93DC-4B68-BFBC-B41FAA2354AF}" srcOrd="0" destOrd="0" presId="urn:microsoft.com/office/officeart/2005/8/layout/funnel1"/>
    <dgm:cxn modelId="{751FFDC3-F925-4F4A-9040-64BD1914A86B}" srcId="{40E1CE1E-8042-455B-BE94-14640020106C}" destId="{0CA2E0CF-0B0A-4828-93F6-47035FBBD46B}" srcOrd="2" destOrd="0" parTransId="{8E4A6D5B-92CC-45D9-9863-249F61A9300E}" sibTransId="{442889A0-E000-4F94-AA64-4B3C19C13841}"/>
    <dgm:cxn modelId="{C9E67D98-4EB2-493B-9C13-3E49F4394041}" type="presParOf" srcId="{B05E10CC-1494-4C4C-956B-90681B09356F}" destId="{631AD9AB-0754-4F47-8676-56A95137CE28}" srcOrd="0" destOrd="0" presId="urn:microsoft.com/office/officeart/2005/8/layout/funnel1"/>
    <dgm:cxn modelId="{A931E6C5-0558-48FB-A5BF-81730D4A2B94}" type="presParOf" srcId="{B05E10CC-1494-4C4C-956B-90681B09356F}" destId="{7A735FAA-A3BC-492E-9513-C1B03A0CDEEC}" srcOrd="1" destOrd="0" presId="urn:microsoft.com/office/officeart/2005/8/layout/funnel1"/>
    <dgm:cxn modelId="{B29DA683-4923-495F-AC82-DDA3D7418914}" type="presParOf" srcId="{B05E10CC-1494-4C4C-956B-90681B09356F}" destId="{FB10DC57-38A2-4060-B748-3B728814B445}" srcOrd="2" destOrd="0" presId="urn:microsoft.com/office/officeart/2005/8/layout/funnel1"/>
    <dgm:cxn modelId="{46DE30AB-415B-4B71-A26F-CB002D277FEB}" type="presParOf" srcId="{B05E10CC-1494-4C4C-956B-90681B09356F}" destId="{A7A7ACB7-948B-4E76-9213-EB842A7F3E06}" srcOrd="3" destOrd="0" presId="urn:microsoft.com/office/officeart/2005/8/layout/funnel1"/>
    <dgm:cxn modelId="{EAFB8976-3CC4-487A-A9A5-66FDCC3CAAC9}" type="presParOf" srcId="{B05E10CC-1494-4C4C-956B-90681B09356F}" destId="{A7ABD036-C065-466D-AAB1-CC89DD54A41B}" srcOrd="4" destOrd="0" presId="urn:microsoft.com/office/officeart/2005/8/layout/funnel1"/>
    <dgm:cxn modelId="{3EA6F283-9E09-45B9-9BA3-799D0A125A1D}" type="presParOf" srcId="{B05E10CC-1494-4C4C-956B-90681B09356F}" destId="{D601DDD0-93DC-4B68-BFBC-B41FAA2354AF}" srcOrd="5" destOrd="0" presId="urn:microsoft.com/office/officeart/2005/8/layout/funnel1"/>
    <dgm:cxn modelId="{4A8F4EEE-E179-4EA3-BB03-1BEC5340A908}" type="presParOf" srcId="{B05E10CC-1494-4C4C-956B-90681B09356F}" destId="{D1D6C945-F800-4CD7-AA75-5CBC7976CF5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0B034F-B4F2-4A6E-88EF-A8EA1919D78B}">
      <dsp:nvSpPr>
        <dsp:cNvPr id="0" name=""/>
        <dsp:cNvSpPr/>
      </dsp:nvSpPr>
      <dsp:spPr>
        <a:xfrm>
          <a:off x="542607" y="0"/>
          <a:ext cx="5003800" cy="5003800"/>
        </a:xfrm>
        <a:prstGeom prst="triangle">
          <a:avLst/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D3A6D-7F5C-4F63-8AC4-04B7BA85AF53}">
      <dsp:nvSpPr>
        <dsp:cNvPr id="0" name=""/>
        <dsp:cNvSpPr/>
      </dsp:nvSpPr>
      <dsp:spPr>
        <a:xfrm>
          <a:off x="2819404" y="618906"/>
          <a:ext cx="3702676" cy="1184493"/>
        </a:xfrm>
        <a:prstGeom prst="roundRect">
          <a:avLst/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obtain gifts and grants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9404" y="618906"/>
        <a:ext cx="3702676" cy="1184493"/>
      </dsp:txXfrm>
    </dsp:sp>
    <dsp:sp modelId="{DAB2F34C-2DDA-4B62-BABE-FA1377FEBF2B}">
      <dsp:nvSpPr>
        <dsp:cNvPr id="0" name=""/>
        <dsp:cNvSpPr/>
      </dsp:nvSpPr>
      <dsp:spPr>
        <a:xfrm>
          <a:off x="2743199" y="2142903"/>
          <a:ext cx="3855087" cy="1184493"/>
        </a:xfrm>
        <a:prstGeom prst="roundRect">
          <a:avLst/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borrow money (debt)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3199" y="2142903"/>
        <a:ext cx="3855087" cy="1184493"/>
      </dsp:txXfrm>
    </dsp:sp>
    <dsp:sp modelId="{75DDEEB1-92D8-47B1-92AD-12C6FCF81C98}">
      <dsp:nvSpPr>
        <dsp:cNvPr id="0" name=""/>
        <dsp:cNvSpPr/>
      </dsp:nvSpPr>
      <dsp:spPr>
        <a:xfrm>
          <a:off x="2721293" y="3590709"/>
          <a:ext cx="3898898" cy="1184493"/>
        </a:xfrm>
        <a:prstGeom prst="roundRect">
          <a:avLst/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exchange a share of the business for money (equity</a:t>
          </a: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1293" y="3590709"/>
        <a:ext cx="3898898" cy="11844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9EA6C6-40B1-4148-A393-D906A5D2ACDB}">
      <dsp:nvSpPr>
        <dsp:cNvPr id="0" name=""/>
        <dsp:cNvSpPr/>
      </dsp:nvSpPr>
      <dsp:spPr>
        <a:xfrm>
          <a:off x="634364" y="0"/>
          <a:ext cx="7189470" cy="4906962"/>
        </a:xfrm>
        <a:prstGeom prst="rightArrow">
          <a:avLst/>
        </a:prstGeom>
        <a:solidFill>
          <a:srgbClr val="00CC99"/>
        </a:solidFill>
        <a:ln>
          <a:solidFill>
            <a:srgbClr val="FF6600"/>
          </a:solidFill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A7EB6-C508-467F-9486-29D2EF943D7B}">
      <dsp:nvSpPr>
        <dsp:cNvPr id="0" name=""/>
        <dsp:cNvSpPr/>
      </dsp:nvSpPr>
      <dsp:spPr>
        <a:xfrm>
          <a:off x="0" y="1472088"/>
          <a:ext cx="2537460" cy="1962785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Finance with earnings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72088"/>
        <a:ext cx="2537460" cy="1962785"/>
      </dsp:txXfrm>
    </dsp:sp>
    <dsp:sp modelId="{BB2FFC62-AE71-45D6-9C80-8586D872B7D7}">
      <dsp:nvSpPr>
        <dsp:cNvPr id="0" name=""/>
        <dsp:cNvSpPr/>
      </dsp:nvSpPr>
      <dsp:spPr>
        <a:xfrm>
          <a:off x="2960369" y="1472088"/>
          <a:ext cx="2537460" cy="1962785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Finance with equity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0369" y="1472088"/>
        <a:ext cx="2537460" cy="1962785"/>
      </dsp:txXfrm>
    </dsp:sp>
    <dsp:sp modelId="{F5E69016-9BDA-4DC2-B0E6-489653D164C6}">
      <dsp:nvSpPr>
        <dsp:cNvPr id="0" name=""/>
        <dsp:cNvSpPr/>
      </dsp:nvSpPr>
      <dsp:spPr>
        <a:xfrm>
          <a:off x="5920740" y="1472088"/>
          <a:ext cx="2537460" cy="1962785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Finance with debt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20740" y="1472088"/>
        <a:ext cx="2537460" cy="19627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8C2B76-8D85-4E2A-8E40-8F39801704FC}">
      <dsp:nvSpPr>
        <dsp:cNvPr id="0" name=""/>
        <dsp:cNvSpPr/>
      </dsp:nvSpPr>
      <dsp:spPr>
        <a:xfrm>
          <a:off x="-58794" y="14287"/>
          <a:ext cx="7391400" cy="46196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A4D64-DC31-4565-8A6C-46D61EC0D13A}">
      <dsp:nvSpPr>
        <dsp:cNvPr id="0" name=""/>
        <dsp:cNvSpPr/>
      </dsp:nvSpPr>
      <dsp:spPr>
        <a:xfrm>
          <a:off x="669258" y="3449440"/>
          <a:ext cx="170002" cy="17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2B209-0FFD-48BD-8C98-5E6F6D084501}">
      <dsp:nvSpPr>
        <dsp:cNvPr id="0" name=""/>
        <dsp:cNvSpPr/>
      </dsp:nvSpPr>
      <dsp:spPr>
        <a:xfrm>
          <a:off x="728561" y="3624917"/>
          <a:ext cx="1405042" cy="947084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8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 1.</a:t>
          </a:r>
          <a:r>
            <a:rPr lang="en-US" sz="13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Collateral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8561" y="3624917"/>
        <a:ext cx="1405042" cy="947084"/>
      </dsp:txXfrm>
    </dsp:sp>
    <dsp:sp modelId="{76A66176-EF8D-4BC7-B072-38838B6D0A89}">
      <dsp:nvSpPr>
        <dsp:cNvPr id="0" name=""/>
        <dsp:cNvSpPr/>
      </dsp:nvSpPr>
      <dsp:spPr>
        <a:xfrm>
          <a:off x="1589487" y="2565244"/>
          <a:ext cx="266090" cy="266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0A555-AF0F-4E22-888E-C0862C135A4D}">
      <dsp:nvSpPr>
        <dsp:cNvPr id="0" name=""/>
        <dsp:cNvSpPr/>
      </dsp:nvSpPr>
      <dsp:spPr>
        <a:xfrm>
          <a:off x="1751151" y="2819401"/>
          <a:ext cx="1677847" cy="937112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9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   2. Character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51151" y="2819401"/>
        <a:ext cx="1677847" cy="937112"/>
      </dsp:txXfrm>
    </dsp:sp>
    <dsp:sp modelId="{F5F89867-B342-47D7-8653-C2F16B638D35}">
      <dsp:nvSpPr>
        <dsp:cNvPr id="0" name=""/>
        <dsp:cNvSpPr/>
      </dsp:nvSpPr>
      <dsp:spPr>
        <a:xfrm>
          <a:off x="2772111" y="1860289"/>
          <a:ext cx="354787" cy="354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EFB42-351F-47D3-8832-14E9BD691EA4}">
      <dsp:nvSpPr>
        <dsp:cNvPr id="0" name=""/>
        <dsp:cNvSpPr/>
      </dsp:nvSpPr>
      <dsp:spPr>
        <a:xfrm>
          <a:off x="3145454" y="2133600"/>
          <a:ext cx="1426540" cy="1117962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99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 3. Capacity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5454" y="2133600"/>
        <a:ext cx="1426540" cy="1117962"/>
      </dsp:txXfrm>
    </dsp:sp>
    <dsp:sp modelId="{6C359D3F-7CE2-4D27-9A8A-17FE478C3A4C}">
      <dsp:nvSpPr>
        <dsp:cNvPr id="0" name=""/>
        <dsp:cNvSpPr/>
      </dsp:nvSpPr>
      <dsp:spPr>
        <a:xfrm>
          <a:off x="4146911" y="1309630"/>
          <a:ext cx="458266" cy="458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715C2-753B-4D28-B408-F59E12DBD15A}">
      <dsp:nvSpPr>
        <dsp:cNvPr id="0" name=""/>
        <dsp:cNvSpPr/>
      </dsp:nvSpPr>
      <dsp:spPr>
        <a:xfrm>
          <a:off x="4389127" y="1676405"/>
          <a:ext cx="1478280" cy="1062502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82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4. Capital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9127" y="1676405"/>
        <a:ext cx="1478280" cy="1062502"/>
      </dsp:txXfrm>
    </dsp:sp>
    <dsp:sp modelId="{FF288C46-1A39-4192-8680-E8BA856B45FA}">
      <dsp:nvSpPr>
        <dsp:cNvPr id="0" name=""/>
        <dsp:cNvSpPr/>
      </dsp:nvSpPr>
      <dsp:spPr>
        <a:xfrm>
          <a:off x="5562364" y="941908"/>
          <a:ext cx="583920" cy="583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2FAD3-CF7C-41AC-8D86-225C4DE4EE17}">
      <dsp:nvSpPr>
        <dsp:cNvPr id="0" name=""/>
        <dsp:cNvSpPr/>
      </dsp:nvSpPr>
      <dsp:spPr>
        <a:xfrm>
          <a:off x="5715004" y="1524011"/>
          <a:ext cx="1713459" cy="1009439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40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  5. Conditions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5004" y="1524011"/>
        <a:ext cx="1713459" cy="10094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1AD9AB-0754-4F47-8676-56A95137CE28}">
      <dsp:nvSpPr>
        <dsp:cNvPr id="0" name=""/>
        <dsp:cNvSpPr/>
      </dsp:nvSpPr>
      <dsp:spPr>
        <a:xfrm>
          <a:off x="1319466" y="177482"/>
          <a:ext cx="3522345" cy="1223264"/>
        </a:xfrm>
        <a:prstGeom prst="ellipse">
          <a:avLst/>
        </a:prstGeom>
        <a:solidFill>
          <a:srgbClr val="00CC99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35FAA-A3BC-492E-9513-C1B03A0CDEEC}">
      <dsp:nvSpPr>
        <dsp:cNvPr id="0" name=""/>
        <dsp:cNvSpPr/>
      </dsp:nvSpPr>
      <dsp:spPr>
        <a:xfrm>
          <a:off x="2744787" y="3172841"/>
          <a:ext cx="682625" cy="436880"/>
        </a:xfrm>
        <a:prstGeom prst="downArrow">
          <a:avLst/>
        </a:prstGeom>
        <a:solidFill>
          <a:srgbClr val="00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FB10DC57-38A2-4060-B748-3B728814B445}">
      <dsp:nvSpPr>
        <dsp:cNvPr id="0" name=""/>
        <dsp:cNvSpPr/>
      </dsp:nvSpPr>
      <dsp:spPr>
        <a:xfrm>
          <a:off x="1447799" y="3522345"/>
          <a:ext cx="3276600" cy="81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>
            <a:solidFill>
              <a:schemeClr val="bg1"/>
            </a:solidFill>
          </a:endParaRPr>
        </a:p>
      </dsp:txBody>
      <dsp:txXfrm>
        <a:off x="1447799" y="3522345"/>
        <a:ext cx="3276600" cy="819150"/>
      </dsp:txXfrm>
    </dsp:sp>
    <dsp:sp modelId="{A7A7ACB7-948B-4E76-9213-EB842A7F3E06}">
      <dsp:nvSpPr>
        <dsp:cNvPr id="0" name=""/>
        <dsp:cNvSpPr/>
      </dsp:nvSpPr>
      <dsp:spPr>
        <a:xfrm>
          <a:off x="2600070" y="1495221"/>
          <a:ext cx="1228725" cy="1228725"/>
        </a:xfrm>
        <a:prstGeom prst="ellipse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Cash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0070" y="1495221"/>
        <a:ext cx="1228725" cy="1228725"/>
      </dsp:txXfrm>
    </dsp:sp>
    <dsp:sp modelId="{A7ABD036-C065-466D-AAB1-CC89DD54A41B}">
      <dsp:nvSpPr>
        <dsp:cNvPr id="0" name=""/>
        <dsp:cNvSpPr/>
      </dsp:nvSpPr>
      <dsp:spPr>
        <a:xfrm>
          <a:off x="1611628" y="518800"/>
          <a:ext cx="1283329" cy="1228725"/>
        </a:xfrm>
        <a:prstGeom prst="ellipse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Stocks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1628" y="518800"/>
        <a:ext cx="1283329" cy="1228725"/>
      </dsp:txXfrm>
    </dsp:sp>
    <dsp:sp modelId="{D601DDD0-93DC-4B68-BFBC-B41FAA2354AF}">
      <dsp:nvSpPr>
        <dsp:cNvPr id="0" name=""/>
        <dsp:cNvSpPr/>
      </dsp:nvSpPr>
      <dsp:spPr>
        <a:xfrm>
          <a:off x="3086101" y="109219"/>
          <a:ext cx="1228725" cy="1228725"/>
        </a:xfrm>
        <a:prstGeom prst="ellipse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Bonds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6101" y="109219"/>
        <a:ext cx="1228725" cy="1228725"/>
      </dsp:txXfrm>
    </dsp:sp>
    <dsp:sp modelId="{D1D6C945-F800-4CD7-AA75-5CBC7976CF5E}">
      <dsp:nvSpPr>
        <dsp:cNvPr id="0" name=""/>
        <dsp:cNvSpPr/>
      </dsp:nvSpPr>
      <dsp:spPr>
        <a:xfrm>
          <a:off x="1229376" y="27304"/>
          <a:ext cx="3822700" cy="30581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CC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E9C1-9492-46F9-8D81-D702689AF0C5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658B-B819-4A28-B67F-EDDC7966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554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858B-AB5F-4461-99EF-18D3CC6F0C69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4DA1-48A7-4104-9F43-65059D6B6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60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equity investor cannot force the business into bankruptcy to get back the investment.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796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Consider</a:t>
            </a:r>
            <a:r>
              <a:rPr lang="en-US" baseline="0" dirty="0" smtClean="0"/>
              <a:t> offering family and friends</a:t>
            </a:r>
            <a:r>
              <a:rPr lang="en-US" dirty="0" smtClean="0"/>
              <a:t> equity instead of a loan?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7444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Their deposits are insured by the FDIC.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3043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may provide debt or equity for early-stage companies that otherwise could not obtain financing.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4529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780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62A1-66F5-4FEC-8438-68D7D57002C2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293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894-1E61-4962-B689-6DF632F84B02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7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6CC-FB30-4AFB-A806-300E6283D089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8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649-8A49-4283-A66F-03EC4EFA02CC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81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7CED-8CE9-4626-A4D8-1400145BC75C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9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E70-47EA-40CC-B25D-BD2EB7B8DED0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1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74E1-3A2B-45DC-8E7C-1D9ADB525AA1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86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BD6-37A6-428B-A12A-8BA443F6C591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796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145A-1E73-41F4-9696-369534A6B462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24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DD-7AD0-495B-9FDF-8B8E7BB2B1EA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27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4E18-0160-470C-A7CF-F509DCD27558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015D-26B9-4B93-B1DD-0BCB263F8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8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E242-8DFE-48F5-AF92-B571EED5F7E2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53195" y="6400800"/>
            <a:ext cx="120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10-</a:t>
            </a:r>
            <a:fld id="{A6E5DDE0-9F6E-4E24-9DA3-BA478DA39C0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55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00CC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enterpriseworks.org/" TargetMode="External"/><Relationship Id="rId4" Type="http://schemas.openxmlformats.org/officeDocument/2006/relationships/hyperlink" Target="http://www.aspeninstitute.org/" TargetMode="External"/><Relationship Id="rId5" Type="http://schemas.openxmlformats.org/officeDocument/2006/relationships/hyperlink" Target="http://www.calvertfoundation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portunityfinance.n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vca.org/" TargetMode="External"/><Relationship Id="rId4" Type="http://schemas.openxmlformats.org/officeDocument/2006/relationships/hyperlink" Target="http://www.oweesta.org/" TargetMode="External"/><Relationship Id="rId5" Type="http://schemas.openxmlformats.org/officeDocument/2006/relationships/hyperlink" Target="http://www.ncif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fi.org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onetwork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91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200" y="430885"/>
            <a:ext cx="3352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Chapter 10</a:t>
            </a:r>
            <a: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</a:rPr>
              <a:t>Financing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Strategy &amp; Tactics</a:t>
            </a:r>
            <a:endParaRPr lang="en-US" sz="3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6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Debt Financing: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promissory </a:t>
            </a:r>
            <a:r>
              <a:rPr lang="en-US" dirty="0" smtClean="0">
                <a:solidFill>
                  <a:srgbClr val="FF6600"/>
                </a:solidFill>
              </a:rPr>
              <a:t>note -</a:t>
            </a:r>
            <a:r>
              <a:rPr lang="en-US" b="1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loan document </a:t>
            </a:r>
            <a:r>
              <a:rPr lang="en-US" dirty="0"/>
              <a:t>that is a </a:t>
            </a:r>
            <a:r>
              <a:rPr lang="en-US" dirty="0" smtClean="0"/>
              <a:t>written promise </a:t>
            </a:r>
            <a:r>
              <a:rPr lang="en-US" dirty="0"/>
              <a:t>to pay a </a:t>
            </a:r>
            <a:r>
              <a:rPr lang="en-US" dirty="0" smtClean="0"/>
              <a:t>specific sum </a:t>
            </a:r>
            <a:r>
              <a:rPr lang="en-US" dirty="0"/>
              <a:t>of money on or </a:t>
            </a:r>
            <a:r>
              <a:rPr lang="en-US" dirty="0" smtClean="0"/>
              <a:t>before a </a:t>
            </a:r>
            <a:r>
              <a:rPr lang="en-US" dirty="0"/>
              <a:t>particular date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</a:t>
            </a:r>
            <a:r>
              <a:rPr lang="en-US" dirty="0" smtClean="0">
                <a:solidFill>
                  <a:srgbClr val="FF6600"/>
                </a:solidFill>
              </a:rPr>
              <a:t>rincipal -</a:t>
            </a:r>
            <a:r>
              <a:rPr lang="en-US" dirty="0" smtClean="0"/>
              <a:t> </a:t>
            </a:r>
            <a:r>
              <a:rPr lang="en-US" dirty="0"/>
              <a:t>the amount of </a:t>
            </a:r>
            <a:r>
              <a:rPr lang="en-US" dirty="0" smtClean="0"/>
              <a:t>debt or </a:t>
            </a:r>
            <a:r>
              <a:rPr lang="en-US" dirty="0"/>
              <a:t>loan before interest </a:t>
            </a:r>
            <a:r>
              <a:rPr lang="en-US" dirty="0" smtClean="0"/>
              <a:t>and fees </a:t>
            </a:r>
            <a:r>
              <a:rPr lang="en-US" dirty="0"/>
              <a:t>are added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leveraged - </a:t>
            </a:r>
            <a:r>
              <a:rPr lang="en-US" dirty="0"/>
              <a:t>financed by debt</a:t>
            </a:r>
            <a:r>
              <a:rPr lang="en-US" dirty="0" smtClean="0"/>
              <a:t>, as </a:t>
            </a:r>
            <a:r>
              <a:rPr lang="en-US" dirty="0"/>
              <a:t>opposed to equity.</a:t>
            </a:r>
            <a:endParaRPr lang="en-US" dirty="0" smtClean="0"/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The lender essentially has no say in the operations of the business, </a:t>
            </a:r>
            <a:r>
              <a:rPr lang="en-US" dirty="0" smtClean="0"/>
              <a:t>as long </a:t>
            </a:r>
            <a:r>
              <a:rPr lang="en-US" dirty="0"/>
              <a:t>as the loan payments are made on time and loan terms are met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The lender </a:t>
            </a:r>
            <a:r>
              <a:rPr lang="en-US" dirty="0"/>
              <a:t>will have a say in how the funds are initially disbursed (</a:t>
            </a:r>
            <a:r>
              <a:rPr lang="en-US" dirty="0" smtClean="0"/>
              <a:t>according to </a:t>
            </a:r>
            <a:r>
              <a:rPr lang="en-US" dirty="0"/>
              <a:t>a schedule that you provide) and may set restrictions (</a:t>
            </a:r>
            <a:r>
              <a:rPr lang="en-US" dirty="0" smtClean="0"/>
              <a:t>protective covenants</a:t>
            </a:r>
            <a:r>
              <a:rPr lang="en-US" dirty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654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1148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b="1" dirty="0"/>
          </a:p>
          <a:p>
            <a:r>
              <a:rPr lang="en-US" sz="2000" dirty="0" smtClean="0"/>
              <a:t>If </a:t>
            </a:r>
            <a:r>
              <a:rPr lang="en-US" sz="2000" dirty="0"/>
              <a:t>loan payments are not made, the lender can force the business </a:t>
            </a:r>
            <a:r>
              <a:rPr lang="en-US" sz="2000" dirty="0" smtClean="0"/>
              <a:t>into bankruptcy.</a:t>
            </a:r>
          </a:p>
          <a:p>
            <a:endParaRPr lang="en-US" sz="5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lender can take the home and possessions of the owner(s) </a:t>
            </a:r>
            <a:r>
              <a:rPr lang="en-US" sz="2000" dirty="0" smtClean="0"/>
              <a:t>to settle </a:t>
            </a:r>
            <a:r>
              <a:rPr lang="en-US" sz="2000" dirty="0"/>
              <a:t>a debt in case of </a:t>
            </a:r>
            <a:r>
              <a:rPr lang="en-US" sz="2000" b="1" dirty="0"/>
              <a:t>default</a:t>
            </a:r>
            <a:r>
              <a:rPr lang="en-US" sz="2000" dirty="0"/>
              <a:t>—when the borrower fails to meet </a:t>
            </a:r>
            <a:r>
              <a:rPr lang="en-US" sz="2000" dirty="0" smtClean="0"/>
              <a:t>the repayment </a:t>
            </a:r>
            <a:r>
              <a:rPr lang="en-US" sz="2000" dirty="0"/>
              <a:t>agreement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Debt </a:t>
            </a:r>
            <a:r>
              <a:rPr lang="en-US" sz="2000" dirty="0"/>
              <a:t>payments increase a business’s fixed costs, thereby </a:t>
            </a:r>
            <a:r>
              <a:rPr lang="en-US" sz="2000" dirty="0" smtClean="0"/>
              <a:t>lowering profits.</a:t>
            </a:r>
          </a:p>
          <a:p>
            <a:endParaRPr lang="en-US" sz="500" dirty="0"/>
          </a:p>
          <a:p>
            <a:r>
              <a:rPr lang="en-US" sz="2000" dirty="0" smtClean="0"/>
              <a:t>Repayment </a:t>
            </a:r>
            <a:r>
              <a:rPr lang="en-US" sz="2000" dirty="0"/>
              <a:t>reduces available cash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Lenders </a:t>
            </a:r>
            <a:r>
              <a:rPr lang="en-US" sz="2000" dirty="0"/>
              <a:t>expect regular financial reporting and compliance with </a:t>
            </a:r>
            <a:r>
              <a:rPr lang="en-US" sz="2000" dirty="0" smtClean="0"/>
              <a:t>the loan </a:t>
            </a:r>
            <a:r>
              <a:rPr lang="en-US" sz="2000" dirty="0"/>
              <a:t>contracts.</a:t>
            </a:r>
            <a:endParaRPr lang="en-US" sz="2000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868680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Debt Disadvantages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r>
              <a:rPr lang="en-US" b="1" dirty="0"/>
              <a:t>Debt Financing: Pros and </a:t>
            </a:r>
            <a:r>
              <a:rPr lang="en-US" b="1" dirty="0" smtClean="0"/>
              <a:t>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48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5814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b="1" dirty="0"/>
          </a:p>
          <a:p>
            <a:r>
              <a:rPr lang="en-US" sz="2000" dirty="0" smtClean="0"/>
              <a:t>The </a:t>
            </a:r>
            <a:r>
              <a:rPr lang="en-US" sz="2000" dirty="0"/>
              <a:t>lender has no say in the management or direction of </a:t>
            </a:r>
            <a:r>
              <a:rPr lang="en-US" sz="2000" dirty="0" smtClean="0"/>
              <a:t>the business</a:t>
            </a:r>
            <a:r>
              <a:rPr lang="en-US" sz="2000" dirty="0"/>
              <a:t>, as long as the loan payments are made and </a:t>
            </a:r>
            <a:r>
              <a:rPr lang="en-US" sz="2000" dirty="0" smtClean="0"/>
              <a:t>contracts are </a:t>
            </a:r>
            <a:r>
              <a:rPr lang="en-US" sz="2000" dirty="0"/>
              <a:t>not violated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Loan </a:t>
            </a:r>
            <a:r>
              <a:rPr lang="en-US" sz="2000" dirty="0"/>
              <a:t>payments are predictable; they do not change with the </a:t>
            </a:r>
            <a:r>
              <a:rPr lang="en-US" sz="2000" dirty="0" smtClean="0"/>
              <a:t>fortunes of </a:t>
            </a:r>
            <a:r>
              <a:rPr lang="en-US" sz="2000" dirty="0"/>
              <a:t>the business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Loan </a:t>
            </a:r>
            <a:r>
              <a:rPr lang="en-US" sz="2000" dirty="0"/>
              <a:t>payments can be set up so that they are matched with </a:t>
            </a:r>
            <a:r>
              <a:rPr lang="en-US" sz="2000" dirty="0" smtClean="0"/>
              <a:t>the seasonal </a:t>
            </a:r>
            <a:r>
              <a:rPr lang="en-US" sz="2000" dirty="0"/>
              <a:t>sales of the business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Lenders </a:t>
            </a:r>
            <a:r>
              <a:rPr lang="en-US" sz="2000" dirty="0"/>
              <a:t>do not share in the business’s profits.</a:t>
            </a:r>
            <a:endParaRPr lang="en-US" sz="2000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868680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Advantages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r>
              <a:rPr lang="en-US" b="1" dirty="0"/>
              <a:t>Debt Financing: Pros and </a:t>
            </a:r>
            <a:r>
              <a:rPr lang="en-US" b="1" dirty="0" smtClean="0"/>
              <a:t>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67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Equity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i="1" dirty="0"/>
              <a:t>Equity </a:t>
            </a:r>
            <a:r>
              <a:rPr lang="en-US" dirty="0"/>
              <a:t>means that, in return for money, an investor will receive a </a:t>
            </a:r>
            <a:r>
              <a:rPr lang="en-US" dirty="0" smtClean="0"/>
              <a:t>percentage of </a:t>
            </a:r>
            <a:r>
              <a:rPr lang="en-US" dirty="0"/>
              <a:t>ownership in a company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For the $120,000 investment </a:t>
            </a:r>
            <a:r>
              <a:rPr lang="en-US" dirty="0" smtClean="0"/>
              <a:t>discussed previously</a:t>
            </a:r>
            <a:r>
              <a:rPr lang="en-US" dirty="0"/>
              <a:t>, an equity investor might want 10 percent ownership of </a:t>
            </a:r>
            <a:r>
              <a:rPr lang="en-US" dirty="0" smtClean="0"/>
              <a:t>the company</a:t>
            </a:r>
            <a:r>
              <a:rPr lang="en-US" dirty="0"/>
              <a:t>, which would mean 10 percent of the business’s profits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</a:t>
            </a:r>
            <a:r>
              <a:rPr lang="en-US" dirty="0" smtClean="0"/>
              <a:t>investor is </a:t>
            </a:r>
            <a:r>
              <a:rPr lang="en-US" dirty="0"/>
              <a:t>hoping that 10 percent of the profits will provide a high rate of return</a:t>
            </a:r>
            <a:r>
              <a:rPr lang="en-US" dirty="0" smtClean="0"/>
              <a:t>, over </a:t>
            </a:r>
            <a:r>
              <a:rPr lang="en-US" dirty="0"/>
              <a:t>time, on the initial investment of $120,000.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3538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Equity Financing: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The equity investor assumes greater risk than the debt lender.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smtClean="0"/>
              <a:t>business does </a:t>
            </a:r>
            <a:r>
              <a:rPr lang="en-US" dirty="0"/>
              <a:t>not make a profit, neither does the investor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Money raised via equity does not have to be paid back unless </a:t>
            </a:r>
            <a:r>
              <a:rPr lang="en-US" dirty="0" smtClean="0"/>
              <a:t>the business </a:t>
            </a:r>
            <a:r>
              <a:rPr lang="en-US" dirty="0"/>
              <a:t>is successful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However, if the entrepreneur gives up more </a:t>
            </a:r>
            <a:r>
              <a:rPr lang="en-US" dirty="0" smtClean="0"/>
              <a:t>than 50 </a:t>
            </a:r>
            <a:r>
              <a:rPr lang="en-US" dirty="0"/>
              <a:t>percent ownership, control of the business may be taken over by the </a:t>
            </a:r>
            <a:r>
              <a:rPr lang="en-US" dirty="0" smtClean="0"/>
              <a:t>equity holders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444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7338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endParaRPr lang="en-US" sz="500" dirty="0" smtClean="0"/>
          </a:p>
          <a:p>
            <a:r>
              <a:rPr lang="en-US" sz="2000" dirty="0" smtClean="0"/>
              <a:t>If </a:t>
            </a:r>
            <a:r>
              <a:rPr lang="en-US" sz="2000" dirty="0"/>
              <a:t>the business does not make a profit, the investor does not get paid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There </a:t>
            </a:r>
            <a:r>
              <a:rPr lang="en-US" sz="2000" dirty="0"/>
              <a:t>are no required regular payments in the form of principal </a:t>
            </a:r>
            <a:r>
              <a:rPr lang="en-US" sz="2000" dirty="0" smtClean="0"/>
              <a:t>or interest</a:t>
            </a:r>
            <a:r>
              <a:rPr lang="en-US" sz="2000" dirty="0"/>
              <a:t>, and dividends for common stockholders are distributed </a:t>
            </a:r>
            <a:r>
              <a:rPr lang="en-US" sz="2000" dirty="0" smtClean="0"/>
              <a:t>at the </a:t>
            </a:r>
            <a:r>
              <a:rPr lang="en-US" sz="2000" dirty="0"/>
              <a:t>discretion of the board of directors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The </a:t>
            </a:r>
            <a:r>
              <a:rPr lang="en-US" sz="2000" dirty="0"/>
              <a:t>equity investor cannot force the business into bankruptcy </a:t>
            </a:r>
            <a:r>
              <a:rPr lang="en-US" sz="2000" dirty="0" smtClean="0"/>
              <a:t>in order </a:t>
            </a:r>
            <a:r>
              <a:rPr lang="en-US" sz="2000" dirty="0"/>
              <a:t>to recoup the investment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The </a:t>
            </a:r>
            <a:r>
              <a:rPr lang="en-US" sz="2000" dirty="0"/>
              <a:t>equity investor has an interest in seeing the </a:t>
            </a:r>
            <a:r>
              <a:rPr lang="en-US" sz="2000" dirty="0" smtClean="0"/>
              <a:t>business succeed </a:t>
            </a:r>
            <a:r>
              <a:rPr lang="en-US" sz="2000" dirty="0"/>
              <a:t>and may, therefore, offer helpful advice and </a:t>
            </a:r>
            <a:r>
              <a:rPr lang="en-US" sz="2000" dirty="0" smtClean="0"/>
              <a:t>provide valuable </a:t>
            </a:r>
            <a:r>
              <a:rPr lang="en-US" sz="2000" dirty="0"/>
              <a:t>contacts.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868680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Equity Advantages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r>
              <a:rPr lang="en-US" b="1" dirty="0"/>
              <a:t>Equity Financing: Pros and 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45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7338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endParaRPr lang="en-US" sz="500" dirty="0" smtClean="0"/>
          </a:p>
          <a:p>
            <a:r>
              <a:rPr lang="en-US" sz="2000" dirty="0" smtClean="0"/>
              <a:t>Through </a:t>
            </a:r>
            <a:r>
              <a:rPr lang="en-US" sz="2000" dirty="0"/>
              <a:t>giving up too much ownership, the entrepreneur could </a:t>
            </a:r>
            <a:r>
              <a:rPr lang="en-US" sz="2000" dirty="0" smtClean="0"/>
              <a:t>lose control </a:t>
            </a:r>
            <a:r>
              <a:rPr lang="en-US" sz="2000" dirty="0"/>
              <a:t>of the business to the equity holders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Even </a:t>
            </a:r>
            <a:r>
              <a:rPr lang="en-US" sz="2000" dirty="0"/>
              <a:t>with small amounts of equity, investors may interfere with </a:t>
            </a:r>
            <a:r>
              <a:rPr lang="en-US" sz="2000" dirty="0" smtClean="0"/>
              <a:t>the business </a:t>
            </a:r>
            <a:r>
              <a:rPr lang="en-US" sz="2000" dirty="0"/>
              <a:t>via unsolicited advice and/or continuous inquiries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Equity </a:t>
            </a:r>
            <a:r>
              <a:rPr lang="en-US" sz="2000" dirty="0"/>
              <a:t>financing is riskier for the investor, so she frequently </a:t>
            </a:r>
            <a:r>
              <a:rPr lang="en-US" sz="2000" dirty="0" smtClean="0"/>
              <a:t>wants both </a:t>
            </a:r>
            <a:r>
              <a:rPr lang="en-US" sz="2000" dirty="0"/>
              <a:t>to be able to influence how the company is run and to </a:t>
            </a:r>
            <a:r>
              <a:rPr lang="en-US" sz="2000" dirty="0" smtClean="0"/>
              <a:t>receive a </a:t>
            </a:r>
            <a:r>
              <a:rPr lang="en-US" sz="2000" dirty="0"/>
              <a:t>higher rate of return than a lender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The </a:t>
            </a:r>
            <a:r>
              <a:rPr lang="en-US" sz="2000" dirty="0"/>
              <a:t>entrepreneur must share profits with other equity investors.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868680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Equity Disadvantages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r>
              <a:rPr lang="en-US" b="1" dirty="0"/>
              <a:t>Equity Financing: Pros and 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80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r>
              <a:rPr lang="en-US" b="1" dirty="0"/>
              <a:t>Where and How to Find </a:t>
            </a:r>
            <a:r>
              <a:rPr lang="en-US" b="1" dirty="0" smtClean="0"/>
              <a:t>Capital That </a:t>
            </a:r>
            <a:r>
              <a:rPr lang="en-US" b="1" dirty="0"/>
              <a:t>Works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/>
              <a:t>The decision of where to seek capital is complex, and the options that </a:t>
            </a:r>
            <a:r>
              <a:rPr lang="en-US" dirty="0" smtClean="0"/>
              <a:t>are available </a:t>
            </a:r>
            <a:r>
              <a:rPr lang="en-US" dirty="0"/>
              <a:t>will depend on both personal and business factors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However, it is a rare </a:t>
            </a:r>
            <a:r>
              <a:rPr lang="en-US" dirty="0" smtClean="0"/>
              <a:t>business owner </a:t>
            </a:r>
            <a:r>
              <a:rPr lang="en-US" dirty="0"/>
              <a:t>who wants to pledge all family assets, pay high interest rates </a:t>
            </a:r>
            <a:r>
              <a:rPr lang="en-US" dirty="0" smtClean="0"/>
              <a:t>and fees</a:t>
            </a:r>
            <a:r>
              <a:rPr lang="en-US" dirty="0"/>
              <a:t>, or give up majority ownership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Identifying and </a:t>
            </a:r>
            <a:r>
              <a:rPr lang="en-US" dirty="0"/>
              <a:t>securing financing often involves exploring multiple potential </a:t>
            </a:r>
            <a:r>
              <a:rPr lang="en-US" dirty="0" smtClean="0"/>
              <a:t>options and </a:t>
            </a:r>
            <a:r>
              <a:rPr lang="en-US" dirty="0"/>
              <a:t>creating a complex, multilayered financing mix.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05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b="1" dirty="0"/>
              <a:t>Having an Excellent Business Plan Goes a Long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/>
              <a:t>When you seek financing for your business, the quality of your </a:t>
            </a:r>
            <a:r>
              <a:rPr lang="en-US" dirty="0" smtClean="0"/>
              <a:t>business plan </a:t>
            </a:r>
            <a:r>
              <a:rPr lang="en-US" dirty="0"/>
              <a:t>could make the difference between success and failure.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Lenders and investors </a:t>
            </a:r>
            <a:r>
              <a:rPr lang="en-US" dirty="0"/>
              <a:t>alike will need to recover their principal plus interest, or </a:t>
            </a:r>
            <a:r>
              <a:rPr lang="en-US" dirty="0" smtClean="0"/>
              <a:t>investment plus </a:t>
            </a:r>
            <a:r>
              <a:rPr lang="en-US" dirty="0"/>
              <a:t>a rate of return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If </a:t>
            </a:r>
            <a:r>
              <a:rPr lang="en-US" dirty="0"/>
              <a:t>your business plan realistically, clearly, </a:t>
            </a:r>
            <a:r>
              <a:rPr lang="en-US" dirty="0" smtClean="0"/>
              <a:t>and convincingly </a:t>
            </a:r>
            <a:r>
              <a:rPr lang="en-US" dirty="0"/>
              <a:t>demonstrates that you can and will achieve your goals, </a:t>
            </a:r>
            <a:r>
              <a:rPr lang="en-US" dirty="0" smtClean="0"/>
              <a:t>your chances </a:t>
            </a:r>
            <a:r>
              <a:rPr lang="en-US" dirty="0"/>
              <a:t>of obtaining financing will greatly increase.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0876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 b="1" dirty="0"/>
              <a:t>How Capital Sources Read Your Business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People read business plans in different ways, but rarely are they read </a:t>
            </a:r>
            <a:r>
              <a:rPr lang="en-US" dirty="0" smtClean="0"/>
              <a:t>through from </a:t>
            </a:r>
            <a:r>
              <a:rPr lang="en-US" dirty="0"/>
              <a:t>front to back as written.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For </a:t>
            </a:r>
            <a:r>
              <a:rPr lang="en-US" dirty="0"/>
              <a:t>example, a lender may look at the </a:t>
            </a:r>
            <a:r>
              <a:rPr lang="en-US" dirty="0" smtClean="0"/>
              <a:t>cash flow </a:t>
            </a:r>
            <a:r>
              <a:rPr lang="en-US" dirty="0"/>
              <a:t>projections first.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One </a:t>
            </a:r>
            <a:r>
              <a:rPr lang="en-US" dirty="0"/>
              <a:t>thing is for certain: you will need to capture </a:t>
            </a:r>
            <a:r>
              <a:rPr lang="en-US" dirty="0" smtClean="0"/>
              <a:t>the reader’s </a:t>
            </a:r>
            <a:r>
              <a:rPr lang="en-US" dirty="0"/>
              <a:t>attention in the executive summary or the plan is unlikely to be read.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400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rgbClr val="00CC99"/>
                </a:solidFill>
              </a:rPr>
              <a:t>Chapter Learning Objectives</a:t>
            </a:r>
            <a:endParaRPr lang="en-US" sz="3600" b="1" u="sng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236107"/>
            <a:ext cx="8610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00200"/>
            <a:ext cx="853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financing preferences.</a:t>
            </a:r>
          </a:p>
          <a:p>
            <a:pPr marL="457200" indent="-457200">
              <a:buAutoNum type="arabicPeriod"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Compare the types of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financing.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Evaluate the pros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cons of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debt and equity financing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Identify sources of capital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for your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Appraise stocks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bonds as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investment alternatives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19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Family and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91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endParaRPr lang="en-US" sz="500" dirty="0" smtClean="0"/>
          </a:p>
          <a:p>
            <a:r>
              <a:rPr lang="en-US" dirty="0" smtClean="0"/>
              <a:t>Explain </a:t>
            </a:r>
            <a:r>
              <a:rPr lang="en-US" dirty="0"/>
              <a:t>that if they </a:t>
            </a:r>
            <a:r>
              <a:rPr lang="en-US" i="1" dirty="0"/>
              <a:t>loan </a:t>
            </a:r>
            <a:r>
              <a:rPr lang="en-US" dirty="0"/>
              <a:t>you money, they will </a:t>
            </a:r>
            <a:r>
              <a:rPr lang="en-US" dirty="0" smtClean="0"/>
              <a:t>only earn </a:t>
            </a:r>
            <a:r>
              <a:rPr lang="en-US" dirty="0"/>
              <a:t>back the amount of the loan plus interest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Acknowledge that equity is more risky than debt, </a:t>
            </a:r>
            <a:r>
              <a:rPr lang="en-US" dirty="0" smtClean="0"/>
              <a:t>but explain </a:t>
            </a:r>
            <a:r>
              <a:rPr lang="en-US" dirty="0"/>
              <a:t>that the potential for reward is much higher.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Be </a:t>
            </a:r>
            <a:r>
              <a:rPr lang="en-US" dirty="0"/>
              <a:t>careful not to </a:t>
            </a:r>
            <a:r>
              <a:rPr lang="en-US" dirty="0" smtClean="0"/>
              <a:t>take money </a:t>
            </a:r>
            <a:r>
              <a:rPr lang="en-US" dirty="0"/>
              <a:t>from friends and family members who could not afford to lose it </a:t>
            </a:r>
            <a:r>
              <a:rPr lang="en-US" dirty="0" smtClean="0"/>
              <a:t>if the </a:t>
            </a:r>
            <a:r>
              <a:rPr lang="en-US" dirty="0"/>
              <a:t>business failed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Also, be sure that any financial agreements are properly </a:t>
            </a:r>
            <a:r>
              <a:rPr lang="en-US" dirty="0" smtClean="0"/>
              <a:t>documented and </a:t>
            </a:r>
            <a:r>
              <a:rPr lang="en-US" dirty="0"/>
              <a:t>signed, so that there is </a:t>
            </a:r>
            <a:r>
              <a:rPr lang="en-US" dirty="0" smtClean="0"/>
              <a:t>no misunderstanding </a:t>
            </a:r>
            <a:r>
              <a:rPr lang="en-US" dirty="0"/>
              <a:t>later.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99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b="1" dirty="0"/>
              <a:t>Financial Institutions and Dimensions of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dirty="0" smtClean="0">
                <a:solidFill>
                  <a:srgbClr val="FF6600"/>
                </a:solidFill>
              </a:rPr>
              <a:t>redit -</a:t>
            </a:r>
            <a:r>
              <a:rPr lang="en-US" b="1" dirty="0" smtClean="0"/>
              <a:t> </a:t>
            </a:r>
            <a:r>
              <a:rPr lang="en-US" dirty="0"/>
              <a:t>the ability to </a:t>
            </a:r>
            <a:r>
              <a:rPr lang="en-US" dirty="0" smtClean="0"/>
              <a:t>borrow money.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credit </a:t>
            </a:r>
            <a:r>
              <a:rPr lang="en-US" dirty="0" smtClean="0">
                <a:solidFill>
                  <a:srgbClr val="FF6600"/>
                </a:solidFill>
              </a:rPr>
              <a:t>history - </a:t>
            </a:r>
            <a:r>
              <a:rPr lang="en-US" dirty="0" smtClean="0"/>
              <a:t>a record of </a:t>
            </a:r>
            <a:r>
              <a:rPr lang="en-US" dirty="0"/>
              <a:t>credit extended and </a:t>
            </a:r>
            <a:r>
              <a:rPr lang="en-US" dirty="0" smtClean="0"/>
              <a:t>the repayment </a:t>
            </a:r>
            <a:r>
              <a:rPr lang="en-US" dirty="0"/>
              <a:t>thereof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credit reporting </a:t>
            </a:r>
            <a:r>
              <a:rPr lang="en-US" dirty="0" smtClean="0">
                <a:solidFill>
                  <a:srgbClr val="FF6600"/>
                </a:solidFill>
              </a:rPr>
              <a:t>agency (</a:t>
            </a:r>
            <a:r>
              <a:rPr lang="en-US" dirty="0">
                <a:solidFill>
                  <a:srgbClr val="FF6600"/>
                </a:solidFill>
              </a:rPr>
              <a:t>CRA</a:t>
            </a:r>
            <a:r>
              <a:rPr lang="en-US" dirty="0" smtClean="0">
                <a:solidFill>
                  <a:srgbClr val="FF6600"/>
                </a:solidFill>
              </a:rPr>
              <a:t>) -</a:t>
            </a:r>
            <a:r>
              <a:rPr lang="en-US" b="1" dirty="0" smtClean="0"/>
              <a:t> </a:t>
            </a:r>
            <a:r>
              <a:rPr lang="en-US" dirty="0"/>
              <a:t>an organization </a:t>
            </a:r>
            <a:r>
              <a:rPr lang="en-US" dirty="0" smtClean="0"/>
              <a:t>that collects</a:t>
            </a:r>
            <a:r>
              <a:rPr lang="en-US" dirty="0"/>
              <a:t>, analyzes, and </a:t>
            </a:r>
            <a:r>
              <a:rPr lang="en-US" dirty="0" smtClean="0"/>
              <a:t>resells information </a:t>
            </a:r>
            <a:r>
              <a:rPr lang="en-US" dirty="0"/>
              <a:t>supplied by </a:t>
            </a:r>
            <a:r>
              <a:rPr lang="en-US" dirty="0" smtClean="0"/>
              <a:t>financial institutions </a:t>
            </a:r>
            <a:r>
              <a:rPr lang="en-US" dirty="0"/>
              <a:t>and </a:t>
            </a:r>
            <a:r>
              <a:rPr lang="en-US" dirty="0" smtClean="0"/>
              <a:t>others who </a:t>
            </a:r>
            <a:r>
              <a:rPr lang="en-US" dirty="0"/>
              <a:t>extend credit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0455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b="1" dirty="0"/>
              <a:t>Financial Institutions and Dimensions of Credit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debt service - </a:t>
            </a:r>
            <a:r>
              <a:rPr lang="en-US" b="1" dirty="0"/>
              <a:t> </a:t>
            </a:r>
            <a:r>
              <a:rPr lang="en-US" dirty="0"/>
              <a:t>the amount a borrower is obligated to pay in a given period until a loan is repaid.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sz="500" b="1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personal guarantee -</a:t>
            </a:r>
            <a:r>
              <a:rPr lang="en-US" b="1" dirty="0"/>
              <a:t> </a:t>
            </a:r>
            <a:r>
              <a:rPr lang="en-US" dirty="0"/>
              <a:t>the promise to pay issued by an </a:t>
            </a:r>
            <a:r>
              <a:rPr lang="en-US" dirty="0" smtClean="0"/>
              <a:t>individual.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charge </a:t>
            </a:r>
            <a:r>
              <a:rPr lang="en-US" dirty="0" smtClean="0">
                <a:solidFill>
                  <a:srgbClr val="FF6600"/>
                </a:solidFill>
              </a:rPr>
              <a:t>account -</a:t>
            </a:r>
            <a:r>
              <a:rPr lang="en-US" b="1" dirty="0" smtClean="0"/>
              <a:t> </a:t>
            </a:r>
            <a:r>
              <a:rPr lang="en-US" dirty="0" smtClean="0"/>
              <a:t>credit extended </a:t>
            </a:r>
            <a:r>
              <a:rPr lang="en-US" dirty="0"/>
              <a:t>by a </a:t>
            </a:r>
            <a:r>
              <a:rPr lang="en-US" dirty="0" smtClean="0"/>
              <a:t>company allowing </a:t>
            </a:r>
            <a:r>
              <a:rPr lang="en-US" dirty="0"/>
              <a:t>qualified </a:t>
            </a:r>
            <a:r>
              <a:rPr lang="en-US" dirty="0" smtClean="0"/>
              <a:t>customers to </a:t>
            </a:r>
            <a:r>
              <a:rPr lang="en-US" dirty="0"/>
              <a:t>make purchases up to </a:t>
            </a:r>
            <a:r>
              <a:rPr lang="en-US" dirty="0" smtClean="0"/>
              <a:t>a specified </a:t>
            </a:r>
            <a:r>
              <a:rPr lang="en-US" dirty="0"/>
              <a:t>limit, without </a:t>
            </a:r>
            <a:r>
              <a:rPr lang="en-US" dirty="0" smtClean="0"/>
              <a:t>paying cash </a:t>
            </a:r>
            <a:r>
              <a:rPr lang="en-US" dirty="0"/>
              <a:t>at the time of purchase.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45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763000" cy="1143000"/>
          </a:xfrm>
        </p:spPr>
        <p:txBody>
          <a:bodyPr/>
          <a:lstStyle/>
          <a:p>
            <a:r>
              <a:rPr lang="en-US" b="1" dirty="0"/>
              <a:t>Financial Institutions and Dimensions of Credit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Bankers operate on the principles of the five Cs of </a:t>
            </a:r>
            <a:r>
              <a:rPr lang="en-US" dirty="0" smtClean="0"/>
              <a:t>credit.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2050231"/>
              </p:ext>
            </p:extLst>
          </p:nvPr>
        </p:nvGraphicFramePr>
        <p:xfrm>
          <a:off x="533400" y="1524000"/>
          <a:ext cx="7391400" cy="4648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5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r>
              <a:rPr lang="en-US" b="1" dirty="0"/>
              <a:t>Community Development Financial Institutions (CDFIs)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 number of alternate lending institutions can serve a broad range of </a:t>
            </a:r>
            <a:r>
              <a:rPr lang="en-US" dirty="0" smtClean="0"/>
              <a:t>needs in </a:t>
            </a:r>
            <a:r>
              <a:rPr lang="en-US" dirty="0"/>
              <a:t>emerging domestic markets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share the common </a:t>
            </a:r>
            <a:r>
              <a:rPr lang="en-US" dirty="0" smtClean="0"/>
              <a:t>vision of </a:t>
            </a:r>
            <a:r>
              <a:rPr lang="en-US" dirty="0"/>
              <a:t>expanding economic opportunity and improving the quality of life </a:t>
            </a:r>
            <a:r>
              <a:rPr lang="en-US" dirty="0" smtClean="0"/>
              <a:t>for low-income </a:t>
            </a:r>
            <a:r>
              <a:rPr lang="en-US" dirty="0"/>
              <a:t>people and </a:t>
            </a:r>
            <a:r>
              <a:rPr lang="en-US" dirty="0" smtClean="0"/>
              <a:t>communities.</a:t>
            </a:r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four CDFI sectors—banks, </a:t>
            </a:r>
            <a:r>
              <a:rPr lang="en-US" dirty="0" smtClean="0"/>
              <a:t>credit unions</a:t>
            </a:r>
            <a:r>
              <a:rPr lang="en-US" dirty="0"/>
              <a:t>, loan funds, and venture capital funds—are characterized by </a:t>
            </a:r>
            <a:r>
              <a:rPr lang="en-US" dirty="0" smtClean="0"/>
              <a:t>different business </a:t>
            </a:r>
            <a:r>
              <a:rPr lang="en-US" dirty="0"/>
              <a:t>models and legal structures: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61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Community Development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143000"/>
            <a:ext cx="8843749" cy="5410200"/>
          </a:xfrm>
        </p:spPr>
        <p:txBody>
          <a:bodyPr>
            <a:normAutofit/>
          </a:bodyPr>
          <a:lstStyle/>
          <a:p>
            <a:r>
              <a:rPr lang="en-US" dirty="0"/>
              <a:t>Community development banks (CDBs) provide capital to rebuild </a:t>
            </a:r>
            <a:r>
              <a:rPr lang="en-US" dirty="0" smtClean="0"/>
              <a:t>economically distressed </a:t>
            </a:r>
            <a:r>
              <a:rPr lang="en-US" dirty="0"/>
              <a:t>communities through targeted lending and investing.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They are </a:t>
            </a:r>
            <a:r>
              <a:rPr lang="en-US" dirty="0"/>
              <a:t>for-profit corporations with community representation on their </a:t>
            </a:r>
            <a:r>
              <a:rPr lang="en-US" dirty="0" smtClean="0"/>
              <a:t>boards of </a:t>
            </a:r>
            <a:r>
              <a:rPr lang="en-US" dirty="0"/>
              <a:t>directors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Depending </a:t>
            </a:r>
            <a:r>
              <a:rPr lang="en-US" dirty="0"/>
              <a:t>on the individual charter, such banks are </a:t>
            </a:r>
            <a:r>
              <a:rPr lang="en-US" dirty="0" smtClean="0"/>
              <a:t>regulated by </a:t>
            </a:r>
            <a:r>
              <a:rPr lang="en-US" dirty="0"/>
              <a:t>some combination of the Federal Deposit Insurance </a:t>
            </a:r>
            <a:r>
              <a:rPr lang="en-US" dirty="0" smtClean="0"/>
              <a:t>Corporation (</a:t>
            </a:r>
            <a:r>
              <a:rPr lang="en-US" dirty="0"/>
              <a:t>FDIC), the Federal Reserve, the Office of the Comptroller of the Currency</a:t>
            </a:r>
            <a:r>
              <a:rPr lang="en-US" dirty="0" smtClean="0"/>
              <a:t>, the </a:t>
            </a:r>
            <a:r>
              <a:rPr lang="en-US" dirty="0"/>
              <a:t>Office of Thrift Supervision, and state </a:t>
            </a:r>
            <a:r>
              <a:rPr lang="en-US" dirty="0" smtClean="0"/>
              <a:t>banking agencies</a:t>
            </a:r>
            <a:r>
              <a:rPr lang="en-US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21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Community Development Credit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/>
              <a:t>Community development credit unions (CDCUs) promote ownership of </a:t>
            </a:r>
            <a:r>
              <a:rPr lang="en-US" dirty="0" smtClean="0"/>
              <a:t>assets and </a:t>
            </a:r>
            <a:r>
              <a:rPr lang="en-US" dirty="0"/>
              <a:t>savings and provide affordable credit and retail financial </a:t>
            </a:r>
            <a:r>
              <a:rPr lang="en-US" dirty="0" smtClean="0"/>
              <a:t>services to </a:t>
            </a:r>
            <a:r>
              <a:rPr lang="en-US" dirty="0"/>
              <a:t>low-income individuals, often with special outreach to minority communities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They </a:t>
            </a:r>
            <a:r>
              <a:rPr lang="en-US" dirty="0"/>
              <a:t>are nonprofit financial cooperatives owned by their members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Credit unions are regulated by the National Credit Union </a:t>
            </a:r>
            <a:r>
              <a:rPr lang="en-US" dirty="0" smtClean="0"/>
              <a:t>Administration (</a:t>
            </a:r>
            <a:r>
              <a:rPr lang="en-US" dirty="0"/>
              <a:t>NCUA, an independent federal agency), state agencies, or both.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5770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Community Development Loan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9144000" cy="4800600"/>
          </a:xfrm>
        </p:spPr>
        <p:txBody>
          <a:bodyPr>
            <a:normAutofit/>
          </a:bodyPr>
          <a:lstStyle/>
          <a:p>
            <a:r>
              <a:rPr lang="en-US" dirty="0"/>
              <a:t>Community development loan funds (CDLFs) provide financing and </a:t>
            </a:r>
            <a:r>
              <a:rPr lang="en-US" dirty="0" smtClean="0"/>
              <a:t>development services </a:t>
            </a:r>
            <a:r>
              <a:rPr lang="en-US" dirty="0"/>
              <a:t>to businesses, organizations, and individuals in </a:t>
            </a:r>
            <a:r>
              <a:rPr lang="en-US" dirty="0" smtClean="0"/>
              <a:t>disadvantaged populations </a:t>
            </a:r>
            <a:r>
              <a:rPr lang="en-US" dirty="0"/>
              <a:t>and communities. </a:t>
            </a:r>
            <a:endParaRPr lang="en-US" dirty="0" smtClean="0"/>
          </a:p>
          <a:p>
            <a:endParaRPr lang="en-US" sz="500" dirty="0"/>
          </a:p>
          <a:p>
            <a:r>
              <a:rPr lang="en-US" dirty="0" smtClean="0"/>
              <a:t>There </a:t>
            </a:r>
            <a:r>
              <a:rPr lang="en-US" dirty="0"/>
              <a:t>are four main types of </a:t>
            </a:r>
            <a:r>
              <a:rPr lang="en-US" dirty="0" smtClean="0"/>
              <a:t>loan funds</a:t>
            </a:r>
            <a:r>
              <a:rPr lang="en-US" dirty="0"/>
              <a:t>: </a:t>
            </a:r>
            <a:r>
              <a:rPr lang="en-US" dirty="0" smtClean="0"/>
              <a:t>microenterprise</a:t>
            </a:r>
            <a:r>
              <a:rPr lang="en-US" dirty="0"/>
              <a:t>, small business, housing, and community </a:t>
            </a:r>
            <a:r>
              <a:rPr lang="en-US" dirty="0" smtClean="0"/>
              <a:t>service organization.</a:t>
            </a:r>
          </a:p>
          <a:p>
            <a:endParaRPr lang="en-US" sz="500" dirty="0" smtClean="0"/>
          </a:p>
          <a:p>
            <a:r>
              <a:rPr lang="en-US" dirty="0"/>
              <a:t>Each is defined by the type of client served, although </a:t>
            </a:r>
            <a:r>
              <a:rPr lang="en-US" dirty="0" smtClean="0"/>
              <a:t>many loan </a:t>
            </a:r>
            <a:r>
              <a:rPr lang="en-US" dirty="0"/>
              <a:t>funds serve more than one type of client in a single institution.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980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Community Development Venture Capital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/>
              <a:t>Community development venture capital funds (CDVCs) provide </a:t>
            </a:r>
            <a:r>
              <a:rPr lang="en-US" dirty="0" smtClean="0"/>
              <a:t>equity and </a:t>
            </a:r>
            <a:r>
              <a:rPr lang="en-US" dirty="0"/>
              <a:t>debt-with-equity features for small- and medium-sized businesses </a:t>
            </a:r>
            <a:r>
              <a:rPr lang="en-US" dirty="0" smtClean="0"/>
              <a:t>in distressed </a:t>
            </a:r>
            <a:r>
              <a:rPr lang="en-US" dirty="0"/>
              <a:t>communities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They </a:t>
            </a:r>
            <a:r>
              <a:rPr lang="en-US" dirty="0"/>
              <a:t>can be either for-profit or nonprofit and </a:t>
            </a:r>
            <a:r>
              <a:rPr lang="en-US" dirty="0" smtClean="0"/>
              <a:t>include community </a:t>
            </a:r>
            <a:r>
              <a:rPr lang="en-US" dirty="0"/>
              <a:t>representation.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6515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n-US" b="1" dirty="0"/>
              <a:t>Community Development Financial Institution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5715000"/>
          </a:xfrm>
        </p:spPr>
        <p:txBody>
          <a:bodyPr>
            <a:noAutofit/>
          </a:bodyPr>
          <a:lstStyle/>
          <a:p>
            <a:r>
              <a:rPr lang="en-US" sz="2300" dirty="0" smtClean="0"/>
              <a:t>Opportunity </a:t>
            </a:r>
            <a:r>
              <a:rPr lang="en-US" sz="2300" dirty="0"/>
              <a:t>Finance Network </a:t>
            </a:r>
            <a:r>
              <a:rPr lang="en-US" sz="2300" dirty="0" smtClean="0">
                <a:hlinkClick r:id="rId2"/>
              </a:rPr>
              <a:t>h</a:t>
            </a:r>
            <a:r>
              <a:rPr lang="en-US" sz="2300" i="1" dirty="0" smtClean="0">
                <a:hlinkClick r:id="rId2"/>
              </a:rPr>
              <a:t>ttp</a:t>
            </a:r>
            <a:r>
              <a:rPr lang="en-US" sz="2300" i="1" dirty="0">
                <a:hlinkClick r:id="rId2"/>
              </a:rPr>
              <a:t>://</a:t>
            </a:r>
            <a:r>
              <a:rPr lang="en-US" sz="2300" i="1" dirty="0" smtClean="0">
                <a:hlinkClick r:id="rId2"/>
              </a:rPr>
              <a:t>www.opportunityfinance.net</a:t>
            </a:r>
            <a:endParaRPr lang="en-US" sz="2300" i="1" dirty="0" smtClean="0"/>
          </a:p>
          <a:p>
            <a:endParaRPr lang="en-US" sz="500" i="1" dirty="0"/>
          </a:p>
          <a:p>
            <a:r>
              <a:rPr lang="en-US" sz="2300" dirty="0"/>
              <a:t>Association for </a:t>
            </a:r>
            <a:r>
              <a:rPr lang="en-US" sz="2300" dirty="0" smtClean="0"/>
              <a:t>Enterprise Opportunity</a:t>
            </a:r>
            <a:endParaRPr lang="en-US" sz="2300" dirty="0"/>
          </a:p>
          <a:p>
            <a:pPr marL="0" indent="0">
              <a:buNone/>
            </a:pPr>
            <a:r>
              <a:rPr lang="en-US" sz="2300" i="1" dirty="0" smtClean="0"/>
              <a:t>    </a:t>
            </a:r>
            <a:r>
              <a:rPr lang="en-US" sz="2300" i="1" dirty="0" smtClean="0">
                <a:hlinkClick r:id="rId3"/>
              </a:rPr>
              <a:t>http</a:t>
            </a:r>
            <a:r>
              <a:rPr lang="en-US" sz="2300" i="1" dirty="0">
                <a:hlinkClick r:id="rId3"/>
              </a:rPr>
              <a:t>://</a:t>
            </a:r>
            <a:r>
              <a:rPr lang="en-US" sz="2300" i="1" dirty="0" smtClean="0">
                <a:hlinkClick r:id="rId3"/>
              </a:rPr>
              <a:t>www.microenterpriseworks.org</a:t>
            </a:r>
            <a:endParaRPr lang="en-US" sz="2300" i="1" dirty="0" smtClean="0"/>
          </a:p>
          <a:p>
            <a:pPr marL="0" indent="0">
              <a:buNone/>
            </a:pPr>
            <a:endParaRPr lang="en-US" sz="500" i="1" dirty="0"/>
          </a:p>
          <a:p>
            <a:r>
              <a:rPr lang="en-US" sz="2300" dirty="0"/>
              <a:t>Aspen Institute </a:t>
            </a:r>
            <a:r>
              <a:rPr lang="en-US" sz="2300" i="1" dirty="0">
                <a:hlinkClick r:id="rId4"/>
              </a:rPr>
              <a:t>http://</a:t>
            </a:r>
            <a:r>
              <a:rPr lang="en-US" sz="2300" i="1" dirty="0" smtClean="0">
                <a:hlinkClick r:id="rId4"/>
              </a:rPr>
              <a:t>www.aspeninstitute.org</a:t>
            </a:r>
            <a:endParaRPr lang="en-US" sz="2300" i="1" dirty="0" smtClean="0"/>
          </a:p>
          <a:p>
            <a:endParaRPr lang="en-US" sz="500" i="1" dirty="0"/>
          </a:p>
          <a:p>
            <a:r>
              <a:rPr lang="en-US" sz="2300" dirty="0"/>
              <a:t>Calvert Foundation </a:t>
            </a:r>
            <a:r>
              <a:rPr lang="en-US" sz="2300" i="1" dirty="0">
                <a:hlinkClick r:id="rId5"/>
              </a:rPr>
              <a:t>http://</a:t>
            </a:r>
            <a:r>
              <a:rPr lang="en-US" sz="2300" i="1" dirty="0" smtClean="0">
                <a:hlinkClick r:id="rId5"/>
              </a:rPr>
              <a:t>www.calvertfoundation.org</a:t>
            </a:r>
            <a:endParaRPr lang="en-US" sz="2300" i="1" dirty="0" smtClean="0"/>
          </a:p>
          <a:p>
            <a:endParaRPr lang="en-US" sz="500" i="1" dirty="0"/>
          </a:p>
          <a:p>
            <a:endParaRPr lang="en-US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344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Going It Alone Versus Securing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financing -</a:t>
            </a:r>
            <a:r>
              <a:rPr lang="en-US" b="1" dirty="0" smtClean="0"/>
              <a:t> </a:t>
            </a:r>
            <a:r>
              <a:rPr lang="en-US" dirty="0"/>
              <a:t>the act </a:t>
            </a:r>
            <a:r>
              <a:rPr lang="en-US" dirty="0" smtClean="0"/>
              <a:t>of providing </a:t>
            </a:r>
            <a:r>
              <a:rPr lang="en-US" dirty="0"/>
              <a:t>or raising </a:t>
            </a:r>
            <a:r>
              <a:rPr lang="en-US" dirty="0" smtClean="0"/>
              <a:t>funds (</a:t>
            </a:r>
            <a:r>
              <a:rPr lang="en-US" dirty="0"/>
              <a:t>capital) for a purpose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Sometimes an entrepreneur can </a:t>
            </a:r>
            <a:r>
              <a:rPr lang="en-US" dirty="0" smtClean="0"/>
              <a:t>use home </a:t>
            </a:r>
            <a:r>
              <a:rPr lang="en-US" dirty="0"/>
              <a:t>equity, credit cards, or funds from friends or family to make up </a:t>
            </a:r>
            <a:r>
              <a:rPr lang="en-US" dirty="0" smtClean="0"/>
              <a:t>this shortfall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In </a:t>
            </a:r>
            <a:r>
              <a:rPr lang="en-US" dirty="0"/>
              <a:t>other cases, these resources are not available, are not sufficient</a:t>
            </a:r>
            <a:r>
              <a:rPr lang="en-US" dirty="0" smtClean="0"/>
              <a:t>, or </a:t>
            </a:r>
            <a:r>
              <a:rPr lang="en-US" dirty="0"/>
              <a:t>would not make sense for the business needs. In those situations</a:t>
            </a:r>
            <a:r>
              <a:rPr lang="en-US" dirty="0" smtClean="0"/>
              <a:t>, debt </a:t>
            </a:r>
            <a:r>
              <a:rPr lang="en-US" dirty="0"/>
              <a:t>or equity financing becomes a necessity.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62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r>
              <a:rPr lang="en-US" b="1" dirty="0"/>
              <a:t>Community Development Financial Institution 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9220200" cy="4525963"/>
          </a:xfrm>
        </p:spPr>
        <p:txBody>
          <a:bodyPr>
            <a:normAutofit/>
          </a:bodyPr>
          <a:lstStyle/>
          <a:p>
            <a:r>
              <a:rPr lang="en-US" sz="2300" dirty="0"/>
              <a:t>Coalition of Community Development Financial Institutions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(</a:t>
            </a:r>
            <a:r>
              <a:rPr lang="en-US" sz="2300" dirty="0"/>
              <a:t>CDFI Coalition) </a:t>
            </a:r>
            <a:r>
              <a:rPr lang="en-US" sz="2300" i="1" dirty="0">
                <a:hlinkClick r:id="rId2"/>
              </a:rPr>
              <a:t>http://www.cdfi.org</a:t>
            </a:r>
            <a:endParaRPr lang="en-US" sz="2300" i="1" dirty="0"/>
          </a:p>
          <a:p>
            <a:endParaRPr lang="en-US" sz="500" i="1" dirty="0"/>
          </a:p>
          <a:p>
            <a:r>
              <a:rPr lang="en-US" sz="2300" dirty="0"/>
              <a:t>Community Development Venture Capital Alliance</a:t>
            </a:r>
          </a:p>
          <a:p>
            <a:pPr marL="0" indent="0">
              <a:buNone/>
            </a:pPr>
            <a:r>
              <a:rPr lang="en-US" sz="2300" i="1" dirty="0"/>
              <a:t>      </a:t>
            </a:r>
            <a:r>
              <a:rPr lang="en-US" sz="2300" i="1" dirty="0">
                <a:hlinkClick r:id="rId3"/>
              </a:rPr>
              <a:t>http://www.cdvca.org</a:t>
            </a:r>
            <a:endParaRPr lang="en-US" sz="2300" i="1" dirty="0"/>
          </a:p>
          <a:p>
            <a:pPr marL="0" indent="0">
              <a:buNone/>
            </a:pPr>
            <a:endParaRPr lang="en-US" sz="500" i="1" dirty="0"/>
          </a:p>
          <a:p>
            <a:r>
              <a:rPr lang="en-US" sz="2300" dirty="0"/>
              <a:t>First Nations </a:t>
            </a:r>
            <a:r>
              <a:rPr lang="en-US" sz="2300" dirty="0" err="1"/>
              <a:t>Oweesta</a:t>
            </a:r>
            <a:r>
              <a:rPr lang="en-US" sz="2300" dirty="0"/>
              <a:t> Corporation </a:t>
            </a:r>
            <a:r>
              <a:rPr lang="en-US" sz="2300" i="1" dirty="0">
                <a:hlinkClick r:id="rId4"/>
              </a:rPr>
              <a:t>http://www.oweesta.org</a:t>
            </a:r>
            <a:endParaRPr lang="en-US" sz="2300" i="1" dirty="0"/>
          </a:p>
          <a:p>
            <a:endParaRPr lang="en-US" sz="500" i="1" dirty="0"/>
          </a:p>
          <a:p>
            <a:r>
              <a:rPr lang="en-US" sz="2300" dirty="0"/>
              <a:t>National Community Investment Fund </a:t>
            </a:r>
            <a:r>
              <a:rPr lang="en-US" sz="2300" i="1" dirty="0">
                <a:hlinkClick r:id="rId5"/>
              </a:rPr>
              <a:t>http://www.ncif.org</a:t>
            </a:r>
            <a:endParaRPr lang="en-US" sz="2300" i="1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9611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b="1" dirty="0"/>
              <a:t>Venture Capitalists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venture </a:t>
            </a:r>
            <a:r>
              <a:rPr lang="en-US" dirty="0" smtClean="0">
                <a:solidFill>
                  <a:srgbClr val="FF6600"/>
                </a:solidFill>
              </a:rPr>
              <a:t>capitalist - </a:t>
            </a:r>
            <a:r>
              <a:rPr lang="en-US" dirty="0" smtClean="0"/>
              <a:t>an investor </a:t>
            </a:r>
            <a:r>
              <a:rPr lang="en-US" dirty="0"/>
              <a:t>or </a:t>
            </a:r>
            <a:r>
              <a:rPr lang="en-US" dirty="0" smtClean="0"/>
              <a:t>investment company </a:t>
            </a:r>
            <a:r>
              <a:rPr lang="en-US" dirty="0"/>
              <a:t>whose specialty </a:t>
            </a:r>
            <a:r>
              <a:rPr lang="en-US" dirty="0" smtClean="0"/>
              <a:t>is financing </a:t>
            </a:r>
            <a:r>
              <a:rPr lang="en-US" dirty="0"/>
              <a:t>new, </a:t>
            </a:r>
            <a:r>
              <a:rPr lang="en-US" dirty="0" smtClean="0"/>
              <a:t>high-potential entrepreneurial companies and </a:t>
            </a:r>
            <a:r>
              <a:rPr lang="en-US" dirty="0"/>
              <a:t>second-stage companies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angel </a:t>
            </a:r>
            <a:r>
              <a:rPr lang="en-US" dirty="0" smtClean="0">
                <a:solidFill>
                  <a:srgbClr val="FF6600"/>
                </a:solidFill>
              </a:rPr>
              <a:t>investor - </a:t>
            </a:r>
            <a:r>
              <a:rPr lang="en-US" dirty="0"/>
              <a:t>a </a:t>
            </a:r>
            <a:r>
              <a:rPr lang="en-US" dirty="0" smtClean="0"/>
              <a:t>wealthy individual </a:t>
            </a:r>
            <a:r>
              <a:rPr lang="en-US" dirty="0"/>
              <a:t>who invests </a:t>
            </a:r>
            <a:r>
              <a:rPr lang="en-US" dirty="0" smtClean="0"/>
              <a:t>in businesses.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There are also investors and investment companies whose specialty is </a:t>
            </a:r>
            <a:r>
              <a:rPr lang="en-US" dirty="0" smtClean="0"/>
              <a:t>financing new</a:t>
            </a:r>
            <a:r>
              <a:rPr lang="en-US" dirty="0"/>
              <a:t>, high-potential entrepreneurial companies and second-stage companies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They typically expect </a:t>
            </a:r>
            <a:r>
              <a:rPr lang="en-US" dirty="0" smtClean="0"/>
              <a:t>to earn </a:t>
            </a:r>
            <a:r>
              <a:rPr lang="en-US" dirty="0"/>
              <a:t>6 to 10 times their money back over a five-year period, or a 45 </a:t>
            </a:r>
            <a:r>
              <a:rPr lang="en-US" dirty="0" smtClean="0"/>
              <a:t>percent return </a:t>
            </a:r>
            <a:r>
              <a:rPr lang="en-US" dirty="0"/>
              <a:t>on investment.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718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Venture Capitalists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Venture capitalists typically reap the return on their equity </a:t>
            </a:r>
            <a:r>
              <a:rPr lang="en-US" dirty="0" smtClean="0"/>
              <a:t>investments in </a:t>
            </a:r>
            <a:r>
              <a:rPr lang="en-US" dirty="0"/>
              <a:t>one of two ways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/>
          </a:p>
          <a:p>
            <a:pPr marL="457200" indent="-457200">
              <a:buAutoNum type="arabicPeriod"/>
            </a:pPr>
            <a:r>
              <a:rPr lang="en-US" dirty="0" smtClean="0"/>
              <a:t>by </a:t>
            </a:r>
            <a:r>
              <a:rPr lang="en-US" dirty="0"/>
              <a:t>selling their percentage share of the business to another </a:t>
            </a:r>
            <a:r>
              <a:rPr lang="en-US" dirty="0" smtClean="0"/>
              <a:t>investor through </a:t>
            </a:r>
            <a:r>
              <a:rPr lang="en-US" dirty="0"/>
              <a:t>a private transaction; </a:t>
            </a:r>
            <a:r>
              <a:rPr lang="en-US" dirty="0" smtClean="0"/>
              <a:t>or</a:t>
            </a:r>
          </a:p>
          <a:p>
            <a:pPr marL="457200" indent="-457200">
              <a:buAutoNum type="arabicPeriod"/>
            </a:pPr>
            <a:endParaRPr lang="en-US" sz="500" dirty="0"/>
          </a:p>
          <a:p>
            <a:pPr marL="0" indent="0">
              <a:buNone/>
            </a:pPr>
            <a:r>
              <a:rPr lang="en-US" dirty="0" smtClean="0"/>
              <a:t>2.  by </a:t>
            </a:r>
            <a:r>
              <a:rPr lang="en-US" dirty="0"/>
              <a:t>waiting until the company goes public (starts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selling stock </a:t>
            </a:r>
            <a:r>
              <a:rPr lang="en-US" dirty="0"/>
              <a:t>on </a:t>
            </a:r>
            <a:r>
              <a:rPr lang="en-US" dirty="0" smtClean="0"/>
              <a:t>the open </a:t>
            </a:r>
            <a:r>
              <a:rPr lang="en-US" dirty="0"/>
              <a:t>market) and trading their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ownership shares </a:t>
            </a:r>
            <a:r>
              <a:rPr lang="en-US" dirty="0"/>
              <a:t>for cash by </a:t>
            </a:r>
            <a:r>
              <a:rPr lang="en-US" dirty="0" smtClean="0"/>
              <a:t>selling them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29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Angels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If your business does not meet the high-flying profit picture </a:t>
            </a:r>
            <a:r>
              <a:rPr lang="en-US" dirty="0" smtClean="0"/>
              <a:t>that would </a:t>
            </a:r>
            <a:r>
              <a:rPr lang="en-US" dirty="0"/>
              <a:t>attract venture capitalists, or does not require so much financing</a:t>
            </a:r>
            <a:r>
              <a:rPr lang="en-US" dirty="0" smtClean="0"/>
              <a:t>, it </a:t>
            </a:r>
            <a:r>
              <a:rPr lang="en-US" dirty="0"/>
              <a:t>might still be of interest to </a:t>
            </a:r>
            <a:r>
              <a:rPr lang="en-US" b="1" dirty="0"/>
              <a:t>angel </a:t>
            </a:r>
            <a:r>
              <a:rPr lang="en-US" b="1" dirty="0" smtClean="0"/>
              <a:t>investors</a:t>
            </a:r>
            <a:r>
              <a:rPr lang="en-US" dirty="0" smtClean="0"/>
              <a:t>.</a:t>
            </a:r>
          </a:p>
          <a:p>
            <a:endParaRPr lang="en-US" sz="500" b="1" dirty="0" smtClean="0"/>
          </a:p>
          <a:p>
            <a:r>
              <a:rPr lang="en-US" dirty="0"/>
              <a:t>If your business has good management in place and </a:t>
            </a:r>
            <a:r>
              <a:rPr lang="en-US" dirty="0" smtClean="0"/>
              <a:t>a solid </a:t>
            </a:r>
            <a:r>
              <a:rPr lang="en-US" dirty="0"/>
              <a:t>business plan, you might be able to raise angel financing.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2525" y="914400"/>
            <a:ext cx="38766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87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Insurance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policy </a:t>
            </a:r>
            <a:r>
              <a:rPr lang="en-US" dirty="0" smtClean="0">
                <a:solidFill>
                  <a:srgbClr val="FF6600"/>
                </a:solidFill>
              </a:rPr>
              <a:t>loan - </a:t>
            </a:r>
            <a:r>
              <a:rPr lang="en-US" dirty="0"/>
              <a:t>a loan </a:t>
            </a:r>
            <a:r>
              <a:rPr lang="en-US" dirty="0" smtClean="0"/>
              <a:t>made against </a:t>
            </a:r>
            <a:r>
              <a:rPr lang="en-US" dirty="0"/>
              <a:t>an insurance </a:t>
            </a:r>
            <a:r>
              <a:rPr lang="en-US" dirty="0" smtClean="0"/>
              <a:t>policy with </a:t>
            </a:r>
            <a:r>
              <a:rPr lang="en-US" dirty="0"/>
              <a:t>cash value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Business owners may obtain a policy loan, which is made to a </a:t>
            </a:r>
            <a:r>
              <a:rPr lang="en-US" dirty="0" smtClean="0"/>
              <a:t>business using </a:t>
            </a:r>
            <a:r>
              <a:rPr lang="en-US" dirty="0"/>
              <a:t>a whole-life, variable-life, or universal-life insurance policy </a:t>
            </a:r>
            <a:r>
              <a:rPr lang="en-US" dirty="0" smtClean="0"/>
              <a:t>based on </a:t>
            </a:r>
            <a:r>
              <a:rPr lang="en-US" dirty="0"/>
              <a:t>the policy’s cash surrender value</a:t>
            </a:r>
            <a:r>
              <a:rPr lang="en-US" dirty="0" smtClean="0"/>
              <a:t>.</a:t>
            </a:r>
          </a:p>
          <a:p>
            <a:r>
              <a:rPr lang="en-US" sz="500" dirty="0" smtClean="0"/>
              <a:t> </a:t>
            </a:r>
          </a:p>
          <a:p>
            <a:r>
              <a:rPr lang="en-US" dirty="0" smtClean="0"/>
              <a:t>In </a:t>
            </a:r>
            <a:r>
              <a:rPr lang="en-US" dirty="0"/>
              <a:t>essence, the owner is </a:t>
            </a:r>
            <a:r>
              <a:rPr lang="en-US" dirty="0" smtClean="0"/>
              <a:t>borrowing against </a:t>
            </a:r>
            <a:r>
              <a:rPr lang="en-US" dirty="0"/>
              <a:t>personal savings.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0273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Vendor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143000"/>
            <a:ext cx="8843749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f</a:t>
            </a:r>
            <a:r>
              <a:rPr lang="en-US" dirty="0" smtClean="0">
                <a:solidFill>
                  <a:srgbClr val="FF6600"/>
                </a:solidFill>
              </a:rPr>
              <a:t>loat -</a:t>
            </a:r>
            <a:r>
              <a:rPr lang="en-US" b="1" dirty="0" smtClean="0"/>
              <a:t> </a:t>
            </a:r>
            <a:r>
              <a:rPr lang="en-US" dirty="0"/>
              <a:t>the time between </a:t>
            </a:r>
            <a:r>
              <a:rPr lang="en-US" dirty="0" smtClean="0"/>
              <a:t>a payment </a:t>
            </a:r>
            <a:r>
              <a:rPr lang="en-US" dirty="0"/>
              <a:t>transaction </a:t>
            </a:r>
            <a:r>
              <a:rPr lang="en-US" dirty="0" smtClean="0"/>
              <a:t>and when </a:t>
            </a:r>
            <a:r>
              <a:rPr lang="en-US" dirty="0"/>
              <a:t>the cash is actually </a:t>
            </a:r>
            <a:r>
              <a:rPr lang="en-US" dirty="0" smtClean="0"/>
              <a:t>in the </a:t>
            </a:r>
            <a:r>
              <a:rPr lang="en-US" dirty="0"/>
              <a:t>payee’s </a:t>
            </a:r>
            <a:r>
              <a:rPr lang="en-US" dirty="0" smtClean="0"/>
              <a:t>account Entrepreneurs </a:t>
            </a:r>
            <a:r>
              <a:rPr lang="en-US" dirty="0"/>
              <a:t>frequently benefit from the establishment of trade </a:t>
            </a:r>
            <a:r>
              <a:rPr lang="en-US" dirty="0" smtClean="0"/>
              <a:t>credit from </a:t>
            </a:r>
            <a:r>
              <a:rPr lang="en-US" dirty="0"/>
              <a:t>vendors.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eliminating the need for cash in advance or at the </a:t>
            </a:r>
            <a:r>
              <a:rPr lang="en-US" dirty="0" smtClean="0"/>
              <a:t>time of </a:t>
            </a:r>
            <a:r>
              <a:rPr lang="en-US" dirty="0"/>
              <a:t>purchase, businesses can hold onto the money for a longer period </a:t>
            </a:r>
            <a:r>
              <a:rPr lang="en-US" dirty="0" smtClean="0"/>
              <a:t>or will </a:t>
            </a:r>
            <a:r>
              <a:rPr lang="en-US" dirty="0"/>
              <a:t>have more time to generate cash for payment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You </a:t>
            </a:r>
            <a:r>
              <a:rPr lang="en-US" dirty="0" smtClean="0"/>
              <a:t>should negotiate </a:t>
            </a:r>
            <a:r>
              <a:rPr lang="en-US" dirty="0"/>
              <a:t>the best possible payment terms with your suppliers in advance</a:t>
            </a:r>
            <a:r>
              <a:rPr lang="en-US" dirty="0" smtClean="0"/>
              <a:t>, so </a:t>
            </a:r>
            <a:r>
              <a:rPr lang="en-US" dirty="0"/>
              <a:t>that your business can use float to have as much cash on hand as possible.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02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b="1" dirty="0"/>
              <a:t>Federally Supported Investment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50322" cy="4525963"/>
          </a:xfrm>
        </p:spPr>
        <p:txBody>
          <a:bodyPr/>
          <a:lstStyle/>
          <a:p>
            <a:r>
              <a:rPr lang="en-US" dirty="0"/>
              <a:t>The U.S. government has supported the establishment of a number </a:t>
            </a:r>
            <a:r>
              <a:rPr lang="en-US" dirty="0" smtClean="0"/>
              <a:t>of privately </a:t>
            </a:r>
            <a:r>
              <a:rPr lang="en-US" dirty="0"/>
              <a:t>owned and </a:t>
            </a:r>
            <a:r>
              <a:rPr lang="en-US" dirty="0" smtClean="0"/>
              <a:t>managed investment </a:t>
            </a:r>
            <a:r>
              <a:rPr lang="en-US" dirty="0"/>
              <a:t>funds, primarily licensed </a:t>
            </a:r>
            <a:r>
              <a:rPr lang="en-US" dirty="0" smtClean="0"/>
              <a:t>and regulated </a:t>
            </a:r>
            <a:r>
              <a:rPr lang="en-US" dirty="0"/>
              <a:t>by the </a:t>
            </a:r>
            <a:r>
              <a:rPr lang="en-US" dirty="0" smtClean="0"/>
              <a:t>SBA.</a:t>
            </a:r>
          </a:p>
          <a:p>
            <a:endParaRPr lang="en-US" sz="500" dirty="0" smtClean="0"/>
          </a:p>
          <a:p>
            <a:r>
              <a:rPr lang="en-US" dirty="0" smtClean="0"/>
              <a:t>They use </a:t>
            </a:r>
            <a:r>
              <a:rPr lang="en-US" dirty="0"/>
              <a:t>their own capital, plus money </a:t>
            </a:r>
            <a:r>
              <a:rPr lang="en-US" dirty="0" smtClean="0"/>
              <a:t>borrowed with </a:t>
            </a:r>
            <a:r>
              <a:rPr lang="en-US" dirty="0"/>
              <a:t>federal guarantees, to make equity and debt investments in </a:t>
            </a:r>
            <a:r>
              <a:rPr lang="en-US" dirty="0" smtClean="0"/>
              <a:t>qualifying small businesses.</a:t>
            </a:r>
          </a:p>
          <a:p>
            <a:endParaRPr lang="en-US" sz="500" dirty="0" smtClean="0"/>
          </a:p>
          <a:p>
            <a:r>
              <a:rPr lang="en-US" dirty="0"/>
              <a:t>The general name for these is Small </a:t>
            </a:r>
            <a:r>
              <a:rPr lang="en-US" dirty="0" smtClean="0"/>
              <a:t>Business Investment Companies (</a:t>
            </a:r>
            <a:r>
              <a:rPr lang="en-US" dirty="0"/>
              <a:t>SBICs).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7696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Financing for Rural/Agricultural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1295400"/>
            <a:ext cx="8816453" cy="4525963"/>
          </a:xfrm>
        </p:spPr>
        <p:txBody>
          <a:bodyPr>
            <a:normAutofit/>
          </a:bodyPr>
          <a:lstStyle/>
          <a:p>
            <a:r>
              <a:rPr lang="en-US" dirty="0"/>
              <a:t>Whereas business owners often think of the SBA in terms of financial </a:t>
            </a:r>
            <a:r>
              <a:rPr lang="en-US" dirty="0" smtClean="0"/>
              <a:t>support and assistance.</a:t>
            </a:r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U.S. Department of Agriculture (USDA) also </a:t>
            </a:r>
            <a:r>
              <a:rPr lang="en-US" dirty="0" smtClean="0"/>
              <a:t>has a </a:t>
            </a:r>
            <a:r>
              <a:rPr lang="en-US" dirty="0"/>
              <a:t>long tradition of providing financial and technical assistance to rural</a:t>
            </a:r>
            <a:r>
              <a:rPr lang="en-US" dirty="0" smtClean="0"/>
              <a:t>/agricultural </a:t>
            </a:r>
            <a:r>
              <a:rPr lang="en-US" dirty="0"/>
              <a:t>businesses, through a variety of programs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Each program has specific options and limits and </a:t>
            </a:r>
            <a:r>
              <a:rPr lang="en-US" dirty="0" smtClean="0"/>
              <a:t>can prove </a:t>
            </a:r>
            <a:r>
              <a:rPr lang="en-US" dirty="0"/>
              <a:t>invaluable if your business is located in an area served by </a:t>
            </a:r>
            <a:r>
              <a:rPr lang="en-US" dirty="0" smtClean="0"/>
              <a:t>these USDA </a:t>
            </a:r>
            <a:r>
              <a:rPr lang="en-US" dirty="0"/>
              <a:t>grants or loans.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8860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b="1" dirty="0"/>
              <a:t>Self-Funding: Bootstrap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255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bootstrap </a:t>
            </a:r>
            <a:r>
              <a:rPr lang="en-US" dirty="0" smtClean="0">
                <a:solidFill>
                  <a:srgbClr val="FF6600"/>
                </a:solidFill>
              </a:rPr>
              <a:t>financing - </a:t>
            </a:r>
            <a:r>
              <a:rPr lang="en-US" dirty="0" smtClean="0"/>
              <a:t>financing </a:t>
            </a:r>
            <a:r>
              <a:rPr lang="en-US" dirty="0"/>
              <a:t>a business </a:t>
            </a:r>
            <a:r>
              <a:rPr lang="en-US" dirty="0" smtClean="0"/>
              <a:t>by creatively </a:t>
            </a:r>
            <a:r>
              <a:rPr lang="en-US" dirty="0"/>
              <a:t>stretching </a:t>
            </a:r>
            <a:r>
              <a:rPr lang="en-US" dirty="0" smtClean="0"/>
              <a:t>existing capital </a:t>
            </a:r>
            <a:r>
              <a:rPr lang="en-US" dirty="0"/>
              <a:t>as far as possible</a:t>
            </a:r>
            <a:r>
              <a:rPr lang="en-US" dirty="0" smtClean="0"/>
              <a:t>, including </a:t>
            </a:r>
            <a:r>
              <a:rPr lang="en-US" dirty="0"/>
              <a:t>extensive use of </a:t>
            </a:r>
            <a:r>
              <a:rPr lang="en-US" dirty="0" smtClean="0"/>
              <a:t>the entrepreneur’s </a:t>
            </a:r>
            <a:r>
              <a:rPr lang="en-US" dirty="0"/>
              <a:t>time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If you cannot secure bank, venture, or angel financing, it does not </a:t>
            </a:r>
            <a:r>
              <a:rPr lang="en-US" dirty="0" smtClean="0"/>
              <a:t>mean that your business model/idea is not good.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It may be that it simply does not fit their criteria.</a:t>
            </a:r>
          </a:p>
          <a:p>
            <a:endParaRPr lang="en-US" sz="500" dirty="0" smtClean="0"/>
          </a:p>
          <a:p>
            <a:r>
              <a:rPr lang="en-US" dirty="0" smtClean="0"/>
              <a:t>It </a:t>
            </a:r>
            <a:r>
              <a:rPr lang="en-US" dirty="0"/>
              <a:t>is important to listen to constructive criticism </a:t>
            </a:r>
            <a:r>
              <a:rPr lang="en-US" dirty="0" smtClean="0"/>
              <a:t>and recommendations </a:t>
            </a:r>
            <a:r>
              <a:rPr lang="en-US" dirty="0"/>
              <a:t>from the financing sources that do not fund you.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9652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55122" cy="1143000"/>
          </a:xfrm>
        </p:spPr>
        <p:txBody>
          <a:bodyPr/>
          <a:lstStyle/>
          <a:p>
            <a:r>
              <a:rPr lang="en-US" b="1" dirty="0"/>
              <a:t>Accessing Sources </a:t>
            </a:r>
            <a:r>
              <a:rPr lang="en-US" b="1" dirty="0" smtClean="0"/>
              <a:t>Through Online </a:t>
            </a:r>
            <a:r>
              <a:rPr lang="en-US" b="1" dirty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/>
              <a:t>The more people who are aware of your product or service and its benefits</a:t>
            </a:r>
            <a:r>
              <a:rPr lang="en-US" dirty="0" smtClean="0"/>
              <a:t>, the </a:t>
            </a:r>
            <a:r>
              <a:rPr lang="en-US" dirty="0"/>
              <a:t>more likely they are to buy it or refer you to someone who will do so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Use search </a:t>
            </a:r>
            <a:r>
              <a:rPr lang="en-US" dirty="0" smtClean="0"/>
              <a:t>engines such </a:t>
            </a:r>
            <a:r>
              <a:rPr lang="en-US" dirty="0"/>
              <a:t>as Google, Bing, Excite, and Yahoo! to find such Web sites as </a:t>
            </a:r>
            <a:r>
              <a:rPr lang="en-US" dirty="0" smtClean="0"/>
              <a:t>the </a:t>
            </a:r>
            <a:r>
              <a:rPr lang="fr-FR" dirty="0" smtClean="0"/>
              <a:t>Entrepreneurs</a:t>
            </a:r>
            <a:r>
              <a:rPr lang="fr-FR" dirty="0"/>
              <a:t>’ </a:t>
            </a:r>
            <a:r>
              <a:rPr lang="fr-FR" dirty="0" err="1" smtClean="0"/>
              <a:t>organization</a:t>
            </a:r>
            <a:r>
              <a:rPr lang="fr-FR" dirty="0" smtClean="0"/>
              <a:t> </a:t>
            </a:r>
            <a:r>
              <a:rPr lang="fr-FR" dirty="0"/>
              <a:t>at </a:t>
            </a:r>
            <a:r>
              <a:rPr lang="fr-FR" dirty="0">
                <a:hlinkClick r:id="rId2"/>
              </a:rPr>
              <a:t>http://www.eonetwork.org</a:t>
            </a:r>
            <a:r>
              <a:rPr lang="fr-FR" dirty="0" smtClean="0"/>
              <a:t>.</a:t>
            </a:r>
          </a:p>
          <a:p>
            <a:endParaRPr lang="fr-FR" sz="500" dirty="0" smtClean="0"/>
          </a:p>
          <a:p>
            <a:r>
              <a:rPr lang="en-US" dirty="0"/>
              <a:t>Be wary of any service that requires upfront payment, will not </a:t>
            </a:r>
            <a:r>
              <a:rPr lang="en-US" dirty="0" smtClean="0"/>
              <a:t>provide complete </a:t>
            </a:r>
            <a:r>
              <a:rPr lang="en-US" dirty="0"/>
              <a:t>references, or in any other way raises a red flag.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18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Going It Alone Versus Securing Financing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three ways to finance a business venture, assuming you </a:t>
            </a:r>
            <a:r>
              <a:rPr lang="en-US" dirty="0" smtClean="0"/>
              <a:t>do not </a:t>
            </a:r>
            <a:r>
              <a:rPr lang="en-US" dirty="0"/>
              <a:t>have enough funds in your savings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334753"/>
              </p:ext>
            </p:extLst>
          </p:nvPr>
        </p:nvGraphicFramePr>
        <p:xfrm>
          <a:off x="1524000" y="1397000"/>
          <a:ext cx="7162800" cy="5003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01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r>
              <a:rPr lang="en-US" b="1" dirty="0"/>
              <a:t>Investors Want Their Money to Grow</a:t>
            </a:r>
            <a:r>
              <a:rPr lang="en-US" b="1" dirty="0" smtClean="0"/>
              <a:t>: Can </a:t>
            </a:r>
            <a:r>
              <a:rPr lang="en-US" b="1" dirty="0"/>
              <a:t>You Make It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three categories of financial investments that can </a:t>
            </a:r>
            <a:r>
              <a:rPr lang="en-US" dirty="0" smtClean="0"/>
              <a:t>provide funds: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4366797"/>
              </p:ext>
            </p:extLst>
          </p:nvPr>
        </p:nvGraphicFramePr>
        <p:xfrm>
          <a:off x="1753738" y="2260600"/>
          <a:ext cx="6172200" cy="4368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66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r>
              <a:rPr lang="en-US" b="1" dirty="0"/>
              <a:t>Investors Want Their Money to Grow</a:t>
            </a:r>
            <a:r>
              <a:rPr lang="en-US" b="1" dirty="0" smtClean="0"/>
              <a:t>: Can </a:t>
            </a:r>
            <a:r>
              <a:rPr lang="en-US" b="1" dirty="0"/>
              <a:t>You Make It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three categories of financial investments that can </a:t>
            </a:r>
            <a:r>
              <a:rPr lang="en-US" dirty="0" smtClean="0"/>
              <a:t>provide funds:</a:t>
            </a:r>
          </a:p>
          <a:p>
            <a:pPr marL="0" indent="0">
              <a:buNone/>
            </a:pPr>
            <a:endParaRPr lang="en-US" sz="500" dirty="0" smtClean="0"/>
          </a:p>
          <a:p>
            <a:pPr marL="457200" indent="-457200">
              <a:buAutoNum type="arabicPeriod"/>
            </a:pPr>
            <a:r>
              <a:rPr lang="en-US" b="1" dirty="0" smtClean="0"/>
              <a:t>Stocks</a:t>
            </a:r>
            <a:r>
              <a:rPr lang="en-US" b="1" dirty="0"/>
              <a:t>. </a:t>
            </a:r>
            <a:r>
              <a:rPr lang="en-US" dirty="0"/>
              <a:t>Shares of company ownership (equity</a:t>
            </a:r>
            <a:r>
              <a:rPr lang="en-US" dirty="0" smtClean="0"/>
              <a:t>).</a:t>
            </a:r>
          </a:p>
          <a:p>
            <a:pPr marL="457200" indent="-457200">
              <a:buAutoNum type="arabicPeriod"/>
            </a:pPr>
            <a:endParaRPr lang="en-US" sz="500" dirty="0"/>
          </a:p>
          <a:p>
            <a:pPr marL="0" indent="0">
              <a:buNone/>
            </a:pPr>
            <a:r>
              <a:rPr lang="en-US" b="1" dirty="0"/>
              <a:t>2. Bonds. </a:t>
            </a:r>
            <a:r>
              <a:rPr lang="en-US" dirty="0"/>
              <a:t>Loans (debt) made to companies or </a:t>
            </a:r>
            <a:r>
              <a:rPr lang="en-US" dirty="0" smtClean="0"/>
              <a:t>government </a:t>
            </a:r>
            <a:br>
              <a:rPr lang="en-US" dirty="0" smtClean="0"/>
            </a:br>
            <a:r>
              <a:rPr lang="en-US" dirty="0" smtClean="0"/>
              <a:t>    entities for more </a:t>
            </a:r>
            <a:r>
              <a:rPr lang="en-US" dirty="0"/>
              <a:t>than one year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b="1" dirty="0"/>
              <a:t>3. Cash. </a:t>
            </a:r>
            <a:r>
              <a:rPr lang="en-US" dirty="0"/>
              <a:t>Savings accounts, Treasury bills, or other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investments </a:t>
            </a:r>
            <a:r>
              <a:rPr lang="en-US" dirty="0"/>
              <a:t>that </a:t>
            </a:r>
            <a:r>
              <a:rPr lang="en-US" dirty="0" smtClean="0"/>
              <a:t>can be </a:t>
            </a:r>
            <a:r>
              <a:rPr lang="en-US" i="1" dirty="0"/>
              <a:t>liquidated </a:t>
            </a:r>
            <a:r>
              <a:rPr lang="en-US" dirty="0"/>
              <a:t>(turned into cash)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within </a:t>
            </a:r>
            <a:r>
              <a:rPr lang="en-US" dirty="0"/>
              <a:t>24 hours.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09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How Stocks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s</a:t>
            </a:r>
            <a:r>
              <a:rPr lang="en-US" dirty="0" smtClean="0">
                <a:solidFill>
                  <a:srgbClr val="FF6600"/>
                </a:solidFill>
              </a:rPr>
              <a:t>hare -</a:t>
            </a:r>
            <a:r>
              <a:rPr lang="en-US" b="1" dirty="0" smtClean="0"/>
              <a:t> </a:t>
            </a:r>
            <a:r>
              <a:rPr lang="en-US" dirty="0"/>
              <a:t>a single unit </a:t>
            </a:r>
            <a:r>
              <a:rPr lang="en-US" dirty="0" smtClean="0"/>
              <a:t>of corporate </a:t>
            </a:r>
            <a:r>
              <a:rPr lang="en-US" dirty="0"/>
              <a:t>stock</a:t>
            </a:r>
            <a:r>
              <a:rPr lang="en-US" dirty="0" smtClean="0"/>
              <a:t>.</a:t>
            </a:r>
          </a:p>
          <a:p>
            <a:r>
              <a:rPr lang="en-US" dirty="0"/>
              <a:t>A corporation, whether privately held or publicly traded, is </a:t>
            </a:r>
            <a:r>
              <a:rPr lang="en-US" dirty="0" smtClean="0"/>
              <a:t>owned by </a:t>
            </a:r>
            <a:r>
              <a:rPr lang="en-US" dirty="0"/>
              <a:t>its </a:t>
            </a:r>
            <a:r>
              <a:rPr lang="en-US" dirty="0" smtClean="0"/>
              <a:t>stockholders</a:t>
            </a:r>
            <a:r>
              <a:rPr lang="en-US" dirty="0" smtClean="0"/>
              <a:t>.</a:t>
            </a:r>
          </a:p>
          <a:p>
            <a:r>
              <a:rPr lang="en-US" dirty="0"/>
              <a:t>Public corporations sell their stock to the general public to raise </a:t>
            </a:r>
            <a:r>
              <a:rPr lang="en-US" i="1" dirty="0"/>
              <a:t>capital</a:t>
            </a:r>
            <a:r>
              <a:rPr lang="en-US" dirty="0" smtClean="0"/>
              <a:t>.</a:t>
            </a:r>
          </a:p>
          <a:p>
            <a:r>
              <a:rPr lang="en-US" dirty="0"/>
              <a:t>Stocks may be either </a:t>
            </a:r>
            <a:r>
              <a:rPr lang="en-US" i="1" dirty="0"/>
              <a:t>preferred </a:t>
            </a:r>
            <a:r>
              <a:rPr lang="en-US" dirty="0"/>
              <a:t>or </a:t>
            </a:r>
            <a:r>
              <a:rPr lang="en-US" i="1" dirty="0"/>
              <a:t>common, </a:t>
            </a:r>
            <a:r>
              <a:rPr lang="en-US" dirty="0"/>
              <a:t>with preferred stock </a:t>
            </a:r>
            <a:r>
              <a:rPr lang="en-US" dirty="0" smtClean="0"/>
              <a:t>having aspects </a:t>
            </a:r>
            <a:r>
              <a:rPr lang="en-US" dirty="0"/>
              <a:t>of debt and common stocks being true equity.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88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b="1" dirty="0"/>
              <a:t>How Stocks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066800"/>
            <a:ext cx="4561764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“stock market” is in more than one location.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It is made </a:t>
            </a:r>
            <a:r>
              <a:rPr lang="en-US" dirty="0"/>
              <a:t>up of a collection of </a:t>
            </a:r>
            <a:r>
              <a:rPr lang="en-US" i="1" dirty="0"/>
              <a:t>exchanges </a:t>
            </a:r>
            <a:r>
              <a:rPr lang="en-US" dirty="0"/>
              <a:t>around the world </a:t>
            </a:r>
            <a:r>
              <a:rPr lang="en-US" dirty="0" smtClean="0"/>
              <a:t>where stocks </a:t>
            </a:r>
            <a:r>
              <a:rPr lang="en-US" dirty="0"/>
              <a:t>are traded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New York Stock Exchange (http://</a:t>
            </a:r>
            <a:r>
              <a:rPr lang="en-US" dirty="0" smtClean="0"/>
              <a:t>www.nyse.com</a:t>
            </a:r>
            <a:r>
              <a:rPr lang="en-US" dirty="0"/>
              <a:t>) is the most well known in the United States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electronic exchange that is </a:t>
            </a:r>
            <a:r>
              <a:rPr lang="en-US" dirty="0" smtClean="0"/>
              <a:t>home to </a:t>
            </a:r>
            <a:r>
              <a:rPr lang="en-US" dirty="0"/>
              <a:t>many new and high-technology stocks is the NASDAQ (http</a:t>
            </a:r>
            <a:r>
              <a:rPr lang="en-US" dirty="0" smtClean="0"/>
              <a:t>://www.nasdaq.com).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0364" y="685800"/>
            <a:ext cx="4134561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77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How Bonds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security - </a:t>
            </a:r>
            <a:r>
              <a:rPr lang="en-US" dirty="0"/>
              <a:t>an investment </a:t>
            </a:r>
            <a:r>
              <a:rPr lang="en-US" dirty="0" smtClean="0"/>
              <a:t>instrument representing ownership in </a:t>
            </a:r>
            <a:r>
              <a:rPr lang="en-US" dirty="0"/>
              <a:t>an entity (stock) or </a:t>
            </a:r>
            <a:r>
              <a:rPr lang="en-US" dirty="0" smtClean="0"/>
              <a:t>debt (</a:t>
            </a:r>
            <a:r>
              <a:rPr lang="en-US" dirty="0"/>
              <a:t>bond) held by an investor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maturity - </a:t>
            </a:r>
            <a:r>
              <a:rPr lang="en-US" dirty="0"/>
              <a:t>the date at </a:t>
            </a:r>
            <a:r>
              <a:rPr lang="en-US" dirty="0" smtClean="0"/>
              <a:t>which a </a:t>
            </a:r>
            <a:r>
              <a:rPr lang="en-US" dirty="0"/>
              <a:t>loan must be repaid, </a:t>
            </a:r>
            <a:r>
              <a:rPr lang="en-US" dirty="0" smtClean="0"/>
              <a:t>including when </a:t>
            </a:r>
            <a:r>
              <a:rPr lang="en-US" dirty="0"/>
              <a:t>a bond must </a:t>
            </a:r>
            <a:r>
              <a:rPr lang="en-US" dirty="0" smtClean="0"/>
              <a:t>be redeemed </a:t>
            </a:r>
            <a:r>
              <a:rPr lang="en-US" dirty="0"/>
              <a:t>by the issuer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face </a:t>
            </a:r>
            <a:r>
              <a:rPr lang="en-US" dirty="0" smtClean="0">
                <a:solidFill>
                  <a:srgbClr val="FF6600"/>
                </a:solidFill>
              </a:rPr>
              <a:t>value - </a:t>
            </a:r>
            <a:r>
              <a:rPr lang="en-US" dirty="0"/>
              <a:t>the amount of </a:t>
            </a:r>
            <a:r>
              <a:rPr lang="en-US" dirty="0" smtClean="0"/>
              <a:t>a bond</a:t>
            </a:r>
            <a:r>
              <a:rPr lang="en-US" dirty="0"/>
              <a:t>, also known as par, </a:t>
            </a:r>
            <a:r>
              <a:rPr lang="en-US" dirty="0" smtClean="0"/>
              <a:t>to be </a:t>
            </a:r>
            <a:r>
              <a:rPr lang="en-US" dirty="0"/>
              <a:t>repaid by the </a:t>
            </a:r>
            <a:r>
              <a:rPr lang="en-US" dirty="0" smtClean="0"/>
              <a:t>corporation or </a:t>
            </a:r>
            <a:r>
              <a:rPr lang="en-US" dirty="0"/>
              <a:t>government at its </a:t>
            </a:r>
            <a:r>
              <a:rPr lang="en-US" dirty="0" smtClean="0"/>
              <a:t>maturity date.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9633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How Bonds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par - </a:t>
            </a:r>
            <a:r>
              <a:rPr lang="en-US" dirty="0"/>
              <a:t>the face value of a bond (typically $1,000) and the stated value of a stock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premium -</a:t>
            </a:r>
            <a:r>
              <a:rPr lang="en-US" b="1" dirty="0" smtClean="0"/>
              <a:t> </a:t>
            </a:r>
            <a:r>
              <a:rPr lang="en-US" dirty="0"/>
              <a:t>(regarding bonds) the amount above par for which a bond is trading in the market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discount</a:t>
            </a:r>
            <a:r>
              <a:rPr lang="en-US" b="1" dirty="0"/>
              <a:t> </a:t>
            </a:r>
            <a:r>
              <a:rPr lang="en-US" dirty="0"/>
              <a:t>(referring to bonds) the difference between a bond’s trading price and its par value when the trading price </a:t>
            </a:r>
            <a:r>
              <a:rPr lang="en-US" dirty="0" smtClean="0"/>
              <a:t>is </a:t>
            </a:r>
            <a:r>
              <a:rPr lang="en-US" dirty="0"/>
              <a:t>below par.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4653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id:3287383400_217756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hlink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9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r>
              <a:rPr lang="en-US" b="1" dirty="0"/>
              <a:t>How Often Do Small Businesses Really Fail?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creditor - </a:t>
            </a:r>
            <a:r>
              <a:rPr lang="en-US" dirty="0"/>
              <a:t>person or </a:t>
            </a:r>
            <a:r>
              <a:rPr lang="en-US" dirty="0" smtClean="0"/>
              <a:t>organization that </a:t>
            </a:r>
            <a:r>
              <a:rPr lang="en-US" dirty="0"/>
              <a:t>is owed money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It </a:t>
            </a:r>
            <a:r>
              <a:rPr lang="en-US" dirty="0"/>
              <a:t>is a popular misconception that four out of five small firms fail in the </a:t>
            </a:r>
            <a:r>
              <a:rPr lang="en-US" dirty="0" smtClean="0"/>
              <a:t>first five </a:t>
            </a:r>
            <a:r>
              <a:rPr lang="en-US" dirty="0"/>
              <a:t>years of operation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Business failure is defined by Dun &amp; Bradstreet (D&amp;B), which </a:t>
            </a:r>
            <a:r>
              <a:rPr lang="en-US" dirty="0" smtClean="0"/>
              <a:t>operates the </a:t>
            </a:r>
            <a:r>
              <a:rPr lang="en-US" dirty="0"/>
              <a:t>largest and oldest commercial credit-rating service in the </a:t>
            </a:r>
            <a:r>
              <a:rPr lang="en-US" dirty="0" smtClean="0"/>
              <a:t>United States</a:t>
            </a:r>
            <a:r>
              <a:rPr lang="en-US" dirty="0"/>
              <a:t>, as “business termination with losses to creditors</a:t>
            </a:r>
            <a:r>
              <a:rPr lang="en-US" dirty="0" smtClean="0"/>
              <a:t>.”</a:t>
            </a:r>
          </a:p>
          <a:p>
            <a:endParaRPr lang="en-US" sz="500" dirty="0" smtClean="0"/>
          </a:p>
          <a:p>
            <a:r>
              <a:rPr lang="en-US" dirty="0"/>
              <a:t>For many, a small business is considered a high-risk, high-return investment</a:t>
            </a:r>
            <a:r>
              <a:rPr lang="en-US" dirty="0" smtClean="0"/>
              <a:t>, although </a:t>
            </a:r>
            <a:r>
              <a:rPr lang="en-US" dirty="0"/>
              <a:t>in truth entrepreneurs are generally calculated </a:t>
            </a:r>
            <a:r>
              <a:rPr lang="en-US" dirty="0" smtClean="0"/>
              <a:t>risk takers </a:t>
            </a:r>
            <a:r>
              <a:rPr lang="en-US" dirty="0"/>
              <a:t>and only pursue opportunities after they have weighed the </a:t>
            </a:r>
            <a:r>
              <a:rPr lang="en-US" dirty="0" smtClean="0"/>
              <a:t>chances of </a:t>
            </a:r>
            <a:r>
              <a:rPr lang="en-US" dirty="0"/>
              <a:t>success.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0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b="1" dirty="0"/>
              <a:t>What Is the Best Type of </a:t>
            </a:r>
            <a:r>
              <a:rPr lang="en-US" b="1" dirty="0" smtClean="0"/>
              <a:t>Financing for </a:t>
            </a:r>
            <a:r>
              <a:rPr lang="en-US" b="1" dirty="0"/>
              <a:t>You and Your Business</a:t>
            </a:r>
            <a:r>
              <a:rPr lang="en-US" b="1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risk </a:t>
            </a:r>
            <a:r>
              <a:rPr lang="en-US" dirty="0" smtClean="0">
                <a:solidFill>
                  <a:srgbClr val="FF6600"/>
                </a:solidFill>
              </a:rPr>
              <a:t>tolerance - </a:t>
            </a:r>
            <a:r>
              <a:rPr lang="en-US" dirty="0"/>
              <a:t>the </a:t>
            </a:r>
            <a:r>
              <a:rPr lang="en-US" dirty="0" smtClean="0"/>
              <a:t>amount of </a:t>
            </a:r>
            <a:r>
              <a:rPr lang="en-US" dirty="0"/>
              <a:t>risk or threat of loss that </a:t>
            </a:r>
            <a:r>
              <a:rPr lang="en-US" dirty="0" smtClean="0"/>
              <a:t>an individual </a:t>
            </a:r>
            <a:r>
              <a:rPr lang="en-US" dirty="0"/>
              <a:t>is willing to sustain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Financing </a:t>
            </a:r>
            <a:r>
              <a:rPr lang="en-US" dirty="0"/>
              <a:t>is not a one-size-fits-all proposition.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Each </a:t>
            </a:r>
            <a:r>
              <a:rPr lang="en-US" dirty="0"/>
              <a:t>venture has </a:t>
            </a:r>
            <a:r>
              <a:rPr lang="en-US" dirty="0" smtClean="0"/>
              <a:t>unique requirements </a:t>
            </a:r>
            <a:r>
              <a:rPr lang="en-US" dirty="0"/>
              <a:t>and circumstances, along with the structure and </a:t>
            </a:r>
            <a:r>
              <a:rPr lang="en-US" dirty="0" smtClean="0"/>
              <a:t>challenges of </a:t>
            </a:r>
            <a:r>
              <a:rPr lang="en-US" dirty="0"/>
              <a:t>the selected industry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Lenders and investors alike </a:t>
            </a:r>
            <a:r>
              <a:rPr lang="en-US" dirty="0" smtClean="0"/>
              <a:t>insist that </a:t>
            </a:r>
            <a:r>
              <a:rPr lang="en-US" dirty="0"/>
              <a:t>entrepreneurs have their personal resources involved before they </a:t>
            </a:r>
            <a:r>
              <a:rPr lang="en-US" dirty="0" smtClean="0"/>
              <a:t>put in </a:t>
            </a:r>
            <a:r>
              <a:rPr lang="en-US" dirty="0"/>
              <a:t>additional funding.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14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dirty="0"/>
              <a:t>There are three ways for a business to raise the capital it needs to </a:t>
            </a:r>
            <a:r>
              <a:rPr lang="en-US" dirty="0" smtClean="0"/>
              <a:t>grow.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9384678"/>
              </p:ext>
            </p:extLst>
          </p:nvPr>
        </p:nvGraphicFramePr>
        <p:xfrm>
          <a:off x="457200" y="1219200"/>
          <a:ext cx="8458200" cy="4906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57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Gifts and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990600"/>
            <a:ext cx="8952931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tax </a:t>
            </a:r>
            <a:r>
              <a:rPr lang="en-US" dirty="0" smtClean="0">
                <a:solidFill>
                  <a:srgbClr val="FF6600"/>
                </a:solidFill>
              </a:rPr>
              <a:t>abatement -</a:t>
            </a:r>
            <a:r>
              <a:rPr lang="en-US" b="1" dirty="0" smtClean="0"/>
              <a:t> </a:t>
            </a:r>
            <a:r>
              <a:rPr lang="en-US" dirty="0" smtClean="0"/>
              <a:t>legal reduction </a:t>
            </a:r>
            <a:r>
              <a:rPr lang="en-US" dirty="0"/>
              <a:t>in taxes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tax </a:t>
            </a:r>
            <a:r>
              <a:rPr lang="en-US" dirty="0" smtClean="0">
                <a:solidFill>
                  <a:srgbClr val="FF6600"/>
                </a:solidFill>
              </a:rPr>
              <a:t>credit - </a:t>
            </a:r>
            <a:r>
              <a:rPr lang="en-US" dirty="0"/>
              <a:t>direct </a:t>
            </a:r>
            <a:r>
              <a:rPr lang="en-US" dirty="0" smtClean="0"/>
              <a:t>reduction of taxes.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The opportunities for gifts and grants to businesses do exist.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/>
              <a:t>Informal gifts include such </a:t>
            </a:r>
            <a:r>
              <a:rPr lang="en-US" dirty="0" smtClean="0"/>
              <a:t>items as </a:t>
            </a:r>
            <a:r>
              <a:rPr lang="en-US" dirty="0"/>
              <a:t>cash, free use of facilities and equipment, unpaid labor by friends </a:t>
            </a:r>
            <a:r>
              <a:rPr lang="en-US" dirty="0" smtClean="0"/>
              <a:t>and family</a:t>
            </a:r>
            <a:r>
              <a:rPr lang="en-US" dirty="0"/>
              <a:t>, and forgiveness or deferral of debts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Official gifts, furnished </a:t>
            </a:r>
            <a:r>
              <a:rPr lang="en-US" dirty="0" smtClean="0"/>
              <a:t>primarily by </a:t>
            </a:r>
            <a:r>
              <a:rPr lang="en-US" dirty="0"/>
              <a:t>the federal government, may be provided for specific types of </a:t>
            </a:r>
            <a:r>
              <a:rPr lang="en-US" dirty="0" smtClean="0"/>
              <a:t>investments to </a:t>
            </a:r>
            <a:r>
              <a:rPr lang="en-US" dirty="0"/>
              <a:t>stimulate designated geographic areas to support </a:t>
            </a:r>
            <a:r>
              <a:rPr lang="en-US" dirty="0" smtClean="0"/>
              <a:t>particular populations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81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Debt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4525963"/>
          </a:xfrm>
        </p:spPr>
        <p:txBody>
          <a:bodyPr/>
          <a:lstStyle/>
          <a:p>
            <a:r>
              <a:rPr lang="en-US" dirty="0"/>
              <a:t>Many businesses have some combination of debt and equity financing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/>
              <a:t>One </a:t>
            </a:r>
            <a:r>
              <a:rPr lang="en-US" dirty="0" smtClean="0"/>
              <a:t>challenge you </a:t>
            </a:r>
            <a:r>
              <a:rPr lang="en-US" dirty="0"/>
              <a:t>may face is determining what type of debt financing to pursue, </a:t>
            </a:r>
            <a:r>
              <a:rPr lang="en-US" dirty="0" smtClean="0"/>
              <a:t>based on </a:t>
            </a:r>
            <a:r>
              <a:rPr lang="en-US" dirty="0"/>
              <a:t>your business type and life-cycle stage, your personal finances, wealth</a:t>
            </a:r>
            <a:r>
              <a:rPr lang="en-US" dirty="0" smtClean="0"/>
              <a:t>, preferences</a:t>
            </a:r>
            <a:r>
              <a:rPr lang="en-US" dirty="0"/>
              <a:t>, and the options available to you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Different types of lenders will have various </a:t>
            </a:r>
            <a:r>
              <a:rPr lang="en-US" dirty="0" smtClean="0"/>
              <a:t>rates and </a:t>
            </a:r>
            <a:r>
              <a:rPr lang="en-US" dirty="0"/>
              <a:t>fees, so it is worthwhile to compare the total package costs.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49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6606</TotalTime>
  <Words>3702</Words>
  <Application>Microsoft Macintosh PowerPoint</Application>
  <PresentationFormat>On-screen Show (4:3)</PresentationFormat>
  <Paragraphs>374</Paragraphs>
  <Slides>46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Chapter 10  Financing Strategy &amp; Tactics</vt:lpstr>
      <vt:lpstr>Chapter Learning Objectives</vt:lpstr>
      <vt:lpstr>Going It Alone Versus Securing Financing</vt:lpstr>
      <vt:lpstr>Going It Alone Versus Securing Financing</vt:lpstr>
      <vt:lpstr>How Often Do Small Businesses Really Fail?</vt:lpstr>
      <vt:lpstr>What Is the Best Type of Financing for You and Your Business? </vt:lpstr>
      <vt:lpstr>There are three ways for a business to raise the capital it needs to grow.</vt:lpstr>
      <vt:lpstr>Gifts and Grants</vt:lpstr>
      <vt:lpstr>Debt Financing</vt:lpstr>
      <vt:lpstr>Debt Financing: Pros and Cons</vt:lpstr>
      <vt:lpstr>Debt Financing: Pros and Cons</vt:lpstr>
      <vt:lpstr>Debt Financing: Pros and Cons</vt:lpstr>
      <vt:lpstr>Equity Financing</vt:lpstr>
      <vt:lpstr>Equity Financing: Pros and Cons</vt:lpstr>
      <vt:lpstr>Equity Financing: Pros and Cons</vt:lpstr>
      <vt:lpstr>Equity Financing: Pros and Cons</vt:lpstr>
      <vt:lpstr>Where and How to Find Capital That Works for You</vt:lpstr>
      <vt:lpstr>Having an Excellent Business Plan Goes a Long Way</vt:lpstr>
      <vt:lpstr>How Capital Sources Read Your Business Plan</vt:lpstr>
      <vt:lpstr>Family and Friends</vt:lpstr>
      <vt:lpstr>Financial Institutions and Dimensions of Credit</vt:lpstr>
      <vt:lpstr>Financial Institutions and Dimensions of Credit</vt:lpstr>
      <vt:lpstr>Financial Institutions and Dimensions of Credit</vt:lpstr>
      <vt:lpstr>Community Development Financial Institutions (CDFIs)</vt:lpstr>
      <vt:lpstr>Community Development Banks</vt:lpstr>
      <vt:lpstr>Community Development Credit Unions</vt:lpstr>
      <vt:lpstr>Community Development Loan Funds</vt:lpstr>
      <vt:lpstr>Community Development Venture Capital Funds</vt:lpstr>
      <vt:lpstr>Community Development Financial Institution Resources</vt:lpstr>
      <vt:lpstr>Community Development Financial Institution Resources</vt:lpstr>
      <vt:lpstr>Venture Capitalists</vt:lpstr>
      <vt:lpstr>Venture Capitalists</vt:lpstr>
      <vt:lpstr>Angels</vt:lpstr>
      <vt:lpstr>Insurance Companies</vt:lpstr>
      <vt:lpstr>Vendor Financing</vt:lpstr>
      <vt:lpstr>Federally Supported Investment Companies</vt:lpstr>
      <vt:lpstr>Financing for Rural/Agricultural Businesses</vt:lpstr>
      <vt:lpstr>Self-Funding: Bootstrap Financing</vt:lpstr>
      <vt:lpstr>Accessing Sources Through Online Networking</vt:lpstr>
      <vt:lpstr>Investors Want Their Money to Grow: Can You Make It Happen?</vt:lpstr>
      <vt:lpstr>Investors Want Their Money to Grow: Can You Make It Happen?</vt:lpstr>
      <vt:lpstr>How Stocks Work</vt:lpstr>
      <vt:lpstr>How Stocks Work</vt:lpstr>
      <vt:lpstr>How Bonds Work</vt:lpstr>
      <vt:lpstr>How Bonds Work</vt:lpstr>
      <vt:lpstr>Slide 46</vt:lpstr>
    </vt:vector>
  </TitlesOfParts>
  <Company>Des Moines Area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Grantham, Vada</dc:creator>
  <cp:lastModifiedBy>Suzanne DeWorken</cp:lastModifiedBy>
  <cp:revision>656</cp:revision>
  <dcterms:created xsi:type="dcterms:W3CDTF">2014-09-10T20:57:33Z</dcterms:created>
  <dcterms:modified xsi:type="dcterms:W3CDTF">2014-09-10T21:20:24Z</dcterms:modified>
</cp:coreProperties>
</file>