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1.xml" ContentType="application/vnd.openxmlformats-officedocument.drawingml.diagramColors+xml"/>
  <Override PartName="/ppt/slides/slide45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diagrams/quickStyle2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diagrams/quickStyle1.xml" ContentType="application/vnd.openxmlformats-officedocument.drawingml.diagramStyl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diagrams/drawing2.xml" ContentType="application/vnd.ms-office.drawingml.diagramDrawing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35" r:id="rId2"/>
    <p:sldId id="414" r:id="rId3"/>
    <p:sldId id="458" r:id="rId4"/>
    <p:sldId id="459" r:id="rId5"/>
    <p:sldId id="460" r:id="rId6"/>
    <p:sldId id="465" r:id="rId7"/>
    <p:sldId id="461" r:id="rId8"/>
    <p:sldId id="466" r:id="rId9"/>
    <p:sldId id="468" r:id="rId10"/>
    <p:sldId id="462" r:id="rId11"/>
    <p:sldId id="469" r:id="rId12"/>
    <p:sldId id="470" r:id="rId13"/>
    <p:sldId id="463" r:id="rId14"/>
    <p:sldId id="471" r:id="rId15"/>
    <p:sldId id="464" r:id="rId16"/>
    <p:sldId id="473" r:id="rId17"/>
    <p:sldId id="474" r:id="rId18"/>
    <p:sldId id="472" r:id="rId19"/>
    <p:sldId id="475" r:id="rId20"/>
    <p:sldId id="476" r:id="rId21"/>
    <p:sldId id="478" r:id="rId22"/>
    <p:sldId id="481" r:id="rId23"/>
    <p:sldId id="482" r:id="rId24"/>
    <p:sldId id="483" r:id="rId25"/>
    <p:sldId id="484" r:id="rId26"/>
    <p:sldId id="485" r:id="rId27"/>
    <p:sldId id="486" r:id="rId28"/>
    <p:sldId id="488" r:id="rId29"/>
    <p:sldId id="479" r:id="rId30"/>
    <p:sldId id="489" r:id="rId31"/>
    <p:sldId id="490" r:id="rId32"/>
    <p:sldId id="477" r:id="rId33"/>
    <p:sldId id="491" r:id="rId34"/>
    <p:sldId id="492" r:id="rId35"/>
    <p:sldId id="493" r:id="rId36"/>
    <p:sldId id="494" r:id="rId37"/>
    <p:sldId id="495" r:id="rId38"/>
    <p:sldId id="497" r:id="rId39"/>
    <p:sldId id="496" r:id="rId40"/>
    <p:sldId id="498" r:id="rId41"/>
    <p:sldId id="499" r:id="rId42"/>
    <p:sldId id="500" r:id="rId43"/>
    <p:sldId id="501" r:id="rId44"/>
    <p:sldId id="502" r:id="rId45"/>
    <p:sldId id="503" r:id="rId46"/>
    <p:sldId id="505" r:id="rId47"/>
    <p:sldId id="504" r:id="rId48"/>
    <p:sldId id="506" r:id="rId49"/>
    <p:sldId id="507" r:id="rId50"/>
    <p:sldId id="31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CC99"/>
    <a:srgbClr val="FF33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62375-E4F8-4081-91CC-5F0C58526AB5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186CD-07FA-43EF-8081-AC6BDE6433F9}">
      <dgm:prSet phldrT="[Text]" phldr="1"/>
      <dgm:spPr>
        <a:solidFill>
          <a:srgbClr val="00CC99"/>
        </a:solidFill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D2E2953E-8183-4EFA-80A3-8BA61F66FFE7}" type="parTrans" cxnId="{C22EDB02-8259-42B6-A62E-8E4B1804BE64}">
      <dgm:prSet/>
      <dgm:spPr/>
      <dgm:t>
        <a:bodyPr/>
        <a:lstStyle/>
        <a:p>
          <a:endParaRPr lang="en-US"/>
        </a:p>
      </dgm:t>
    </dgm:pt>
    <dgm:pt modelId="{85D9BA39-4C8D-4F76-9365-6B1BF7405CB6}" type="sibTrans" cxnId="{C22EDB02-8259-42B6-A62E-8E4B1804BE64}">
      <dgm:prSet/>
      <dgm:spPr/>
      <dgm:t>
        <a:bodyPr/>
        <a:lstStyle/>
        <a:p>
          <a:endParaRPr lang="en-US"/>
        </a:p>
      </dgm:t>
    </dgm:pt>
    <dgm:pt modelId="{7B00D6B3-3500-4E04-AB6E-9AC9211066E8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access </a:t>
          </a:r>
          <a:r>
            <a:rPr lang="en-US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 customers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0A72E-F65B-44A9-8899-39A3FABFE7F1}" type="parTrans" cxnId="{503BDDE7-139E-433D-B149-B6CB9C9E54FC}">
      <dgm:prSet/>
      <dgm:spPr/>
      <dgm:t>
        <a:bodyPr/>
        <a:lstStyle/>
        <a:p>
          <a:endParaRPr lang="en-US"/>
        </a:p>
      </dgm:t>
    </dgm:pt>
    <dgm:pt modelId="{F5ED6F20-EAE0-4511-A0C7-3AF3C12C35A7}" type="sibTrans" cxnId="{503BDDE7-139E-433D-B149-B6CB9C9E54FC}">
      <dgm:prSet/>
      <dgm:spPr/>
      <dgm:t>
        <a:bodyPr/>
        <a:lstStyle/>
        <a:p>
          <a:endParaRPr lang="en-US"/>
        </a:p>
      </dgm:t>
    </dgm:pt>
    <dgm:pt modelId="{BF8706A9-BADF-4405-9858-F980727FB524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access to suppliers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4892C-72D4-4B7A-915F-D1586E0DEBAA}" type="parTrans" cxnId="{D3C821BD-467A-4D23-BBCC-7B1A4C188300}">
      <dgm:prSet/>
      <dgm:spPr/>
      <dgm:t>
        <a:bodyPr/>
        <a:lstStyle/>
        <a:p>
          <a:endParaRPr lang="en-US"/>
        </a:p>
      </dgm:t>
    </dgm:pt>
    <dgm:pt modelId="{8154C4F6-584D-486F-9C91-D4014AA88935}" type="sibTrans" cxnId="{D3C821BD-467A-4D23-BBCC-7B1A4C188300}">
      <dgm:prSet/>
      <dgm:spPr/>
      <dgm:t>
        <a:bodyPr/>
        <a:lstStyle/>
        <a:p>
          <a:endParaRPr lang="en-US"/>
        </a:p>
      </dgm:t>
    </dgm:pt>
    <dgm:pt modelId="{B97C6C8C-A702-417A-A599-74492045E399}">
      <dgm:prSet phldrT="[Text]" phldr="1"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031CEC43-8AC2-47E6-90B9-0124CAE196A4}" type="parTrans" cxnId="{E90B41F3-FD68-4E66-8AD2-5F743E11A1B6}">
      <dgm:prSet/>
      <dgm:spPr/>
      <dgm:t>
        <a:bodyPr/>
        <a:lstStyle/>
        <a:p>
          <a:endParaRPr lang="en-US"/>
        </a:p>
      </dgm:t>
    </dgm:pt>
    <dgm:pt modelId="{1A953C9B-3E1C-4C0C-B591-B700D197D9F5}" type="sibTrans" cxnId="{E90B41F3-FD68-4E66-8AD2-5F743E11A1B6}">
      <dgm:prSet/>
      <dgm:spPr/>
      <dgm:t>
        <a:bodyPr/>
        <a:lstStyle/>
        <a:p>
          <a:endParaRPr lang="en-US"/>
        </a:p>
      </dgm:t>
    </dgm:pt>
    <dgm:pt modelId="{6C77AE00-84FF-4208-B8CB-BA7365C3F409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climate and geography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92982-A8B5-45F4-9242-4B3810AE1AC5}" type="parTrans" cxnId="{DB6E786F-6341-4B3C-B0F9-D156A9A7F263}">
      <dgm:prSet/>
      <dgm:spPr/>
      <dgm:t>
        <a:bodyPr/>
        <a:lstStyle/>
        <a:p>
          <a:endParaRPr lang="en-US"/>
        </a:p>
      </dgm:t>
    </dgm:pt>
    <dgm:pt modelId="{01516D22-A29F-44DF-8014-ACA4C923260F}" type="sibTrans" cxnId="{DB6E786F-6341-4B3C-B0F9-D156A9A7F263}">
      <dgm:prSet/>
      <dgm:spPr/>
      <dgm:t>
        <a:bodyPr/>
        <a:lstStyle/>
        <a:p>
          <a:endParaRPr lang="en-US"/>
        </a:p>
      </dgm:t>
    </dgm:pt>
    <dgm:pt modelId="{B8D49FFF-70AF-4B94-9C2E-03D815B9C86B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convenience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4802A-E161-49F4-8089-F5A0647C95B1}" type="parTrans" cxnId="{BF760D8F-E25E-4285-B2E8-9D779933587B}">
      <dgm:prSet/>
      <dgm:spPr/>
      <dgm:t>
        <a:bodyPr/>
        <a:lstStyle/>
        <a:p>
          <a:endParaRPr lang="en-US"/>
        </a:p>
      </dgm:t>
    </dgm:pt>
    <dgm:pt modelId="{31D54A85-E966-4D95-95F5-228DDBBC15C9}" type="sibTrans" cxnId="{BF760D8F-E25E-4285-B2E8-9D779933587B}">
      <dgm:prSet/>
      <dgm:spPr/>
      <dgm:t>
        <a:bodyPr/>
        <a:lstStyle/>
        <a:p>
          <a:endParaRPr lang="en-US"/>
        </a:p>
      </dgm:t>
    </dgm:pt>
    <dgm:pt modelId="{497E465E-F1B4-4DCD-94A3-CA8D311065C6}">
      <dgm:prSet phldrT="[Text]" phldr="1"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08409C03-80D0-4466-9AEC-DDE7D777BB8F}" type="parTrans" cxnId="{C5809F48-1139-4C02-BE32-DADA9D0E758B}">
      <dgm:prSet/>
      <dgm:spPr/>
      <dgm:t>
        <a:bodyPr/>
        <a:lstStyle/>
        <a:p>
          <a:endParaRPr lang="en-US"/>
        </a:p>
      </dgm:t>
    </dgm:pt>
    <dgm:pt modelId="{108CE5A0-423A-49DA-9E13-8F2179366409}" type="sibTrans" cxnId="{C5809F48-1139-4C02-BE32-DADA9D0E758B}">
      <dgm:prSet/>
      <dgm:spPr/>
      <dgm:t>
        <a:bodyPr/>
        <a:lstStyle/>
        <a:p>
          <a:endParaRPr lang="en-US"/>
        </a:p>
      </dgm:t>
    </dgm:pt>
    <dgm:pt modelId="{A9222517-6153-459A-916E-66B2B0FD5945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cost of facilities (rent, construction, and the like)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6D287-0F67-4A13-ADEF-63A9DEF0BF82}" type="parTrans" cxnId="{7B17FC86-BA1E-4644-B210-DBE514DB3CB2}">
      <dgm:prSet/>
      <dgm:spPr/>
      <dgm:t>
        <a:bodyPr/>
        <a:lstStyle/>
        <a:p>
          <a:endParaRPr lang="en-US"/>
        </a:p>
      </dgm:t>
    </dgm:pt>
    <dgm:pt modelId="{55BA81FE-7926-4B29-BFE4-C1999D9DEF66}" type="sibTrans" cxnId="{7B17FC86-BA1E-4644-B210-DBE514DB3CB2}">
      <dgm:prSet/>
      <dgm:spPr/>
      <dgm:t>
        <a:bodyPr/>
        <a:lstStyle/>
        <a:p>
          <a:endParaRPr lang="en-US"/>
        </a:p>
      </dgm:t>
    </dgm:pt>
    <dgm:pt modelId="{9995CF36-CC3B-4C69-AD2A-652DE2F11133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demographics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A1336-1FAF-4317-8C8D-655A67DB6107}" type="sibTrans" cxnId="{41C2AD24-C561-49D1-A362-871BFDEB5118}">
      <dgm:prSet/>
      <dgm:spPr/>
      <dgm:t>
        <a:bodyPr/>
        <a:lstStyle/>
        <a:p>
          <a:endParaRPr lang="en-US"/>
        </a:p>
      </dgm:t>
    </dgm:pt>
    <dgm:pt modelId="{93768F67-C9A6-4778-8116-8F4514AFF64A}" type="parTrans" cxnId="{41C2AD24-C561-49D1-A362-871BFDEB5118}">
      <dgm:prSet/>
      <dgm:spPr/>
      <dgm:t>
        <a:bodyPr/>
        <a:lstStyle/>
        <a:p>
          <a:endParaRPr lang="en-US"/>
        </a:p>
      </dgm:t>
    </dgm:pt>
    <dgm:pt modelId="{94B32463-A157-4BA9-A629-7B4A3BB79E45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endParaRPr lang="en-US" sz="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1B3DF-6D24-4E30-9198-20A228650663}" type="parTrans" cxnId="{34807349-78A7-4EBC-8813-93086027E4B0}">
      <dgm:prSet/>
      <dgm:spPr/>
      <dgm:t>
        <a:bodyPr/>
        <a:lstStyle/>
        <a:p>
          <a:endParaRPr lang="en-US"/>
        </a:p>
      </dgm:t>
    </dgm:pt>
    <dgm:pt modelId="{132F5117-05B9-4734-8B5D-6D5A80CEFA81}" type="sibTrans" cxnId="{34807349-78A7-4EBC-8813-93086027E4B0}">
      <dgm:prSet/>
      <dgm:spPr/>
      <dgm:t>
        <a:bodyPr/>
        <a:lstStyle/>
        <a:p>
          <a:endParaRPr lang="en-US"/>
        </a:p>
      </dgm:t>
    </dgm:pt>
    <dgm:pt modelId="{84585A4D-51BE-4EB7-8A13-719D237069FF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endParaRPr lang="en-US" sz="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C5043-C044-4C84-A79E-CBD7B51E068D}" type="parTrans" cxnId="{417751D9-32F5-49A3-B8FE-0308AE67E46B}">
      <dgm:prSet/>
      <dgm:spPr/>
      <dgm:t>
        <a:bodyPr/>
        <a:lstStyle/>
        <a:p>
          <a:endParaRPr lang="en-US"/>
        </a:p>
      </dgm:t>
    </dgm:pt>
    <dgm:pt modelId="{ECC3846D-C9F4-4FE8-B62A-85F2DECDD8FE}" type="sibTrans" cxnId="{417751D9-32F5-49A3-B8FE-0308AE67E46B}">
      <dgm:prSet/>
      <dgm:spPr/>
      <dgm:t>
        <a:bodyPr/>
        <a:lstStyle/>
        <a:p>
          <a:endParaRPr lang="en-US"/>
        </a:p>
      </dgm:t>
    </dgm:pt>
    <dgm:pt modelId="{CF4B804B-2A21-4480-953E-66D67EFBF29E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endParaRPr lang="en-US" sz="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B6E170-374A-4678-A7E8-049DBEDD1B60}" type="parTrans" cxnId="{78FEC0A6-A9AA-46D1-873A-2B3D5D0B7D9D}">
      <dgm:prSet/>
      <dgm:spPr/>
      <dgm:t>
        <a:bodyPr/>
        <a:lstStyle/>
        <a:p>
          <a:endParaRPr lang="en-US"/>
        </a:p>
      </dgm:t>
    </dgm:pt>
    <dgm:pt modelId="{A575F895-2B81-4525-B89B-A53B5FCC8B96}" type="sibTrans" cxnId="{78FEC0A6-A9AA-46D1-873A-2B3D5D0B7D9D}">
      <dgm:prSet/>
      <dgm:spPr/>
      <dgm:t>
        <a:bodyPr/>
        <a:lstStyle/>
        <a:p>
          <a:endParaRPr lang="en-US"/>
        </a:p>
      </dgm:t>
    </dgm:pt>
    <dgm:pt modelId="{3843EE40-6594-4675-B702-898DFB768DCA}" type="pres">
      <dgm:prSet presAssocID="{FC162375-E4F8-4081-91CC-5F0C58526A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1651A9-A1CE-48BA-9BA5-3C198BEBCB99}" type="pres">
      <dgm:prSet presAssocID="{2A6186CD-07FA-43EF-8081-AC6BDE6433F9}" presName="composite" presStyleCnt="0"/>
      <dgm:spPr/>
    </dgm:pt>
    <dgm:pt modelId="{393935C9-0593-4A8C-9838-EA8F80DA2135}" type="pres">
      <dgm:prSet presAssocID="{2A6186CD-07FA-43EF-8081-AC6BDE6433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7D80A-FB96-4D97-9DCD-27559FA299D3}" type="pres">
      <dgm:prSet presAssocID="{2A6186CD-07FA-43EF-8081-AC6BDE6433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6A948-995C-4A22-8BDD-CB90DD1C88FB}" type="pres">
      <dgm:prSet presAssocID="{85D9BA39-4C8D-4F76-9365-6B1BF7405CB6}" presName="sp" presStyleCnt="0"/>
      <dgm:spPr/>
    </dgm:pt>
    <dgm:pt modelId="{2777497B-46D3-4C96-8E95-9949CE008D97}" type="pres">
      <dgm:prSet presAssocID="{B97C6C8C-A702-417A-A599-74492045E399}" presName="composite" presStyleCnt="0"/>
      <dgm:spPr/>
    </dgm:pt>
    <dgm:pt modelId="{37740AC6-8222-4145-B4EF-472F1159F87E}" type="pres">
      <dgm:prSet presAssocID="{B97C6C8C-A702-417A-A599-74492045E3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87DE-84AF-4828-9BDF-8771C94E5D6C}" type="pres">
      <dgm:prSet presAssocID="{B97C6C8C-A702-417A-A599-74492045E3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59366-9067-4A38-8263-BC45EBD57226}" type="pres">
      <dgm:prSet presAssocID="{1A953C9B-3E1C-4C0C-B591-B700D197D9F5}" presName="sp" presStyleCnt="0"/>
      <dgm:spPr/>
    </dgm:pt>
    <dgm:pt modelId="{AD3EDCEA-D517-4EA7-B3F5-B8D315D15784}" type="pres">
      <dgm:prSet presAssocID="{497E465E-F1B4-4DCD-94A3-CA8D311065C6}" presName="composite" presStyleCnt="0"/>
      <dgm:spPr/>
    </dgm:pt>
    <dgm:pt modelId="{9D4E51EB-BC1F-4856-8DB9-5E6AE54AFCCD}" type="pres">
      <dgm:prSet presAssocID="{497E465E-F1B4-4DCD-94A3-CA8D311065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03623-2494-4CB1-A2EC-FBC78FAF7C0E}" type="pres">
      <dgm:prSet presAssocID="{497E465E-F1B4-4DCD-94A3-CA8D311065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60D8F-E25E-4285-B2E8-9D779933587B}" srcId="{B97C6C8C-A702-417A-A599-74492045E399}" destId="{B8D49FFF-70AF-4B94-9C2E-03D815B9C86B}" srcOrd="2" destOrd="0" parTransId="{5BA4802A-E161-49F4-8089-F5A0647C95B1}" sibTransId="{31D54A85-E966-4D95-95F5-228DDBBC15C9}"/>
    <dgm:cxn modelId="{7C47FD47-785D-476F-95F6-EBDAB3E3C4CB}" type="presOf" srcId="{6C77AE00-84FF-4208-B8CB-BA7365C3F409}" destId="{721187DE-84AF-4828-9BDF-8771C94E5D6C}" srcOrd="0" destOrd="0" presId="urn:microsoft.com/office/officeart/2005/8/layout/chevron2"/>
    <dgm:cxn modelId="{415D7D36-514E-4992-B095-A9F5FCB7FBD1}" type="presOf" srcId="{B97C6C8C-A702-417A-A599-74492045E399}" destId="{37740AC6-8222-4145-B4EF-472F1159F87E}" srcOrd="0" destOrd="0" presId="urn:microsoft.com/office/officeart/2005/8/layout/chevron2"/>
    <dgm:cxn modelId="{78FEC0A6-A9AA-46D1-873A-2B3D5D0B7D9D}" srcId="{497E465E-F1B4-4DCD-94A3-CA8D311065C6}" destId="{CF4B804B-2A21-4480-953E-66D67EFBF29E}" srcOrd="1" destOrd="0" parTransId="{67B6E170-374A-4678-A7E8-049DBEDD1B60}" sibTransId="{A575F895-2B81-4525-B89B-A53B5FCC8B96}"/>
    <dgm:cxn modelId="{D55ADA8E-0C3F-4957-AEEE-8A25E801FAF7}" type="presOf" srcId="{2A6186CD-07FA-43EF-8081-AC6BDE6433F9}" destId="{393935C9-0593-4A8C-9838-EA8F80DA2135}" srcOrd="0" destOrd="0" presId="urn:microsoft.com/office/officeart/2005/8/layout/chevron2"/>
    <dgm:cxn modelId="{0F1DC946-27D5-49F8-A315-1BD07B1A7E08}" type="presOf" srcId="{BF8706A9-BADF-4405-9858-F980727FB524}" destId="{84D7D80A-FB96-4D97-9DCD-27559FA299D3}" srcOrd="0" destOrd="2" presId="urn:microsoft.com/office/officeart/2005/8/layout/chevron2"/>
    <dgm:cxn modelId="{B62606AA-42FD-4153-9F04-C42A930BF6AC}" type="presOf" srcId="{84585A4D-51BE-4EB7-8A13-719D237069FF}" destId="{721187DE-84AF-4828-9BDF-8771C94E5D6C}" srcOrd="0" destOrd="1" presId="urn:microsoft.com/office/officeart/2005/8/layout/chevron2"/>
    <dgm:cxn modelId="{34807349-78A7-4EBC-8813-93086027E4B0}" srcId="{2A6186CD-07FA-43EF-8081-AC6BDE6433F9}" destId="{94B32463-A157-4BA9-A629-7B4A3BB79E45}" srcOrd="1" destOrd="0" parTransId="{A631B3DF-6D24-4E30-9198-20A228650663}" sibTransId="{132F5117-05B9-4734-8B5D-6D5A80CEFA81}"/>
    <dgm:cxn modelId="{C22EDB02-8259-42B6-A62E-8E4B1804BE64}" srcId="{FC162375-E4F8-4081-91CC-5F0C58526AB5}" destId="{2A6186CD-07FA-43EF-8081-AC6BDE6433F9}" srcOrd="0" destOrd="0" parTransId="{D2E2953E-8183-4EFA-80A3-8BA61F66FFE7}" sibTransId="{85D9BA39-4C8D-4F76-9365-6B1BF7405CB6}"/>
    <dgm:cxn modelId="{75F1BA40-3320-4EA6-A107-346EB13F92C6}" type="presOf" srcId="{7B00D6B3-3500-4E04-AB6E-9AC9211066E8}" destId="{84D7D80A-FB96-4D97-9DCD-27559FA299D3}" srcOrd="0" destOrd="0" presId="urn:microsoft.com/office/officeart/2005/8/layout/chevron2"/>
    <dgm:cxn modelId="{E90B41F3-FD68-4E66-8AD2-5F743E11A1B6}" srcId="{FC162375-E4F8-4081-91CC-5F0C58526AB5}" destId="{B97C6C8C-A702-417A-A599-74492045E399}" srcOrd="1" destOrd="0" parTransId="{031CEC43-8AC2-47E6-90B9-0124CAE196A4}" sibTransId="{1A953C9B-3E1C-4C0C-B591-B700D197D9F5}"/>
    <dgm:cxn modelId="{C5809F48-1139-4C02-BE32-DADA9D0E758B}" srcId="{FC162375-E4F8-4081-91CC-5F0C58526AB5}" destId="{497E465E-F1B4-4DCD-94A3-CA8D311065C6}" srcOrd="2" destOrd="0" parTransId="{08409C03-80D0-4466-9AEC-DDE7D777BB8F}" sibTransId="{108CE5A0-423A-49DA-9E13-8F2179366409}"/>
    <dgm:cxn modelId="{41C2AD24-C561-49D1-A362-871BFDEB5118}" srcId="{497E465E-F1B4-4DCD-94A3-CA8D311065C6}" destId="{9995CF36-CC3B-4C69-AD2A-652DE2F11133}" srcOrd="2" destOrd="0" parTransId="{93768F67-C9A6-4778-8116-8F4514AFF64A}" sibTransId="{9E4A1336-1FAF-4317-8C8D-655A67DB6107}"/>
    <dgm:cxn modelId="{F23D0AA3-7EA7-48B2-9D82-8653F42CA184}" type="presOf" srcId="{CF4B804B-2A21-4480-953E-66D67EFBF29E}" destId="{B7F03623-2494-4CB1-A2EC-FBC78FAF7C0E}" srcOrd="0" destOrd="1" presId="urn:microsoft.com/office/officeart/2005/8/layout/chevron2"/>
    <dgm:cxn modelId="{1544494A-1F63-4795-9258-E65E7FDE622F}" type="presOf" srcId="{A9222517-6153-459A-916E-66B2B0FD5945}" destId="{B7F03623-2494-4CB1-A2EC-FBC78FAF7C0E}" srcOrd="0" destOrd="0" presId="urn:microsoft.com/office/officeart/2005/8/layout/chevron2"/>
    <dgm:cxn modelId="{503BDDE7-139E-433D-B149-B6CB9C9E54FC}" srcId="{2A6186CD-07FA-43EF-8081-AC6BDE6433F9}" destId="{7B00D6B3-3500-4E04-AB6E-9AC9211066E8}" srcOrd="0" destOrd="0" parTransId="{1090A72E-F65B-44A9-8899-39A3FABFE7F1}" sibTransId="{F5ED6F20-EAE0-4511-A0C7-3AF3C12C35A7}"/>
    <dgm:cxn modelId="{417751D9-32F5-49A3-B8FE-0308AE67E46B}" srcId="{B97C6C8C-A702-417A-A599-74492045E399}" destId="{84585A4D-51BE-4EB7-8A13-719D237069FF}" srcOrd="1" destOrd="0" parTransId="{B20C5043-C044-4C84-A79E-CBD7B51E068D}" sibTransId="{ECC3846D-C9F4-4FE8-B62A-85F2DECDD8FE}"/>
    <dgm:cxn modelId="{4DC8D805-A298-4B44-AB7A-97A41DC32242}" type="presOf" srcId="{497E465E-F1B4-4DCD-94A3-CA8D311065C6}" destId="{9D4E51EB-BC1F-4856-8DB9-5E6AE54AFCCD}" srcOrd="0" destOrd="0" presId="urn:microsoft.com/office/officeart/2005/8/layout/chevron2"/>
    <dgm:cxn modelId="{166FF544-5845-493B-A513-E61A58831367}" type="presOf" srcId="{B8D49FFF-70AF-4B94-9C2E-03D815B9C86B}" destId="{721187DE-84AF-4828-9BDF-8771C94E5D6C}" srcOrd="0" destOrd="2" presId="urn:microsoft.com/office/officeart/2005/8/layout/chevron2"/>
    <dgm:cxn modelId="{DB6E786F-6341-4B3C-B0F9-D156A9A7F263}" srcId="{B97C6C8C-A702-417A-A599-74492045E399}" destId="{6C77AE00-84FF-4208-B8CB-BA7365C3F409}" srcOrd="0" destOrd="0" parTransId="{C0892982-A8B5-45F4-9242-4B3810AE1AC5}" sibTransId="{01516D22-A29F-44DF-8014-ACA4C923260F}"/>
    <dgm:cxn modelId="{D3C821BD-467A-4D23-BBCC-7B1A4C188300}" srcId="{2A6186CD-07FA-43EF-8081-AC6BDE6433F9}" destId="{BF8706A9-BADF-4405-9858-F980727FB524}" srcOrd="2" destOrd="0" parTransId="{DA54892C-72D4-4B7A-915F-D1586E0DEBAA}" sibTransId="{8154C4F6-584D-486F-9C91-D4014AA88935}"/>
    <dgm:cxn modelId="{7B17FC86-BA1E-4644-B210-DBE514DB3CB2}" srcId="{497E465E-F1B4-4DCD-94A3-CA8D311065C6}" destId="{A9222517-6153-459A-916E-66B2B0FD5945}" srcOrd="0" destOrd="0" parTransId="{3E56D287-0F67-4A13-ADEF-63A9DEF0BF82}" sibTransId="{55BA81FE-7926-4B29-BFE4-C1999D9DEF66}"/>
    <dgm:cxn modelId="{916FE597-BA44-49E2-8516-4104329F4E70}" type="presOf" srcId="{94B32463-A157-4BA9-A629-7B4A3BB79E45}" destId="{84D7D80A-FB96-4D97-9DCD-27559FA299D3}" srcOrd="0" destOrd="1" presId="urn:microsoft.com/office/officeart/2005/8/layout/chevron2"/>
    <dgm:cxn modelId="{A828D549-7556-4209-B0ED-F28CC5101EC6}" type="presOf" srcId="{FC162375-E4F8-4081-91CC-5F0C58526AB5}" destId="{3843EE40-6594-4675-B702-898DFB768DCA}" srcOrd="0" destOrd="0" presId="urn:microsoft.com/office/officeart/2005/8/layout/chevron2"/>
    <dgm:cxn modelId="{D08C584D-44F0-4A12-8D0B-D34BE1CEC4B2}" type="presOf" srcId="{9995CF36-CC3B-4C69-AD2A-652DE2F11133}" destId="{B7F03623-2494-4CB1-A2EC-FBC78FAF7C0E}" srcOrd="0" destOrd="2" presId="urn:microsoft.com/office/officeart/2005/8/layout/chevron2"/>
    <dgm:cxn modelId="{6CD1DD1F-8511-4735-9567-0D8BA02CD413}" type="presParOf" srcId="{3843EE40-6594-4675-B702-898DFB768DCA}" destId="{2D1651A9-A1CE-48BA-9BA5-3C198BEBCB99}" srcOrd="0" destOrd="0" presId="urn:microsoft.com/office/officeart/2005/8/layout/chevron2"/>
    <dgm:cxn modelId="{4CB6A644-CEF7-41ED-A28A-94F301005256}" type="presParOf" srcId="{2D1651A9-A1CE-48BA-9BA5-3C198BEBCB99}" destId="{393935C9-0593-4A8C-9838-EA8F80DA2135}" srcOrd="0" destOrd="0" presId="urn:microsoft.com/office/officeart/2005/8/layout/chevron2"/>
    <dgm:cxn modelId="{A52BC3A0-C18F-47BF-A148-0146CFF1C7CB}" type="presParOf" srcId="{2D1651A9-A1CE-48BA-9BA5-3C198BEBCB99}" destId="{84D7D80A-FB96-4D97-9DCD-27559FA299D3}" srcOrd="1" destOrd="0" presId="urn:microsoft.com/office/officeart/2005/8/layout/chevron2"/>
    <dgm:cxn modelId="{7D76415C-6B26-432A-BDF4-BE4698580CF6}" type="presParOf" srcId="{3843EE40-6594-4675-B702-898DFB768DCA}" destId="{D836A948-995C-4A22-8BDD-CB90DD1C88FB}" srcOrd="1" destOrd="0" presId="urn:microsoft.com/office/officeart/2005/8/layout/chevron2"/>
    <dgm:cxn modelId="{70D0BF74-5EE9-4068-A78C-1B1AA0FE914B}" type="presParOf" srcId="{3843EE40-6594-4675-B702-898DFB768DCA}" destId="{2777497B-46D3-4C96-8E95-9949CE008D97}" srcOrd="2" destOrd="0" presId="urn:microsoft.com/office/officeart/2005/8/layout/chevron2"/>
    <dgm:cxn modelId="{194E3ED5-28F3-41B6-BB6D-D9FDA2E3DD26}" type="presParOf" srcId="{2777497B-46D3-4C96-8E95-9949CE008D97}" destId="{37740AC6-8222-4145-B4EF-472F1159F87E}" srcOrd="0" destOrd="0" presId="urn:microsoft.com/office/officeart/2005/8/layout/chevron2"/>
    <dgm:cxn modelId="{BAE59A7D-A185-46A7-9D1A-D60B40651EC9}" type="presParOf" srcId="{2777497B-46D3-4C96-8E95-9949CE008D97}" destId="{721187DE-84AF-4828-9BDF-8771C94E5D6C}" srcOrd="1" destOrd="0" presId="urn:microsoft.com/office/officeart/2005/8/layout/chevron2"/>
    <dgm:cxn modelId="{EA4C05B0-1ABA-44A7-894C-2A77FD0E0314}" type="presParOf" srcId="{3843EE40-6594-4675-B702-898DFB768DCA}" destId="{38B59366-9067-4A38-8263-BC45EBD57226}" srcOrd="3" destOrd="0" presId="urn:microsoft.com/office/officeart/2005/8/layout/chevron2"/>
    <dgm:cxn modelId="{7D57BF77-21A2-41F3-AB61-240D724DADFF}" type="presParOf" srcId="{3843EE40-6594-4675-B702-898DFB768DCA}" destId="{AD3EDCEA-D517-4EA7-B3F5-B8D315D15784}" srcOrd="4" destOrd="0" presId="urn:microsoft.com/office/officeart/2005/8/layout/chevron2"/>
    <dgm:cxn modelId="{B584E46B-6B35-49A2-8CFE-D857B6B32A44}" type="presParOf" srcId="{AD3EDCEA-D517-4EA7-B3F5-B8D315D15784}" destId="{9D4E51EB-BC1F-4856-8DB9-5E6AE54AFCCD}" srcOrd="0" destOrd="0" presId="urn:microsoft.com/office/officeart/2005/8/layout/chevron2"/>
    <dgm:cxn modelId="{7F9BB981-E8BE-42E4-843B-B4641CC050E1}" type="presParOf" srcId="{AD3EDCEA-D517-4EA7-B3F5-B8D315D15784}" destId="{B7F03623-2494-4CB1-A2EC-FBC78FAF7C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62375-E4F8-4081-91CC-5F0C58526AB5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186CD-07FA-43EF-8081-AC6BDE6433F9}">
      <dgm:prSet phldrT="[Text]" phldr="1"/>
      <dgm:spPr>
        <a:solidFill>
          <a:srgbClr val="00CC99"/>
        </a:solidFill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D2E2953E-8183-4EFA-80A3-8BA61F66FFE7}" type="parTrans" cxnId="{C22EDB02-8259-42B6-A62E-8E4B1804BE64}">
      <dgm:prSet/>
      <dgm:spPr/>
      <dgm:t>
        <a:bodyPr/>
        <a:lstStyle/>
        <a:p>
          <a:endParaRPr lang="en-US"/>
        </a:p>
      </dgm:t>
    </dgm:pt>
    <dgm:pt modelId="{85D9BA39-4C8D-4F76-9365-6B1BF7405CB6}" type="sibTrans" cxnId="{C22EDB02-8259-42B6-A62E-8E4B1804BE64}">
      <dgm:prSet/>
      <dgm:spPr/>
      <dgm:t>
        <a:bodyPr/>
        <a:lstStyle/>
        <a:p>
          <a:endParaRPr lang="en-US"/>
        </a:p>
      </dgm:t>
    </dgm:pt>
    <dgm:pt modelId="{7B00D6B3-3500-4E04-AB6E-9AC9211066E8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economic conditions and business incentives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0A72E-F65B-44A9-8899-39A3FABFE7F1}" type="parTrans" cxnId="{503BDDE7-139E-433D-B149-B6CB9C9E54FC}">
      <dgm:prSet/>
      <dgm:spPr/>
      <dgm:t>
        <a:bodyPr/>
        <a:lstStyle/>
        <a:p>
          <a:endParaRPr lang="en-US"/>
        </a:p>
      </dgm:t>
    </dgm:pt>
    <dgm:pt modelId="{F5ED6F20-EAE0-4511-A0C7-3AF3C12C35A7}" type="sibTrans" cxnId="{503BDDE7-139E-433D-B149-B6CB9C9E54FC}">
      <dgm:prSet/>
      <dgm:spPr/>
      <dgm:t>
        <a:bodyPr/>
        <a:lstStyle/>
        <a:p>
          <a:endParaRPr lang="en-US"/>
        </a:p>
      </dgm:t>
    </dgm:pt>
    <dgm:pt modelId="{BF8706A9-BADF-4405-9858-F980727FB524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governmental regulations and laws, including environmental impact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4892C-72D4-4B7A-915F-D1586E0DEBAA}" type="parTrans" cxnId="{D3C821BD-467A-4D23-BBCC-7B1A4C188300}">
      <dgm:prSet/>
      <dgm:spPr/>
      <dgm:t>
        <a:bodyPr/>
        <a:lstStyle/>
        <a:p>
          <a:endParaRPr lang="en-US"/>
        </a:p>
      </dgm:t>
    </dgm:pt>
    <dgm:pt modelId="{8154C4F6-584D-486F-9C91-D4014AA88935}" type="sibTrans" cxnId="{D3C821BD-467A-4D23-BBCC-7B1A4C188300}">
      <dgm:prSet/>
      <dgm:spPr/>
      <dgm:t>
        <a:bodyPr/>
        <a:lstStyle/>
        <a:p>
          <a:endParaRPr lang="en-US"/>
        </a:p>
      </dgm:t>
    </dgm:pt>
    <dgm:pt modelId="{B97C6C8C-A702-417A-A599-74492045E399}">
      <dgm:prSet phldrT="[Text]" phldr="1"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031CEC43-8AC2-47E6-90B9-0124CAE196A4}" type="parTrans" cxnId="{E90B41F3-FD68-4E66-8AD2-5F743E11A1B6}">
      <dgm:prSet/>
      <dgm:spPr/>
      <dgm:t>
        <a:bodyPr/>
        <a:lstStyle/>
        <a:p>
          <a:endParaRPr lang="en-US"/>
        </a:p>
      </dgm:t>
    </dgm:pt>
    <dgm:pt modelId="{1A953C9B-3E1C-4C0C-B591-B700D197D9F5}" type="sibTrans" cxnId="{E90B41F3-FD68-4E66-8AD2-5F743E11A1B6}">
      <dgm:prSet/>
      <dgm:spPr/>
      <dgm:t>
        <a:bodyPr/>
        <a:lstStyle/>
        <a:p>
          <a:endParaRPr lang="en-US"/>
        </a:p>
      </dgm:t>
    </dgm:pt>
    <dgm:pt modelId="{6C77AE00-84FF-4208-B8CB-BA7365C3F409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labor pool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92982-A8B5-45F4-9242-4B3810AE1AC5}" type="parTrans" cxnId="{DB6E786F-6341-4B3C-B0F9-D156A9A7F263}">
      <dgm:prSet/>
      <dgm:spPr/>
      <dgm:t>
        <a:bodyPr/>
        <a:lstStyle/>
        <a:p>
          <a:endParaRPr lang="en-US"/>
        </a:p>
      </dgm:t>
    </dgm:pt>
    <dgm:pt modelId="{01516D22-A29F-44DF-8014-ACA4C923260F}" type="sibTrans" cxnId="{DB6E786F-6341-4B3C-B0F9-D156A9A7F263}">
      <dgm:prSet/>
      <dgm:spPr/>
      <dgm:t>
        <a:bodyPr/>
        <a:lstStyle/>
        <a:p>
          <a:endParaRPr lang="en-US"/>
        </a:p>
      </dgm:t>
    </dgm:pt>
    <dgm:pt modelId="{B8D49FFF-70AF-4B94-9C2E-03D815B9C86B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proximity to competitors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4802A-E161-49F4-8089-F5A0647C95B1}" type="parTrans" cxnId="{BF760D8F-E25E-4285-B2E8-9D779933587B}">
      <dgm:prSet/>
      <dgm:spPr/>
      <dgm:t>
        <a:bodyPr/>
        <a:lstStyle/>
        <a:p>
          <a:endParaRPr lang="en-US"/>
        </a:p>
      </dgm:t>
    </dgm:pt>
    <dgm:pt modelId="{31D54A85-E966-4D95-95F5-228DDBBC15C9}" type="sibTrans" cxnId="{BF760D8F-E25E-4285-B2E8-9D779933587B}">
      <dgm:prSet/>
      <dgm:spPr/>
      <dgm:t>
        <a:bodyPr/>
        <a:lstStyle/>
        <a:p>
          <a:endParaRPr lang="en-US"/>
        </a:p>
      </dgm:t>
    </dgm:pt>
    <dgm:pt modelId="{A9222517-6153-459A-916E-66B2B0FD5945}">
      <dgm:prSet phldrT="[Text]" custT="1"/>
      <dgm:spPr>
        <a:solidFill>
          <a:srgbClr val="00CC99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6D287-0F67-4A13-ADEF-63A9DEF0BF82}" type="parTrans" cxnId="{7B17FC86-BA1E-4644-B210-DBE514DB3CB2}">
      <dgm:prSet/>
      <dgm:spPr/>
      <dgm:t>
        <a:bodyPr/>
        <a:lstStyle/>
        <a:p>
          <a:endParaRPr lang="en-US"/>
        </a:p>
      </dgm:t>
    </dgm:pt>
    <dgm:pt modelId="{55BA81FE-7926-4B29-BFE4-C1999D9DEF66}" type="sibTrans" cxnId="{7B17FC86-BA1E-4644-B210-DBE514DB3CB2}">
      <dgm:prSet/>
      <dgm:spPr/>
      <dgm:t>
        <a:bodyPr/>
        <a:lstStyle/>
        <a:p>
          <a:endParaRPr lang="en-US"/>
        </a:p>
      </dgm:t>
    </dgm:pt>
    <dgm:pt modelId="{9995CF36-CC3B-4C69-AD2A-652DE2F11133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visibility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A1336-1FAF-4317-8C8D-655A67DB6107}" type="sibTrans" cxnId="{41C2AD24-C561-49D1-A362-871BFDEB5118}">
      <dgm:prSet/>
      <dgm:spPr/>
      <dgm:t>
        <a:bodyPr/>
        <a:lstStyle/>
        <a:p>
          <a:endParaRPr lang="en-US"/>
        </a:p>
      </dgm:t>
    </dgm:pt>
    <dgm:pt modelId="{93768F67-C9A6-4778-8116-8F4514AFF64A}" type="parTrans" cxnId="{41C2AD24-C561-49D1-A362-871BFDEB5118}">
      <dgm:prSet/>
      <dgm:spPr/>
      <dgm:t>
        <a:bodyPr/>
        <a:lstStyle/>
        <a:p>
          <a:endParaRPr lang="en-US"/>
        </a:p>
      </dgm:t>
    </dgm:pt>
    <dgm:pt modelId="{E6539B5A-FB90-44B9-A80E-8C4F9AE7A612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endParaRPr lang="en-US" sz="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0B1FC-1665-44C2-BD91-843CE68DC5BC}" type="parTrans" cxnId="{EDFEA5D7-4001-4002-88B9-AEC6A4CE5354}">
      <dgm:prSet/>
      <dgm:spPr/>
    </dgm:pt>
    <dgm:pt modelId="{BBEB2F26-E4C4-4D69-8243-BFAB9D19ECA7}" type="sibTrans" cxnId="{EDFEA5D7-4001-4002-88B9-AEC6A4CE5354}">
      <dgm:prSet/>
      <dgm:spPr/>
    </dgm:pt>
    <dgm:pt modelId="{CBB054DA-ED74-4FE5-B00B-35C099DD59B7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endParaRPr lang="en-US" sz="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BEEB5-065C-4E5F-BF55-E835C91C894D}" type="parTrans" cxnId="{7E38B70B-CAF3-494E-817A-42298565C499}">
      <dgm:prSet/>
      <dgm:spPr/>
    </dgm:pt>
    <dgm:pt modelId="{269ED488-EF4F-42DF-AD4B-9FA68D7872B4}" type="sibTrans" cxnId="{7E38B70B-CAF3-494E-817A-42298565C499}">
      <dgm:prSet/>
      <dgm:spPr/>
    </dgm:pt>
    <dgm:pt modelId="{3843EE40-6594-4675-B702-898DFB768DCA}" type="pres">
      <dgm:prSet presAssocID="{FC162375-E4F8-4081-91CC-5F0C58526A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1651A9-A1CE-48BA-9BA5-3C198BEBCB99}" type="pres">
      <dgm:prSet presAssocID="{2A6186CD-07FA-43EF-8081-AC6BDE6433F9}" presName="composite" presStyleCnt="0"/>
      <dgm:spPr/>
    </dgm:pt>
    <dgm:pt modelId="{393935C9-0593-4A8C-9838-EA8F80DA2135}" type="pres">
      <dgm:prSet presAssocID="{2A6186CD-07FA-43EF-8081-AC6BDE6433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7D80A-FB96-4D97-9DCD-27559FA299D3}" type="pres">
      <dgm:prSet presAssocID="{2A6186CD-07FA-43EF-8081-AC6BDE6433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6A948-995C-4A22-8BDD-CB90DD1C88FB}" type="pres">
      <dgm:prSet presAssocID="{85D9BA39-4C8D-4F76-9365-6B1BF7405CB6}" presName="sp" presStyleCnt="0"/>
      <dgm:spPr/>
    </dgm:pt>
    <dgm:pt modelId="{2777497B-46D3-4C96-8E95-9949CE008D97}" type="pres">
      <dgm:prSet presAssocID="{B97C6C8C-A702-417A-A599-74492045E399}" presName="composite" presStyleCnt="0"/>
      <dgm:spPr/>
    </dgm:pt>
    <dgm:pt modelId="{37740AC6-8222-4145-B4EF-472F1159F87E}" type="pres">
      <dgm:prSet presAssocID="{B97C6C8C-A702-417A-A599-74492045E3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87DE-84AF-4828-9BDF-8771C94E5D6C}" type="pres">
      <dgm:prSet presAssocID="{B97C6C8C-A702-417A-A599-74492045E3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59366-9067-4A38-8263-BC45EBD57226}" type="pres">
      <dgm:prSet presAssocID="{1A953C9B-3E1C-4C0C-B591-B700D197D9F5}" presName="sp" presStyleCnt="0"/>
      <dgm:spPr/>
    </dgm:pt>
    <dgm:pt modelId="{D32F7A9E-90CD-4699-9144-2EAE93B126B4}" type="pres">
      <dgm:prSet presAssocID="{A9222517-6153-459A-916E-66B2B0FD5945}" presName="composite" presStyleCnt="0"/>
      <dgm:spPr/>
    </dgm:pt>
    <dgm:pt modelId="{7715B695-2695-4805-84DA-95C72A08FCEC}" type="pres">
      <dgm:prSet presAssocID="{A9222517-6153-459A-916E-66B2B0FD594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6EAC3-23CF-4D98-B447-B69EBF052DC8}" type="pres">
      <dgm:prSet presAssocID="{A9222517-6153-459A-916E-66B2B0FD594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60D8F-E25E-4285-B2E8-9D779933587B}" srcId="{B97C6C8C-A702-417A-A599-74492045E399}" destId="{B8D49FFF-70AF-4B94-9C2E-03D815B9C86B}" srcOrd="2" destOrd="0" parTransId="{5BA4802A-E161-49F4-8089-F5A0647C95B1}" sibTransId="{31D54A85-E966-4D95-95F5-228DDBBC15C9}"/>
    <dgm:cxn modelId="{9E5184BD-0E42-4806-929C-CE0BA0D6D501}" type="presOf" srcId="{A9222517-6153-459A-916E-66B2B0FD5945}" destId="{7715B695-2695-4805-84DA-95C72A08FCEC}" srcOrd="0" destOrd="0" presId="urn:microsoft.com/office/officeart/2005/8/layout/chevron2"/>
    <dgm:cxn modelId="{754FA1B6-503F-4063-A12B-35FDD1EE7EF2}" type="presOf" srcId="{BF8706A9-BADF-4405-9858-F980727FB524}" destId="{84D7D80A-FB96-4D97-9DCD-27559FA299D3}" srcOrd="0" destOrd="2" presId="urn:microsoft.com/office/officeart/2005/8/layout/chevron2"/>
    <dgm:cxn modelId="{C22EDB02-8259-42B6-A62E-8E4B1804BE64}" srcId="{FC162375-E4F8-4081-91CC-5F0C58526AB5}" destId="{2A6186CD-07FA-43EF-8081-AC6BDE6433F9}" srcOrd="0" destOrd="0" parTransId="{D2E2953E-8183-4EFA-80A3-8BA61F66FFE7}" sibTransId="{85D9BA39-4C8D-4F76-9365-6B1BF7405CB6}"/>
    <dgm:cxn modelId="{EDFEA5D7-4001-4002-88B9-AEC6A4CE5354}" srcId="{2A6186CD-07FA-43EF-8081-AC6BDE6433F9}" destId="{E6539B5A-FB90-44B9-A80E-8C4F9AE7A612}" srcOrd="1" destOrd="0" parTransId="{2050B1FC-1665-44C2-BD91-843CE68DC5BC}" sibTransId="{BBEB2F26-E4C4-4D69-8243-BFAB9D19ECA7}"/>
    <dgm:cxn modelId="{BF447822-0350-458F-A0AA-F7E311C9AFA5}" type="presOf" srcId="{CBB054DA-ED74-4FE5-B00B-35C099DD59B7}" destId="{721187DE-84AF-4828-9BDF-8771C94E5D6C}" srcOrd="0" destOrd="1" presId="urn:microsoft.com/office/officeart/2005/8/layout/chevron2"/>
    <dgm:cxn modelId="{E90B41F3-FD68-4E66-8AD2-5F743E11A1B6}" srcId="{FC162375-E4F8-4081-91CC-5F0C58526AB5}" destId="{B97C6C8C-A702-417A-A599-74492045E399}" srcOrd="1" destOrd="0" parTransId="{031CEC43-8AC2-47E6-90B9-0124CAE196A4}" sibTransId="{1A953C9B-3E1C-4C0C-B591-B700D197D9F5}"/>
    <dgm:cxn modelId="{A716DB37-13E1-4F50-B406-7753803FABFA}" type="presOf" srcId="{2A6186CD-07FA-43EF-8081-AC6BDE6433F9}" destId="{393935C9-0593-4A8C-9838-EA8F80DA2135}" srcOrd="0" destOrd="0" presId="urn:microsoft.com/office/officeart/2005/8/layout/chevron2"/>
    <dgm:cxn modelId="{41C2AD24-C561-49D1-A362-871BFDEB5118}" srcId="{A9222517-6153-459A-916E-66B2B0FD5945}" destId="{9995CF36-CC3B-4C69-AD2A-652DE2F11133}" srcOrd="0" destOrd="0" parTransId="{93768F67-C9A6-4778-8116-8F4514AFF64A}" sibTransId="{9E4A1336-1FAF-4317-8C8D-655A67DB6107}"/>
    <dgm:cxn modelId="{7E38B70B-CAF3-494E-817A-42298565C499}" srcId="{B97C6C8C-A702-417A-A599-74492045E399}" destId="{CBB054DA-ED74-4FE5-B00B-35C099DD59B7}" srcOrd="1" destOrd="0" parTransId="{518BEEB5-065C-4E5F-BF55-E835C91C894D}" sibTransId="{269ED488-EF4F-42DF-AD4B-9FA68D7872B4}"/>
    <dgm:cxn modelId="{503BDDE7-139E-433D-B149-B6CB9C9E54FC}" srcId="{2A6186CD-07FA-43EF-8081-AC6BDE6433F9}" destId="{7B00D6B3-3500-4E04-AB6E-9AC9211066E8}" srcOrd="0" destOrd="0" parTransId="{1090A72E-F65B-44A9-8899-39A3FABFE7F1}" sibTransId="{F5ED6F20-EAE0-4511-A0C7-3AF3C12C35A7}"/>
    <dgm:cxn modelId="{E104CD2E-4975-400E-9C4C-B5B328C372BD}" type="presOf" srcId="{B97C6C8C-A702-417A-A599-74492045E399}" destId="{37740AC6-8222-4145-B4EF-472F1159F87E}" srcOrd="0" destOrd="0" presId="urn:microsoft.com/office/officeart/2005/8/layout/chevron2"/>
    <dgm:cxn modelId="{DB6E786F-6341-4B3C-B0F9-D156A9A7F263}" srcId="{B97C6C8C-A702-417A-A599-74492045E399}" destId="{6C77AE00-84FF-4208-B8CB-BA7365C3F409}" srcOrd="0" destOrd="0" parTransId="{C0892982-A8B5-45F4-9242-4B3810AE1AC5}" sibTransId="{01516D22-A29F-44DF-8014-ACA4C923260F}"/>
    <dgm:cxn modelId="{A56A3763-B402-438C-8064-775B37369152}" type="presOf" srcId="{9995CF36-CC3B-4C69-AD2A-652DE2F11133}" destId="{C4F6EAC3-23CF-4D98-B447-B69EBF052DC8}" srcOrd="0" destOrd="0" presId="urn:microsoft.com/office/officeart/2005/8/layout/chevron2"/>
    <dgm:cxn modelId="{B2A7FBED-5AEC-44D0-A61A-F12CF35E24D7}" type="presOf" srcId="{E6539B5A-FB90-44B9-A80E-8C4F9AE7A612}" destId="{84D7D80A-FB96-4D97-9DCD-27559FA299D3}" srcOrd="0" destOrd="1" presId="urn:microsoft.com/office/officeart/2005/8/layout/chevron2"/>
    <dgm:cxn modelId="{74619237-3968-45EA-A8C0-1EF8400B4739}" type="presOf" srcId="{7B00D6B3-3500-4E04-AB6E-9AC9211066E8}" destId="{84D7D80A-FB96-4D97-9DCD-27559FA299D3}" srcOrd="0" destOrd="0" presId="urn:microsoft.com/office/officeart/2005/8/layout/chevron2"/>
    <dgm:cxn modelId="{D3C821BD-467A-4D23-BBCC-7B1A4C188300}" srcId="{2A6186CD-07FA-43EF-8081-AC6BDE6433F9}" destId="{BF8706A9-BADF-4405-9858-F980727FB524}" srcOrd="2" destOrd="0" parTransId="{DA54892C-72D4-4B7A-915F-D1586E0DEBAA}" sibTransId="{8154C4F6-584D-486F-9C91-D4014AA88935}"/>
    <dgm:cxn modelId="{7B17FC86-BA1E-4644-B210-DBE514DB3CB2}" srcId="{FC162375-E4F8-4081-91CC-5F0C58526AB5}" destId="{A9222517-6153-459A-916E-66B2B0FD5945}" srcOrd="2" destOrd="0" parTransId="{3E56D287-0F67-4A13-ADEF-63A9DEF0BF82}" sibTransId="{55BA81FE-7926-4B29-BFE4-C1999D9DEF66}"/>
    <dgm:cxn modelId="{DD440C76-5E34-48F5-9C49-AA28B06076D5}" type="presOf" srcId="{B8D49FFF-70AF-4B94-9C2E-03D815B9C86B}" destId="{721187DE-84AF-4828-9BDF-8771C94E5D6C}" srcOrd="0" destOrd="2" presId="urn:microsoft.com/office/officeart/2005/8/layout/chevron2"/>
    <dgm:cxn modelId="{B504CA86-86B6-418F-AB6B-23E2A0EC3FD4}" type="presOf" srcId="{FC162375-E4F8-4081-91CC-5F0C58526AB5}" destId="{3843EE40-6594-4675-B702-898DFB768DCA}" srcOrd="0" destOrd="0" presId="urn:microsoft.com/office/officeart/2005/8/layout/chevron2"/>
    <dgm:cxn modelId="{8A7BD4B5-FA28-479D-887A-2A7AFF8A0124}" type="presOf" srcId="{6C77AE00-84FF-4208-B8CB-BA7365C3F409}" destId="{721187DE-84AF-4828-9BDF-8771C94E5D6C}" srcOrd="0" destOrd="0" presId="urn:microsoft.com/office/officeart/2005/8/layout/chevron2"/>
    <dgm:cxn modelId="{104F481E-CBA7-4784-8E22-9403A353F21D}" type="presParOf" srcId="{3843EE40-6594-4675-B702-898DFB768DCA}" destId="{2D1651A9-A1CE-48BA-9BA5-3C198BEBCB99}" srcOrd="0" destOrd="0" presId="urn:microsoft.com/office/officeart/2005/8/layout/chevron2"/>
    <dgm:cxn modelId="{15D55F78-9A79-4881-877B-7606A959FDA1}" type="presParOf" srcId="{2D1651A9-A1CE-48BA-9BA5-3C198BEBCB99}" destId="{393935C9-0593-4A8C-9838-EA8F80DA2135}" srcOrd="0" destOrd="0" presId="urn:microsoft.com/office/officeart/2005/8/layout/chevron2"/>
    <dgm:cxn modelId="{6071C1BF-2BD6-4EC4-A2CD-3E3B44FE3763}" type="presParOf" srcId="{2D1651A9-A1CE-48BA-9BA5-3C198BEBCB99}" destId="{84D7D80A-FB96-4D97-9DCD-27559FA299D3}" srcOrd="1" destOrd="0" presId="urn:microsoft.com/office/officeart/2005/8/layout/chevron2"/>
    <dgm:cxn modelId="{B8C737A7-8908-45A2-AAA2-55FEC4840959}" type="presParOf" srcId="{3843EE40-6594-4675-B702-898DFB768DCA}" destId="{D836A948-995C-4A22-8BDD-CB90DD1C88FB}" srcOrd="1" destOrd="0" presId="urn:microsoft.com/office/officeart/2005/8/layout/chevron2"/>
    <dgm:cxn modelId="{A9AA438E-3B51-4228-BCD1-DD86D9EDD766}" type="presParOf" srcId="{3843EE40-6594-4675-B702-898DFB768DCA}" destId="{2777497B-46D3-4C96-8E95-9949CE008D97}" srcOrd="2" destOrd="0" presId="urn:microsoft.com/office/officeart/2005/8/layout/chevron2"/>
    <dgm:cxn modelId="{0F393213-A904-4ED7-895D-6383F8FCD090}" type="presParOf" srcId="{2777497B-46D3-4C96-8E95-9949CE008D97}" destId="{37740AC6-8222-4145-B4EF-472F1159F87E}" srcOrd="0" destOrd="0" presId="urn:microsoft.com/office/officeart/2005/8/layout/chevron2"/>
    <dgm:cxn modelId="{01EAA4B4-2468-40E0-B751-122F3C9C5FFD}" type="presParOf" srcId="{2777497B-46D3-4C96-8E95-9949CE008D97}" destId="{721187DE-84AF-4828-9BDF-8771C94E5D6C}" srcOrd="1" destOrd="0" presId="urn:microsoft.com/office/officeart/2005/8/layout/chevron2"/>
    <dgm:cxn modelId="{7EA0603A-4D1A-4C8D-824A-2A36C3061511}" type="presParOf" srcId="{3843EE40-6594-4675-B702-898DFB768DCA}" destId="{38B59366-9067-4A38-8263-BC45EBD57226}" srcOrd="3" destOrd="0" presId="urn:microsoft.com/office/officeart/2005/8/layout/chevron2"/>
    <dgm:cxn modelId="{41989181-3E4E-47E8-8701-8836BBF51FDB}" type="presParOf" srcId="{3843EE40-6594-4675-B702-898DFB768DCA}" destId="{D32F7A9E-90CD-4699-9144-2EAE93B126B4}" srcOrd="4" destOrd="0" presId="urn:microsoft.com/office/officeart/2005/8/layout/chevron2"/>
    <dgm:cxn modelId="{980149D6-AD81-44D1-BEB1-ED520B3174A7}" type="presParOf" srcId="{D32F7A9E-90CD-4699-9144-2EAE93B126B4}" destId="{7715B695-2695-4805-84DA-95C72A08FCEC}" srcOrd="0" destOrd="0" presId="urn:microsoft.com/office/officeart/2005/8/layout/chevron2"/>
    <dgm:cxn modelId="{0DE49B8F-00CA-442E-B8DB-379897A4E53B}" type="presParOf" srcId="{D32F7A9E-90CD-4699-9144-2EAE93B126B4}" destId="{C4F6EAC3-23CF-4D98-B447-B69EBF052D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51733-7239-4AF9-A8ED-7E148C4819A7}" type="doc">
      <dgm:prSet loTypeId="urn:microsoft.com/office/officeart/2011/layout/HexagonRadial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4D5984-4D36-4F21-87D6-98D22783327A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AA082-0413-481C-8080-DDCE50BC1820}" type="parTrans" cxnId="{A79D5270-234D-49FC-AB1F-C0DDDA35DEAE}">
      <dgm:prSet/>
      <dgm:spPr/>
      <dgm:t>
        <a:bodyPr/>
        <a:lstStyle/>
        <a:p>
          <a:endParaRPr lang="en-US"/>
        </a:p>
      </dgm:t>
    </dgm:pt>
    <dgm:pt modelId="{21EA0D1D-8BBF-4C33-9771-886881564CAA}" type="sibTrans" cxnId="{A79D5270-234D-49FC-AB1F-C0DDDA35DEAE}">
      <dgm:prSet/>
      <dgm:spPr/>
      <dgm:t>
        <a:bodyPr/>
        <a:lstStyle/>
        <a:p>
          <a:endParaRPr lang="en-US"/>
        </a:p>
      </dgm:t>
    </dgm:pt>
    <dgm:pt modelId="{6A42E056-2415-4582-965F-A35FC22C228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strategic planning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D59FF-9F3F-4BED-8133-3C0B459A605F}" type="parTrans" cxnId="{DCDA5B4D-1C93-42FE-BE44-81FC35A704DF}">
      <dgm:prSet/>
      <dgm:spPr/>
      <dgm:t>
        <a:bodyPr/>
        <a:lstStyle/>
        <a:p>
          <a:endParaRPr lang="en-US"/>
        </a:p>
      </dgm:t>
    </dgm:pt>
    <dgm:pt modelId="{8F8F1EAE-CDC3-48F8-8661-E17B8FA77B53}" type="sibTrans" cxnId="{DCDA5B4D-1C93-42FE-BE44-81FC35A704DF}">
      <dgm:prSet/>
      <dgm:spPr/>
      <dgm:t>
        <a:bodyPr/>
        <a:lstStyle/>
        <a:p>
          <a:endParaRPr lang="en-US"/>
        </a:p>
      </dgm:t>
    </dgm:pt>
    <dgm:pt modelId="{33FE597C-688B-4DF6-BFC0-AA392EB4490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customer and market focus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873FC-250B-47BA-AAFF-3138422E9127}" type="parTrans" cxnId="{541D948C-0579-45EE-93F6-4D66EF43D00F}">
      <dgm:prSet/>
      <dgm:spPr/>
      <dgm:t>
        <a:bodyPr/>
        <a:lstStyle/>
        <a:p>
          <a:endParaRPr lang="en-US"/>
        </a:p>
      </dgm:t>
    </dgm:pt>
    <dgm:pt modelId="{8BE6A83B-E69C-40CD-83A5-8E27D05CF039}" type="sibTrans" cxnId="{541D948C-0579-45EE-93F6-4D66EF43D00F}">
      <dgm:prSet/>
      <dgm:spPr/>
      <dgm:t>
        <a:bodyPr/>
        <a:lstStyle/>
        <a:p>
          <a:endParaRPr lang="en-US"/>
        </a:p>
      </dgm:t>
    </dgm:pt>
    <dgm:pt modelId="{4392F0E6-F103-4CC8-B6A8-6E3DA149F14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measurement, analysis, and knowledge management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04CB8-FE6E-4E8B-AC71-05F9548F57B6}" type="parTrans" cxnId="{8F05B564-A54E-4BBE-B1E5-39D95CC75DF4}">
      <dgm:prSet/>
      <dgm:spPr/>
      <dgm:t>
        <a:bodyPr/>
        <a:lstStyle/>
        <a:p>
          <a:endParaRPr lang="en-US"/>
        </a:p>
      </dgm:t>
    </dgm:pt>
    <dgm:pt modelId="{6294D226-0104-4A4F-9F4A-BC8B966BC074}" type="sibTrans" cxnId="{8F05B564-A54E-4BBE-B1E5-39D95CC75DF4}">
      <dgm:prSet/>
      <dgm:spPr/>
      <dgm:t>
        <a:bodyPr/>
        <a:lstStyle/>
        <a:p>
          <a:endParaRPr lang="en-US"/>
        </a:p>
      </dgm:t>
    </dgm:pt>
    <dgm:pt modelId="{2AFBDC90-D705-41A8-A654-00A42B4ED752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human resources focus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50E39-7E77-470A-A208-817B5FB04916}" type="parTrans" cxnId="{9EB31D43-DA23-4D6C-A4FF-7FDEF866973C}">
      <dgm:prSet/>
      <dgm:spPr/>
      <dgm:t>
        <a:bodyPr/>
        <a:lstStyle/>
        <a:p>
          <a:endParaRPr lang="en-US"/>
        </a:p>
      </dgm:t>
    </dgm:pt>
    <dgm:pt modelId="{25E46E84-85E7-4FB1-BAC8-0C84E1B87DD6}" type="sibTrans" cxnId="{9EB31D43-DA23-4D6C-A4FF-7FDEF866973C}">
      <dgm:prSet/>
      <dgm:spPr/>
      <dgm:t>
        <a:bodyPr/>
        <a:lstStyle/>
        <a:p>
          <a:endParaRPr lang="en-US"/>
        </a:p>
      </dgm:t>
    </dgm:pt>
    <dgm:pt modelId="{313B162A-D424-4FAE-9D41-8108E783BA6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process management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57149-66B1-4FAD-96DE-C72F3785586E}" type="parTrans" cxnId="{986B6AFA-F394-4DB8-B79A-BA2C30C50AD7}">
      <dgm:prSet/>
      <dgm:spPr/>
      <dgm:t>
        <a:bodyPr/>
        <a:lstStyle/>
        <a:p>
          <a:endParaRPr lang="en-US"/>
        </a:p>
      </dgm:t>
    </dgm:pt>
    <dgm:pt modelId="{921C0554-9653-4F4D-A573-FEC0FD25AAF7}" type="sibTrans" cxnId="{986B6AFA-F394-4DB8-B79A-BA2C30C50AD7}">
      <dgm:prSet/>
      <dgm:spPr/>
      <dgm:t>
        <a:bodyPr/>
        <a:lstStyle/>
        <a:p>
          <a:endParaRPr lang="en-US"/>
        </a:p>
      </dgm:t>
    </dgm:pt>
    <dgm:pt modelId="{64BA09CB-4B03-4247-89F4-9239E0D275B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business results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93B7B-2B12-43BA-9C24-D88462895D66}" type="parTrans" cxnId="{52EC29D1-ACF4-41FB-8A5C-438B2939BBD7}">
      <dgm:prSet/>
      <dgm:spPr/>
      <dgm:t>
        <a:bodyPr/>
        <a:lstStyle/>
        <a:p>
          <a:endParaRPr lang="en-US"/>
        </a:p>
      </dgm:t>
    </dgm:pt>
    <dgm:pt modelId="{4CFA7415-51A2-4969-AD3F-1E4A4984F3E7}" type="sibTrans" cxnId="{52EC29D1-ACF4-41FB-8A5C-438B2939BBD7}">
      <dgm:prSet/>
      <dgm:spPr/>
      <dgm:t>
        <a:bodyPr/>
        <a:lstStyle/>
        <a:p>
          <a:endParaRPr lang="en-US"/>
        </a:p>
      </dgm:t>
    </dgm:pt>
    <dgm:pt modelId="{EBD82AEF-E7FA-49A2-A2CE-2F8DFA3960E9}" type="pres">
      <dgm:prSet presAssocID="{45B51733-7239-4AF9-A8ED-7E148C4819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0D399B-F797-41E1-A669-E9A4D6467CFA}" type="pres">
      <dgm:prSet presAssocID="{7E4D5984-4D36-4F21-87D6-98D22783327A}" presName="Parent" presStyleLbl="node0" presStyleIdx="0" presStyleCnt="1" custLinFactNeighborX="4745" custLinFactNeighborY="-284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578721C-4E29-4B76-ADD2-A4F6DDC5DDD1}" type="pres">
      <dgm:prSet presAssocID="{6A42E056-2415-4582-965F-A35FC22C2287}" presName="Accent1" presStyleCnt="0"/>
      <dgm:spPr/>
    </dgm:pt>
    <dgm:pt modelId="{C5D70546-D69F-47EC-A388-8181440E868D}" type="pres">
      <dgm:prSet presAssocID="{6A42E056-2415-4582-965F-A35FC22C2287}" presName="Accent" presStyleLbl="bgShp" presStyleIdx="0" presStyleCnt="6"/>
      <dgm:spPr/>
    </dgm:pt>
    <dgm:pt modelId="{80C04F1B-87DB-4BC9-8E18-F8864D64FCC1}" type="pres">
      <dgm:prSet presAssocID="{6A42E056-2415-4582-965F-A35FC22C2287}" presName="Child1" presStyleLbl="node1" presStyleIdx="0" presStyleCnt="6" custScaleX="118043" custLinFactNeighborX="290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FBAA0-1DD6-4F59-9F31-99222771F968}" type="pres">
      <dgm:prSet presAssocID="{33FE597C-688B-4DF6-BFC0-AA392EB4490B}" presName="Accent2" presStyleCnt="0"/>
      <dgm:spPr/>
    </dgm:pt>
    <dgm:pt modelId="{12290500-7727-4147-A88C-C9FA324B147B}" type="pres">
      <dgm:prSet presAssocID="{33FE597C-688B-4DF6-BFC0-AA392EB4490B}" presName="Accent" presStyleLbl="bgShp" presStyleIdx="1" presStyleCnt="6"/>
      <dgm:spPr>
        <a:solidFill>
          <a:srgbClr val="00CC99"/>
        </a:solidFill>
      </dgm:spPr>
    </dgm:pt>
    <dgm:pt modelId="{5D7307CA-87F1-4DAE-99B9-422D8ECEDEE7}" type="pres">
      <dgm:prSet presAssocID="{33FE597C-688B-4DF6-BFC0-AA392EB4490B}" presName="Child2" presStyleLbl="node1" presStyleIdx="1" presStyleCnt="6" custScaleX="111318" custLinFactNeighborX="8999" custLinFactNeighborY="-41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0B6E4-B4E1-4D59-B718-CCAF6C0682CA}" type="pres">
      <dgm:prSet presAssocID="{4392F0E6-F103-4CC8-B6A8-6E3DA149F14A}" presName="Accent3" presStyleCnt="0"/>
      <dgm:spPr/>
    </dgm:pt>
    <dgm:pt modelId="{E2B49462-3A4D-4B0A-A83C-6F32C7DDE3BD}" type="pres">
      <dgm:prSet presAssocID="{4392F0E6-F103-4CC8-B6A8-6E3DA149F14A}" presName="Accent" presStyleLbl="bgShp" presStyleIdx="2" presStyleCnt="6" custLinFactNeighborX="25588" custLinFactNeighborY="5245"/>
      <dgm:spPr>
        <a:solidFill>
          <a:srgbClr val="00CC99"/>
        </a:solidFill>
      </dgm:spPr>
    </dgm:pt>
    <dgm:pt modelId="{739AC240-973E-4186-B34B-C27D181A5897}" type="pres">
      <dgm:prSet presAssocID="{4392F0E6-F103-4CC8-B6A8-6E3DA149F14A}" presName="Child3" presStyleLbl="node1" presStyleIdx="2" presStyleCnt="6" custScaleX="115120" custLinFactNeighborX="15409" custLinFactNeighborY="-5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E637E-8FBA-4D14-9383-8D0921BC0F66}" type="pres">
      <dgm:prSet presAssocID="{2AFBDC90-D705-41A8-A654-00A42B4ED752}" presName="Accent4" presStyleCnt="0"/>
      <dgm:spPr/>
    </dgm:pt>
    <dgm:pt modelId="{D45824A1-14E2-45AD-B529-CE3A71A90CCC}" type="pres">
      <dgm:prSet presAssocID="{2AFBDC90-D705-41A8-A654-00A42B4ED752}" presName="Accent" presStyleLbl="bgShp" presStyleIdx="3" presStyleCnt="6"/>
      <dgm:spPr/>
    </dgm:pt>
    <dgm:pt modelId="{F4B2CB88-C0A7-47D2-96BA-DD2CB0D1C2EA}" type="pres">
      <dgm:prSet presAssocID="{2AFBDC90-D705-41A8-A654-00A42B4ED752}" presName="Child4" presStyleLbl="node1" presStyleIdx="3" presStyleCnt="6" custScaleX="116825" custLinFactNeighborX="8163" custLinFactNeighborY="-7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7908F-8ED4-48F3-8055-9991D1A118B9}" type="pres">
      <dgm:prSet presAssocID="{313B162A-D424-4FAE-9D41-8108E783BA68}" presName="Accent5" presStyleCnt="0"/>
      <dgm:spPr/>
    </dgm:pt>
    <dgm:pt modelId="{38F32E27-FB2A-467E-9F24-7F0B9E28D83A}" type="pres">
      <dgm:prSet presAssocID="{313B162A-D424-4FAE-9D41-8108E783BA68}" presName="Accent" presStyleLbl="bgShp" presStyleIdx="4" presStyleCnt="6"/>
      <dgm:spPr/>
    </dgm:pt>
    <dgm:pt modelId="{44DD9604-40F8-415F-8B1A-D034158F195B}" type="pres">
      <dgm:prSet presAssocID="{313B162A-D424-4FAE-9D41-8108E783BA68}" presName="Child5" presStyleLbl="node1" presStyleIdx="4" presStyleCnt="6" custScaleX="111028" custLinFactNeighborX="2884" custLinFactNeighborY="-5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112A6-98BF-435F-B56F-CC71246802EB}" type="pres">
      <dgm:prSet presAssocID="{64BA09CB-4B03-4247-89F4-9239E0D275B1}" presName="Accent6" presStyleCnt="0"/>
      <dgm:spPr/>
    </dgm:pt>
    <dgm:pt modelId="{D40A2D37-1130-420F-8EC2-B217805A4C2F}" type="pres">
      <dgm:prSet presAssocID="{64BA09CB-4B03-4247-89F4-9239E0D275B1}" presName="Accent" presStyleLbl="bgShp" presStyleIdx="5" presStyleCnt="6"/>
      <dgm:spPr>
        <a:solidFill>
          <a:srgbClr val="00CC99"/>
        </a:solidFill>
      </dgm:spPr>
    </dgm:pt>
    <dgm:pt modelId="{4D1CDF54-52FF-4016-9723-6B386613D20D}" type="pres">
      <dgm:prSet presAssocID="{64BA09CB-4B03-4247-89F4-9239E0D275B1}" presName="Child6" presStyleLbl="node1" presStyleIdx="5" presStyleCnt="6" custScaleX="116180" custLinFactNeighborX="69" custLinFactNeighborY="-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B9A38-B0AB-4435-A8AC-BAB301CC7870}" type="presOf" srcId="{313B162A-D424-4FAE-9D41-8108E783BA68}" destId="{44DD9604-40F8-415F-8B1A-D034158F195B}" srcOrd="0" destOrd="0" presId="urn:microsoft.com/office/officeart/2011/layout/HexagonRadial"/>
    <dgm:cxn modelId="{541D948C-0579-45EE-93F6-4D66EF43D00F}" srcId="{7E4D5984-4D36-4F21-87D6-98D22783327A}" destId="{33FE597C-688B-4DF6-BFC0-AA392EB4490B}" srcOrd="1" destOrd="0" parTransId="{5F7873FC-250B-47BA-AAFF-3138422E9127}" sibTransId="{8BE6A83B-E69C-40CD-83A5-8E27D05CF039}"/>
    <dgm:cxn modelId="{CBA1E5DB-93CD-4091-8619-9846E4A7ADB4}" type="presOf" srcId="{2AFBDC90-D705-41A8-A654-00A42B4ED752}" destId="{F4B2CB88-C0A7-47D2-96BA-DD2CB0D1C2EA}" srcOrd="0" destOrd="0" presId="urn:microsoft.com/office/officeart/2011/layout/HexagonRadial"/>
    <dgm:cxn modelId="{986B6AFA-F394-4DB8-B79A-BA2C30C50AD7}" srcId="{7E4D5984-4D36-4F21-87D6-98D22783327A}" destId="{313B162A-D424-4FAE-9D41-8108E783BA68}" srcOrd="4" destOrd="0" parTransId="{A6C57149-66B1-4FAD-96DE-C72F3785586E}" sibTransId="{921C0554-9653-4F4D-A573-FEC0FD25AAF7}"/>
    <dgm:cxn modelId="{DAE6EC46-D453-413E-B57F-FA7DFB7EB96C}" type="presOf" srcId="{33FE597C-688B-4DF6-BFC0-AA392EB4490B}" destId="{5D7307CA-87F1-4DAE-99B9-422D8ECEDEE7}" srcOrd="0" destOrd="0" presId="urn:microsoft.com/office/officeart/2011/layout/HexagonRadial"/>
    <dgm:cxn modelId="{451D652E-3B48-4677-8E44-B58E37780ED7}" type="presOf" srcId="{6A42E056-2415-4582-965F-A35FC22C2287}" destId="{80C04F1B-87DB-4BC9-8E18-F8864D64FCC1}" srcOrd="0" destOrd="0" presId="urn:microsoft.com/office/officeart/2011/layout/HexagonRadial"/>
    <dgm:cxn modelId="{0ACFD388-C2F0-41FF-9284-9D366C1ECA17}" type="presOf" srcId="{4392F0E6-F103-4CC8-B6A8-6E3DA149F14A}" destId="{739AC240-973E-4186-B34B-C27D181A5897}" srcOrd="0" destOrd="0" presId="urn:microsoft.com/office/officeart/2011/layout/HexagonRadial"/>
    <dgm:cxn modelId="{8F05B564-A54E-4BBE-B1E5-39D95CC75DF4}" srcId="{7E4D5984-4D36-4F21-87D6-98D22783327A}" destId="{4392F0E6-F103-4CC8-B6A8-6E3DA149F14A}" srcOrd="2" destOrd="0" parTransId="{AF004CB8-FE6E-4E8B-AC71-05F9548F57B6}" sibTransId="{6294D226-0104-4A4F-9F4A-BC8B966BC074}"/>
    <dgm:cxn modelId="{DCDA5B4D-1C93-42FE-BE44-81FC35A704DF}" srcId="{7E4D5984-4D36-4F21-87D6-98D22783327A}" destId="{6A42E056-2415-4582-965F-A35FC22C2287}" srcOrd="0" destOrd="0" parTransId="{99DD59FF-9F3F-4BED-8133-3C0B459A605F}" sibTransId="{8F8F1EAE-CDC3-48F8-8661-E17B8FA77B53}"/>
    <dgm:cxn modelId="{6005C33B-AD78-47A2-855B-C27202FC0936}" type="presOf" srcId="{64BA09CB-4B03-4247-89F4-9239E0D275B1}" destId="{4D1CDF54-52FF-4016-9723-6B386613D20D}" srcOrd="0" destOrd="0" presId="urn:microsoft.com/office/officeart/2011/layout/HexagonRadial"/>
    <dgm:cxn modelId="{52EC29D1-ACF4-41FB-8A5C-438B2939BBD7}" srcId="{7E4D5984-4D36-4F21-87D6-98D22783327A}" destId="{64BA09CB-4B03-4247-89F4-9239E0D275B1}" srcOrd="5" destOrd="0" parTransId="{48A93B7B-2B12-43BA-9C24-D88462895D66}" sibTransId="{4CFA7415-51A2-4969-AD3F-1E4A4984F3E7}"/>
    <dgm:cxn modelId="{A79D5270-234D-49FC-AB1F-C0DDDA35DEAE}" srcId="{45B51733-7239-4AF9-A8ED-7E148C4819A7}" destId="{7E4D5984-4D36-4F21-87D6-98D22783327A}" srcOrd="0" destOrd="0" parTransId="{887AA082-0413-481C-8080-DDCE50BC1820}" sibTransId="{21EA0D1D-8BBF-4C33-9771-886881564CAA}"/>
    <dgm:cxn modelId="{B761C87D-0320-4818-9C76-207AFC79A7C8}" type="presOf" srcId="{45B51733-7239-4AF9-A8ED-7E148C4819A7}" destId="{EBD82AEF-E7FA-49A2-A2CE-2F8DFA3960E9}" srcOrd="0" destOrd="0" presId="urn:microsoft.com/office/officeart/2011/layout/HexagonRadial"/>
    <dgm:cxn modelId="{5630A5CC-CEC5-4F98-8D36-97B581CDB7BF}" type="presOf" srcId="{7E4D5984-4D36-4F21-87D6-98D22783327A}" destId="{A50D399B-F797-41E1-A669-E9A4D6467CFA}" srcOrd="0" destOrd="0" presId="urn:microsoft.com/office/officeart/2011/layout/HexagonRadial"/>
    <dgm:cxn modelId="{9EB31D43-DA23-4D6C-A4FF-7FDEF866973C}" srcId="{7E4D5984-4D36-4F21-87D6-98D22783327A}" destId="{2AFBDC90-D705-41A8-A654-00A42B4ED752}" srcOrd="3" destOrd="0" parTransId="{86650E39-7E77-470A-A208-817B5FB04916}" sibTransId="{25E46E84-85E7-4FB1-BAC8-0C84E1B87DD6}"/>
    <dgm:cxn modelId="{B4F0017B-8F8D-4650-9264-073BF1C29C53}" type="presParOf" srcId="{EBD82AEF-E7FA-49A2-A2CE-2F8DFA3960E9}" destId="{A50D399B-F797-41E1-A669-E9A4D6467CFA}" srcOrd="0" destOrd="0" presId="urn:microsoft.com/office/officeart/2011/layout/HexagonRadial"/>
    <dgm:cxn modelId="{CAF30D73-3C95-4A17-81D4-8866F4EA28C7}" type="presParOf" srcId="{EBD82AEF-E7FA-49A2-A2CE-2F8DFA3960E9}" destId="{C578721C-4E29-4B76-ADD2-A4F6DDC5DDD1}" srcOrd="1" destOrd="0" presId="urn:microsoft.com/office/officeart/2011/layout/HexagonRadial"/>
    <dgm:cxn modelId="{6994E185-0291-4F7B-8811-3548BD346AC7}" type="presParOf" srcId="{C578721C-4E29-4B76-ADD2-A4F6DDC5DDD1}" destId="{C5D70546-D69F-47EC-A388-8181440E868D}" srcOrd="0" destOrd="0" presId="urn:microsoft.com/office/officeart/2011/layout/HexagonRadial"/>
    <dgm:cxn modelId="{34A1711B-B663-4B1B-9A47-EFBC648DA118}" type="presParOf" srcId="{EBD82AEF-E7FA-49A2-A2CE-2F8DFA3960E9}" destId="{80C04F1B-87DB-4BC9-8E18-F8864D64FCC1}" srcOrd="2" destOrd="0" presId="urn:microsoft.com/office/officeart/2011/layout/HexagonRadial"/>
    <dgm:cxn modelId="{D6398410-AD84-40EF-86F7-DB4D0AC68259}" type="presParOf" srcId="{EBD82AEF-E7FA-49A2-A2CE-2F8DFA3960E9}" destId="{38FFBAA0-1DD6-4F59-9F31-99222771F968}" srcOrd="3" destOrd="0" presId="urn:microsoft.com/office/officeart/2011/layout/HexagonRadial"/>
    <dgm:cxn modelId="{B3ADEDC3-8142-4323-AE30-A9FC0AA21AB0}" type="presParOf" srcId="{38FFBAA0-1DD6-4F59-9F31-99222771F968}" destId="{12290500-7727-4147-A88C-C9FA324B147B}" srcOrd="0" destOrd="0" presId="urn:microsoft.com/office/officeart/2011/layout/HexagonRadial"/>
    <dgm:cxn modelId="{392FB79F-CC8F-4541-8313-7BDD9583C2B7}" type="presParOf" srcId="{EBD82AEF-E7FA-49A2-A2CE-2F8DFA3960E9}" destId="{5D7307CA-87F1-4DAE-99B9-422D8ECEDEE7}" srcOrd="4" destOrd="0" presId="urn:microsoft.com/office/officeart/2011/layout/HexagonRadial"/>
    <dgm:cxn modelId="{847EEE3A-86D8-4F61-A1AF-84150A05F1B2}" type="presParOf" srcId="{EBD82AEF-E7FA-49A2-A2CE-2F8DFA3960E9}" destId="{8210B6E4-B4E1-4D59-B718-CCAF6C0682CA}" srcOrd="5" destOrd="0" presId="urn:microsoft.com/office/officeart/2011/layout/HexagonRadial"/>
    <dgm:cxn modelId="{7CC6C322-4492-4728-8897-AD6B7405D0FB}" type="presParOf" srcId="{8210B6E4-B4E1-4D59-B718-CCAF6C0682CA}" destId="{E2B49462-3A4D-4B0A-A83C-6F32C7DDE3BD}" srcOrd="0" destOrd="0" presId="urn:microsoft.com/office/officeart/2011/layout/HexagonRadial"/>
    <dgm:cxn modelId="{BD4DCD3D-E983-47FB-9232-46D0ADE6500B}" type="presParOf" srcId="{EBD82AEF-E7FA-49A2-A2CE-2F8DFA3960E9}" destId="{739AC240-973E-4186-B34B-C27D181A5897}" srcOrd="6" destOrd="0" presId="urn:microsoft.com/office/officeart/2011/layout/HexagonRadial"/>
    <dgm:cxn modelId="{B7CA15E6-C8D1-49BF-A438-2051689B4487}" type="presParOf" srcId="{EBD82AEF-E7FA-49A2-A2CE-2F8DFA3960E9}" destId="{B40E637E-8FBA-4D14-9383-8D0921BC0F66}" srcOrd="7" destOrd="0" presId="urn:microsoft.com/office/officeart/2011/layout/HexagonRadial"/>
    <dgm:cxn modelId="{B9863267-D6BD-4DC4-8B9B-676162E85958}" type="presParOf" srcId="{B40E637E-8FBA-4D14-9383-8D0921BC0F66}" destId="{D45824A1-14E2-45AD-B529-CE3A71A90CCC}" srcOrd="0" destOrd="0" presId="urn:microsoft.com/office/officeart/2011/layout/HexagonRadial"/>
    <dgm:cxn modelId="{826D92F7-41AD-4314-A2CB-94184340BA38}" type="presParOf" srcId="{EBD82AEF-E7FA-49A2-A2CE-2F8DFA3960E9}" destId="{F4B2CB88-C0A7-47D2-96BA-DD2CB0D1C2EA}" srcOrd="8" destOrd="0" presId="urn:microsoft.com/office/officeart/2011/layout/HexagonRadial"/>
    <dgm:cxn modelId="{4CBA5E62-217F-452D-920B-4321F7E335D1}" type="presParOf" srcId="{EBD82AEF-E7FA-49A2-A2CE-2F8DFA3960E9}" destId="{EB67908F-8ED4-48F3-8055-9991D1A118B9}" srcOrd="9" destOrd="0" presId="urn:microsoft.com/office/officeart/2011/layout/HexagonRadial"/>
    <dgm:cxn modelId="{2C1004BE-EF15-4208-AFC8-D6058C71720A}" type="presParOf" srcId="{EB67908F-8ED4-48F3-8055-9991D1A118B9}" destId="{38F32E27-FB2A-467E-9F24-7F0B9E28D83A}" srcOrd="0" destOrd="0" presId="urn:microsoft.com/office/officeart/2011/layout/HexagonRadial"/>
    <dgm:cxn modelId="{7DEEDD55-5A16-49C8-8701-9A3E5CAAEBCC}" type="presParOf" srcId="{EBD82AEF-E7FA-49A2-A2CE-2F8DFA3960E9}" destId="{44DD9604-40F8-415F-8B1A-D034158F195B}" srcOrd="10" destOrd="0" presId="urn:microsoft.com/office/officeart/2011/layout/HexagonRadial"/>
    <dgm:cxn modelId="{D735199B-B346-4896-8107-C439A952D725}" type="presParOf" srcId="{EBD82AEF-E7FA-49A2-A2CE-2F8DFA3960E9}" destId="{5FD112A6-98BF-435F-B56F-CC71246802EB}" srcOrd="11" destOrd="0" presId="urn:microsoft.com/office/officeart/2011/layout/HexagonRadial"/>
    <dgm:cxn modelId="{E10EABD2-B168-491A-912E-1033B2832F11}" type="presParOf" srcId="{5FD112A6-98BF-435F-B56F-CC71246802EB}" destId="{D40A2D37-1130-420F-8EC2-B217805A4C2F}" srcOrd="0" destOrd="0" presId="urn:microsoft.com/office/officeart/2011/layout/HexagonRadial"/>
    <dgm:cxn modelId="{1A2A2E6E-7C12-49F3-9E7F-D50EEE1C43A0}" type="presParOf" srcId="{EBD82AEF-E7FA-49A2-A2CE-2F8DFA3960E9}" destId="{4D1CDF54-52FF-4016-9723-6B386613D20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D399B-F797-41E1-A669-E9A4D6467CFA}">
      <dsp:nvSpPr>
        <dsp:cNvPr id="0" name=""/>
        <dsp:cNvSpPr/>
      </dsp:nvSpPr>
      <dsp:spPr>
        <a:xfrm>
          <a:off x="2652405" y="1571633"/>
          <a:ext cx="2062166" cy="1783857"/>
        </a:xfrm>
        <a:prstGeom prst="hexagon">
          <a:avLst>
            <a:gd name="adj" fmla="val 28570"/>
            <a:gd name="vf" fmla="val 115470"/>
          </a:avLst>
        </a:prstGeom>
        <a:solidFill>
          <a:srgbClr val="00CC99"/>
        </a:solidFill>
        <a:ln w="38100" cap="flat" cmpd="sng" algn="ctr">
          <a:solidFill>
            <a:srgbClr val="FF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2405" y="1571633"/>
        <a:ext cx="2062166" cy="1783857"/>
      </dsp:txXfrm>
    </dsp:sp>
    <dsp:sp modelId="{12290500-7727-4147-A88C-C9FA324B147B}">
      <dsp:nvSpPr>
        <dsp:cNvPr id="0" name=""/>
        <dsp:cNvSpPr/>
      </dsp:nvSpPr>
      <dsp:spPr>
        <a:xfrm>
          <a:off x="3845867" y="76896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04F1B-87DB-4BC9-8E18-F8864D64FCC1}">
      <dsp:nvSpPr>
        <dsp:cNvPr id="0" name=""/>
        <dsp:cNvSpPr/>
      </dsp:nvSpPr>
      <dsp:spPr>
        <a:xfrm>
          <a:off x="2641146" y="0"/>
          <a:ext cx="1994844" cy="1461988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strategic planning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1146" y="0"/>
        <a:ext cx="1994844" cy="1461988"/>
      </dsp:txXfrm>
    </dsp:sp>
    <dsp:sp modelId="{E2B49462-3A4D-4B0A-A83C-6F32C7DDE3BD}">
      <dsp:nvSpPr>
        <dsp:cNvPr id="0" name=""/>
        <dsp:cNvSpPr/>
      </dsp:nvSpPr>
      <dsp:spPr>
        <a:xfrm>
          <a:off x="4952998" y="2057403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307CA-87F1-4DAE-99B9-422D8ECEDEE7}">
      <dsp:nvSpPr>
        <dsp:cNvPr id="0" name=""/>
        <dsp:cNvSpPr/>
      </dsp:nvSpPr>
      <dsp:spPr>
        <a:xfrm>
          <a:off x="4350816" y="838197"/>
          <a:ext cx="1881196" cy="1461988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customer and market focus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0816" y="838197"/>
        <a:ext cx="1881196" cy="1461988"/>
      </dsp:txXfrm>
    </dsp:sp>
    <dsp:sp modelId="{D45824A1-14E2-45AD-B529-CE3A71A90CCC}">
      <dsp:nvSpPr>
        <dsp:cNvPr id="0" name=""/>
        <dsp:cNvSpPr/>
      </dsp:nvSpPr>
      <dsp:spPr>
        <a:xfrm>
          <a:off x="4123125" y="3436955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AC240-973E-4186-B34B-C27D181A5897}">
      <dsp:nvSpPr>
        <dsp:cNvPr id="0" name=""/>
        <dsp:cNvSpPr/>
      </dsp:nvSpPr>
      <dsp:spPr>
        <a:xfrm>
          <a:off x="4427015" y="2590800"/>
          <a:ext cx="1945448" cy="1461988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measurement, analysis, and knowledge management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7015" y="2590800"/>
        <a:ext cx="1945448" cy="1461988"/>
      </dsp:txXfrm>
    </dsp:sp>
    <dsp:sp modelId="{38F32E27-FB2A-467E-9F24-7F0B9E28D83A}">
      <dsp:nvSpPr>
        <dsp:cNvPr id="0" name=""/>
        <dsp:cNvSpPr/>
      </dsp:nvSpPr>
      <dsp:spPr>
        <a:xfrm>
          <a:off x="2558392" y="3583807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2CB88-C0A7-47D2-96BA-DD2CB0D1C2EA}">
      <dsp:nvSpPr>
        <dsp:cNvPr id="0" name=""/>
        <dsp:cNvSpPr/>
      </dsp:nvSpPr>
      <dsp:spPr>
        <a:xfrm>
          <a:off x="2740294" y="3457577"/>
          <a:ext cx="1974261" cy="1461988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human resources focus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0294" y="3457577"/>
        <a:ext cx="1974261" cy="1461988"/>
      </dsp:txXfrm>
    </dsp:sp>
    <dsp:sp modelId="{D40A2D37-1130-420F-8EC2-B217805A4C2F}">
      <dsp:nvSpPr>
        <dsp:cNvPr id="0" name=""/>
        <dsp:cNvSpPr/>
      </dsp:nvSpPr>
      <dsp:spPr>
        <a:xfrm>
          <a:off x="1635478" y="233103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D9604-40F8-415F-8B1A-D034158F195B}">
      <dsp:nvSpPr>
        <dsp:cNvPr id="0" name=""/>
        <dsp:cNvSpPr/>
      </dsp:nvSpPr>
      <dsp:spPr>
        <a:xfrm>
          <a:off x="1143007" y="2590797"/>
          <a:ext cx="1876296" cy="1461988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 management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3007" y="2590797"/>
        <a:ext cx="1876296" cy="1461988"/>
      </dsp:txXfrm>
    </dsp:sp>
    <dsp:sp modelId="{4D1CDF54-52FF-4016-9723-6B386613D20D}">
      <dsp:nvSpPr>
        <dsp:cNvPr id="0" name=""/>
        <dsp:cNvSpPr/>
      </dsp:nvSpPr>
      <dsp:spPr>
        <a:xfrm>
          <a:off x="1051903" y="895454"/>
          <a:ext cx="1963361" cy="1461988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business results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1903" y="895454"/>
        <a:ext cx="1963361" cy="1461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Regardless of the complexity of your supply partners, you will have to find them and work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409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8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Retail stores often place new items or signature products at the front, with sale goods toward the rear or against the walls, thereby compelling customers to pass by a variety of potentially enticing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341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Location, facility, and layout decisions for Web-based businesses should aim to minimize distribution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39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develop your business, it will be the consistent quality of your product or service that will lead to profits.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0047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12-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661717"/>
            <a:ext cx="3352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12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Operating for Success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/>
              <a:t>Managing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96252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Managing inventory is vital to marketing success </a:t>
            </a:r>
            <a:r>
              <a:rPr lang="en-US" dirty="0" smtClean="0"/>
              <a:t>and to </a:t>
            </a:r>
            <a:r>
              <a:rPr lang="en-US" dirty="0"/>
              <a:t>cash flow and there will be an ongoing </a:t>
            </a:r>
            <a:r>
              <a:rPr lang="en-US" dirty="0" smtClean="0"/>
              <a:t>tension between </a:t>
            </a:r>
            <a:r>
              <a:rPr lang="en-US" dirty="0"/>
              <a:t>them.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inventory is kept at a maximum, </a:t>
            </a:r>
            <a:r>
              <a:rPr lang="en-US" dirty="0" smtClean="0"/>
              <a:t>customer satisfaction </a:t>
            </a:r>
            <a:r>
              <a:rPr lang="en-US" dirty="0"/>
              <a:t>may be high, but costs can </a:t>
            </a:r>
            <a:r>
              <a:rPr lang="en-US" dirty="0" smtClean="0"/>
              <a:t>become prohibitive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inventory is maintained at very </a:t>
            </a:r>
            <a:r>
              <a:rPr lang="en-US" dirty="0" smtClean="0"/>
              <a:t>low levels</a:t>
            </a:r>
            <a:r>
              <a:rPr lang="en-US" dirty="0"/>
              <a:t>, customers may become dissatisfied (even </a:t>
            </a:r>
            <a:r>
              <a:rPr lang="en-US" dirty="0" smtClean="0"/>
              <a:t>leaving entirely</a:t>
            </a:r>
            <a:r>
              <a:rPr lang="en-US" dirty="0"/>
              <a:t>), but cash tied up in inventory is minimized.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14926" y="1219200"/>
            <a:ext cx="386530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54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Managing Inventory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To balance service and cost management, factors </a:t>
            </a:r>
            <a:r>
              <a:rPr lang="en-US" dirty="0" smtClean="0"/>
              <a:t>such as </a:t>
            </a:r>
            <a:r>
              <a:rPr lang="en-US" dirty="0"/>
              <a:t>demand, cost, sales price, carrying costs, order </a:t>
            </a:r>
            <a:r>
              <a:rPr lang="en-US" dirty="0" smtClean="0"/>
              <a:t>and setup </a:t>
            </a:r>
            <a:r>
              <a:rPr lang="en-US" dirty="0"/>
              <a:t>costs, and lead times must be known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In </a:t>
            </a:r>
            <a:r>
              <a:rPr lang="en-US" dirty="0"/>
              <a:t>reality</a:t>
            </a:r>
            <a:r>
              <a:rPr lang="en-US" dirty="0" smtClean="0"/>
              <a:t>, demand </a:t>
            </a:r>
            <a:r>
              <a:rPr lang="en-US" dirty="0"/>
              <a:t>projections, lead times, and other </a:t>
            </a:r>
            <a:r>
              <a:rPr lang="en-US" dirty="0" smtClean="0"/>
              <a:t>variables are </a:t>
            </a:r>
            <a:r>
              <a:rPr lang="en-US" dirty="0"/>
              <a:t>often estimated—with varying degrees of accuracy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Business owners can use the best available </a:t>
            </a:r>
            <a:r>
              <a:rPr lang="en-US" dirty="0" smtClean="0"/>
              <a:t>information and </a:t>
            </a:r>
            <a:r>
              <a:rPr lang="en-US" dirty="0"/>
              <a:t>established techniques and tools to </a:t>
            </a:r>
            <a:r>
              <a:rPr lang="en-US" dirty="0" smtClean="0"/>
              <a:t>make inventory-management </a:t>
            </a:r>
            <a:r>
              <a:rPr lang="en-US" dirty="0"/>
              <a:t>decisions.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73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Visual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visual </a:t>
            </a:r>
            <a:r>
              <a:rPr lang="en-US" dirty="0" smtClean="0">
                <a:solidFill>
                  <a:srgbClr val="FF6600"/>
                </a:solidFill>
              </a:rPr>
              <a:t>control - </a:t>
            </a:r>
            <a:r>
              <a:rPr lang="en-US" dirty="0" smtClean="0"/>
              <a:t>inventory management method </a:t>
            </a:r>
            <a:r>
              <a:rPr lang="en-US" dirty="0"/>
              <a:t>in </a:t>
            </a:r>
            <a:r>
              <a:rPr lang="en-US" dirty="0" smtClean="0"/>
              <a:t>which an </a:t>
            </a:r>
            <a:r>
              <a:rPr lang="en-US" dirty="0"/>
              <a:t>individual assesses </a:t>
            </a:r>
            <a:r>
              <a:rPr lang="en-US" dirty="0" smtClean="0"/>
              <a:t>the stock </a:t>
            </a:r>
            <a:r>
              <a:rPr lang="en-US" dirty="0"/>
              <a:t>level on hand by </a:t>
            </a:r>
            <a:r>
              <a:rPr lang="en-US" dirty="0" smtClean="0"/>
              <a:t>visual inspection </a:t>
            </a:r>
            <a:r>
              <a:rPr lang="en-US" dirty="0"/>
              <a:t>and reorders </a:t>
            </a:r>
            <a:r>
              <a:rPr lang="en-US" dirty="0" smtClean="0"/>
              <a:t>when the </a:t>
            </a:r>
            <a:r>
              <a:rPr lang="en-US" dirty="0"/>
              <a:t>supply appears low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unscientific method of choosing when to order depends on your </a:t>
            </a:r>
            <a:r>
              <a:rPr lang="en-US" dirty="0" smtClean="0"/>
              <a:t>knowledge of </a:t>
            </a:r>
            <a:r>
              <a:rPr lang="en-US" dirty="0"/>
              <a:t>the product-selling rate and delivery times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dirty="0"/>
              <a:t>is most effective when </a:t>
            </a:r>
            <a:r>
              <a:rPr lang="en-US" dirty="0" smtClean="0"/>
              <a:t>you sell </a:t>
            </a:r>
            <a:r>
              <a:rPr lang="en-US" dirty="0"/>
              <a:t>relatively few items and are actively involved in the business.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2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Stock and Reorder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safety </a:t>
            </a:r>
            <a:r>
              <a:rPr lang="en-US" dirty="0" smtClean="0">
                <a:solidFill>
                  <a:srgbClr val="FF6600"/>
                </a:solidFill>
              </a:rPr>
              <a:t>stock - </a:t>
            </a:r>
            <a:r>
              <a:rPr lang="en-US" dirty="0"/>
              <a:t>the amount </a:t>
            </a:r>
            <a:r>
              <a:rPr lang="en-US" dirty="0" smtClean="0"/>
              <a:t>of inventory </a:t>
            </a:r>
            <a:r>
              <a:rPr lang="en-US" dirty="0"/>
              <a:t>or raw materials </a:t>
            </a:r>
            <a:r>
              <a:rPr lang="en-US" dirty="0" smtClean="0"/>
              <a:t>or work-in-progress </a:t>
            </a:r>
            <a:r>
              <a:rPr lang="en-US" dirty="0"/>
              <a:t>that is </a:t>
            </a:r>
            <a:r>
              <a:rPr lang="en-US" dirty="0" smtClean="0"/>
              <a:t>kept to </a:t>
            </a:r>
            <a:r>
              <a:rPr lang="en-US" dirty="0"/>
              <a:t>guarantee service levels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reorder point (ROP</a:t>
            </a:r>
            <a:r>
              <a:rPr lang="en-US" dirty="0" smtClean="0">
                <a:solidFill>
                  <a:srgbClr val="FF6600"/>
                </a:solidFill>
              </a:rPr>
              <a:t>) - </a:t>
            </a:r>
            <a:r>
              <a:rPr lang="en-US" dirty="0" smtClean="0"/>
              <a:t>the level </a:t>
            </a:r>
            <a:r>
              <a:rPr lang="en-US" dirty="0"/>
              <a:t>at which materials </a:t>
            </a:r>
            <a:r>
              <a:rPr lang="en-US" dirty="0" smtClean="0"/>
              <a:t>need to </a:t>
            </a:r>
            <a:r>
              <a:rPr lang="en-US" dirty="0"/>
              <a:t>be ordered again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A challenge for any business is to find the optimal </a:t>
            </a:r>
            <a:r>
              <a:rPr lang="en-US" dirty="0" smtClean="0"/>
              <a:t>safety stock </a:t>
            </a:r>
            <a:r>
              <a:rPr lang="en-US" dirty="0"/>
              <a:t>levels and reorder points for all inventory items.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too much </a:t>
            </a:r>
            <a:r>
              <a:rPr lang="en-US" dirty="0" smtClean="0"/>
              <a:t>inventory is </a:t>
            </a:r>
            <a:r>
              <a:rPr lang="en-US" dirty="0"/>
              <a:t>on hand, the costs of storage and tying up money may be great.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80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Stock and Reorder Points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There are a variety of methods for calculating safety stock and </a:t>
            </a:r>
            <a:r>
              <a:rPr lang="en-US" dirty="0" smtClean="0"/>
              <a:t>reorder points.</a:t>
            </a:r>
          </a:p>
          <a:p>
            <a:r>
              <a:rPr lang="en-US" dirty="0" smtClean="0"/>
              <a:t>The </a:t>
            </a:r>
            <a:r>
              <a:rPr lang="en-US" dirty="0"/>
              <a:t>calculation of the ROP requires a knowledge or projection of</a:t>
            </a:r>
          </a:p>
          <a:p>
            <a:r>
              <a:rPr lang="en-US" dirty="0"/>
              <a:t>demand, lead time, and safety stock level, and is calculated </a:t>
            </a:r>
            <a:r>
              <a:rPr lang="en-US" dirty="0" smtClean="0"/>
              <a:t>as: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4343400"/>
            <a:ext cx="8839200" cy="9144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ROP = (Average Demand per Unit of Lead Time × Lead Time) + Safety Stock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7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Order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economic order </a:t>
            </a:r>
            <a:r>
              <a:rPr lang="en-US" b="1" dirty="0" smtClean="0"/>
              <a:t>quantity (</a:t>
            </a:r>
            <a:r>
              <a:rPr lang="en-US" b="1" dirty="0"/>
              <a:t>EOQ) </a:t>
            </a:r>
            <a:r>
              <a:rPr lang="en-US" dirty="0"/>
              <a:t>the amount of </a:t>
            </a:r>
            <a:r>
              <a:rPr lang="en-US" dirty="0" smtClean="0"/>
              <a:t>inventory to </a:t>
            </a:r>
            <a:r>
              <a:rPr lang="en-US" dirty="0"/>
              <a:t>order that will equal </a:t>
            </a:r>
            <a:r>
              <a:rPr lang="en-US" dirty="0" smtClean="0"/>
              <a:t>the minimum </a:t>
            </a:r>
            <a:r>
              <a:rPr lang="en-US" dirty="0"/>
              <a:t>total ordering </a:t>
            </a:r>
            <a:r>
              <a:rPr lang="en-US" dirty="0" smtClean="0"/>
              <a:t>and holding </a:t>
            </a:r>
            <a:r>
              <a:rPr lang="en-US" dirty="0"/>
              <a:t>costs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the company manufactured products and wanted to calculate </a:t>
            </a:r>
            <a:r>
              <a:rPr lang="en-US" dirty="0" smtClean="0"/>
              <a:t>the most </a:t>
            </a:r>
            <a:r>
              <a:rPr lang="en-US" dirty="0"/>
              <a:t>economical size for a production run, it would use the same </a:t>
            </a:r>
            <a:r>
              <a:rPr lang="en-US" dirty="0" smtClean="0"/>
              <a:t>calculation methodology</a:t>
            </a:r>
            <a:r>
              <a:rPr lang="en-US" dirty="0"/>
              <a:t>, but </a:t>
            </a:r>
            <a:r>
              <a:rPr lang="en-US" i="1" dirty="0"/>
              <a:t>O </a:t>
            </a:r>
            <a:r>
              <a:rPr lang="en-US" dirty="0"/>
              <a:t>= </a:t>
            </a:r>
            <a:r>
              <a:rPr lang="en-US" i="1" dirty="0"/>
              <a:t>setup costs </a:t>
            </a:r>
            <a:r>
              <a:rPr lang="en-US" dirty="0"/>
              <a:t>rather than </a:t>
            </a:r>
            <a:r>
              <a:rPr lang="en-US" i="1" dirty="0"/>
              <a:t>order costs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876800"/>
            <a:ext cx="6324600" cy="12192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EOQ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/>
              <a:t>  </a:t>
            </a:r>
            <a:r>
              <a:rPr lang="en-US" sz="5500" dirty="0" smtClean="0"/>
              <a:t>√</a:t>
            </a:r>
            <a:endParaRPr lang="en-US" sz="5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5105400"/>
            <a:ext cx="45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5105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2DQ</a:t>
            </a:r>
            <a:endParaRPr lang="en-U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67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Order Quantity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19200"/>
            <a:ext cx="7619999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50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Order Quantity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19200"/>
            <a:ext cx="81534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84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Facilities, Location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choice of location for your business can make the difference </a:t>
            </a:r>
            <a:r>
              <a:rPr lang="en-US" dirty="0" smtClean="0"/>
              <a:t>between success </a:t>
            </a:r>
            <a:r>
              <a:rPr lang="en-US" dirty="0"/>
              <a:t>and failure.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oft-quoted business mantra, “location, location</a:t>
            </a:r>
            <a:r>
              <a:rPr lang="en-US" dirty="0" smtClean="0"/>
              <a:t>, location</a:t>
            </a:r>
            <a:r>
              <a:rPr lang="en-US" dirty="0"/>
              <a:t>,” is broadly accepted as a crucial factor for retail stores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</a:t>
            </a:r>
            <a:r>
              <a:rPr lang="en-US" dirty="0" smtClean="0"/>
              <a:t>location decision </a:t>
            </a:r>
            <a:r>
              <a:rPr lang="en-US" dirty="0"/>
              <a:t>may be a one-time scenario, or it may arise multiple </a:t>
            </a:r>
            <a:r>
              <a:rPr lang="en-US" dirty="0" smtClean="0"/>
              <a:t>times </a:t>
            </a:r>
            <a:r>
              <a:rPr lang="en-US" dirty="0"/>
              <a:t>during the life of a 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 businesses with high transportation costs, a poor location </a:t>
            </a:r>
            <a:r>
              <a:rPr lang="en-US" dirty="0" smtClean="0"/>
              <a:t>choice can </a:t>
            </a:r>
            <a:r>
              <a:rPr lang="en-US" dirty="0"/>
              <a:t>translate into prohibitive expenses.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7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Common </a:t>
            </a:r>
            <a:r>
              <a:rPr lang="en-US" dirty="0"/>
              <a:t>considerations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Key Factors in Deciding on a Location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0474863"/>
              </p:ext>
            </p:extLst>
          </p:nvPr>
        </p:nvGraphicFramePr>
        <p:xfrm>
          <a:off x="914400" y="1600200"/>
          <a:ext cx="76962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70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61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/>
              <a:t>Examine the significance </a:t>
            </a:r>
            <a:r>
              <a:rPr lang="en-US" sz="2800" dirty="0" smtClean="0"/>
              <a:t>of operations </a:t>
            </a:r>
            <a:r>
              <a:rPr lang="en-US" sz="2800" dirty="0"/>
              <a:t>in a business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500" dirty="0"/>
          </a:p>
          <a:p>
            <a:r>
              <a:rPr lang="en-US" sz="2800" b="1" dirty="0">
                <a:solidFill>
                  <a:srgbClr val="FF6600"/>
                </a:solidFill>
              </a:rPr>
              <a:t>2. </a:t>
            </a:r>
            <a:r>
              <a:rPr lang="en-US" sz="2800" dirty="0"/>
              <a:t>Develop a </a:t>
            </a:r>
            <a:r>
              <a:rPr lang="en-US" sz="2800" dirty="0" smtClean="0"/>
              <a:t>production distribution chain </a:t>
            </a:r>
            <a:r>
              <a:rPr lang="en-US" sz="2800" dirty="0"/>
              <a:t>for </a:t>
            </a:r>
            <a:r>
              <a:rPr lang="en-US" sz="2800" dirty="0" smtClean="0"/>
              <a:t>your </a:t>
            </a:r>
            <a:br>
              <a:rPr lang="en-US" sz="2800" dirty="0" smtClean="0"/>
            </a:br>
            <a:r>
              <a:rPr lang="en-US" sz="2800" dirty="0" smtClean="0"/>
              <a:t>     business.</a:t>
            </a:r>
          </a:p>
          <a:p>
            <a:endParaRPr lang="en-US" sz="500" dirty="0"/>
          </a:p>
          <a:p>
            <a:r>
              <a:rPr lang="en-US" sz="2800" b="1" dirty="0">
                <a:solidFill>
                  <a:srgbClr val="FF6600"/>
                </a:solidFill>
              </a:rPr>
              <a:t>3. </a:t>
            </a:r>
            <a:r>
              <a:rPr lang="en-US" sz="2800" dirty="0"/>
              <a:t>Manage suppliers and inventory</a:t>
            </a:r>
            <a:r>
              <a:rPr lang="en-US" sz="2800" dirty="0" smtClean="0"/>
              <a:t>.</a:t>
            </a:r>
          </a:p>
          <a:p>
            <a:endParaRPr lang="en-US" sz="500" dirty="0"/>
          </a:p>
          <a:p>
            <a:r>
              <a:rPr lang="en-US" sz="2800" b="1" dirty="0">
                <a:solidFill>
                  <a:srgbClr val="FF6600"/>
                </a:solidFill>
              </a:rPr>
              <a:t>4. </a:t>
            </a:r>
            <a:r>
              <a:rPr lang="en-US" sz="2800" dirty="0"/>
              <a:t>Recognize the key </a:t>
            </a:r>
            <a:r>
              <a:rPr lang="en-US" sz="2800" dirty="0" smtClean="0"/>
              <a:t>factors to </a:t>
            </a:r>
            <a:r>
              <a:rPr lang="en-US" sz="2800" dirty="0"/>
              <a:t>consider in the location</a:t>
            </a:r>
          </a:p>
          <a:p>
            <a:r>
              <a:rPr lang="en-US" sz="2800" dirty="0" smtClean="0"/>
              <a:t>    decision.</a:t>
            </a:r>
          </a:p>
          <a:p>
            <a:endParaRPr lang="en-US" sz="500" dirty="0"/>
          </a:p>
          <a:p>
            <a:r>
              <a:rPr lang="en-US" sz="2800" b="1" dirty="0">
                <a:solidFill>
                  <a:srgbClr val="FF6600"/>
                </a:solidFill>
              </a:rPr>
              <a:t>5. </a:t>
            </a:r>
            <a:r>
              <a:rPr lang="en-US" sz="2800" dirty="0"/>
              <a:t>Explore the design of </a:t>
            </a:r>
            <a:r>
              <a:rPr lang="en-US" sz="2800" dirty="0" smtClean="0"/>
              <a:t>facilities and </a:t>
            </a:r>
            <a:r>
              <a:rPr lang="en-US" sz="2800" dirty="0"/>
              <a:t>their layouts</a:t>
            </a:r>
            <a:r>
              <a:rPr lang="en-US" sz="2800" dirty="0" smtClean="0"/>
              <a:t>.</a:t>
            </a:r>
          </a:p>
          <a:p>
            <a:endParaRPr lang="en-US" sz="500" dirty="0"/>
          </a:p>
          <a:p>
            <a:r>
              <a:rPr lang="en-US" sz="2800" b="1" dirty="0">
                <a:solidFill>
                  <a:srgbClr val="FF6600"/>
                </a:solidFill>
              </a:rPr>
              <a:t>6. </a:t>
            </a:r>
            <a:r>
              <a:rPr lang="en-US" sz="2800" dirty="0"/>
              <a:t>Evaluate product </a:t>
            </a:r>
            <a:r>
              <a:rPr lang="en-US" sz="2800" dirty="0" smtClean="0"/>
              <a:t>quality methodologies.</a:t>
            </a:r>
          </a:p>
          <a:p>
            <a:endParaRPr lang="en-US" sz="500" dirty="0"/>
          </a:p>
          <a:p>
            <a:r>
              <a:rPr lang="en-US" sz="2800" b="1" dirty="0">
                <a:solidFill>
                  <a:srgbClr val="FF6600"/>
                </a:solidFill>
              </a:rPr>
              <a:t>7. </a:t>
            </a:r>
            <a:r>
              <a:rPr lang="en-US" sz="2800" dirty="0"/>
              <a:t>Implement technology </a:t>
            </a:r>
            <a:r>
              <a:rPr lang="en-US" sz="2800" dirty="0" smtClean="0"/>
              <a:t>to benefit </a:t>
            </a:r>
            <a:r>
              <a:rPr lang="en-US" sz="2800" dirty="0"/>
              <a:t>your business.</a:t>
            </a: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common </a:t>
            </a:r>
            <a:r>
              <a:rPr lang="en-US" dirty="0"/>
              <a:t>considerations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Key Factors in Deciding on a Location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8764273"/>
              </p:ext>
            </p:extLst>
          </p:nvPr>
        </p:nvGraphicFramePr>
        <p:xfrm>
          <a:off x="685800" y="1600200"/>
          <a:ext cx="78486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70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factor-rating </a:t>
            </a:r>
            <a:r>
              <a:rPr lang="en-US" dirty="0" smtClean="0">
                <a:solidFill>
                  <a:srgbClr val="FF6600"/>
                </a:solidFill>
              </a:rPr>
              <a:t>method - </a:t>
            </a:r>
            <a:r>
              <a:rPr lang="en-US" dirty="0" smtClean="0"/>
              <a:t>location-decision </a:t>
            </a:r>
            <a:r>
              <a:rPr lang="en-US" dirty="0"/>
              <a:t>criteria </a:t>
            </a:r>
            <a:r>
              <a:rPr lang="en-US" dirty="0" smtClean="0"/>
              <a:t>that are </a:t>
            </a:r>
            <a:r>
              <a:rPr lang="en-US" dirty="0"/>
              <a:t>prioritized and </a:t>
            </a:r>
            <a:r>
              <a:rPr lang="en-US" dirty="0" smtClean="0"/>
              <a:t>weighted to </a:t>
            </a:r>
            <a:r>
              <a:rPr lang="en-US" dirty="0"/>
              <a:t>eliminate </a:t>
            </a:r>
            <a:r>
              <a:rPr lang="en-US" dirty="0" smtClean="0"/>
              <a:t>subjective considerations.</a:t>
            </a:r>
          </a:p>
          <a:p>
            <a:endParaRPr lang="en-US" sz="500" dirty="0" smtClean="0"/>
          </a:p>
          <a:p>
            <a:r>
              <a:rPr lang="en-US" dirty="0"/>
              <a:t>New business owners commonly opt for the simplest method of </a:t>
            </a:r>
            <a:r>
              <a:rPr lang="en-US" dirty="0" smtClean="0"/>
              <a:t>site selection</a:t>
            </a:r>
            <a:r>
              <a:rPr lang="en-US" dirty="0"/>
              <a:t>: Go with the one you know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For a lifestyle business, </a:t>
            </a:r>
            <a:r>
              <a:rPr lang="en-US" dirty="0" smtClean="0"/>
              <a:t>one that </a:t>
            </a:r>
            <a:r>
              <a:rPr lang="en-US" dirty="0"/>
              <a:t>draws from a limited local area or one where physical location is </a:t>
            </a:r>
            <a:r>
              <a:rPr lang="en-US" dirty="0" smtClean="0"/>
              <a:t>less critical</a:t>
            </a:r>
            <a:r>
              <a:rPr lang="en-US" dirty="0"/>
              <a:t>, such an approach may produce solid results.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Key Factors in Deciding on a Location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45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 smtClean="0"/>
              <a:t>1.  Develop </a:t>
            </a:r>
            <a:r>
              <a:rPr lang="en-US" sz="2000" dirty="0"/>
              <a:t>a list of critical success factors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 smtClean="0"/>
              <a:t> Determine </a:t>
            </a:r>
            <a:r>
              <a:rPr lang="en-US" sz="2000" dirty="0"/>
              <a:t>the weight of each factor according to its </a:t>
            </a:r>
            <a:r>
              <a:rPr lang="en-US" sz="2000" dirty="0" smtClean="0"/>
              <a:t>relative importance.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dirty="0" smtClean="0"/>
              <a:t> Create </a:t>
            </a:r>
            <a:r>
              <a:rPr lang="en-US" sz="2000" dirty="0"/>
              <a:t>a measurement scale for the factors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dirty="0" smtClean="0"/>
              <a:t> Score </a:t>
            </a:r>
            <a:r>
              <a:rPr lang="en-US" sz="2000" dirty="0"/>
              <a:t>each proposed location for each factor (best if done by a team</a:t>
            </a:r>
            <a:r>
              <a:rPr lang="en-US" sz="2000" dirty="0" smtClean="0"/>
              <a:t>)   </a:t>
            </a:r>
            <a:br>
              <a:rPr lang="en-US" sz="2000" dirty="0" smtClean="0"/>
            </a:br>
            <a:r>
              <a:rPr lang="en-US" sz="2000" dirty="0" smtClean="0"/>
              <a:t>     according </a:t>
            </a:r>
            <a:r>
              <a:rPr lang="en-US" sz="2000" dirty="0"/>
              <a:t>to the scale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5. </a:t>
            </a:r>
            <a:r>
              <a:rPr lang="en-US" sz="2000" dirty="0" smtClean="0"/>
              <a:t> Multiply </a:t>
            </a:r>
            <a:r>
              <a:rPr lang="en-US" sz="2000" dirty="0"/>
              <a:t>the factor weight by the factor score for each factor in </a:t>
            </a:r>
            <a:r>
              <a:rPr lang="en-US" sz="2000" dirty="0" smtClean="0"/>
              <a:t>each </a:t>
            </a:r>
            <a:br>
              <a:rPr lang="en-US" sz="2000" dirty="0" smtClean="0"/>
            </a:br>
            <a:r>
              <a:rPr lang="en-US" sz="2000" dirty="0" smtClean="0"/>
              <a:t>     location.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6. </a:t>
            </a:r>
            <a:r>
              <a:rPr lang="en-US" sz="2000" dirty="0" smtClean="0"/>
              <a:t> Use </a:t>
            </a:r>
            <a:r>
              <a:rPr lang="en-US" sz="2000" dirty="0"/>
              <a:t>the sum of these weighted factors for the locations, to </a:t>
            </a:r>
            <a:r>
              <a:rPr lang="en-US" sz="2000" dirty="0" smtClean="0"/>
              <a:t>compare   </a:t>
            </a:r>
            <a:br>
              <a:rPr lang="en-US" sz="2000" dirty="0" smtClean="0"/>
            </a:br>
            <a:r>
              <a:rPr lang="en-US" sz="2000" dirty="0" smtClean="0"/>
              <a:t>     them and </a:t>
            </a:r>
            <a:r>
              <a:rPr lang="en-US" sz="2000" dirty="0"/>
              <a:t>make a location recommendation/decision.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20009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factor-rating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includes six key steps: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Key Factors in Deciding on a Location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93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Key Factors in Deciding on a Location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clustering - </a:t>
            </a:r>
            <a:r>
              <a:rPr lang="en-US" dirty="0"/>
              <a:t>the strategy </a:t>
            </a:r>
            <a:r>
              <a:rPr lang="en-US" dirty="0" smtClean="0"/>
              <a:t>of similar </a:t>
            </a:r>
            <a:r>
              <a:rPr lang="en-US" dirty="0"/>
              <a:t>businesses </a:t>
            </a:r>
            <a:r>
              <a:rPr lang="en-US" dirty="0" smtClean="0"/>
              <a:t>locating near </a:t>
            </a:r>
            <a:r>
              <a:rPr lang="en-US" dirty="0"/>
              <a:t>each other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One </a:t>
            </a:r>
            <a:r>
              <a:rPr lang="en-US" dirty="0"/>
              <a:t>tool that is available to entrepreneurs at all stages is geographic </a:t>
            </a:r>
            <a:r>
              <a:rPr lang="en-US" dirty="0" smtClean="0"/>
              <a:t>information systems </a:t>
            </a:r>
            <a:r>
              <a:rPr lang="en-US" dirty="0"/>
              <a:t>(GIS).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These </a:t>
            </a:r>
            <a:r>
              <a:rPr lang="en-US" dirty="0"/>
              <a:t>include demographic data; extensive </a:t>
            </a:r>
            <a:r>
              <a:rPr lang="en-US" dirty="0" smtClean="0"/>
              <a:t>maps and </a:t>
            </a:r>
            <a:r>
              <a:rPr lang="en-US" dirty="0"/>
              <a:t>topographic information; and major transportation routes, </a:t>
            </a:r>
            <a:r>
              <a:rPr lang="en-US" dirty="0" smtClean="0"/>
              <a:t>health care </a:t>
            </a:r>
            <a:r>
              <a:rPr lang="en-US" dirty="0"/>
              <a:t>facilities, and the like.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After </a:t>
            </a:r>
            <a:r>
              <a:rPr lang="en-US" dirty="0"/>
              <a:t>you have identified the factors that </a:t>
            </a:r>
            <a:r>
              <a:rPr lang="en-US" dirty="0" smtClean="0"/>
              <a:t>are important </a:t>
            </a:r>
            <a:r>
              <a:rPr lang="en-US" dirty="0"/>
              <a:t>to your business, you can use a GIS system to discover </a:t>
            </a:r>
            <a:r>
              <a:rPr lang="en-US" dirty="0" smtClean="0"/>
              <a:t>potential profit-maximizing </a:t>
            </a:r>
            <a:r>
              <a:rPr lang="en-US" dirty="0"/>
              <a:t>locations.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67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Facilities Design and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leasehold </a:t>
            </a:r>
            <a:r>
              <a:rPr lang="en-US" dirty="0" smtClean="0">
                <a:solidFill>
                  <a:srgbClr val="FF6600"/>
                </a:solidFill>
              </a:rPr>
              <a:t>improvements - </a:t>
            </a:r>
            <a:r>
              <a:rPr lang="en-US" dirty="0" smtClean="0"/>
              <a:t>changes </a:t>
            </a:r>
            <a:r>
              <a:rPr lang="en-US" dirty="0"/>
              <a:t>made to adapt </a:t>
            </a:r>
            <a:r>
              <a:rPr lang="en-US" dirty="0" smtClean="0"/>
              <a:t>a rented </a:t>
            </a:r>
            <a:r>
              <a:rPr lang="en-US" dirty="0"/>
              <a:t>property for a </a:t>
            </a:r>
            <a:r>
              <a:rPr lang="en-US" dirty="0" smtClean="0"/>
              <a:t>particular business.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geographic location and suitability of business facilities matter greatly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You may have seen signs from real estate companies stating, “Will build </a:t>
            </a:r>
            <a:r>
              <a:rPr lang="en-US" dirty="0" smtClean="0"/>
              <a:t>to suit</a:t>
            </a:r>
            <a:r>
              <a:rPr lang="en-US" dirty="0"/>
              <a:t>.”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means that they will put up a structure for your particular 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purpose-built edifice is necessary for certain businesses, such </a:t>
            </a:r>
            <a:r>
              <a:rPr lang="en-US" dirty="0" smtClean="0"/>
              <a:t>as restaurants or hotels.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79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Facilities Design and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manufacturing</a:t>
            </a:r>
            <a:r>
              <a:rPr lang="en-US" dirty="0" smtClean="0"/>
              <a:t>, warehousing</a:t>
            </a:r>
            <a:r>
              <a:rPr lang="en-US" dirty="0"/>
              <a:t>, and distribution firms, key considerations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capacity </a:t>
            </a:r>
            <a:r>
              <a:rPr lang="en-US" dirty="0"/>
              <a:t>for efficient movement of materials, equipment, and </a:t>
            </a:r>
            <a:r>
              <a:rPr lang="en-US" dirty="0" smtClean="0"/>
              <a:t>people (</a:t>
            </a:r>
            <a:r>
              <a:rPr lang="en-US" dirty="0"/>
              <a:t>floor space and ceiling height will matter</a:t>
            </a:r>
            <a:r>
              <a:rPr lang="en-US" dirty="0" smtClean="0"/>
              <a:t>);</a:t>
            </a:r>
          </a:p>
          <a:p>
            <a:endParaRPr lang="en-US" sz="500" dirty="0"/>
          </a:p>
          <a:p>
            <a:r>
              <a:rPr lang="en-US" dirty="0" smtClean="0"/>
              <a:t>flexibility </a:t>
            </a:r>
            <a:r>
              <a:rPr lang="en-US" dirty="0"/>
              <a:t>to adapt to changing business requirements</a:t>
            </a:r>
            <a:r>
              <a:rPr lang="en-US" dirty="0" smtClean="0"/>
              <a:t>;</a:t>
            </a:r>
          </a:p>
          <a:p>
            <a:endParaRPr lang="en-US" sz="500" dirty="0"/>
          </a:p>
          <a:p>
            <a:r>
              <a:rPr lang="en-US" dirty="0" smtClean="0"/>
              <a:t>loading </a:t>
            </a:r>
            <a:r>
              <a:rPr lang="en-US" dirty="0"/>
              <a:t>docks and vehicle access for deliveries and </a:t>
            </a:r>
            <a:r>
              <a:rPr lang="en-US" dirty="0" smtClean="0"/>
              <a:t>outbound shipments;</a:t>
            </a:r>
          </a:p>
          <a:p>
            <a:endParaRPr lang="en-US" sz="500" dirty="0"/>
          </a:p>
          <a:p>
            <a:r>
              <a:rPr lang="en-US" dirty="0" smtClean="0"/>
              <a:t>an </a:t>
            </a:r>
            <a:r>
              <a:rPr lang="en-US" dirty="0"/>
              <a:t>environment conducive to work requirements (natural light</a:t>
            </a:r>
            <a:r>
              <a:rPr lang="en-US" dirty="0" smtClean="0"/>
              <a:t>, appearance</a:t>
            </a:r>
            <a:r>
              <a:rPr lang="en-US" dirty="0"/>
              <a:t>, and the like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68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Facilities Design and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Other manufacturing, warehousing</a:t>
            </a:r>
            <a:r>
              <a:rPr lang="en-US" dirty="0"/>
              <a:t>, and distribution firms, key considerations </a:t>
            </a:r>
            <a:r>
              <a:rPr lang="en-US" dirty="0" smtClean="0"/>
              <a:t>include:</a:t>
            </a:r>
          </a:p>
          <a:p>
            <a:endParaRPr lang="en-US" sz="500" dirty="0"/>
          </a:p>
          <a:p>
            <a:r>
              <a:rPr lang="en-US" dirty="0"/>
              <a:t>the ability to include requisite controls, such as regulation of temperature and humidity and cleaning rooms</a:t>
            </a:r>
            <a:r>
              <a:rPr lang="en-US" dirty="0" smtClean="0"/>
              <a:t>;</a:t>
            </a:r>
          </a:p>
          <a:p>
            <a:endParaRPr lang="en-US" sz="500" dirty="0"/>
          </a:p>
          <a:p>
            <a:r>
              <a:rPr lang="en-US" dirty="0"/>
              <a:t>parking for commercial and employee vehicles, as well as spaces for visitors (including those with special accessibility needs</a:t>
            </a:r>
            <a:r>
              <a:rPr lang="en-US" dirty="0" smtClean="0"/>
              <a:t>);</a:t>
            </a:r>
          </a:p>
          <a:p>
            <a:endParaRPr lang="en-US" sz="500" dirty="0"/>
          </a:p>
          <a:p>
            <a:r>
              <a:rPr lang="en-US" dirty="0"/>
              <a:t>adequate utility services to the building (including power, water, and telecommunications); </a:t>
            </a:r>
            <a:r>
              <a:rPr lang="en-US" dirty="0" smtClean="0"/>
              <a:t>and security </a:t>
            </a:r>
            <a:r>
              <a:rPr lang="en-US" dirty="0"/>
              <a:t>and safety.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77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Facilities Design and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Retail facilities must meet such business requirements </a:t>
            </a:r>
            <a:r>
              <a:rPr lang="en-US" dirty="0" smtClean="0"/>
              <a:t>as: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appropriate </a:t>
            </a:r>
            <a:r>
              <a:rPr lang="en-US" dirty="0"/>
              <a:t>selling area and configuration of that space</a:t>
            </a:r>
            <a:r>
              <a:rPr lang="en-US" dirty="0" smtClean="0"/>
              <a:t>;</a:t>
            </a:r>
          </a:p>
          <a:p>
            <a:endParaRPr lang="en-US" sz="500" dirty="0"/>
          </a:p>
          <a:p>
            <a:r>
              <a:rPr lang="en-US" dirty="0" smtClean="0"/>
              <a:t>permission </a:t>
            </a:r>
            <a:r>
              <a:rPr lang="en-US" dirty="0"/>
              <a:t>to complete necessary leasehold improvements or </a:t>
            </a:r>
            <a:r>
              <a:rPr lang="en-US" dirty="0" smtClean="0"/>
              <a:t>improvements to </a:t>
            </a:r>
            <a:r>
              <a:rPr lang="en-US" dirty="0"/>
              <a:t>be made by landlord</a:t>
            </a:r>
            <a:r>
              <a:rPr lang="en-US" dirty="0" smtClean="0"/>
              <a:t>;</a:t>
            </a:r>
          </a:p>
          <a:p>
            <a:endParaRPr lang="en-US" sz="500" dirty="0"/>
          </a:p>
          <a:p>
            <a:r>
              <a:rPr lang="en-US" dirty="0" smtClean="0"/>
              <a:t>space </a:t>
            </a:r>
            <a:r>
              <a:rPr lang="en-US" dirty="0"/>
              <a:t>for offices, storage, restrooms, deliveries, and other </a:t>
            </a:r>
            <a:r>
              <a:rPr lang="en-US" dirty="0" smtClean="0"/>
              <a:t>special needs;</a:t>
            </a:r>
          </a:p>
          <a:p>
            <a:endParaRPr lang="en-US" sz="500" dirty="0" smtClean="0"/>
          </a:p>
          <a:p>
            <a:r>
              <a:rPr lang="en-US" dirty="0" smtClean="0"/>
              <a:t>signage </a:t>
            </a:r>
            <a:r>
              <a:rPr lang="en-US" dirty="0"/>
              <a:t>for rules/regulations</a:t>
            </a:r>
            <a:r>
              <a:rPr lang="en-US" dirty="0" smtClean="0"/>
              <a:t>;</a:t>
            </a:r>
          </a:p>
          <a:p>
            <a:endParaRPr lang="en-US" sz="500" dirty="0"/>
          </a:p>
          <a:p>
            <a:r>
              <a:rPr lang="en-US" dirty="0" smtClean="0"/>
              <a:t>parking </a:t>
            </a:r>
            <a:r>
              <a:rPr lang="en-US" dirty="0"/>
              <a:t>that is adequate for the anticipated customer volume;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lighting </a:t>
            </a:r>
            <a:r>
              <a:rPr lang="en-US" dirty="0"/>
              <a:t>and security.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80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Facilities Design and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/>
              <a:t>Store layout is a particularly important part of a retail </a:t>
            </a:r>
            <a:r>
              <a:rPr lang="en-US" dirty="0" smtClean="0"/>
              <a:t>business’s marketing </a:t>
            </a:r>
            <a:r>
              <a:rPr lang="en-US" dirty="0"/>
              <a:t>and revenue-generation operations.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In-store </a:t>
            </a:r>
            <a:r>
              <a:rPr lang="en-US" dirty="0"/>
              <a:t>layout should be designed to entice customers to make purchases</a:t>
            </a:r>
            <a:r>
              <a:rPr lang="en-US" dirty="0" smtClean="0"/>
              <a:t>, preferably </a:t>
            </a:r>
            <a:r>
              <a:rPr lang="en-US" dirty="0"/>
              <a:t>spending more than they had initially planned.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3206" y="3048000"/>
            <a:ext cx="824666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92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dirty="0"/>
              <a:t>Special Considerations for Home-Based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334000"/>
          </a:xfrm>
        </p:spPr>
        <p:txBody>
          <a:bodyPr>
            <a:normAutofit/>
          </a:bodyPr>
          <a:lstStyle/>
          <a:p>
            <a:r>
              <a:rPr lang="en-US" dirty="0"/>
              <a:t>Entrepreneurs starting home-based businesses face numerous </a:t>
            </a:r>
            <a:r>
              <a:rPr lang="en-US" dirty="0" smtClean="0"/>
              <a:t>exceptional conditions</a:t>
            </a:r>
            <a:r>
              <a:rPr lang="en-US" dirty="0"/>
              <a:t>, ranging from allocating work and family time to unique </a:t>
            </a:r>
            <a:r>
              <a:rPr lang="en-US" dirty="0" smtClean="0"/>
              <a:t>business space </a:t>
            </a:r>
            <a:r>
              <a:rPr lang="en-US" dirty="0"/>
              <a:t>and zoning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dirty="0"/>
              <a:t>Starting a venture at home reduces the </a:t>
            </a:r>
            <a:r>
              <a:rPr lang="en-US" dirty="0" smtClean="0"/>
              <a:t>overhead associated </a:t>
            </a:r>
            <a:r>
              <a:rPr lang="en-US" dirty="0"/>
              <a:t>with leasing or purchasing a separate site.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With technological advances in communications and computing, many businesses can now be home-based.</a:t>
            </a:r>
          </a:p>
          <a:p>
            <a:endParaRPr lang="en-US" sz="500" dirty="0" smtClean="0"/>
          </a:p>
          <a:p>
            <a:r>
              <a:rPr lang="en-US" dirty="0"/>
              <a:t>Also, you will need to thoroughly investigate zoning ordinances, </a:t>
            </a:r>
            <a:r>
              <a:rPr lang="en-US" dirty="0" smtClean="0"/>
              <a:t>deed restrictions</a:t>
            </a:r>
            <a:r>
              <a:rPr lang="en-US" dirty="0"/>
              <a:t>, and civic association rules.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84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78922" cy="1143000"/>
          </a:xfrm>
        </p:spPr>
        <p:txBody>
          <a:bodyPr/>
          <a:lstStyle/>
          <a:p>
            <a:r>
              <a:rPr lang="en-US" b="1" dirty="0"/>
              <a:t>Operations Permit Businesses to </a:t>
            </a:r>
            <a:r>
              <a:rPr lang="en-US" b="1" dirty="0" smtClean="0"/>
              <a:t>Deliver on </a:t>
            </a:r>
            <a:r>
              <a:rPr lang="en-US" b="1" dirty="0"/>
              <a:t>Their 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o</a:t>
            </a:r>
            <a:r>
              <a:rPr lang="en-US" dirty="0" smtClean="0">
                <a:solidFill>
                  <a:srgbClr val="FF6600"/>
                </a:solidFill>
              </a:rPr>
              <a:t>perations - </a:t>
            </a:r>
            <a:r>
              <a:rPr lang="en-US" dirty="0"/>
              <a:t>a set </a:t>
            </a:r>
            <a:r>
              <a:rPr lang="en-US" dirty="0" smtClean="0"/>
              <a:t>of actions </a:t>
            </a:r>
            <a:r>
              <a:rPr lang="en-US" dirty="0"/>
              <a:t>that produce </a:t>
            </a:r>
            <a:r>
              <a:rPr lang="en-US" dirty="0" smtClean="0"/>
              <a:t>goods and </a:t>
            </a:r>
            <a:r>
              <a:rPr lang="en-US" dirty="0"/>
              <a:t>services</a:t>
            </a:r>
            <a:r>
              <a:rPr lang="en-US" dirty="0" smtClean="0"/>
              <a:t>.</a:t>
            </a:r>
          </a:p>
          <a:p>
            <a:r>
              <a:rPr lang="en-US" dirty="0"/>
              <a:t>In order for a company to be successful, it must follow up on </a:t>
            </a:r>
            <a:r>
              <a:rPr lang="en-US" dirty="0" smtClean="0"/>
              <a:t>promises to </a:t>
            </a:r>
            <a:r>
              <a:rPr lang="en-US" dirty="0"/>
              <a:t>customers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What constitutes operations, and the precise steps involved in </a:t>
            </a:r>
            <a:r>
              <a:rPr lang="en-US" dirty="0" smtClean="0"/>
              <a:t>carrying them </a:t>
            </a:r>
            <a:r>
              <a:rPr lang="en-US" dirty="0"/>
              <a:t>out, will depend on the nature of your industry and the specific </a:t>
            </a:r>
            <a:r>
              <a:rPr lang="en-US" dirty="0" smtClean="0"/>
              <a:t>conditions of </a:t>
            </a:r>
            <a:r>
              <a:rPr lang="en-US" dirty="0"/>
              <a:t>your 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manufacturing company </a:t>
            </a:r>
            <a:r>
              <a:rPr lang="en-US" dirty="0" smtClean="0"/>
              <a:t>is one </a:t>
            </a:r>
            <a:r>
              <a:rPr lang="en-US" dirty="0"/>
              <a:t>that makes a tangible product and generally does not sell goods </a:t>
            </a:r>
            <a:r>
              <a:rPr lang="en-US" dirty="0" smtClean="0"/>
              <a:t>directly to </a:t>
            </a:r>
            <a:r>
              <a:rPr lang="en-US" dirty="0"/>
              <a:t>consumers.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735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dirty="0"/>
              <a:t>Special Considerations for Home-Based Businesses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Often, you can operate a home-based business without a problem </a:t>
            </a:r>
            <a:r>
              <a:rPr lang="en-US" dirty="0" smtClean="0"/>
              <a:t>as long </a:t>
            </a:r>
            <a:r>
              <a:rPr lang="en-US" dirty="0"/>
              <a:t>as your neighbors are not disturbed and have no reason to report you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However, it is far better to be fully cognizant of zoning requirements </a:t>
            </a:r>
            <a:r>
              <a:rPr lang="en-US" dirty="0" smtClean="0"/>
              <a:t>before writing </a:t>
            </a:r>
            <a:r>
              <a:rPr lang="en-US" dirty="0"/>
              <a:t>your business plan and investing funds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Another issue to consider is the allocation of space within your home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A best practice is to clearly delineate your work area from the </a:t>
            </a:r>
            <a:r>
              <a:rPr lang="en-US" dirty="0" smtClean="0"/>
              <a:t>family living </a:t>
            </a:r>
            <a:r>
              <a:rPr lang="en-US" dirty="0"/>
              <a:t>area.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78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Considerations for Web-Based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143000"/>
            <a:ext cx="8664054" cy="5029200"/>
          </a:xfrm>
        </p:spPr>
        <p:txBody>
          <a:bodyPr>
            <a:normAutofit/>
          </a:bodyPr>
          <a:lstStyle/>
          <a:p>
            <a:r>
              <a:rPr lang="en-US" dirty="0"/>
              <a:t>Web-based businesses face many of the same location, facilities, and </a:t>
            </a:r>
            <a:r>
              <a:rPr lang="en-US" dirty="0" smtClean="0"/>
              <a:t>layout  decisions </a:t>
            </a:r>
            <a:r>
              <a:rPr lang="en-US" dirty="0"/>
              <a:t>as other types of enterprises, but encounter unique </a:t>
            </a:r>
            <a:r>
              <a:rPr lang="en-US" dirty="0" smtClean="0"/>
              <a:t>opportunities and </a:t>
            </a:r>
            <a:r>
              <a:rPr lang="en-US" dirty="0"/>
              <a:t>challenges as well.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Because </a:t>
            </a:r>
            <a:r>
              <a:rPr lang="en-US" dirty="0"/>
              <a:t>they conduct business on the Internet, </a:t>
            </a:r>
            <a:r>
              <a:rPr lang="en-US" dirty="0" smtClean="0"/>
              <a:t>such companies </a:t>
            </a:r>
            <a:r>
              <a:rPr lang="en-US" dirty="0"/>
              <a:t>can be located anyplace in the world, with staff that may </a:t>
            </a:r>
            <a:r>
              <a:rPr lang="en-US" dirty="0" smtClean="0"/>
              <a:t>work remotely </a:t>
            </a:r>
            <a:r>
              <a:rPr lang="en-US" dirty="0"/>
              <a:t>from anywhere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physical space needed could be a </a:t>
            </a:r>
            <a:r>
              <a:rPr lang="en-US" dirty="0" smtClean="0"/>
              <a:t>one-room office </a:t>
            </a:r>
            <a:r>
              <a:rPr lang="en-US" dirty="0"/>
              <a:t>if (1) orders are taken only online and merchandise is </a:t>
            </a:r>
            <a:r>
              <a:rPr lang="en-US" dirty="0" smtClean="0"/>
              <a:t>drop-shipped directly </a:t>
            </a:r>
            <a:r>
              <a:rPr lang="en-US" dirty="0"/>
              <a:t>from suppliers, (2) delivery of goods or services is provided online</a:t>
            </a:r>
            <a:r>
              <a:rPr lang="en-US" dirty="0" smtClean="0"/>
              <a:t>,</a:t>
            </a:r>
            <a:r>
              <a:rPr lang="en-US" dirty="0"/>
              <a:t> or (3) offered services are to be performed in the client’s home or office.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3942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Defining Quality:</a:t>
            </a:r>
            <a:r>
              <a:rPr lang="en-US" b="1" dirty="0" smtClean="0"/>
              <a:t> It Is </a:t>
            </a:r>
            <a:r>
              <a:rPr lang="en-US" b="1" dirty="0"/>
              <a:t>a </a:t>
            </a:r>
            <a:r>
              <a:rPr lang="en-US" b="1" dirty="0" smtClean="0"/>
              <a:t>Matter of </a:t>
            </a:r>
            <a:r>
              <a:rPr lang="en-US" b="1" dirty="0"/>
              <a:t>Market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quality - </a:t>
            </a:r>
            <a:r>
              <a:rPr lang="en-US" dirty="0"/>
              <a:t>degrees of excellence</a:t>
            </a:r>
            <a:r>
              <a:rPr lang="en-US" dirty="0" smtClean="0"/>
              <a:t>; conformance </a:t>
            </a:r>
            <a:r>
              <a:rPr lang="en-US" dirty="0"/>
              <a:t>to </a:t>
            </a:r>
            <a:r>
              <a:rPr lang="en-US" dirty="0" smtClean="0"/>
              <a:t>specifications or </a:t>
            </a:r>
            <a:r>
              <a:rPr lang="en-US" dirty="0"/>
              <a:t>standards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As a business owner, quality products or services will </a:t>
            </a:r>
            <a:r>
              <a:rPr lang="en-US" dirty="0" smtClean="0"/>
              <a:t>be largely </a:t>
            </a:r>
            <a:r>
              <a:rPr lang="en-US" dirty="0"/>
              <a:t>defined by your market-positioning strategy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For </a:t>
            </a:r>
            <a:r>
              <a:rPr lang="en-US" dirty="0"/>
              <a:t>example, a </a:t>
            </a:r>
            <a:r>
              <a:rPr lang="en-US" dirty="0" smtClean="0"/>
              <a:t>meal at </a:t>
            </a:r>
            <a:r>
              <a:rPr lang="en-US" dirty="0"/>
              <a:t>a five-star restaurant will be vastly different from one at a local diner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However you position your organization, your quality and the viability </a:t>
            </a:r>
            <a:r>
              <a:rPr lang="en-US" dirty="0" smtClean="0"/>
              <a:t>of the </a:t>
            </a:r>
            <a:r>
              <a:rPr lang="en-US" dirty="0"/>
              <a:t>business will depend on the match between the expectations you </a:t>
            </a:r>
            <a:r>
              <a:rPr lang="en-US" dirty="0" smtClean="0"/>
              <a:t>create through </a:t>
            </a:r>
            <a:r>
              <a:rPr lang="en-US" dirty="0"/>
              <a:t>market positioning and the experience of your customers.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56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Profits Follow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For many years, American companies had focused less on quality </a:t>
            </a:r>
            <a:r>
              <a:rPr lang="en-US" dirty="0" smtClean="0"/>
              <a:t>than on </a:t>
            </a:r>
            <a:r>
              <a:rPr lang="en-US" dirty="0"/>
              <a:t>short-term profits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In </a:t>
            </a:r>
            <a:r>
              <a:rPr lang="en-US" dirty="0"/>
              <a:t>the early 1950s, however, American </a:t>
            </a:r>
            <a:r>
              <a:rPr lang="en-US" dirty="0" smtClean="0"/>
              <a:t>economist W</a:t>
            </a:r>
            <a:r>
              <a:rPr lang="en-US" dirty="0"/>
              <a:t>. Edwards Deming argued that business should focus on making </a:t>
            </a:r>
            <a:r>
              <a:rPr lang="en-US" dirty="0" smtClean="0"/>
              <a:t>quality products </a:t>
            </a:r>
            <a:r>
              <a:rPr lang="en-US" dirty="0"/>
              <a:t>instead of on maximizing profits and that profit would </a:t>
            </a:r>
            <a:r>
              <a:rPr lang="en-US" dirty="0" smtClean="0"/>
              <a:t>follow from </a:t>
            </a:r>
            <a:r>
              <a:rPr lang="en-US" dirty="0"/>
              <a:t>that focus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His </a:t>
            </a:r>
            <a:r>
              <a:rPr lang="en-US" dirty="0"/>
              <a:t>revolutionary concept was ignored by American corporations</a:t>
            </a:r>
            <a:r>
              <a:rPr lang="en-US" dirty="0" smtClean="0"/>
              <a:t>, so </a:t>
            </a:r>
            <a:r>
              <a:rPr lang="en-US" dirty="0"/>
              <a:t>he went to Japan, which was rebuilding its economy after </a:t>
            </a:r>
            <a:r>
              <a:rPr lang="en-US" dirty="0" smtClean="0"/>
              <a:t>the devastation </a:t>
            </a:r>
            <a:r>
              <a:rPr lang="en-US" dirty="0"/>
              <a:t>of World War II.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8847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Profits Follow Quality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/>
              <a:t>In those days, Japan was notorious for the poor quality of its </a:t>
            </a:r>
            <a:r>
              <a:rPr lang="en-US" dirty="0" smtClean="0"/>
              <a:t>manufactured goods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phrase “Made in Japan” was jokingly used to </a:t>
            </a:r>
            <a:r>
              <a:rPr lang="en-US" dirty="0" smtClean="0"/>
              <a:t>refer to </a:t>
            </a:r>
            <a:r>
              <a:rPr lang="en-US" dirty="0"/>
              <a:t>anything poorly fabricated.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Deming </a:t>
            </a:r>
            <a:r>
              <a:rPr lang="en-US" dirty="0"/>
              <a:t>gave a series of lectures in Japan</a:t>
            </a:r>
            <a:r>
              <a:rPr lang="en-US" dirty="0" smtClean="0"/>
              <a:t>, </a:t>
            </a:r>
            <a:r>
              <a:rPr lang="en-US" dirty="0"/>
              <a:t>though, that the Japanese took to heart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American entrepreneurs and corporate executives traveled to Japan </a:t>
            </a:r>
            <a:r>
              <a:rPr lang="en-US" dirty="0" smtClean="0"/>
              <a:t>to study </a:t>
            </a:r>
            <a:r>
              <a:rPr lang="en-US" dirty="0"/>
              <a:t>why the Japanese had become so successful.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They </a:t>
            </a:r>
            <a:r>
              <a:rPr lang="en-US" dirty="0"/>
              <a:t>brought </a:t>
            </a:r>
            <a:r>
              <a:rPr lang="en-US" dirty="0" smtClean="0"/>
              <a:t>Deming’s ideas </a:t>
            </a:r>
            <a:r>
              <a:rPr lang="en-US" dirty="0"/>
              <a:t>back home, where they finally began to be adopted.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6013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Organization-Wide Quality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43666" cy="5562600"/>
          </a:xfrm>
        </p:spPr>
        <p:txBody>
          <a:bodyPr>
            <a:normAutofit/>
          </a:bodyPr>
          <a:lstStyle/>
          <a:p>
            <a:r>
              <a:rPr lang="en-US" dirty="0"/>
              <a:t>Quality management and quality assurance is not solely the job of </a:t>
            </a:r>
            <a:r>
              <a:rPr lang="en-US" dirty="0" smtClean="0"/>
              <a:t>the production </a:t>
            </a:r>
            <a:r>
              <a:rPr lang="en-US" dirty="0"/>
              <a:t>team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As </a:t>
            </a:r>
            <a:r>
              <a:rPr lang="en-US" dirty="0"/>
              <a:t>organizations have evolved in our rapidly </a:t>
            </a:r>
            <a:r>
              <a:rPr lang="en-US" dirty="0" smtClean="0"/>
              <a:t>changing technology- </a:t>
            </a:r>
            <a:r>
              <a:rPr lang="en-US" dirty="0"/>
              <a:t>and service-driven environment, quality has come to </a:t>
            </a:r>
            <a:r>
              <a:rPr lang="en-US" dirty="0" smtClean="0"/>
              <a:t>require the </a:t>
            </a:r>
            <a:r>
              <a:rPr lang="en-US" dirty="0"/>
              <a:t>active involvement of the entire company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number of initiatives </a:t>
            </a:r>
            <a:r>
              <a:rPr lang="en-US" dirty="0" smtClean="0"/>
              <a:t>and methods </a:t>
            </a:r>
            <a:r>
              <a:rPr lang="en-US" dirty="0"/>
              <a:t>have been formed to help businesses ensure quality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Among these are </a:t>
            </a:r>
            <a:r>
              <a:rPr lang="en-US" dirty="0"/>
              <a:t>lean manufacturing, </a:t>
            </a:r>
            <a:r>
              <a:rPr lang="en-US" i="1" dirty="0"/>
              <a:t>benchmarking</a:t>
            </a:r>
            <a:r>
              <a:rPr lang="en-US" dirty="0"/>
              <a:t>, </a:t>
            </a:r>
            <a:r>
              <a:rPr lang="en-US" i="1" dirty="0"/>
              <a:t>ISO 9000</a:t>
            </a:r>
            <a:r>
              <a:rPr lang="en-US" dirty="0"/>
              <a:t>, </a:t>
            </a:r>
            <a:r>
              <a:rPr lang="en-US" i="1" dirty="0"/>
              <a:t>Six Sigma</a:t>
            </a:r>
            <a:r>
              <a:rPr lang="en-US" dirty="0"/>
              <a:t>, </a:t>
            </a:r>
            <a:r>
              <a:rPr lang="en-US" i="1" dirty="0"/>
              <a:t>Total </a:t>
            </a:r>
            <a:r>
              <a:rPr lang="en-US" i="1" dirty="0" smtClean="0"/>
              <a:t>Quality Management</a:t>
            </a:r>
            <a:r>
              <a:rPr lang="en-US" dirty="0"/>
              <a:t>, and </a:t>
            </a:r>
            <a:r>
              <a:rPr lang="en-US" i="1" dirty="0"/>
              <a:t>The Malcolm Baldrige Award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59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enchmarking -</a:t>
            </a:r>
            <a:r>
              <a:rPr lang="en-US" b="1" dirty="0" smtClean="0"/>
              <a:t> </a:t>
            </a:r>
            <a:r>
              <a:rPr lang="en-US" dirty="0" smtClean="0"/>
              <a:t>the comparison </a:t>
            </a:r>
            <a:r>
              <a:rPr lang="en-US" dirty="0"/>
              <a:t>of a </a:t>
            </a:r>
            <a:r>
              <a:rPr lang="en-US" dirty="0" smtClean="0"/>
              <a:t>company’s performance </a:t>
            </a:r>
            <a:r>
              <a:rPr lang="en-US" dirty="0"/>
              <a:t>against that </a:t>
            </a:r>
            <a:r>
              <a:rPr lang="en-US" dirty="0" smtClean="0"/>
              <a:t>of companies </a:t>
            </a:r>
            <a:r>
              <a:rPr lang="en-US" dirty="0"/>
              <a:t>in the same industry</a:t>
            </a:r>
            <a:r>
              <a:rPr lang="en-US" dirty="0" smtClean="0"/>
              <a:t>, or </a:t>
            </a:r>
            <a:r>
              <a:rPr lang="en-US" dirty="0"/>
              <a:t>against best practices</a:t>
            </a:r>
            <a:r>
              <a:rPr lang="en-US" dirty="0" smtClean="0"/>
              <a:t>, standards</a:t>
            </a:r>
            <a:r>
              <a:rPr lang="en-US" dirty="0"/>
              <a:t>, or </a:t>
            </a:r>
            <a:r>
              <a:rPr lang="en-US" dirty="0" smtClean="0"/>
              <a:t>certification criteria.</a:t>
            </a:r>
          </a:p>
          <a:p>
            <a:endParaRPr lang="en-US" sz="500" dirty="0" smtClean="0"/>
          </a:p>
          <a:p>
            <a:r>
              <a:rPr lang="en-US" dirty="0"/>
              <a:t>Benchmarking is </a:t>
            </a:r>
            <a:r>
              <a:rPr lang="en-US" dirty="0" smtClean="0"/>
              <a:t>what you </a:t>
            </a:r>
            <a:r>
              <a:rPr lang="en-US" dirty="0"/>
              <a:t>are doing when you create a competitive comparison for </a:t>
            </a:r>
            <a:r>
              <a:rPr lang="en-US" dirty="0" smtClean="0"/>
              <a:t>marketing purposes </a:t>
            </a:r>
            <a:r>
              <a:rPr lang="en-US" dirty="0"/>
              <a:t>or when you compare your projected or actual financial </a:t>
            </a:r>
            <a:r>
              <a:rPr lang="en-US" dirty="0" smtClean="0"/>
              <a:t>ratios to </a:t>
            </a:r>
            <a:r>
              <a:rPr lang="en-US" dirty="0"/>
              <a:t>industry levels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 </a:t>
            </a:r>
            <a:r>
              <a:rPr lang="en-US" dirty="0"/>
              <a:t>simple method of benchmarking is to create a list of measures </a:t>
            </a:r>
            <a:r>
              <a:rPr lang="en-US" dirty="0" smtClean="0"/>
              <a:t>that are </a:t>
            </a:r>
            <a:r>
              <a:rPr lang="en-US" dirty="0"/>
              <a:t>important to your customers (using primary market research) or </a:t>
            </a:r>
            <a:r>
              <a:rPr lang="en-US" dirty="0" smtClean="0"/>
              <a:t>to customers </a:t>
            </a:r>
            <a:r>
              <a:rPr lang="en-US" dirty="0"/>
              <a:t>in your industry (using secondary research, such as </a:t>
            </a:r>
            <a:r>
              <a:rPr lang="en-US" dirty="0" smtClean="0"/>
              <a:t>trade journal reports</a:t>
            </a:r>
            <a:r>
              <a:rPr lang="en-US" dirty="0"/>
              <a:t>) and then to compare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86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ISO 9000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91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process </a:t>
            </a:r>
            <a:r>
              <a:rPr lang="en-US" dirty="0" smtClean="0">
                <a:solidFill>
                  <a:srgbClr val="FF6600"/>
                </a:solidFill>
              </a:rPr>
              <a:t>management - </a:t>
            </a:r>
            <a:r>
              <a:rPr lang="en-US" dirty="0" smtClean="0"/>
              <a:t>the measurement</a:t>
            </a:r>
            <a:r>
              <a:rPr lang="en-US" dirty="0"/>
              <a:t>, monitoring, </a:t>
            </a:r>
            <a:r>
              <a:rPr lang="en-US" dirty="0" smtClean="0"/>
              <a:t>and optimization </a:t>
            </a:r>
            <a:r>
              <a:rPr lang="en-US" dirty="0"/>
              <a:t>of tasks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family of standards for quality management systems established </a:t>
            </a:r>
            <a:r>
              <a:rPr lang="en-US" dirty="0" smtClean="0"/>
              <a:t>by the </a:t>
            </a:r>
            <a:r>
              <a:rPr lang="en-US" dirty="0"/>
              <a:t>International Organization for Standardization (ISO) is ISO 9000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These standards are certified by independent companies to document </a:t>
            </a:r>
            <a:r>
              <a:rPr lang="en-US" dirty="0" smtClean="0"/>
              <a:t>that consistent </a:t>
            </a:r>
            <a:r>
              <a:rPr lang="en-US" dirty="0"/>
              <a:t>business procedures are being used and that the </a:t>
            </a:r>
            <a:r>
              <a:rPr lang="en-US" dirty="0" smtClean="0"/>
              <a:t>organization has </a:t>
            </a:r>
            <a:r>
              <a:rPr lang="en-US" dirty="0"/>
              <a:t>been independently audited for compliance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Initially, ISO </a:t>
            </a:r>
            <a:r>
              <a:rPr lang="en-US" dirty="0" smtClean="0"/>
              <a:t>standards were </a:t>
            </a:r>
            <a:r>
              <a:rPr lang="en-US" dirty="0"/>
              <a:t>applied solely to manufacturing.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69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038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 smtClean="0"/>
              <a:t>1.  customer focus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 smtClean="0"/>
              <a:t> leadership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dirty="0" smtClean="0"/>
              <a:t> involvement </a:t>
            </a:r>
            <a:r>
              <a:rPr lang="en-US" sz="2000" dirty="0"/>
              <a:t>of </a:t>
            </a:r>
            <a:r>
              <a:rPr lang="en-US" sz="2000" dirty="0" smtClean="0"/>
              <a:t>people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dirty="0" smtClean="0"/>
              <a:t> process approach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5. </a:t>
            </a:r>
            <a:r>
              <a:rPr lang="en-US" sz="2000" dirty="0" smtClean="0"/>
              <a:t> system </a:t>
            </a:r>
            <a:r>
              <a:rPr lang="en-US" sz="2000" dirty="0"/>
              <a:t>approach to </a:t>
            </a:r>
            <a:r>
              <a:rPr lang="en-US" sz="2000" dirty="0" smtClean="0"/>
              <a:t>management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6. </a:t>
            </a:r>
            <a:r>
              <a:rPr lang="en-US" sz="2000" dirty="0" smtClean="0"/>
              <a:t> continual improvement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7. </a:t>
            </a:r>
            <a:r>
              <a:rPr lang="en-US" sz="2000" dirty="0" smtClean="0"/>
              <a:t> factual </a:t>
            </a:r>
            <a:r>
              <a:rPr lang="en-US" sz="2000" dirty="0"/>
              <a:t>approach to decision </a:t>
            </a:r>
            <a:r>
              <a:rPr lang="en-US" sz="2000" dirty="0" smtClean="0"/>
              <a:t>making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8. </a:t>
            </a:r>
            <a:r>
              <a:rPr lang="en-US" sz="2000" dirty="0" smtClean="0"/>
              <a:t> mutually </a:t>
            </a:r>
            <a:r>
              <a:rPr lang="en-US" sz="2000" dirty="0"/>
              <a:t>beneficial supplier relationships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200090"/>
            <a:ext cx="8737979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quality-management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for organizational improvement: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ISO 9000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61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Six Sigma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 Sigma is a measurement of quality that was originated in the 1980s </a:t>
            </a:r>
            <a:r>
              <a:rPr lang="en-US" dirty="0" smtClean="0"/>
              <a:t>by Motorola </a:t>
            </a:r>
            <a:r>
              <a:rPr lang="en-US" dirty="0"/>
              <a:t>engineers.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It </a:t>
            </a:r>
            <a:r>
              <a:rPr lang="en-US" dirty="0"/>
              <a:t>is the use of statistical methods to eliminate defects </a:t>
            </a:r>
            <a:r>
              <a:rPr lang="en-US" dirty="0" smtClean="0"/>
              <a:t>to a </a:t>
            </a:r>
            <a:r>
              <a:rPr lang="en-US" dirty="0"/>
              <a:t>failure rate of 3.4 defects per 1 million opportunities, or a </a:t>
            </a:r>
            <a:r>
              <a:rPr lang="en-US" dirty="0" smtClean="0"/>
              <a:t>99.9997-percent success </a:t>
            </a:r>
            <a:r>
              <a:rPr lang="en-US" dirty="0"/>
              <a:t>rate.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is a rigorous process-improvement program that aims </a:t>
            </a:r>
            <a:r>
              <a:rPr lang="en-US" dirty="0" smtClean="0"/>
              <a:t>to achieve </a:t>
            </a:r>
            <a:r>
              <a:rPr lang="en-US" dirty="0"/>
              <a:t>near-perfection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90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The Production-Distribution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dirty="0" smtClean="0"/>
              <a:t>customer buys </a:t>
            </a:r>
            <a:r>
              <a:rPr lang="en-US" dirty="0"/>
              <a:t>a pair of athletic shoes in a sporting goods store, for example</a:t>
            </a:r>
            <a:r>
              <a:rPr lang="en-US" dirty="0" smtClean="0"/>
              <a:t>, the </a:t>
            </a:r>
            <a:r>
              <a:rPr lang="en-US" dirty="0"/>
              <a:t>chain would entail four links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manufacturer produces a great quantity of a style </a:t>
            </a:r>
            <a:r>
              <a:rPr lang="en-US" dirty="0" smtClean="0"/>
              <a:t>of athletic </a:t>
            </a:r>
            <a:r>
              <a:rPr lang="en-US" dirty="0"/>
              <a:t>shoe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2. The wholesaler buys a large number of these shoes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from the manufacturer.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3. The retailer buys a much smaller number of these shoes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to </a:t>
            </a:r>
            <a:r>
              <a:rPr lang="en-US" dirty="0"/>
              <a:t>stock a store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4. The consumer walks into the retailer’s store and buys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one pair of </a:t>
            </a:r>
            <a:r>
              <a:rPr lang="en-US" dirty="0"/>
              <a:t>shoes.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35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Six Sigma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two sub-methodologies employed are </a:t>
            </a:r>
            <a:r>
              <a:rPr lang="en-US" dirty="0" smtClean="0"/>
              <a:t>DMAIC and DMADV.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DMAIC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i="1" dirty="0"/>
              <a:t>define, measure, analyze, improve, and control</a:t>
            </a:r>
            <a:r>
              <a:rPr lang="en-US" dirty="0" smtClean="0"/>
              <a:t>) system </a:t>
            </a:r>
            <a:r>
              <a:rPr lang="en-US" dirty="0"/>
              <a:t>is intended to enhance existing production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b="1" dirty="0" smtClean="0"/>
              <a:t>DMADV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i="1" dirty="0"/>
              <a:t>define</a:t>
            </a:r>
            <a:r>
              <a:rPr lang="en-US" b="1" i="1" dirty="0" smtClean="0"/>
              <a:t>, measure</a:t>
            </a:r>
            <a:r>
              <a:rPr lang="en-US" b="1" i="1" dirty="0"/>
              <a:t>, analyze, design, and verify</a:t>
            </a:r>
            <a:r>
              <a:rPr lang="en-US" dirty="0"/>
              <a:t>) process is meant to support new </a:t>
            </a:r>
            <a:r>
              <a:rPr lang="en-US" dirty="0" smtClean="0"/>
              <a:t>procedures and </a:t>
            </a:r>
            <a:r>
              <a:rPr lang="en-US" dirty="0"/>
              <a:t>products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 most enterprises, this is an intense program, maybe more so </a:t>
            </a:r>
            <a:r>
              <a:rPr lang="en-US" dirty="0" smtClean="0"/>
              <a:t>than is </a:t>
            </a:r>
            <a:r>
              <a:rPr lang="en-US" dirty="0"/>
              <a:t>practical in the early stages of a business.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58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Quality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total quality </a:t>
            </a:r>
            <a:r>
              <a:rPr lang="en-US" dirty="0" smtClean="0">
                <a:solidFill>
                  <a:srgbClr val="FF6600"/>
                </a:solidFill>
              </a:rPr>
              <a:t>management (</a:t>
            </a:r>
            <a:r>
              <a:rPr lang="en-US" dirty="0">
                <a:solidFill>
                  <a:srgbClr val="FF6600"/>
                </a:solidFill>
              </a:rPr>
              <a:t>TQM</a:t>
            </a:r>
            <a:r>
              <a:rPr lang="en-US" dirty="0" smtClean="0">
                <a:solidFill>
                  <a:srgbClr val="FF6600"/>
                </a:solidFill>
              </a:rPr>
              <a:t>) - </a:t>
            </a:r>
            <a:r>
              <a:rPr lang="en-US" dirty="0"/>
              <a:t>the </a:t>
            </a:r>
            <a:r>
              <a:rPr lang="en-US" dirty="0" smtClean="0"/>
              <a:t>quality-assurance methodology </a:t>
            </a:r>
            <a:r>
              <a:rPr lang="en-US" dirty="0"/>
              <a:t>of striving </a:t>
            </a:r>
            <a:r>
              <a:rPr lang="en-US" dirty="0" smtClean="0"/>
              <a:t>for strategic </a:t>
            </a:r>
            <a:r>
              <a:rPr lang="en-US" dirty="0"/>
              <a:t>advantage </a:t>
            </a:r>
            <a:r>
              <a:rPr lang="en-US" dirty="0" smtClean="0"/>
              <a:t>through quality.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continuous </a:t>
            </a:r>
            <a:r>
              <a:rPr lang="en-US" dirty="0" smtClean="0">
                <a:solidFill>
                  <a:srgbClr val="FF6600"/>
                </a:solidFill>
              </a:rPr>
              <a:t>improvement - </a:t>
            </a:r>
            <a:r>
              <a:rPr lang="en-US" dirty="0" smtClean="0"/>
              <a:t>always </a:t>
            </a:r>
            <a:r>
              <a:rPr lang="en-US" dirty="0"/>
              <a:t>identifying and </a:t>
            </a:r>
            <a:r>
              <a:rPr lang="en-US" dirty="0" smtClean="0"/>
              <a:t>implementing changes throughout an </a:t>
            </a:r>
            <a:r>
              <a:rPr lang="en-US" dirty="0"/>
              <a:t>organization to focus on </a:t>
            </a:r>
            <a:r>
              <a:rPr lang="en-US" dirty="0" smtClean="0"/>
              <a:t>the requirements </a:t>
            </a:r>
            <a:r>
              <a:rPr lang="en-US" dirty="0"/>
              <a:t>of internal </a:t>
            </a:r>
            <a:r>
              <a:rPr lang="en-US" dirty="0" smtClean="0"/>
              <a:t>and external </a:t>
            </a:r>
            <a:r>
              <a:rPr lang="en-US" dirty="0"/>
              <a:t>customers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TQM’s success depends on the commitment of all employees to </a:t>
            </a:r>
            <a:r>
              <a:rPr lang="en-US" dirty="0" smtClean="0"/>
              <a:t>treat one </a:t>
            </a:r>
            <a:r>
              <a:rPr lang="en-US" dirty="0"/>
              <a:t>another as customers and to work together to ensure that </a:t>
            </a:r>
            <a:r>
              <a:rPr lang="en-US" dirty="0" smtClean="0"/>
              <a:t>standards are met at all stages.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590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Malcolm Baldrige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Whereas the previous concepts have focused on quality-management methodologies</a:t>
            </a:r>
            <a:r>
              <a:rPr lang="en-US" dirty="0" smtClean="0"/>
              <a:t>, the </a:t>
            </a:r>
            <a:r>
              <a:rPr lang="en-US" dirty="0"/>
              <a:t>Malcolm Baldrige Award is a competitive process </a:t>
            </a:r>
            <a:r>
              <a:rPr lang="en-US" dirty="0" smtClean="0"/>
              <a:t>established by </a:t>
            </a:r>
            <a:r>
              <a:rPr lang="en-US" dirty="0"/>
              <a:t>the United States Congress in 1987 to recognize quality management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The Baldrige Award is given to businesses and educational and </a:t>
            </a:r>
            <a:r>
              <a:rPr lang="en-US" dirty="0" smtClean="0"/>
              <a:t>nonprofit organizations </a:t>
            </a:r>
            <a:r>
              <a:rPr lang="en-US" dirty="0"/>
              <a:t>by the president of the United States and is administered </a:t>
            </a:r>
            <a:r>
              <a:rPr lang="en-US" dirty="0" smtClean="0"/>
              <a:t>by the </a:t>
            </a:r>
            <a:r>
              <a:rPr lang="en-US" dirty="0"/>
              <a:t>National Institute of Standards and Technology (NIST</a:t>
            </a:r>
            <a:r>
              <a:rPr lang="en-US" dirty="0" smtClean="0"/>
              <a:t>).</a:t>
            </a:r>
          </a:p>
          <a:p>
            <a:endParaRPr lang="en-US" sz="500" dirty="0" smtClean="0"/>
          </a:p>
          <a:p>
            <a:r>
              <a:rPr lang="en-US" dirty="0"/>
              <a:t>Thousands of organizations use the Baldrige criteria for </a:t>
            </a:r>
            <a:r>
              <a:rPr lang="en-US" dirty="0" smtClean="0"/>
              <a:t>self-assessment, training</a:t>
            </a:r>
            <a:r>
              <a:rPr lang="en-US" dirty="0"/>
              <a:t>, and the creation of business processes.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2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b="1" dirty="0"/>
              <a:t>Malcolm Baldrige Award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Organizations apply </a:t>
            </a:r>
            <a:r>
              <a:rPr lang="en-US" sz="2400" dirty="0"/>
              <a:t>for the award and are judged in the areas of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6506289"/>
              </p:ext>
            </p:extLst>
          </p:nvPr>
        </p:nvGraphicFramePr>
        <p:xfrm>
          <a:off x="1219200" y="1295400"/>
          <a:ext cx="7162800" cy="502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85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Technology to Your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hyperlink - </a:t>
            </a:r>
            <a:r>
              <a:rPr lang="en-US" dirty="0"/>
              <a:t>word(s) that</a:t>
            </a:r>
            <a:r>
              <a:rPr lang="en-US" dirty="0" smtClean="0"/>
              <a:t>, when </a:t>
            </a:r>
            <a:r>
              <a:rPr lang="en-US" dirty="0"/>
              <a:t>clicked on, transfer </a:t>
            </a:r>
            <a:r>
              <a:rPr lang="en-US" dirty="0" smtClean="0"/>
              <a:t>the computer </a:t>
            </a:r>
            <a:r>
              <a:rPr lang="en-US" dirty="0"/>
              <a:t>user to another </a:t>
            </a:r>
            <a:r>
              <a:rPr lang="en-US" dirty="0" smtClean="0"/>
              <a:t>Web page.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uniform resource </a:t>
            </a:r>
            <a:r>
              <a:rPr lang="en-US" dirty="0" smtClean="0">
                <a:solidFill>
                  <a:srgbClr val="FF6600"/>
                </a:solidFill>
              </a:rPr>
              <a:t>locator (URL) - </a:t>
            </a:r>
            <a:r>
              <a:rPr lang="en-US" dirty="0"/>
              <a:t>a Web-page address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hypertext - </a:t>
            </a:r>
            <a:r>
              <a:rPr lang="en-US" dirty="0" smtClean="0"/>
              <a:t>Web-based documents </a:t>
            </a:r>
            <a:r>
              <a:rPr lang="en-US" dirty="0"/>
              <a:t>that combine </a:t>
            </a:r>
            <a:r>
              <a:rPr lang="en-US" dirty="0" smtClean="0"/>
              <a:t>text and </a:t>
            </a:r>
            <a:r>
              <a:rPr lang="en-US" dirty="0"/>
              <a:t>graphics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Regardless of the size or nature of your business, technology can </a:t>
            </a:r>
            <a:r>
              <a:rPr lang="en-US" dirty="0" smtClean="0"/>
              <a:t>work to </a:t>
            </a:r>
            <a:r>
              <a:rPr lang="en-US" dirty="0"/>
              <a:t>your advantage.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Even </a:t>
            </a:r>
            <a:r>
              <a:rPr lang="en-US" dirty="0"/>
              <a:t>if your business is not technological, you </a:t>
            </a:r>
            <a:r>
              <a:rPr lang="en-US" dirty="0" smtClean="0"/>
              <a:t>can apply </a:t>
            </a:r>
            <a:r>
              <a:rPr lang="en-US" dirty="0"/>
              <a:t>technology to make your operations more efficient and effective.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17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Computer Access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572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Every </a:t>
            </a:r>
            <a:r>
              <a:rPr lang="en-US" dirty="0"/>
              <a:t>entrepreneur should have access to </a:t>
            </a:r>
            <a:r>
              <a:rPr lang="en-US" dirty="0" smtClean="0"/>
              <a:t>a computer.</a:t>
            </a:r>
          </a:p>
          <a:p>
            <a:endParaRPr lang="en-US" sz="500" dirty="0"/>
          </a:p>
          <a:p>
            <a:r>
              <a:rPr lang="en-US" dirty="0" smtClean="0"/>
              <a:t>Every </a:t>
            </a:r>
            <a:r>
              <a:rPr lang="en-US" dirty="0"/>
              <a:t>business should have a Web site </a:t>
            </a:r>
            <a:r>
              <a:rPr lang="en-US" dirty="0" smtClean="0"/>
              <a:t>and electronic </a:t>
            </a:r>
            <a:r>
              <a:rPr lang="en-US" dirty="0"/>
              <a:t>mail access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Every </a:t>
            </a:r>
            <a:r>
              <a:rPr lang="en-US" dirty="0"/>
              <a:t>business should hire employees who </a:t>
            </a:r>
            <a:r>
              <a:rPr lang="en-US" dirty="0" smtClean="0"/>
              <a:t>are conversant </a:t>
            </a:r>
            <a:r>
              <a:rPr lang="en-US" dirty="0"/>
              <a:t>and comfortable with technology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Every </a:t>
            </a:r>
            <a:r>
              <a:rPr lang="en-US" dirty="0"/>
              <a:t>entrepreneur should be aware of the </a:t>
            </a:r>
            <a:r>
              <a:rPr lang="en-US" dirty="0" smtClean="0"/>
              <a:t>specialized computer </a:t>
            </a:r>
            <a:r>
              <a:rPr lang="en-US" dirty="0"/>
              <a:t>software and equipment that </a:t>
            </a:r>
            <a:r>
              <a:rPr lang="en-US" dirty="0" smtClean="0"/>
              <a:t>is designed </a:t>
            </a:r>
            <a:r>
              <a:rPr lang="en-US" dirty="0"/>
              <a:t>for his or her industry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40385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9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Computer Access Is Essential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65237"/>
            <a:ext cx="8839201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Even </a:t>
            </a:r>
            <a:r>
              <a:rPr lang="en-US" dirty="0" smtClean="0"/>
              <a:t>the most basic model can be used to:</a:t>
            </a:r>
          </a:p>
          <a:p>
            <a:endParaRPr lang="en-US" sz="500" dirty="0" smtClean="0"/>
          </a:p>
          <a:p>
            <a:r>
              <a:rPr lang="en-US" dirty="0" smtClean="0"/>
              <a:t>access </a:t>
            </a:r>
            <a:r>
              <a:rPr lang="en-US" dirty="0"/>
              <a:t>the Internet</a:t>
            </a:r>
            <a:r>
              <a:rPr lang="en-US" dirty="0" smtClean="0"/>
              <a:t>;</a:t>
            </a:r>
          </a:p>
          <a:p>
            <a:endParaRPr lang="en-US" sz="500" dirty="0"/>
          </a:p>
          <a:p>
            <a:r>
              <a:rPr lang="en-US" dirty="0" smtClean="0"/>
              <a:t>create </a:t>
            </a:r>
            <a:r>
              <a:rPr lang="en-US" dirty="0"/>
              <a:t>stationery and business cards (although professional </a:t>
            </a:r>
            <a:r>
              <a:rPr lang="en-US" dirty="0" smtClean="0"/>
              <a:t>designs are </a:t>
            </a:r>
            <a:r>
              <a:rPr lang="en-US" dirty="0"/>
              <a:t>preferable</a:t>
            </a:r>
            <a:r>
              <a:rPr lang="en-US" dirty="0" smtClean="0"/>
              <a:t>);</a:t>
            </a:r>
          </a:p>
          <a:p>
            <a:endParaRPr lang="en-US" sz="500" dirty="0"/>
          </a:p>
          <a:p>
            <a:r>
              <a:rPr lang="en-US" dirty="0" smtClean="0"/>
              <a:t>produce </a:t>
            </a:r>
            <a:r>
              <a:rPr lang="en-US" dirty="0"/>
              <a:t>professional letters and check spelling, grammar, </a:t>
            </a:r>
            <a:r>
              <a:rPr lang="en-US" dirty="0" smtClean="0"/>
              <a:t>and syntax;</a:t>
            </a:r>
          </a:p>
          <a:p>
            <a:endParaRPr lang="en-US" sz="500" dirty="0"/>
          </a:p>
          <a:p>
            <a:r>
              <a:rPr lang="en-US" dirty="0" smtClean="0"/>
              <a:t>keep </a:t>
            </a:r>
            <a:r>
              <a:rPr lang="en-US" dirty="0"/>
              <a:t>financial records;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maintain </a:t>
            </a:r>
            <a:r>
              <a:rPr lang="en-US" dirty="0"/>
              <a:t>an updated mailing list of customers and printed </a:t>
            </a:r>
            <a:r>
              <a:rPr lang="en-US" dirty="0" smtClean="0"/>
              <a:t>mailing labels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38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Capture the Potential of the Telephone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724400"/>
          </a:xfrm>
        </p:spPr>
        <p:txBody>
          <a:bodyPr>
            <a:normAutofit/>
          </a:bodyPr>
          <a:lstStyle/>
          <a:p>
            <a:r>
              <a:rPr lang="en-US" dirty="0"/>
              <a:t>Do not forget, however, that technology does not have to be new to </a:t>
            </a:r>
            <a:r>
              <a:rPr lang="en-US" dirty="0" smtClean="0"/>
              <a:t>be useful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telephone is still one of the businessperson’s most </a:t>
            </a:r>
            <a:r>
              <a:rPr lang="en-US" dirty="0" smtClean="0"/>
              <a:t>important technological </a:t>
            </a:r>
            <a:r>
              <a:rPr lang="en-US" dirty="0"/>
              <a:t>tools.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 </a:t>
            </a:r>
            <a:r>
              <a:rPr lang="en-US" dirty="0"/>
              <a:t>can turn your phone into an answering </a:t>
            </a:r>
            <a:r>
              <a:rPr lang="en-US" dirty="0" smtClean="0"/>
              <a:t>service for </a:t>
            </a:r>
            <a:r>
              <a:rPr lang="en-US" dirty="0"/>
              <a:t>your business by using a voice-mail system, or you can hire an </a:t>
            </a:r>
            <a:r>
              <a:rPr lang="en-US" dirty="0" smtClean="0"/>
              <a:t>answering service </a:t>
            </a:r>
            <a:r>
              <a:rPr lang="en-US" dirty="0"/>
              <a:t>to provide a more personal touch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separate telephone line for your business will provide a number </a:t>
            </a:r>
            <a:r>
              <a:rPr lang="en-US" dirty="0" smtClean="0"/>
              <a:t>of advantages.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55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96400" cy="1143000"/>
          </a:xfrm>
        </p:spPr>
        <p:txBody>
          <a:bodyPr/>
          <a:lstStyle/>
          <a:p>
            <a:r>
              <a:rPr lang="en-US" b="1" dirty="0"/>
              <a:t>Identify Market-Specific Software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953000"/>
          </a:xfrm>
        </p:spPr>
        <p:txBody>
          <a:bodyPr>
            <a:normAutofit/>
          </a:bodyPr>
          <a:lstStyle/>
          <a:p>
            <a:r>
              <a:rPr lang="en-US" dirty="0"/>
              <a:t>To increase efficiency and effectiveness in operations, businesses </a:t>
            </a:r>
            <a:r>
              <a:rPr lang="en-US" dirty="0" smtClean="0"/>
              <a:t>use software </a:t>
            </a:r>
            <a:r>
              <a:rPr lang="en-US" dirty="0"/>
              <a:t>and technology designed for their industry or type of 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endParaRPr lang="en-US" sz="500" dirty="0"/>
          </a:p>
          <a:p>
            <a:r>
              <a:rPr lang="en-US" dirty="0"/>
              <a:t>For example, retail stores often use point-of-sales (POS) systems that </a:t>
            </a:r>
            <a:r>
              <a:rPr lang="en-US" dirty="0" smtClean="0"/>
              <a:t>are tailored </a:t>
            </a:r>
            <a:r>
              <a:rPr lang="en-US" dirty="0"/>
              <a:t>to their products, and restaurants use ordering systems </a:t>
            </a:r>
            <a:r>
              <a:rPr lang="en-US" dirty="0" smtClean="0"/>
              <a:t>customized to </a:t>
            </a:r>
            <a:r>
              <a:rPr lang="en-US" dirty="0"/>
              <a:t>their menus.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Not-for-profits </a:t>
            </a:r>
            <a:r>
              <a:rPr lang="en-US" dirty="0"/>
              <a:t>have specialized fund-raising and </a:t>
            </a:r>
            <a:r>
              <a:rPr lang="en-US" dirty="0" smtClean="0"/>
              <a:t>accounting software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Sports </a:t>
            </a:r>
            <a:r>
              <a:rPr lang="en-US" dirty="0"/>
              <a:t>stadiums, concert venues, and movie </a:t>
            </a:r>
            <a:r>
              <a:rPr lang="en-US" dirty="0" smtClean="0"/>
              <a:t>theaters have </a:t>
            </a:r>
            <a:r>
              <a:rPr lang="en-US" dirty="0"/>
              <a:t>ticketing systems. Manufacturing plants have materials-planning </a:t>
            </a:r>
            <a:r>
              <a:rPr lang="en-US" dirty="0" smtClean="0"/>
              <a:t>and inventory </a:t>
            </a:r>
            <a:r>
              <a:rPr lang="en-US" dirty="0"/>
              <a:t>systems.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9938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Electronic Storefront (Web Site)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35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electronic </a:t>
            </a:r>
            <a:r>
              <a:rPr lang="en-US" dirty="0" smtClean="0">
                <a:solidFill>
                  <a:srgbClr val="FF6600"/>
                </a:solidFill>
              </a:rPr>
              <a:t>storefront -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online site that </a:t>
            </a:r>
            <a:r>
              <a:rPr lang="en-US" dirty="0" smtClean="0"/>
              <a:t>customers can </a:t>
            </a:r>
            <a:r>
              <a:rPr lang="en-US" dirty="0"/>
              <a:t>visit to view a </a:t>
            </a:r>
            <a:r>
              <a:rPr lang="en-US" dirty="0" smtClean="0"/>
              <a:t>company’s catalog</a:t>
            </a:r>
            <a:r>
              <a:rPr lang="en-US" dirty="0"/>
              <a:t>, price lists, </a:t>
            </a:r>
            <a:r>
              <a:rPr lang="en-US" dirty="0" smtClean="0"/>
              <a:t>and documentation.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No matter what type of business you have, opening an </a:t>
            </a:r>
            <a:r>
              <a:rPr lang="en-US" dirty="0" smtClean="0"/>
              <a:t>electronic storefront will </a:t>
            </a:r>
            <a:r>
              <a:rPr lang="en-US" dirty="0"/>
              <a:t>make it more accessible to local customers and can </a:t>
            </a:r>
            <a:r>
              <a:rPr lang="en-US" dirty="0" smtClean="0"/>
              <a:t>introduce it </a:t>
            </a:r>
            <a:r>
              <a:rPr lang="en-US" dirty="0"/>
              <a:t>to </a:t>
            </a:r>
            <a:r>
              <a:rPr lang="en-US" dirty="0" smtClean="0"/>
              <a:t>potential customers </a:t>
            </a:r>
            <a:r>
              <a:rPr lang="en-US" dirty="0"/>
              <a:t>all over the world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An online service would typically build your </a:t>
            </a:r>
            <a:r>
              <a:rPr lang="en-US" dirty="0" smtClean="0"/>
              <a:t>storefront for </a:t>
            </a:r>
            <a:r>
              <a:rPr lang="en-US" dirty="0"/>
              <a:t>you and include promotion and advertisements as part of the </a:t>
            </a:r>
            <a:r>
              <a:rPr lang="en-US" dirty="0" smtClean="0"/>
              <a:t>deal to </a:t>
            </a:r>
            <a:r>
              <a:rPr lang="en-US" dirty="0"/>
              <a:t>help make its subscribers aware of your store.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450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Production-Distribution Chain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92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Production-Distribution Chain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46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86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Supply Chain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supply </a:t>
            </a:r>
            <a:r>
              <a:rPr lang="en-US" dirty="0" smtClean="0">
                <a:solidFill>
                  <a:srgbClr val="FF6600"/>
                </a:solidFill>
              </a:rPr>
              <a:t>chain management </a:t>
            </a:r>
            <a:r>
              <a:rPr lang="en-US" dirty="0">
                <a:solidFill>
                  <a:srgbClr val="FF6600"/>
                </a:solidFill>
              </a:rPr>
              <a:t>(SCM</a:t>
            </a:r>
            <a:r>
              <a:rPr lang="en-US" dirty="0" smtClean="0">
                <a:solidFill>
                  <a:srgbClr val="FF6600"/>
                </a:solidFill>
              </a:rPr>
              <a:t>) -</a:t>
            </a:r>
            <a:r>
              <a:rPr lang="en-US" b="1" dirty="0" smtClean="0"/>
              <a:t> </a:t>
            </a:r>
            <a:r>
              <a:rPr lang="en-US" dirty="0" smtClean="0"/>
              <a:t>the management </a:t>
            </a:r>
            <a:r>
              <a:rPr lang="en-US" dirty="0"/>
              <a:t>of </a:t>
            </a:r>
            <a:r>
              <a:rPr lang="en-US" dirty="0" smtClean="0"/>
              <a:t>sourcing, procuring</a:t>
            </a:r>
            <a:r>
              <a:rPr lang="en-US" dirty="0"/>
              <a:t>, production, </a:t>
            </a:r>
            <a:r>
              <a:rPr lang="en-US" dirty="0" smtClean="0"/>
              <a:t>and logistics </a:t>
            </a:r>
            <a:r>
              <a:rPr lang="en-US" dirty="0"/>
              <a:t>to go from </a:t>
            </a:r>
            <a:r>
              <a:rPr lang="en-US" dirty="0" smtClean="0"/>
              <a:t>raw materials </a:t>
            </a:r>
            <a:r>
              <a:rPr lang="en-US" dirty="0"/>
              <a:t>to end </a:t>
            </a:r>
            <a:r>
              <a:rPr lang="en-US" dirty="0" smtClean="0"/>
              <a:t>customers across </a:t>
            </a:r>
            <a:r>
              <a:rPr lang="en-US" dirty="0"/>
              <a:t>multiple </a:t>
            </a:r>
            <a:r>
              <a:rPr lang="en-US" dirty="0" smtClean="0"/>
              <a:t>intermediate steps.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In order to </a:t>
            </a:r>
            <a:r>
              <a:rPr lang="en-US" dirty="0" smtClean="0"/>
              <a:t>create and </a:t>
            </a:r>
            <a:r>
              <a:rPr lang="en-US" dirty="0"/>
              <a:t>maintain efficient material (supply) flows between supply points, </a:t>
            </a:r>
            <a:r>
              <a:rPr lang="en-US" dirty="0" smtClean="0"/>
              <a:t>SCM addresses </a:t>
            </a:r>
            <a:r>
              <a:rPr lang="en-US" dirty="0"/>
              <a:t>methods and relations.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Various </a:t>
            </a:r>
            <a:r>
              <a:rPr lang="en-US" dirty="0"/>
              <a:t>partners must work together </a:t>
            </a:r>
            <a:r>
              <a:rPr lang="en-US" dirty="0" smtClean="0"/>
              <a:t>to use </a:t>
            </a:r>
            <a:r>
              <a:rPr lang="en-US" dirty="0"/>
              <a:t>tools and techniques for increased efficiency and to apply their </a:t>
            </a:r>
            <a:r>
              <a:rPr lang="en-US" dirty="0" smtClean="0"/>
              <a:t>knowledge in </a:t>
            </a:r>
            <a:r>
              <a:rPr lang="en-US" dirty="0"/>
              <a:t>making decisions.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63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Finding Suppliers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The world is your market for suppliers. Raw materials, component parts</a:t>
            </a:r>
            <a:r>
              <a:rPr lang="en-US" dirty="0" smtClean="0"/>
              <a:t>, subassemblies</a:t>
            </a:r>
            <a:r>
              <a:rPr lang="en-US" dirty="0"/>
              <a:t>, and completed products may be available to you from anywhere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You may be growing and packaging your own fruits and </a:t>
            </a:r>
            <a:r>
              <a:rPr lang="en-US" dirty="0" smtClean="0"/>
              <a:t>vegetables and </a:t>
            </a:r>
            <a:r>
              <a:rPr lang="en-US" dirty="0"/>
              <a:t>have seed, fertilizer, packaging, and machinery and equipment suppliers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Your suppliers will become “partners” in your business. Your </a:t>
            </a:r>
            <a:r>
              <a:rPr lang="en-US" dirty="0" smtClean="0"/>
              <a:t>success will </a:t>
            </a:r>
            <a:r>
              <a:rPr lang="en-US" dirty="0"/>
              <a:t>depend on their capacity to deliver what you need, when you need it</a:t>
            </a:r>
            <a:r>
              <a:rPr lang="en-US" dirty="0" smtClean="0"/>
              <a:t>, and </a:t>
            </a:r>
            <a:r>
              <a:rPr lang="en-US" dirty="0"/>
              <a:t>at a price you are willing to pay.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612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00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r>
              <a:rPr lang="en-US" sz="2000" dirty="0"/>
              <a:t>trade shows or conferences</a:t>
            </a:r>
            <a:r>
              <a:rPr lang="en-US" sz="2000" dirty="0" smtClean="0"/>
              <a:t>,</a:t>
            </a:r>
          </a:p>
          <a:p>
            <a:endParaRPr lang="en-US" sz="500" dirty="0"/>
          </a:p>
          <a:p>
            <a:r>
              <a:rPr lang="en-US" sz="2000" dirty="0" smtClean="0"/>
              <a:t>trade </a:t>
            </a:r>
            <a:r>
              <a:rPr lang="en-US" sz="2000" dirty="0"/>
              <a:t>catalogs or journals</a:t>
            </a:r>
            <a:r>
              <a:rPr lang="en-US" sz="2000" dirty="0" smtClean="0"/>
              <a:t>,</a:t>
            </a:r>
          </a:p>
          <a:p>
            <a:endParaRPr lang="en-US" sz="500" dirty="0"/>
          </a:p>
          <a:p>
            <a:r>
              <a:rPr lang="en-US" sz="2000" dirty="0" smtClean="0"/>
              <a:t>the </a:t>
            </a:r>
            <a:r>
              <a:rPr lang="en-US" sz="2000" i="1" dirty="0"/>
              <a:t>Yellow Pages</a:t>
            </a:r>
            <a:r>
              <a:rPr lang="en-US" sz="2000" dirty="0" smtClean="0"/>
              <a:t>,</a:t>
            </a:r>
          </a:p>
          <a:p>
            <a:endParaRPr lang="en-US" sz="500" dirty="0"/>
          </a:p>
          <a:p>
            <a:r>
              <a:rPr lang="en-US" sz="2000" dirty="0" smtClean="0"/>
              <a:t>Internet </a:t>
            </a:r>
            <a:r>
              <a:rPr lang="en-US" sz="2000" dirty="0"/>
              <a:t>search engines</a:t>
            </a:r>
            <a:r>
              <a:rPr lang="en-US" sz="2000" dirty="0" smtClean="0"/>
              <a:t>,</a:t>
            </a:r>
          </a:p>
          <a:p>
            <a:endParaRPr lang="en-US" sz="500" dirty="0"/>
          </a:p>
          <a:p>
            <a:r>
              <a:rPr lang="en-US" sz="2000" dirty="0" smtClean="0"/>
              <a:t>wholesale </a:t>
            </a:r>
            <a:r>
              <a:rPr lang="en-US" sz="2000" dirty="0"/>
              <a:t>supply houses and brokers</a:t>
            </a:r>
            <a:r>
              <a:rPr lang="en-US" sz="2000" dirty="0" smtClean="0"/>
              <a:t>,</a:t>
            </a:r>
          </a:p>
          <a:p>
            <a:endParaRPr lang="en-US" sz="500" dirty="0"/>
          </a:p>
          <a:p>
            <a:r>
              <a:rPr lang="en-US" sz="2000" dirty="0" smtClean="0"/>
              <a:t>newspapers </a:t>
            </a:r>
            <a:r>
              <a:rPr lang="en-US" sz="2000" dirty="0"/>
              <a:t>and magazines</a:t>
            </a:r>
            <a:r>
              <a:rPr lang="en-US" sz="2000" dirty="0" smtClean="0"/>
              <a:t>,</a:t>
            </a:r>
          </a:p>
          <a:p>
            <a:endParaRPr lang="en-US" sz="500" dirty="0"/>
          </a:p>
          <a:p>
            <a:r>
              <a:rPr lang="en-US" sz="2000" dirty="0" smtClean="0"/>
              <a:t>competitors,</a:t>
            </a:r>
          </a:p>
          <a:p>
            <a:endParaRPr lang="en-US" sz="500" dirty="0"/>
          </a:p>
          <a:p>
            <a:r>
              <a:rPr lang="en-US" sz="2000" dirty="0" smtClean="0"/>
              <a:t>firms </a:t>
            </a:r>
            <a:r>
              <a:rPr lang="en-US" sz="2000" dirty="0"/>
              <a:t>like yours that are outside of your trading area</a:t>
            </a:r>
            <a:r>
              <a:rPr lang="en-US" sz="2000" dirty="0" smtClean="0"/>
              <a:t>,</a:t>
            </a:r>
          </a:p>
          <a:p>
            <a:endParaRPr lang="en-US" sz="500" dirty="0"/>
          </a:p>
          <a:p>
            <a:r>
              <a:rPr lang="en-US" sz="2000" dirty="0" smtClean="0"/>
              <a:t>sales </a:t>
            </a:r>
            <a:r>
              <a:rPr lang="en-US" sz="2000" dirty="0"/>
              <a:t>representatives, </a:t>
            </a:r>
            <a:r>
              <a:rPr lang="en-US" sz="2000" dirty="0" smtClean="0"/>
              <a:t>and</a:t>
            </a:r>
          </a:p>
          <a:p>
            <a:endParaRPr lang="en-US" sz="500" dirty="0"/>
          </a:p>
          <a:p>
            <a:r>
              <a:rPr lang="en-US" sz="2000" dirty="0" smtClean="0"/>
              <a:t>customers</a:t>
            </a:r>
            <a:r>
              <a:rPr lang="en-US" sz="2000" dirty="0"/>
              <a:t>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9906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Some places to look </a:t>
            </a:r>
            <a:r>
              <a:rPr lang="en-US" sz="2000" dirty="0" smtClean="0">
                <a:solidFill>
                  <a:schemeClr val="bg1"/>
                </a:solidFill>
              </a:rPr>
              <a:t>for supplier partners include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Finding Suppliers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53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7324</TotalTime>
  <Words>3963</Words>
  <Application>Microsoft Macintosh PowerPoint</Application>
  <PresentationFormat>On-screen Show (4:3)</PresentationFormat>
  <Paragraphs>447</Paragraphs>
  <Slides>50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Chapter 12  Operating for Success</vt:lpstr>
      <vt:lpstr>Chapter Learning Objectives</vt:lpstr>
      <vt:lpstr>Operations Permit Businesses to Deliver on Their Promises</vt:lpstr>
      <vt:lpstr>The Production-Distribution Chain</vt:lpstr>
      <vt:lpstr>The Production-Distribution Chain</vt:lpstr>
      <vt:lpstr>The Production-Distribution Chain</vt:lpstr>
      <vt:lpstr>Supply Chain Management</vt:lpstr>
      <vt:lpstr>Finding Suppliers</vt:lpstr>
      <vt:lpstr>Finding Suppliers</vt:lpstr>
      <vt:lpstr>Managing Inventory</vt:lpstr>
      <vt:lpstr>Managing Inventory</vt:lpstr>
      <vt:lpstr>Visual Control</vt:lpstr>
      <vt:lpstr>Safety Stock and Reorder Points</vt:lpstr>
      <vt:lpstr>Safety Stock and Reorder Points</vt:lpstr>
      <vt:lpstr>Economic Order Quantity</vt:lpstr>
      <vt:lpstr>Economic Order Quantity</vt:lpstr>
      <vt:lpstr>Economic Order Quantity</vt:lpstr>
      <vt:lpstr>Facilities, Location and Design</vt:lpstr>
      <vt:lpstr>Key Factors in Deciding on a Location</vt:lpstr>
      <vt:lpstr>Key Factors in Deciding on a Location</vt:lpstr>
      <vt:lpstr>Key Factors in Deciding on a Location</vt:lpstr>
      <vt:lpstr>Key Factors in Deciding on a Location</vt:lpstr>
      <vt:lpstr>Key Factors in Deciding on a Location</vt:lpstr>
      <vt:lpstr>Facilities Design and Layout</vt:lpstr>
      <vt:lpstr>Facilities Design and Layout</vt:lpstr>
      <vt:lpstr>Facilities Design and Layout</vt:lpstr>
      <vt:lpstr>Facilities Design and Layout</vt:lpstr>
      <vt:lpstr>Facilities Design and Layout</vt:lpstr>
      <vt:lpstr>Special Considerations for Home-Based Businesses</vt:lpstr>
      <vt:lpstr>Special Considerations for Home-Based Businesses</vt:lpstr>
      <vt:lpstr>Special Considerations for Web-Based Businesses</vt:lpstr>
      <vt:lpstr>Defining Quality: It Is a Matter of Market Positioning</vt:lpstr>
      <vt:lpstr>Profits Follow Quality</vt:lpstr>
      <vt:lpstr>Profits Follow Quality</vt:lpstr>
      <vt:lpstr>Organization-Wide Quality Initiatives</vt:lpstr>
      <vt:lpstr>Benchmarking</vt:lpstr>
      <vt:lpstr>ISO 9000</vt:lpstr>
      <vt:lpstr>ISO 9000</vt:lpstr>
      <vt:lpstr>Six Sigma</vt:lpstr>
      <vt:lpstr>Six Sigma</vt:lpstr>
      <vt:lpstr>Total Quality Management</vt:lpstr>
      <vt:lpstr>Malcolm Baldrige Award</vt:lpstr>
      <vt:lpstr>Malcolm Baldrige Award</vt:lpstr>
      <vt:lpstr>Using Technology to Your Advantage</vt:lpstr>
      <vt:lpstr>Computer Access Is Essential</vt:lpstr>
      <vt:lpstr>Computer Access Is Essential</vt:lpstr>
      <vt:lpstr>Capture the Potential of the Telephone</vt:lpstr>
      <vt:lpstr>Identify Market-Specific Software and Technology</vt:lpstr>
      <vt:lpstr>Electronic Storefront (Web Site)</vt:lpstr>
      <vt:lpstr>Slide 50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698</cp:revision>
  <dcterms:created xsi:type="dcterms:W3CDTF">2014-09-15T19:44:02Z</dcterms:created>
  <dcterms:modified xsi:type="dcterms:W3CDTF">2014-09-15T19:44:42Z</dcterms:modified>
</cp:coreProperties>
</file>