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1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60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81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21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41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1" algn="l" defTabSz="9142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07D94-9725-4D0A-86CC-6CD6F33E0953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49C4-5216-4AE7-8B7D-3E2D4EC8DC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1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0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1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1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1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1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1" algn="l" defTabSz="9142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6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6A67306-D568-4A12-B79A-7747CE0F32BC}" type="datetime1">
              <a:rPr lang="en-US" smtClean="0"/>
              <a:pPr/>
              <a:t>1/21/2018</a:t>
            </a:fld>
            <a:endParaRPr lang="en-US" smtClean="0"/>
          </a:p>
        </p:txBody>
      </p:sp>
      <p:sp>
        <p:nvSpPr>
          <p:cNvPr id="144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37DE1-8EDE-40B9-9399-8313B02AF7E7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4782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80AE30-E775-41AE-9FC4-26507C983C25}" type="datetime1">
              <a:rPr lang="en-US" smtClean="0"/>
              <a:pPr/>
              <a:t>1/21/2018</a:t>
            </a:fld>
            <a:endParaRPr lang="en-US" smtClean="0"/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2FD52-C51F-425C-80DD-5DADAD607E2D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45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5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197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6E8A-0AE5-488B-88E6-B0E57CC04D3F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AF7B-4C3D-4FF5-8B46-70C36352C95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68D3-C5E9-4CAF-99A9-59CDB7021AE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1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1"/>
            <a:ext cx="4038601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CISE301_Topic2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KFUPM - T102 - Section 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C5458-3335-4392-B04D-7151E1BAB1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CD70-2B3B-49A2-8FB4-7EED98D1DC47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647D-2F51-4C2A-A712-3A407BBA82B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2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F7A-51B1-4C07-951A-5BD3596BDD83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600" b="1"/>
            </a:lvl4pPr>
            <a:lvl5pPr marL="1828481" indent="0">
              <a:buNone/>
              <a:defRPr sz="1600" b="1"/>
            </a:lvl5pPr>
            <a:lvl6pPr marL="2285601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1" indent="0">
              <a:buNone/>
              <a:defRPr sz="1600" b="1"/>
            </a:lvl8pPr>
            <a:lvl9pPr marL="36569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000" b="1"/>
            </a:lvl2pPr>
            <a:lvl3pPr marL="914240" indent="0">
              <a:buNone/>
              <a:defRPr sz="1800" b="1"/>
            </a:lvl3pPr>
            <a:lvl4pPr marL="1371360" indent="0">
              <a:buNone/>
              <a:defRPr sz="1600" b="1"/>
            </a:lvl4pPr>
            <a:lvl5pPr marL="1828481" indent="0">
              <a:buNone/>
              <a:defRPr sz="1600" b="1"/>
            </a:lvl5pPr>
            <a:lvl6pPr marL="2285601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1" indent="0">
              <a:buNone/>
              <a:defRPr sz="1600" b="1"/>
            </a:lvl8pPr>
            <a:lvl9pPr marL="36569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01ED-9F88-44F6-880D-8F5014E80D5D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F28D-0940-4626-9692-E22B5AE0C49F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60" indent="0">
              <a:buNone/>
              <a:defRPr sz="1000"/>
            </a:lvl4pPr>
            <a:lvl5pPr marL="1828481" indent="0">
              <a:buNone/>
              <a:defRPr sz="1000"/>
            </a:lvl5pPr>
            <a:lvl6pPr marL="2285601" indent="0">
              <a:buNone/>
              <a:defRPr sz="1000"/>
            </a:lvl6pPr>
            <a:lvl7pPr marL="2742721" indent="0">
              <a:buNone/>
              <a:defRPr sz="1000"/>
            </a:lvl7pPr>
            <a:lvl8pPr marL="3199841" indent="0">
              <a:buNone/>
              <a:defRPr sz="1000"/>
            </a:lvl8pPr>
            <a:lvl9pPr marL="365696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B876F-67EC-4427-BE9D-5DD10A27ABD8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800"/>
            </a:lvl2pPr>
            <a:lvl3pPr marL="914240" indent="0">
              <a:buNone/>
              <a:defRPr sz="2400"/>
            </a:lvl3pPr>
            <a:lvl4pPr marL="1371360" indent="0">
              <a:buNone/>
              <a:defRPr sz="2000"/>
            </a:lvl4pPr>
            <a:lvl5pPr marL="1828481" indent="0">
              <a:buNone/>
              <a:defRPr sz="2000"/>
            </a:lvl5pPr>
            <a:lvl6pPr marL="2285601" indent="0">
              <a:buNone/>
              <a:defRPr sz="2000"/>
            </a:lvl6pPr>
            <a:lvl7pPr marL="2742721" indent="0">
              <a:buNone/>
              <a:defRPr sz="2000"/>
            </a:lvl7pPr>
            <a:lvl8pPr marL="3199841" indent="0">
              <a:buNone/>
              <a:defRPr sz="2000"/>
            </a:lvl8pPr>
            <a:lvl9pPr marL="365696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200"/>
            </a:lvl2pPr>
            <a:lvl3pPr marL="914240" indent="0">
              <a:buNone/>
              <a:defRPr sz="1000"/>
            </a:lvl3pPr>
            <a:lvl4pPr marL="1371360" indent="0">
              <a:buNone/>
              <a:defRPr sz="1000"/>
            </a:lvl4pPr>
            <a:lvl5pPr marL="1828481" indent="0">
              <a:buNone/>
              <a:defRPr sz="1000"/>
            </a:lvl5pPr>
            <a:lvl6pPr marL="2285601" indent="0">
              <a:buNone/>
              <a:defRPr sz="1000"/>
            </a:lvl6pPr>
            <a:lvl7pPr marL="2742721" indent="0">
              <a:buNone/>
              <a:defRPr sz="1000"/>
            </a:lvl7pPr>
            <a:lvl8pPr marL="3199841" indent="0">
              <a:buNone/>
              <a:defRPr sz="1000"/>
            </a:lvl8pPr>
            <a:lvl9pPr marL="365696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A979-D917-4C30-A427-61B1FC92E3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vert="horz" lIns="91424" tIns="45713" rIns="91424" bIns="457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24" tIns="45713" rIns="91424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0F37-C83D-4391-8DD8-6B9A2439B4A8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4" tIns="45713" rIns="91424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85C2-1F9B-4F20-A364-B04BB30D4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24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1" indent="-285701" algn="l" defTabSz="91424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0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1" indent="-228560" algn="l" defTabSz="91424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41" indent="-228560" algn="l" defTabSz="91424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1" indent="-228560" algn="l" defTabSz="9142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0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1" algn="l" defTabSz="9142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</a:t>
            </a: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Phillips Agboola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>
              <a:defRPr/>
            </a:pPr>
            <a:endParaRPr lang="ar-E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>
              <a:defRPr/>
            </a:pPr>
            <a:endParaRPr lang="ar-EG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Faculty of Engineering</a:t>
            </a:r>
          </a:p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>
              <a:defRPr/>
            </a:pPr>
            <a:endParaRPr lang="ar-E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>
              <a:defRPr/>
            </a:pPr>
            <a:endParaRPr lang="ar-E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>
              <a:defRPr/>
            </a:pPr>
            <a:endParaRPr lang="ar-EG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794" y="0"/>
            <a:ext cx="8941806" cy="4114800"/>
          </a:xfrm>
        </p:spPr>
        <p:txBody>
          <a:bodyPr>
            <a:noAutofit/>
          </a:bodyPr>
          <a:lstStyle/>
          <a:p>
            <a:r>
              <a:rPr lang="en-US" sz="2400" dirty="0"/>
              <a:t>A plot of </a:t>
            </a:r>
            <a:r>
              <a:rPr lang="en-US" sz="2400" dirty="0" smtClean="0"/>
              <a:t>f(</a:t>
            </a:r>
            <a:r>
              <a:rPr lang="el-GR" sz="2400" dirty="0" smtClean="0"/>
              <a:t>θ</a:t>
            </a:r>
            <a:r>
              <a:rPr lang="en-US" sz="2400" dirty="0" smtClean="0"/>
              <a:t>) </a:t>
            </a:r>
            <a:r>
              <a:rPr lang="en-US" sz="2400" dirty="0"/>
              <a:t>(Fig. 3-3) shows that the solution is between 2 and 3.</a:t>
            </a:r>
          </a:p>
          <a:p>
            <a:r>
              <a:rPr lang="en-US" sz="2400" dirty="0"/>
              <a:t>Substituting </a:t>
            </a:r>
            <a:r>
              <a:rPr lang="el-GR" sz="2400" dirty="0" smtClean="0"/>
              <a:t>θ</a:t>
            </a:r>
            <a:r>
              <a:rPr lang="en-US" sz="2400" dirty="0" smtClean="0"/>
              <a:t> </a:t>
            </a:r>
            <a:r>
              <a:rPr lang="en-US" sz="2400" dirty="0"/>
              <a:t>= 2.4 rad in Eq. (3.3) gives </a:t>
            </a:r>
            <a:r>
              <a:rPr lang="en-US" sz="2400" dirty="0" smtClean="0"/>
              <a:t>f(</a:t>
            </a:r>
            <a:r>
              <a:rPr lang="el-GR" sz="2400" dirty="0" smtClean="0"/>
              <a:t>θ</a:t>
            </a:r>
            <a:r>
              <a:rPr lang="en-US" sz="2400" dirty="0" smtClean="0"/>
              <a:t>) </a:t>
            </a:r>
            <a:r>
              <a:rPr lang="en-US" sz="2400" dirty="0"/>
              <a:t>= 0.2396, and the </a:t>
            </a:r>
            <a:r>
              <a:rPr lang="en-US" sz="2400" dirty="0" smtClean="0"/>
              <a:t>solution </a:t>
            </a:r>
            <a:r>
              <a:rPr lang="el-GR" sz="2400" dirty="0" smtClean="0"/>
              <a:t>θ</a:t>
            </a:r>
            <a:r>
              <a:rPr lang="en-US" sz="2400" dirty="0" smtClean="0"/>
              <a:t>= </a:t>
            </a:r>
            <a:r>
              <a:rPr lang="en-US" sz="2400" dirty="0"/>
              <a:t>2.43 rad gives </a:t>
            </a:r>
            <a:r>
              <a:rPr lang="en-US" sz="2400" dirty="0" smtClean="0"/>
              <a:t>f(</a:t>
            </a:r>
            <a:r>
              <a:rPr lang="el-GR" sz="2400" dirty="0" smtClean="0"/>
              <a:t>θ</a:t>
            </a:r>
            <a:r>
              <a:rPr lang="en-US" sz="2400" dirty="0" smtClean="0"/>
              <a:t>) </a:t>
            </a:r>
            <a:r>
              <a:rPr lang="en-US" sz="2400" dirty="0"/>
              <a:t>= 0.003683. </a:t>
            </a:r>
            <a:endParaRPr lang="en-US" sz="2400" dirty="0" smtClean="0"/>
          </a:p>
          <a:p>
            <a:r>
              <a:rPr lang="en-US" sz="2400" dirty="0" smtClean="0"/>
              <a:t>Obviously</a:t>
            </a:r>
            <a:r>
              <a:rPr lang="en-US" sz="2400" dirty="0"/>
              <a:t>, the latter is a </a:t>
            </a:r>
            <a:r>
              <a:rPr lang="en-US" sz="2400" dirty="0" smtClean="0"/>
              <a:t>more accurate</a:t>
            </a:r>
            <a:r>
              <a:rPr lang="en-US" sz="2400" dirty="0"/>
              <a:t>, but not an exact, solution.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possible to determine values </a:t>
            </a:r>
            <a:r>
              <a:rPr lang="en-US" sz="2400" dirty="0" smtClean="0"/>
              <a:t>of </a:t>
            </a:r>
            <a:r>
              <a:rPr lang="el-GR" sz="2400" dirty="0" smtClean="0"/>
              <a:t>θ</a:t>
            </a:r>
            <a:r>
              <a:rPr lang="en-US" sz="2400" dirty="0" smtClean="0"/>
              <a:t> </a:t>
            </a:r>
            <a:r>
              <a:rPr lang="en-US" sz="2400" dirty="0"/>
              <a:t>that give values of </a:t>
            </a:r>
            <a:r>
              <a:rPr lang="en-US" sz="2400" dirty="0" smtClean="0"/>
              <a:t>f(</a:t>
            </a:r>
            <a:r>
              <a:rPr lang="el-GR" sz="2400" dirty="0" smtClean="0"/>
              <a:t>θ</a:t>
            </a:r>
            <a:r>
              <a:rPr lang="en-US" sz="2400" dirty="0" smtClean="0"/>
              <a:t>) </a:t>
            </a:r>
            <a:r>
              <a:rPr lang="en-US" sz="2400" dirty="0"/>
              <a:t>that are closer to zero, but it is impossible </a:t>
            </a:r>
            <a:r>
              <a:rPr lang="en-US" sz="2400" dirty="0" smtClean="0"/>
              <a:t>to determine </a:t>
            </a:r>
            <a:r>
              <a:rPr lang="en-US" sz="2400" dirty="0"/>
              <a:t>a numerical value of e for which </a:t>
            </a:r>
            <a:r>
              <a:rPr lang="en-US" sz="2400" dirty="0" smtClean="0"/>
              <a:t>f(</a:t>
            </a:r>
            <a:r>
              <a:rPr lang="el-GR" sz="2400" dirty="0" smtClean="0"/>
              <a:t>θ</a:t>
            </a:r>
            <a:r>
              <a:rPr lang="en-US" sz="2400" dirty="0" smtClean="0"/>
              <a:t>) </a:t>
            </a:r>
            <a:r>
              <a:rPr lang="en-US" sz="2400" dirty="0"/>
              <a:t>is exactly zero. </a:t>
            </a:r>
            <a:endParaRPr lang="en-US" sz="2400" dirty="0" smtClean="0"/>
          </a:p>
          <a:p>
            <a:r>
              <a:rPr lang="en-US" sz="2400" dirty="0" smtClean="0"/>
              <a:t>When solving </a:t>
            </a:r>
            <a:r>
              <a:rPr lang="en-US" sz="2400" dirty="0"/>
              <a:t>an equation numerically, one has to select the desired </a:t>
            </a:r>
            <a:r>
              <a:rPr lang="en-US" sz="2400" dirty="0" smtClean="0"/>
              <a:t>accuracy of </a:t>
            </a:r>
            <a:r>
              <a:rPr lang="en-US" sz="2400" dirty="0"/>
              <a:t>the solution.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505200"/>
            <a:ext cx="2793733" cy="272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4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</p:spPr>
        <p:txBody>
          <a:bodyPr/>
          <a:lstStyle/>
          <a:p>
            <a:r>
              <a:rPr lang="en-US" dirty="0"/>
              <a:t>3.3 BISECTION METHOD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819399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The bisection method is a bracketing method for finding a </a:t>
            </a:r>
            <a:r>
              <a:rPr lang="en-US" sz="2400" dirty="0" smtClean="0"/>
              <a:t>numerical solution </a:t>
            </a:r>
            <a:r>
              <a:rPr lang="en-US" sz="2400" dirty="0"/>
              <a:t>of an equation of the form f(x) = 0 when it is known </a:t>
            </a:r>
            <a:r>
              <a:rPr lang="en-US" sz="2400" dirty="0" smtClean="0"/>
              <a:t>that within </a:t>
            </a:r>
            <a:r>
              <a:rPr lang="en-US" sz="2400" dirty="0"/>
              <a:t>a given interval [a, b], f(x) is continuous and the equation has </a:t>
            </a:r>
            <a:r>
              <a:rPr lang="en-US" sz="2400" dirty="0" smtClean="0"/>
              <a:t>a solution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When </a:t>
            </a:r>
            <a:r>
              <a:rPr lang="en-US" sz="2400" dirty="0"/>
              <a:t>this is the case, f(x) will have opposite signs at the </a:t>
            </a:r>
            <a:r>
              <a:rPr lang="en-US" sz="2400" dirty="0" smtClean="0"/>
              <a:t>endpoints of </a:t>
            </a:r>
            <a:r>
              <a:rPr lang="en-US" sz="2400" dirty="0"/>
              <a:t>the interval. As shown in Fig. 3-6, if f(x) is continuous </a:t>
            </a:r>
            <a:r>
              <a:rPr lang="en-US" sz="2400" dirty="0" smtClean="0"/>
              <a:t>and </a:t>
            </a:r>
            <a:r>
              <a:rPr lang="en-US" sz="2400" dirty="0"/>
              <a:t>has a solution between the points x = a and x = b , then </a:t>
            </a:r>
            <a:r>
              <a:rPr lang="en-US" sz="2400" dirty="0" smtClean="0"/>
              <a:t>either f(a</a:t>
            </a:r>
            <a:r>
              <a:rPr lang="en-US" sz="2400" dirty="0"/>
              <a:t>) &gt; 0 and f(b) &lt; 0 or f(a) &lt; 0 and f(b) &gt; 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In other words, if </a:t>
            </a:r>
            <a:r>
              <a:rPr lang="en-US" sz="2400" dirty="0" smtClean="0"/>
              <a:t>there is </a:t>
            </a:r>
            <a:r>
              <a:rPr lang="en-US" sz="2400" dirty="0"/>
              <a:t>a </a:t>
            </a:r>
            <a:r>
              <a:rPr lang="en-US" sz="2400" dirty="0" smtClean="0"/>
              <a:t>solution between x =a and x = b, then f(a)f(b) &lt; 0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962400"/>
            <a:ext cx="6150258" cy="233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9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2" descr="\\172.16.3.215\data4\Graphics\Powerpoint\WILEY WORK\GILAT\Final Files\ch03\gilat_3e_fig_03_3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7300" y="25868"/>
            <a:ext cx="4065588" cy="60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655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dirty="0"/>
              <a:t>Algorithm for the bisection method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1. Choose the first interval by finding points a and b such that a </a:t>
            </a:r>
            <a:r>
              <a:rPr lang="en-US" dirty="0" smtClean="0"/>
              <a:t>solution exists </a:t>
            </a:r>
            <a:r>
              <a:rPr lang="en-US" dirty="0"/>
              <a:t>between them. This means that f(a) and f(b) </a:t>
            </a:r>
            <a:r>
              <a:rPr lang="en-US" dirty="0" smtClean="0"/>
              <a:t>have different signs </a:t>
            </a:r>
            <a:r>
              <a:rPr lang="en-US" dirty="0"/>
              <a:t>such that f(a)f(b) &lt; 0. The points can be </a:t>
            </a:r>
            <a:r>
              <a:rPr lang="en-US" dirty="0" smtClean="0"/>
              <a:t>determined by </a:t>
            </a:r>
            <a:r>
              <a:rPr lang="en-US" dirty="0"/>
              <a:t>examining the plot of f(x) versus x</a:t>
            </a:r>
            <a:r>
              <a:rPr lang="en-US" dirty="0" smtClean="0"/>
              <a:t>.</a:t>
            </a:r>
          </a:p>
          <a:p>
            <a:r>
              <a:rPr lang="en-US" dirty="0"/>
              <a:t>2. Calculate the first estimate of the numerical solution </a:t>
            </a:r>
            <a:r>
              <a:rPr lang="en-US" dirty="0" smtClean="0"/>
              <a:t>x</a:t>
            </a:r>
            <a:r>
              <a:rPr lang="en-US" baseline="-25000" dirty="0" smtClean="0"/>
              <a:t>Ns1 </a:t>
            </a:r>
            <a:r>
              <a:rPr lang="en-US" dirty="0"/>
              <a:t>by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/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. Determine whether the true solution is between a and </a:t>
            </a:r>
            <a:r>
              <a:rPr lang="en-US" dirty="0" smtClean="0"/>
              <a:t>x</a:t>
            </a:r>
            <a:r>
              <a:rPr lang="en-US" baseline="-25000" dirty="0" smtClean="0"/>
              <a:t>NS1</a:t>
            </a:r>
            <a:r>
              <a:rPr lang="en-US" dirty="0" smtClean="0"/>
              <a:t>, or between x</a:t>
            </a:r>
            <a:r>
              <a:rPr lang="en-US" baseline="-25000" dirty="0" smtClean="0"/>
              <a:t>Ns1</a:t>
            </a:r>
            <a:r>
              <a:rPr lang="en-US" dirty="0" smtClean="0"/>
              <a:t> </a:t>
            </a:r>
            <a:r>
              <a:rPr lang="en-US" dirty="0"/>
              <a:t>and b. This is done by checking the sign of the </a:t>
            </a:r>
            <a:r>
              <a:rPr lang="en-US" dirty="0" smtClean="0"/>
              <a:t>product f(a</a:t>
            </a:r>
            <a:r>
              <a:rPr lang="en-US" dirty="0"/>
              <a:t>) · f(x</a:t>
            </a:r>
            <a:r>
              <a:rPr lang="en-US" baseline="-25000" dirty="0"/>
              <a:t>Nsi</a:t>
            </a:r>
            <a:r>
              <a:rPr lang="en-US" dirty="0"/>
              <a:t>) :</a:t>
            </a:r>
          </a:p>
          <a:p>
            <a:r>
              <a:rPr lang="en-US" dirty="0"/>
              <a:t>If f(a) · f(x</a:t>
            </a:r>
            <a:r>
              <a:rPr lang="en-US" baseline="-25000" dirty="0"/>
              <a:t>Nsi</a:t>
            </a:r>
            <a:r>
              <a:rPr lang="en-US" dirty="0"/>
              <a:t>) &lt; 0, the true solution is between a and x</a:t>
            </a:r>
            <a:r>
              <a:rPr lang="en-US" baseline="-25000" dirty="0"/>
              <a:t>Nsi</a:t>
            </a:r>
            <a:r>
              <a:rPr lang="en-US" dirty="0"/>
              <a:t>·</a:t>
            </a:r>
          </a:p>
          <a:p>
            <a:r>
              <a:rPr lang="en-US" dirty="0"/>
              <a:t>If f(a) · f(x</a:t>
            </a:r>
            <a:r>
              <a:rPr lang="en-US" baseline="-25000" dirty="0"/>
              <a:t>Nsi</a:t>
            </a:r>
            <a:r>
              <a:rPr lang="en-US" dirty="0"/>
              <a:t>) &gt; 0, the true solution is between x</a:t>
            </a:r>
            <a:r>
              <a:rPr lang="en-US" baseline="-25000" dirty="0"/>
              <a:t>Nsi</a:t>
            </a:r>
            <a:r>
              <a:rPr lang="en-US" dirty="0"/>
              <a:t> and b.</a:t>
            </a:r>
          </a:p>
          <a:p>
            <a:r>
              <a:rPr lang="en-US" dirty="0"/>
              <a:t>4. Select the subinterval that contains the true solution (a to x </a:t>
            </a:r>
            <a:r>
              <a:rPr lang="en-US" baseline="-25000" dirty="0"/>
              <a:t>NSI</a:t>
            </a:r>
            <a:r>
              <a:rPr lang="en-US" dirty="0"/>
              <a:t>, or</a:t>
            </a:r>
          </a:p>
          <a:p>
            <a:r>
              <a:rPr lang="en-US" dirty="0"/>
              <a:t>x</a:t>
            </a:r>
            <a:r>
              <a:rPr lang="en-US" baseline="-25000" dirty="0"/>
              <a:t>Nsi</a:t>
            </a:r>
            <a:r>
              <a:rPr lang="en-US" dirty="0"/>
              <a:t> to b) as the new interval [a, b], and go back to step 2.</a:t>
            </a:r>
          </a:p>
          <a:p>
            <a:r>
              <a:rPr lang="en-US" dirty="0"/>
              <a:t>Steps 2 through 4 are repeated until a specified tolerance or error</a:t>
            </a:r>
          </a:p>
          <a:p>
            <a:r>
              <a:rPr lang="en-US" dirty="0"/>
              <a:t>bound is attained.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814" y="2209800"/>
            <a:ext cx="1524857" cy="4820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257800"/>
            <a:ext cx="7980087" cy="114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CD70-2B3B-49A2-8FB4-7EED98D1DC47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7" y="64303"/>
            <a:ext cx="9042903" cy="16190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142" y="2211171"/>
            <a:ext cx="3049715" cy="243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30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92163"/>
          </a:xfrm>
        </p:spPr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5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find the approximate location of the solution, a plot of </a:t>
            </a:r>
            <a:r>
              <a:rPr lang="en-US" dirty="0" smtClean="0"/>
              <a:t>the function:</a:t>
            </a:r>
          </a:p>
          <a:p>
            <a:pPr lvl="1" algn="ctr"/>
            <a:r>
              <a:rPr lang="en-US" dirty="0" smtClean="0"/>
              <a:t> </a:t>
            </a:r>
            <a:r>
              <a:rPr lang="en-US" dirty="0"/>
              <a:t>f(x) = </a:t>
            </a:r>
            <a:r>
              <a:rPr lang="en-US" dirty="0" smtClean="0"/>
              <a:t>8-4.5(x- </a:t>
            </a:r>
            <a:r>
              <a:rPr lang="en-US" dirty="0" err="1"/>
              <a:t>sinx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made by using the </a:t>
            </a:r>
            <a:r>
              <a:rPr lang="en-US" dirty="0" err="1" smtClean="0"/>
              <a:t>fplot</a:t>
            </a:r>
            <a:r>
              <a:rPr lang="en-US" dirty="0" smtClean="0"/>
              <a:t> command </a:t>
            </a:r>
            <a:r>
              <a:rPr lang="en-US" dirty="0"/>
              <a:t>of MATLAB. The plot (Fig. 3-8), shows that </a:t>
            </a:r>
            <a:r>
              <a:rPr lang="en-US" dirty="0" smtClean="0"/>
              <a:t>the solution </a:t>
            </a:r>
            <a:r>
              <a:rPr lang="en-US" dirty="0"/>
              <a:t>is between x = 2 and x = 3. The initial interval is </a:t>
            </a:r>
            <a:r>
              <a:rPr lang="en-US" dirty="0" smtClean="0"/>
              <a:t>chosen as </a:t>
            </a:r>
            <a:r>
              <a:rPr lang="en-US" dirty="0"/>
              <a:t>a = 2 and b = 3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CD70-2B3B-49A2-8FB4-7EED98D1DC47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5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CD70-2B3B-49A2-8FB4-7EED98D1DC47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1" y="1545171"/>
            <a:ext cx="8996658" cy="376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1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CISE301_Topic2</a:t>
            </a: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1B5E0E-5F19-4C2E-949A-807A2E90E40E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Example-1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20000" cy="45720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Find the root of:</a:t>
            </a:r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1" y="2432051"/>
          <a:ext cx="7848601" cy="26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3365280" imgH="1143000" progId="Equation.3">
                  <p:embed/>
                </p:oleObj>
              </mc:Choice>
              <mc:Fallback>
                <p:oleObj name="Equation" r:id="rId4" imgW="3365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2432051"/>
                        <a:ext cx="7848601" cy="2665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1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CISE301_Topic2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7BA3B-9260-4679-B1B1-174496FAE406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Example-1</a:t>
            </a:r>
          </a:p>
        </p:txBody>
      </p:sp>
      <p:graphicFrame>
        <p:nvGraphicFramePr>
          <p:cNvPr id="7272" name="Group 104"/>
          <p:cNvGraphicFramePr>
            <a:graphicFrameLocks noGrp="1"/>
          </p:cNvGraphicFramePr>
          <p:nvPr>
            <p:ph sz="half" idx="2"/>
          </p:nvPr>
        </p:nvGraphicFramePr>
        <p:xfrm>
          <a:off x="685802" y="1752601"/>
          <a:ext cx="7772402" cy="3716342"/>
        </p:xfrm>
        <a:graphic>
          <a:graphicData uri="http://schemas.openxmlformats.org/drawingml/2006/table">
            <a:tbl>
              <a:tblPr/>
              <a:tblGrid>
                <a:gridCol w="1257300"/>
                <a:gridCol w="1235076"/>
                <a:gridCol w="1165226"/>
                <a:gridCol w="1474788"/>
                <a:gridCol w="1319213"/>
                <a:gridCol w="1320799"/>
              </a:tblGrid>
              <a:tr h="838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Iteration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c= </a:t>
                      </a: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(a+b)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       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   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f(c)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(b-a)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 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-0.375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0.266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.375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-7.23E-3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0.375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0.3125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9.30E-2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0.0625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0.3125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0.375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0.34375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9.37E-3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0.03125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01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429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743200"/>
            <a:ext cx="747712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296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1" y="228600"/>
          <a:ext cx="7924802" cy="5791205"/>
        </p:xfrm>
        <a:graphic>
          <a:graphicData uri="http://schemas.openxmlformats.org/drawingml/2006/table">
            <a:tbl>
              <a:tblPr/>
              <a:tblGrid>
                <a:gridCol w="5943600"/>
                <a:gridCol w="990601"/>
                <a:gridCol w="990601"/>
              </a:tblGrid>
              <a:tr h="25738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Calibri"/>
                          <a:ea typeface="Times New Roman"/>
                          <a:cs typeface="Calibri"/>
                        </a:rPr>
                        <a:t>1.Topics to be covered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3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Calibri"/>
                        </a:rPr>
                        <a:t>Topics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Calibri"/>
                        </a:rPr>
                        <a:t>No of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Calibri"/>
                        </a:rPr>
                        <a:t>Weeks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Calibri"/>
                        </a:rPr>
                        <a:t>Contacthours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8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Number Representation and base Number, </a:t>
                      </a:r>
                      <a:r>
                        <a:rPr lang="en-US" sz="1200" b="1" dirty="0" err="1">
                          <a:latin typeface="Calibri"/>
                          <a:ea typeface="Times New Roman"/>
                          <a:cs typeface="Calibri"/>
                        </a:rPr>
                        <a:t>Error,Sources</a:t>
                      </a: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 of Errors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Nonlinear equations, Simple and Multiple roots of nonlinear equations, numerical methods for simple root (bisection, fixed-point, Newton’s, scant) and multiple (modified) root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7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Convergence of iterative methods for nonlinear equations, System of nonlinear equations (Newton’s method)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Linear systems, special matrices, direct methods (Gauss-elimination and its variants), LU decomposition) for linear system, norms, iterative methods (Jacobi and Gauss-Seidel), error in linear systems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7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Approximating functions, polynomial interpolation (Lagrange and Newton’s divided differences) formulas, error approximations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1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Numerical differentiations, approximation of first derivative of a function using numerical formulas (two-point and three-point), approximating second derivative of a function using three point formula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7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Numerical integration, using closed Newton’s cotes formula (Trapezoidal and Simpson’s rules)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77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Solution of ordinary differential equations by Taylorand Runge-Kutta method of order 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387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Calibri"/>
                        </a:rPr>
                        <a:t>Total number of weeks and contact hours per semester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-3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154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8601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2451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33575"/>
            <a:ext cx="83820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0254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37888"/>
              </p:ext>
            </p:extLst>
          </p:nvPr>
        </p:nvGraphicFramePr>
        <p:xfrm>
          <a:off x="304800" y="457200"/>
          <a:ext cx="8458199" cy="6071680"/>
        </p:xfrm>
        <a:graphic>
          <a:graphicData uri="http://schemas.openxmlformats.org/drawingml/2006/table">
            <a:tbl>
              <a:tblPr/>
              <a:tblGrid>
                <a:gridCol w="1488016"/>
                <a:gridCol w="4503209"/>
                <a:gridCol w="1233487"/>
                <a:gridCol w="1233487"/>
              </a:tblGrid>
              <a:tr h="433256">
                <a:tc gridSpan="4"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5. Schedule of Assessment Tasks for Students During the Semester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9771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Calibri"/>
                        </a:rPr>
                        <a:t>Assessment</a:t>
                      </a:r>
                      <a:endParaRPr lang="en-US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Assessment task  (</a:t>
                      </a:r>
                      <a:r>
                        <a:rPr lang="en-US" sz="2000" b="1" dirty="0" err="1">
                          <a:latin typeface="Calibri"/>
                          <a:ea typeface="Times New Roman"/>
                          <a:cs typeface="Calibri"/>
                        </a:rPr>
                        <a:t>eg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. essay, test, group project, examination etc.)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Week due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Proportion of Final Assessment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957580" algn="l"/>
                        </a:tabLs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Calibri"/>
                        </a:rPr>
                        <a:t>Homework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Every Week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10%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Quizzes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Calibri"/>
                        </a:rPr>
                        <a:t>Alternating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1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Calibri"/>
                        </a:rPr>
                        <a:t>Midterm 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Exam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Calibri"/>
                        </a:rPr>
                        <a:t>After 7</a:t>
                      </a:r>
                      <a:r>
                        <a:rPr lang="en-US" sz="2000" b="1" baseline="30000">
                          <a:latin typeface="Calibri"/>
                          <a:ea typeface="Times New Roman"/>
                          <a:cs typeface="Calibri"/>
                        </a:rPr>
                        <a:t>th</a:t>
                      </a:r>
                      <a:r>
                        <a:rPr lang="en-US" sz="2000" b="1">
                          <a:latin typeface="Calibri"/>
                          <a:ea typeface="Times New Roman"/>
                          <a:cs typeface="Calibri"/>
                        </a:rPr>
                        <a:t> week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%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1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</a:rPr>
                        <a:t>Class Participation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ea typeface="Times New Roman"/>
                          <a:cs typeface="Calibri"/>
                        </a:rPr>
                        <a:t>Every Week</a:t>
                      </a:r>
                      <a:endParaRPr lang="en-US" sz="2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51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Calibri"/>
                        </a:rPr>
                        <a:t>Final Exam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>
                          <a:latin typeface="Calibri"/>
                          <a:ea typeface="Times New Roman"/>
                          <a:cs typeface="Calibri"/>
                        </a:rPr>
                        <a:t>End of Semester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Calibri"/>
                        </a:rPr>
                        <a:t>40%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908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8599"/>
          <a:ext cx="8763001" cy="2362200"/>
        </p:xfrm>
        <a:graphic>
          <a:graphicData uri="http://schemas.openxmlformats.org/drawingml/2006/table">
            <a:tbl>
              <a:tblPr/>
              <a:tblGrid>
                <a:gridCol w="8763001"/>
              </a:tblGrid>
              <a:tr h="236220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Calibri"/>
                        </a:rPr>
                        <a:t>1. Required Text(s)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Calibri"/>
                          <a:ea typeface="Times New Roman"/>
                          <a:cs typeface="Calibri"/>
                        </a:rPr>
                        <a:t>Numerical Analysis By </a:t>
                      </a:r>
                      <a:r>
                        <a:rPr lang="en-US" sz="2800" b="1" dirty="0" err="1">
                          <a:latin typeface="Calibri"/>
                          <a:ea typeface="Times New Roman"/>
                          <a:cs typeface="Calibri"/>
                        </a:rPr>
                        <a:t>R.L.Burden</a:t>
                      </a:r>
                      <a:r>
                        <a:rPr lang="en-US" sz="2800" b="1" dirty="0"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n-US" sz="2800" b="1" dirty="0" err="1">
                          <a:latin typeface="Calibri"/>
                          <a:ea typeface="Times New Roman"/>
                          <a:cs typeface="Calibri"/>
                        </a:rPr>
                        <a:t>J.D.Faires</a:t>
                      </a:r>
                      <a:r>
                        <a:rPr lang="en-US" sz="2800" b="1" dirty="0">
                          <a:latin typeface="Calibri"/>
                          <a:ea typeface="Times New Roman"/>
                          <a:cs typeface="Calibri"/>
                        </a:rPr>
                        <a:t>  (7</a:t>
                      </a:r>
                      <a:r>
                        <a:rPr lang="en-US" sz="2800" b="1" baseline="30000" dirty="0">
                          <a:latin typeface="Calibri"/>
                          <a:ea typeface="Times New Roman"/>
                          <a:cs typeface="Calibri"/>
                        </a:rPr>
                        <a:t>th</a:t>
                      </a:r>
                      <a:r>
                        <a:rPr lang="en-US" sz="2800" b="1" dirty="0">
                          <a:latin typeface="Calibri"/>
                          <a:ea typeface="Times New Roman"/>
                          <a:cs typeface="Calibri"/>
                        </a:rPr>
                        <a:t>edition), </a:t>
                      </a:r>
                      <a:r>
                        <a:rPr lang="en-US" sz="2800" b="1" dirty="0" err="1">
                          <a:latin typeface="Calibri"/>
                          <a:ea typeface="Times New Roman"/>
                          <a:cs typeface="Calibri"/>
                        </a:rPr>
                        <a:t>Thomos</a:t>
                      </a:r>
                      <a:r>
                        <a:rPr lang="en-US" sz="2800" b="1" dirty="0">
                          <a:latin typeface="Calibri"/>
                          <a:ea typeface="Times New Roman"/>
                          <a:cs typeface="Calibri"/>
                        </a:rPr>
                        <a:t> Learning</a:t>
                      </a:r>
                      <a:endParaRPr lang="en-US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1.1 </a:t>
            </a:r>
            <a:r>
              <a:rPr lang="en-US" dirty="0" smtClean="0"/>
              <a:t>BACKGROUND</a:t>
            </a:r>
          </a:p>
          <a:p>
            <a:pPr lvl="1"/>
            <a:r>
              <a:rPr lang="en-US" dirty="0"/>
              <a:t>Numerical methods are mathematical techniques used for solving </a:t>
            </a:r>
            <a:r>
              <a:rPr lang="en-US" dirty="0" smtClean="0"/>
              <a:t>mathematical problems </a:t>
            </a:r>
            <a:r>
              <a:rPr lang="en-US" dirty="0"/>
              <a:t>that cannot be solved or are difficult to solve analytically.</a:t>
            </a:r>
          </a:p>
          <a:p>
            <a:pPr lvl="1"/>
            <a:r>
              <a:rPr lang="en-US" dirty="0"/>
              <a:t>An analytical solution is an exact answer in the form of </a:t>
            </a:r>
            <a:r>
              <a:rPr lang="en-US" dirty="0" smtClean="0"/>
              <a:t>a mathematical </a:t>
            </a:r>
            <a:r>
              <a:rPr lang="en-US" dirty="0"/>
              <a:t>expression in terms of the variables associated with </a:t>
            </a:r>
            <a:r>
              <a:rPr lang="en-US" dirty="0" smtClean="0"/>
              <a:t>the problem </a:t>
            </a:r>
            <a:r>
              <a:rPr lang="en-US" dirty="0"/>
              <a:t>that is being solved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numerical solution is an </a:t>
            </a:r>
            <a:r>
              <a:rPr lang="en-US" dirty="0" smtClean="0"/>
              <a:t>approximate numerical </a:t>
            </a:r>
            <a:r>
              <a:rPr lang="en-US" dirty="0"/>
              <a:t>value (a number) for the solution. </a:t>
            </a:r>
            <a:endParaRPr lang="en-US" dirty="0" smtClean="0"/>
          </a:p>
          <a:p>
            <a:pPr lvl="1"/>
            <a:r>
              <a:rPr lang="en-US" dirty="0" smtClean="0"/>
              <a:t>Although </a:t>
            </a:r>
            <a:r>
              <a:rPr lang="en-US" dirty="0"/>
              <a:t>numerical </a:t>
            </a:r>
            <a:r>
              <a:rPr lang="en-US" dirty="0" smtClean="0"/>
              <a:t>solutions are </a:t>
            </a:r>
            <a:r>
              <a:rPr lang="en-US" dirty="0"/>
              <a:t>an approximation, they can be very accurate.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many </a:t>
            </a:r>
            <a:r>
              <a:rPr lang="en-US" dirty="0" smtClean="0"/>
              <a:t>numerical methods</a:t>
            </a:r>
            <a:r>
              <a:rPr lang="en-US" dirty="0"/>
              <a:t>, the calculations are executed in an iterative manner until </a:t>
            </a:r>
            <a:r>
              <a:rPr lang="en-US" dirty="0" smtClean="0"/>
              <a:t>a desired </a:t>
            </a:r>
            <a:r>
              <a:rPr lang="en-US" dirty="0"/>
              <a:t>accuracy is achieved.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41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4525963"/>
          </a:xfrm>
        </p:spPr>
        <p:txBody>
          <a:bodyPr/>
          <a:lstStyle/>
          <a:p>
            <a:r>
              <a:rPr lang="en-US" dirty="0"/>
              <a:t>For example, Fig. 1-1 shows a block of mass m being pulled by </a:t>
            </a:r>
            <a:r>
              <a:rPr lang="en-US" dirty="0" smtClean="0"/>
              <a:t>a force </a:t>
            </a:r>
            <a:r>
              <a:rPr lang="en-US" dirty="0"/>
              <a:t>F applied at an angle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/>
              <a:t>By applying equations of equilibrium, </a:t>
            </a:r>
            <a:r>
              <a:rPr lang="en-US" dirty="0" smtClean="0"/>
              <a:t>the relationship </a:t>
            </a:r>
            <a:r>
              <a:rPr lang="en-US" dirty="0"/>
              <a:t>between the force and the angle is given by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819400"/>
            <a:ext cx="2531236" cy="7481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087" y="3626927"/>
            <a:ext cx="3049715" cy="25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1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Nonlinear Equations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3.1 </a:t>
            </a:r>
            <a:r>
              <a:rPr lang="en-US" dirty="0" smtClean="0"/>
              <a:t>BACKGROUND</a:t>
            </a:r>
          </a:p>
          <a:p>
            <a:r>
              <a:rPr lang="en-US" dirty="0"/>
              <a:t>Equations need to be solved in all areas of science and engineering. </a:t>
            </a:r>
            <a:r>
              <a:rPr lang="en-US" dirty="0" smtClean="0"/>
              <a:t>An equation </a:t>
            </a:r>
            <a:r>
              <a:rPr lang="en-US" dirty="0"/>
              <a:t>of one variable can be written in the </a:t>
            </a:r>
            <a:r>
              <a:rPr lang="en-US" dirty="0" smtClean="0"/>
              <a:t>form:</a:t>
            </a:r>
          </a:p>
          <a:p>
            <a:endParaRPr lang="en-US" dirty="0" smtClean="0"/>
          </a:p>
          <a:p>
            <a:r>
              <a:rPr lang="en-US" dirty="0"/>
              <a:t>A solution to the equation (also called a root of the equation) is </a:t>
            </a:r>
            <a:r>
              <a:rPr lang="en-US" dirty="0" smtClean="0"/>
              <a:t>a numerical </a:t>
            </a:r>
            <a:r>
              <a:rPr lang="en-US" dirty="0"/>
              <a:t>value of x that satisfies the equation. </a:t>
            </a:r>
            <a:endParaRPr lang="en-US" dirty="0" smtClean="0"/>
          </a:p>
          <a:p>
            <a:r>
              <a:rPr lang="en-US" dirty="0" smtClean="0"/>
              <a:t>Graphically</a:t>
            </a:r>
            <a:r>
              <a:rPr lang="en-US" dirty="0"/>
              <a:t>, as shown </a:t>
            </a:r>
            <a:r>
              <a:rPr lang="en-US" dirty="0" smtClean="0"/>
              <a:t>in Fig</a:t>
            </a:r>
            <a:r>
              <a:rPr lang="en-US" dirty="0"/>
              <a:t>. 3-1, the solution is the point where the function f</a:t>
            </a:r>
            <a:r>
              <a:rPr lang="en-US" dirty="0" smtClean="0"/>
              <a:t>(x</a:t>
            </a:r>
            <a:r>
              <a:rPr lang="en-US" dirty="0"/>
              <a:t>) crosses </a:t>
            </a:r>
            <a:r>
              <a:rPr lang="en-US" dirty="0" smtClean="0"/>
              <a:t>or touches </a:t>
            </a:r>
            <a:r>
              <a:rPr lang="en-US" dirty="0"/>
              <a:t>the x-axis.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equation might have no solution or can have </a:t>
            </a:r>
            <a:r>
              <a:rPr lang="en-US" dirty="0" smtClean="0"/>
              <a:t>one or </a:t>
            </a:r>
            <a:r>
              <a:rPr lang="en-US" dirty="0"/>
              <a:t>several (possibly many) roots.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128" y="3276600"/>
            <a:ext cx="965743" cy="3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3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1" y="2407583"/>
            <a:ext cx="3008313" cy="3718580"/>
          </a:xfrm>
        </p:spPr>
        <p:txBody>
          <a:bodyPr/>
          <a:lstStyle/>
          <a:p>
            <a:r>
              <a:rPr lang="en-US" dirty="0"/>
              <a:t>For example, the area of </a:t>
            </a:r>
            <a:r>
              <a:rPr lang="en-US" dirty="0" smtClean="0"/>
              <a:t>a segment </a:t>
            </a:r>
            <a:r>
              <a:rPr lang="en-US" dirty="0"/>
              <a:t>As of a circle with radius r (shaded area in Fig. 3-2) is </a:t>
            </a:r>
            <a:r>
              <a:rPr lang="en-US" dirty="0" smtClean="0"/>
              <a:t>given by: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To determine the angle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/>
              <a:t>if As and r are given, Eq. (3.2) has to be</a:t>
            </a:r>
          </a:p>
          <a:p>
            <a:r>
              <a:rPr lang="en-US" dirty="0"/>
              <a:t>solved for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Obviously</a:t>
            </a:r>
            <a:r>
              <a:rPr lang="en-US" dirty="0"/>
              <a:t>,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/>
              <a:t>cannot be written explicitly in terms of </a:t>
            </a:r>
            <a:r>
              <a:rPr lang="en-US" dirty="0" smtClean="0"/>
              <a:t>As and </a:t>
            </a:r>
            <a:r>
              <a:rPr lang="en-US" dirty="0"/>
              <a:t>r, and the equation cannot be solved analytically.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067800" cy="2407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114" y="2409092"/>
            <a:ext cx="2998886" cy="24356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614" y="3100979"/>
            <a:ext cx="1931486" cy="55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5"/>
          </a:xfrm>
        </p:spPr>
        <p:txBody>
          <a:bodyPr>
            <a:normAutofit/>
          </a:bodyPr>
          <a:lstStyle/>
          <a:p>
            <a:r>
              <a:rPr lang="en-US" dirty="0"/>
              <a:t>A numerical solution of an equation f(x) = 0 is a value of x </a:t>
            </a:r>
            <a:r>
              <a:rPr lang="en-US" dirty="0" smtClean="0"/>
              <a:t>that satisfies </a:t>
            </a:r>
            <a:r>
              <a:rPr lang="en-US" dirty="0"/>
              <a:t>the </a:t>
            </a:r>
            <a:r>
              <a:rPr lang="en-US" dirty="0" smtClean="0"/>
              <a:t>equation approximately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means that when x is </a:t>
            </a:r>
            <a:r>
              <a:rPr lang="en-US" dirty="0" smtClean="0"/>
              <a:t>substituted in </a:t>
            </a:r>
            <a:r>
              <a:rPr lang="en-US" dirty="0"/>
              <a:t>the equation, the value of f(x) is close to zero, but not </a:t>
            </a:r>
            <a:r>
              <a:rPr lang="en-US" dirty="0" smtClean="0"/>
              <a:t>exactly zero.</a:t>
            </a:r>
          </a:p>
          <a:p>
            <a:r>
              <a:rPr lang="en-US" dirty="0" smtClean="0"/>
              <a:t> </a:t>
            </a:r>
            <a:r>
              <a:rPr lang="en-US" dirty="0"/>
              <a:t>For example, to determine the angle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en-US" dirty="0"/>
              <a:t>for a circle with r = 3 </a:t>
            </a:r>
            <a:r>
              <a:rPr lang="en-US" dirty="0" smtClean="0"/>
              <a:t>m and </a:t>
            </a:r>
            <a:r>
              <a:rPr lang="en-US" dirty="0"/>
              <a:t>As = 8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Eq. (3.2) can be written in the form: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7EF8-F894-47E5-B987-37C137B6013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Mohamed Elshazly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85C2-1F9B-4F20-A364-B04BB30D41E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693" y="5029200"/>
            <a:ext cx="2744743" cy="39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742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1381</Words>
  <Application>Microsoft Office PowerPoint</Application>
  <PresentationFormat>On-screen Show (4:3)</PresentationFormat>
  <Paragraphs>212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宋体</vt:lpstr>
      <vt:lpstr>Arial</vt:lpstr>
      <vt:lpstr>Calibri</vt:lpstr>
      <vt:lpstr>Symbol</vt:lpstr>
      <vt:lpstr>Times New Roman</vt:lpstr>
      <vt:lpstr>Verdana</vt:lpstr>
      <vt:lpstr>Wingdings</vt:lpstr>
      <vt:lpstr>1_Office Theme</vt:lpstr>
      <vt:lpstr>Equation</vt:lpstr>
      <vt:lpstr>  MATH 2140  Numerical Methods  </vt:lpstr>
      <vt:lpstr>PowerPoint Presentation</vt:lpstr>
      <vt:lpstr>PowerPoint Presentation</vt:lpstr>
      <vt:lpstr>PowerPoint Presentation</vt:lpstr>
      <vt:lpstr>Introduction</vt:lpstr>
      <vt:lpstr>PowerPoint Presentation</vt:lpstr>
      <vt:lpstr>Solving Nonlinear Equations</vt:lpstr>
      <vt:lpstr>PowerPoint Presentation</vt:lpstr>
      <vt:lpstr>PowerPoint Presentation</vt:lpstr>
      <vt:lpstr>PowerPoint Presentation</vt:lpstr>
      <vt:lpstr>3.3 BISECTION METHOD</vt:lpstr>
      <vt:lpstr>PowerPoint Presentation</vt:lpstr>
      <vt:lpstr>Algorithm for the bisection method</vt:lpstr>
      <vt:lpstr>PowerPoint Presentation</vt:lpstr>
      <vt:lpstr>SOLUTION</vt:lpstr>
      <vt:lpstr>PowerPoint Presentation</vt:lpstr>
      <vt:lpstr>Example-1</vt:lpstr>
      <vt:lpstr>Example-1</vt:lpstr>
      <vt:lpstr>EXAMPLE-2</vt:lpstr>
      <vt:lpstr>EXAMPLE -3</vt:lpstr>
      <vt:lpstr>EXAMPLE-3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2140  Numerical Methods</dc:title>
  <dc:creator>Mohamed Elshazly</dc:creator>
  <cp:lastModifiedBy>PHILIPS</cp:lastModifiedBy>
  <cp:revision>28</cp:revision>
  <dcterms:created xsi:type="dcterms:W3CDTF">2016-07-19T16:32:57Z</dcterms:created>
  <dcterms:modified xsi:type="dcterms:W3CDTF">2018-01-21T07:02:28Z</dcterms:modified>
</cp:coreProperties>
</file>