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84" r:id="rId2"/>
  </p:sldMasterIdLst>
  <p:notesMasterIdLst>
    <p:notesMasterId r:id="rId20"/>
  </p:notesMasterIdLst>
  <p:handoutMasterIdLst>
    <p:handoutMasterId r:id="rId21"/>
  </p:handoutMasterIdLst>
  <p:sldIdLst>
    <p:sldId id="646" r:id="rId3"/>
    <p:sldId id="653" r:id="rId4"/>
    <p:sldId id="647" r:id="rId5"/>
    <p:sldId id="660" r:id="rId6"/>
    <p:sldId id="648" r:id="rId7"/>
    <p:sldId id="649" r:id="rId8"/>
    <p:sldId id="650" r:id="rId9"/>
    <p:sldId id="651" r:id="rId10"/>
    <p:sldId id="652" r:id="rId11"/>
    <p:sldId id="661" r:id="rId12"/>
    <p:sldId id="662" r:id="rId13"/>
    <p:sldId id="654" r:id="rId14"/>
    <p:sldId id="657" r:id="rId15"/>
    <p:sldId id="655" r:id="rId16"/>
    <p:sldId id="656" r:id="rId17"/>
    <p:sldId id="658" r:id="rId18"/>
    <p:sldId id="659" r:id="rId19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FF"/>
    <a:srgbClr val="D60093"/>
    <a:srgbClr val="FF3399"/>
    <a:srgbClr val="CC0099"/>
    <a:srgbClr val="0B2FC7"/>
    <a:srgbClr val="FA1A02"/>
    <a:srgbClr val="0000FF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467" autoAdjust="0"/>
    <p:restoredTop sz="97710" autoAdjust="0"/>
  </p:normalViewPr>
  <p:slideViewPr>
    <p:cSldViewPr>
      <p:cViewPr varScale="1">
        <p:scale>
          <a:sx n="71" d="100"/>
          <a:sy n="71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FB19F134-26D6-420E-8160-5A0EB49E2A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605574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55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C73D8C0F-53EF-4D7E-A509-DEB31393E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894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altLang="en-US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348C6F-2564-49F1-9D83-D0E79AD1709E}" type="slidenum">
              <a:rPr lang="ar-SA" altLang="en-US" sz="1200">
                <a:solidFill>
                  <a:srgbClr val="000000"/>
                </a:solidFill>
              </a:rPr>
              <a:pPr/>
              <a:t>1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1638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ar-EG" altLang="en-US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5115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CC8052-2292-457C-9F86-DB2BE4AE432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4558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5B5195-FAD9-476C-90D2-4111174884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80134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823602-A366-433B-B16A-5BE55C7528B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091568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8D24FB-0E13-481B-BE7D-BF85AFDCDEB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47877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341901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 b="1" i="0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Wiley_Logo_0112_k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7347" y="763960"/>
            <a:ext cx="4550712" cy="959748"/>
          </a:xfrm>
          <a:prstGeom prst="rect">
            <a:avLst/>
          </a:prstGeom>
        </p:spPr>
      </p:pic>
      <p:sp>
        <p:nvSpPr>
          <p:cNvPr id="5" name="Text Box 29"/>
          <p:cNvSpPr txBox="1">
            <a:spLocks noChangeArrowheads="1"/>
          </p:cNvSpPr>
          <p:nvPr userDrawn="1"/>
        </p:nvSpPr>
        <p:spPr bwMode="auto">
          <a:xfrm>
            <a:off x="114300" y="6477000"/>
            <a:ext cx="891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Copyright © 2014 John Wiley &amp; Sons,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4037122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291608" y="1334471"/>
            <a:ext cx="6380853" cy="45184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80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40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200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80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 descr="Wiley_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01459" y="6438700"/>
            <a:ext cx="1143000" cy="24106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-1" y="6547104"/>
            <a:ext cx="1084263" cy="310896"/>
          </a:xfrm>
          <a:prstGeom prst="rect">
            <a:avLst/>
          </a:prstGeom>
        </p:spPr>
        <p:txBody>
          <a:bodyPr/>
          <a:lstStyle>
            <a:lvl1pPr algn="l">
              <a:defRPr sz="1200" b="0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Page_</a:t>
            </a:r>
            <a:endParaRPr lang="en-US" dirty="0"/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 flipH="1">
            <a:off x="0" y="6248400"/>
            <a:ext cx="9144000" cy="0"/>
          </a:xfrm>
          <a:prstGeom prst="line">
            <a:avLst/>
          </a:prstGeom>
          <a:noFill/>
          <a:ln w="12700" cap="flat" cmpd="sng" algn="ctr"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 userDrawn="1"/>
        </p:nvSpPr>
        <p:spPr bwMode="auto">
          <a:xfrm>
            <a:off x="114300" y="6477000"/>
            <a:ext cx="891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Copyright © 2014 John Wiley &amp; Sons,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3332307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1607" y="1600200"/>
            <a:ext cx="3083899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400" b="0" i="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000" b="0" i="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1800" b="0" i="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600" b="0" i="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6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2780" y="1600201"/>
            <a:ext cx="307402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40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00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180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60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Wiley_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01459" y="6438700"/>
            <a:ext cx="1143000" cy="241060"/>
          </a:xfrm>
          <a:prstGeom prst="rect">
            <a:avLst/>
          </a:prstGeom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 flipH="1">
            <a:off x="0" y="6248400"/>
            <a:ext cx="9144000" cy="0"/>
          </a:xfrm>
          <a:prstGeom prst="line">
            <a:avLst/>
          </a:prstGeom>
          <a:noFill/>
          <a:ln w="12700" cap="flat" cmpd="sng" algn="ctr"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Title 4"/>
          <p:cNvSpPr txBox="1">
            <a:spLocks/>
          </p:cNvSpPr>
          <p:nvPr userDrawn="1"/>
        </p:nvSpPr>
        <p:spPr>
          <a:xfrm>
            <a:off x="0" y="6546384"/>
            <a:ext cx="914400" cy="311616"/>
          </a:xfrm>
          <a:prstGeom prst="rect">
            <a:avLst/>
          </a:prstGeom>
        </p:spPr>
        <p:txBody>
          <a:bodyPr/>
          <a:lstStyle/>
          <a:p>
            <a:pPr defTabSz="457200" fontAlgn="auto">
              <a:spcAft>
                <a:spcPts val="0"/>
              </a:spcAft>
              <a:defRPr/>
            </a:pPr>
            <a:r>
              <a:rPr kumimoji="0" lang="en-US" sz="1200" dirty="0" smtClean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Page_1</a:t>
            </a:r>
          </a:p>
        </p:txBody>
      </p:sp>
    </p:spTree>
    <p:extLst>
      <p:ext uri="{BB962C8B-B14F-4D97-AF65-F5344CB8AC3E}">
        <p14:creationId xmlns:p14="http://schemas.microsoft.com/office/powerpoint/2010/main" xmlns="" val="223280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72468F-579A-4F47-A48A-D5DDD683E9D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08425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3962EF-A8E9-4DD5-8A07-350849C6129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10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0144E7-26FB-4224-98EA-7FFB3281A6F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96883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8754FD-9828-40DC-9BA1-3C4B3B686DA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57416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5FF04F-6F3A-425D-8143-11F9097D5A8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45722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DC0CBC-7157-47AB-9D44-8E68F92460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2389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110C3C-DC03-46CE-8801-A008B963DD1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00616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D1BF24-692F-4D86-8D63-33C5C7088F4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83841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70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5B1D7C8-4C8B-4EFA-9F37-C3981732EDFD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80008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1592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5" y="2133600"/>
            <a:ext cx="8458201" cy="1622426"/>
          </a:xfrm>
        </p:spPr>
        <p:txBody>
          <a:bodyPr rtlCol="0">
            <a:normAutofit fontScale="90000"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 </a:t>
            </a:r>
            <a:r>
              <a:rPr lang="en-US" b="1" dirty="0" smtClean="0"/>
              <a:t>MATH 2140 </a:t>
            </a:r>
            <a:br>
              <a:rPr lang="en-US" b="1" dirty="0" smtClean="0"/>
            </a:br>
            <a:r>
              <a:rPr lang="en-US" b="1" dirty="0" smtClean="0"/>
              <a:t>Numerical Methods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5" y="3886200"/>
            <a:ext cx="6934201" cy="1981200"/>
          </a:xfrm>
        </p:spPr>
        <p:txBody>
          <a:bodyPr rtlCol="0">
            <a:normAutofit fontScale="55000" lnSpcReduction="20000"/>
          </a:bodyPr>
          <a:lstStyle/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Instructor: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Dr. Mohamed El-Shazly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Associate Prof. of Mechanical Design and </a:t>
            </a:r>
            <a:r>
              <a:rPr lang="en-US" altLang="zh-CN" sz="4000" b="1" dirty="0" err="1" smtClean="0">
                <a:latin typeface="+mj-lt"/>
                <a:ea typeface="+mj-ea"/>
                <a:cs typeface="+mj-cs"/>
              </a:rPr>
              <a:t>Tribology</a:t>
            </a: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r>
              <a:rPr lang="en-US" altLang="zh-CN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melshazly@ksu.edu.sa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Office: F072</a:t>
            </a:r>
          </a:p>
          <a:p>
            <a:pPr>
              <a:defRPr/>
            </a:pP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5" y="19053"/>
            <a:ext cx="65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47866" rIns="0" bIns="47866" anchor="ctr">
            <a:spAutoFit/>
          </a:bodyPr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0" name="Rectangle 2"/>
          <p:cNvSpPr>
            <a:spLocks noChangeArrowheads="1"/>
          </p:cNvSpPr>
          <p:nvPr/>
        </p:nvSpPr>
        <p:spPr bwMode="auto">
          <a:xfrm>
            <a:off x="0" y="-209550"/>
            <a:ext cx="193402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 anchor="ctr">
            <a:spAutoFit/>
          </a:bodyPr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1" y="1371600"/>
            <a:ext cx="4086391" cy="712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>
            <a:spAutoFit/>
          </a:bodyPr>
          <a:lstStyle/>
          <a:p>
            <a:pPr defTabSz="914240">
              <a:defRPr/>
            </a:pPr>
            <a:r>
              <a:rPr lang="en-US" sz="2000" b="1" dirty="0">
                <a:solidFill>
                  <a:prstClr val="black"/>
                </a:solidFill>
              </a:rPr>
              <a:t>Faculty of Engineering</a:t>
            </a:r>
          </a:p>
          <a:p>
            <a:pPr defTabSz="914240">
              <a:defRPr/>
            </a:pPr>
            <a:r>
              <a:rPr lang="en-US" sz="2000" b="1" dirty="0">
                <a:solidFill>
                  <a:prstClr val="black"/>
                </a:solidFill>
              </a:rPr>
              <a:t>Mechanical Engineering Department</a:t>
            </a:r>
          </a:p>
        </p:txBody>
      </p:sp>
      <p:sp>
        <p:nvSpPr>
          <p:cNvPr id="41992" name="AutoShape 9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3" name="AutoShape 12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4" name="AutoShape 14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pic>
        <p:nvPicPr>
          <p:cNvPr id="15371" name="Picture 2" descr="http://engineering.ksu.edu.sa/Style%20Library/EF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4" descr="Image result for king saud university logo"/>
          <p:cNvSpPr>
            <a:spLocks noChangeAspect="1" noChangeArrowheads="1"/>
          </p:cNvSpPr>
          <p:nvPr/>
        </p:nvSpPr>
        <p:spPr bwMode="auto">
          <a:xfrm>
            <a:off x="155576" y="-144463"/>
            <a:ext cx="304800" cy="304802"/>
          </a:xfrm>
          <a:prstGeom prst="rect">
            <a:avLst/>
          </a:prstGeom>
          <a:noFill/>
        </p:spPr>
        <p:txBody>
          <a:bodyPr lIns="91392" tIns="45697" rIns="91392" bIns="45697"/>
          <a:lstStyle/>
          <a:p>
            <a:pPr defTabSz="91424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374" name="Picture 8" descr="http://engineering.ksu.edu.sa/Style%20Library/EF/images/ef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756" y="0"/>
            <a:ext cx="2000249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"/>
            <a:ext cx="3514017" cy="135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3537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10</a:t>
            </a:fld>
            <a:endParaRPr lang="en-US" altLang="zh-TW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1510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11</a:t>
            </a:fld>
            <a:endParaRPr lang="en-US" altLang="zh-TW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0"/>
            <a:ext cx="5867401" cy="428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599" y="4343400"/>
            <a:ext cx="660293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12</a:t>
            </a:fld>
            <a:endParaRPr lang="en-US" altLang="zh-TW"/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7772400" cy="1786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133600"/>
            <a:ext cx="771417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13</a:t>
            </a:fld>
            <a:endParaRPr lang="en-US" altLang="zh-TW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5943601" cy="2884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751280"/>
            <a:ext cx="6705600" cy="410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14</a:t>
            </a:fld>
            <a:endParaRPr lang="en-US" altLang="zh-TW"/>
          </a:p>
        </p:txBody>
      </p:sp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829" y="2819400"/>
            <a:ext cx="8937171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85800"/>
            <a:ext cx="82962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3124200" cy="715962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1981200"/>
          </a:xfrm>
        </p:spPr>
        <p:txBody>
          <a:bodyPr/>
          <a:lstStyle/>
          <a:p>
            <a:r>
              <a:rPr lang="en-US" sz="2000" dirty="0" smtClean="0"/>
              <a:t>The power generated by a windmill varies with the wind speed. In an experiment, the following five measurements were obtained in table below. Determine the fourth-order Newton’s interpolating polynomial that passes through the data points. Use the polynomial to calculate the power at a wind speed of 26 mph.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15</a:t>
            </a:fld>
            <a:endParaRPr lang="en-US" altLang="zh-TW"/>
          </a:p>
        </p:txBody>
      </p:sp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038600"/>
            <a:ext cx="819462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124200" cy="715962"/>
          </a:xfrm>
        </p:spPr>
        <p:txBody>
          <a:bodyPr/>
          <a:lstStyle/>
          <a:p>
            <a:pPr algn="l"/>
            <a:r>
              <a:rPr lang="en-US" sz="3200" dirty="0" smtClean="0"/>
              <a:t>Solution 2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16</a:t>
            </a:fld>
            <a:endParaRPr lang="en-US" altLang="zh-TW"/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8610600" cy="589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17</a:t>
            </a:fld>
            <a:endParaRPr lang="en-US" altLang="zh-TW"/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865490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Newton's Interpolating Polynomials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First-order Newton's polynomial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2</a:t>
            </a:fld>
            <a:endParaRPr lang="en-US" altLang="zh-TW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438400"/>
            <a:ext cx="371668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2819400"/>
            <a:ext cx="257593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581400"/>
            <a:ext cx="404132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4419600"/>
            <a:ext cx="415807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5486400"/>
            <a:ext cx="44878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Second-order Newton's polynomial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3</a:t>
            </a:fld>
            <a:endParaRPr lang="en-US" altLang="zh-TW"/>
          </a:p>
        </p:txBody>
      </p:sp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492990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828800"/>
            <a:ext cx="21717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799" y="2209800"/>
            <a:ext cx="591623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4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5410200"/>
            <a:ext cx="2743200" cy="108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4</a:t>
            </a:fld>
            <a:endParaRPr lang="en-US" altLang="zh-TW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1802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Third-order Newton's polynomial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5</a:t>
            </a:fld>
            <a:endParaRPr lang="en-US" altLang="zh-TW"/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81200"/>
            <a:ext cx="755094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4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590800"/>
            <a:ext cx="467120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 general form of Newton's polynomial and its coefficients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dirty="0" smtClean="0"/>
              <a:t>For two points, (x</a:t>
            </a:r>
            <a:r>
              <a:rPr lang="en-US" baseline="-25000" dirty="0" smtClean="0"/>
              <a:t>1</a:t>
            </a:r>
            <a:r>
              <a:rPr lang="en-US" dirty="0" smtClean="0"/>
              <a:t>, y</a:t>
            </a:r>
            <a:r>
              <a:rPr lang="en-US" baseline="-25000" dirty="0" smtClean="0"/>
              <a:t>1</a:t>
            </a:r>
            <a:r>
              <a:rPr lang="en-US" dirty="0" smtClean="0"/>
              <a:t>), and (x</a:t>
            </a:r>
            <a:r>
              <a:rPr lang="en-US" baseline="-25000" dirty="0" smtClean="0"/>
              <a:t>2</a:t>
            </a:r>
            <a:r>
              <a:rPr lang="en-US" dirty="0" smtClean="0"/>
              <a:t>, Y</a:t>
            </a:r>
            <a:r>
              <a:rPr lang="en-US" baseline="-25000" dirty="0" smtClean="0"/>
              <a:t>2</a:t>
            </a:r>
            <a:r>
              <a:rPr lang="en-US" dirty="0" smtClean="0"/>
              <a:t>) , the first divided difference, written as f [x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1</a:t>
            </a:r>
            <a:r>
              <a:rPr lang="en-US" dirty="0" smtClean="0"/>
              <a:t>], is defined as the slope of the line connecting the two points: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6</a:t>
            </a:fld>
            <a:endParaRPr lang="en-US" altLang="zh-TW"/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810000"/>
            <a:ext cx="374592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7</a:t>
            </a:fld>
            <a:endParaRPr lang="en-US" altLang="zh-TW"/>
          </a:p>
        </p:txBody>
      </p:sp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33078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200400"/>
            <a:ext cx="731226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8</a:t>
            </a:fld>
            <a:endParaRPr lang="en-US" altLang="zh-TW"/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01000" cy="475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105400"/>
            <a:ext cx="727787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9</a:t>
            </a:fld>
            <a:endParaRPr lang="en-US" altLang="zh-TW"/>
          </a:p>
        </p:txBody>
      </p:sp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0558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82962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scdefault">
  <a:themeElements>
    <a:clrScheme name="csc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scdefault">
      <a:majorFont>
        <a:latin typeface="Tahoma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sc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leyPPT_Template_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cscdefault</Template>
  <TotalTime>38652</TotalTime>
  <Words>163</Words>
  <Application>Microsoft Office PowerPoint</Application>
  <PresentationFormat>On-screen Show (4:3)</PresentationFormat>
  <Paragraphs>35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cscdefault</vt:lpstr>
      <vt:lpstr>WileyPPT_Template_2012</vt:lpstr>
      <vt:lpstr>  MATH 2140  Numerical Methods  </vt:lpstr>
      <vt:lpstr>Newton's Interpolating Polynomials</vt:lpstr>
      <vt:lpstr>Second-order Newton's polynomial</vt:lpstr>
      <vt:lpstr>Slide 4</vt:lpstr>
      <vt:lpstr>Third-order Newton's polynomial</vt:lpstr>
      <vt:lpstr>A general form of Newton's polynomial and its coefficients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EXAMPLE 2</vt:lpstr>
      <vt:lpstr>Solution 2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Analysis</dc:title>
  <dc:creator>Laiwan Chan</dc:creator>
  <cp:lastModifiedBy>Mohamed Elshazly</cp:lastModifiedBy>
  <cp:revision>524</cp:revision>
  <dcterms:created xsi:type="dcterms:W3CDTF">2001-10-23T13:09:14Z</dcterms:created>
  <dcterms:modified xsi:type="dcterms:W3CDTF">2016-10-28T15:15:40Z</dcterms:modified>
</cp:coreProperties>
</file>