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1"/>
    <p:sldMasterId id="2147483684" r:id="rId2"/>
  </p:sldMasterIdLst>
  <p:notesMasterIdLst>
    <p:notesMasterId r:id="rId15"/>
  </p:notesMasterIdLst>
  <p:handoutMasterIdLst>
    <p:handoutMasterId r:id="rId16"/>
  </p:handoutMasterIdLst>
  <p:sldIdLst>
    <p:sldId id="646" r:id="rId3"/>
    <p:sldId id="648" r:id="rId4"/>
    <p:sldId id="652" r:id="rId5"/>
    <p:sldId id="653" r:id="rId6"/>
    <p:sldId id="654" r:id="rId7"/>
    <p:sldId id="655" r:id="rId8"/>
    <p:sldId id="656" r:id="rId9"/>
    <p:sldId id="657" r:id="rId10"/>
    <p:sldId id="658" r:id="rId11"/>
    <p:sldId id="659" r:id="rId12"/>
    <p:sldId id="660" r:id="rId13"/>
    <p:sldId id="661" r:id="rId14"/>
  </p:sldIdLst>
  <p:sldSz cx="9144000" cy="6858000" type="screen4x3"/>
  <p:notesSz cx="6858000" cy="9144000"/>
  <p:defaultTextStyle>
    <a:defPPr>
      <a:defRPr lang="de-AT"/>
    </a:defPPr>
    <a:lvl1pPr algn="l" rtl="0" fontAlgn="base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sz="4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sz="4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sz="4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sz="4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FF"/>
    <a:srgbClr val="D60093"/>
    <a:srgbClr val="FF3399"/>
    <a:srgbClr val="CC0099"/>
    <a:srgbClr val="0B2FC7"/>
    <a:srgbClr val="FA1A02"/>
    <a:srgbClr val="0000FF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467" autoAdjust="0"/>
    <p:restoredTop sz="97710" autoAdjust="0"/>
  </p:normalViewPr>
  <p:slideViewPr>
    <p:cSldViewPr>
      <p:cViewPr varScale="1">
        <p:scale>
          <a:sx n="108" d="100"/>
          <a:sy n="108" d="100"/>
        </p:scale>
        <p:origin x="1308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97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83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anose="02020603050405020304" pitchFamily="18" charset="0"/>
              </a:defRPr>
            </a:lvl1pPr>
          </a:lstStyle>
          <a:p>
            <a:endParaRPr lang="en-US" altLang="zh-TW"/>
          </a:p>
        </p:txBody>
      </p:sp>
      <p:sp>
        <p:nvSpPr>
          <p:cNvPr id="5683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anose="02020603050405020304" pitchFamily="18" charset="0"/>
              </a:defRPr>
            </a:lvl1pPr>
          </a:lstStyle>
          <a:p>
            <a:endParaRPr lang="en-US" altLang="zh-TW"/>
          </a:p>
        </p:txBody>
      </p:sp>
      <p:sp>
        <p:nvSpPr>
          <p:cNvPr id="5683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anose="02020603050405020304" pitchFamily="18" charset="0"/>
              </a:defRPr>
            </a:lvl1pPr>
          </a:lstStyle>
          <a:p>
            <a:endParaRPr lang="en-US" altLang="zh-TW"/>
          </a:p>
        </p:txBody>
      </p:sp>
      <p:sp>
        <p:nvSpPr>
          <p:cNvPr id="5683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anose="02020603050405020304" pitchFamily="18" charset="0"/>
              </a:defRPr>
            </a:lvl1pPr>
          </a:lstStyle>
          <a:p>
            <a:fld id="{FB19F134-26D6-420E-8160-5A0EB49E2A9F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6055746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anose="02020603050405020304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155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anose="02020603050405020304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155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55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55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anose="02020603050405020304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155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anose="02020603050405020304" pitchFamily="18" charset="0"/>
              </a:defRPr>
            </a:lvl1pPr>
          </a:lstStyle>
          <a:p>
            <a:fld id="{C73D8C0F-53EF-4D7E-A509-DEB31393EA2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89449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4213"/>
            <a:ext cx="4572000" cy="34305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ar-EG" altLang="en-US" smtClean="0"/>
          </a:p>
        </p:txBody>
      </p:sp>
      <p:sp>
        <p:nvSpPr>
          <p:cNvPr id="16388" name="Slide Number Placeholder 4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821" indent="-285701"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2800" indent="-228560"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599921" indent="-228560"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041" indent="-228560"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161" indent="-22856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281" indent="-22856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8401" indent="-22856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5521" indent="-22856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68348C6F-2564-49F1-9D83-D0E79AD1709E}" type="slidenum">
              <a:rPr lang="ar-SA" altLang="en-US" sz="1200">
                <a:solidFill>
                  <a:srgbClr val="000000"/>
                </a:solidFill>
              </a:rPr>
              <a:pPr/>
              <a:t>1</a:t>
            </a:fld>
            <a:endParaRPr lang="en-US" altLang="en-US" sz="1200" dirty="0">
              <a:solidFill>
                <a:srgbClr val="000000"/>
              </a:solidFill>
            </a:endParaRPr>
          </a:p>
        </p:txBody>
      </p:sp>
      <p:sp>
        <p:nvSpPr>
          <p:cNvPr id="16389" name="Header Placeholder 4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821" indent="-285701"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2800" indent="-228560"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599921" indent="-228560"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041" indent="-228560"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161" indent="-22856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281" indent="-22856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8401" indent="-22856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5521" indent="-22856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ar-EG" altLang="en-US" sz="1200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51155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9CC8052-2292-457C-9F86-DB2BE4AE4322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9455841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95B5195-FAD9-476C-90D2-41111748844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8013484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5823602-A366-433B-B16A-5BE55C7528B2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915685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158D24FB-0E13-481B-BE7D-BF85AFDCDEBB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787765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2" y="3419010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 sz="3200" b="1" i="0">
                <a:latin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7" name="Picture 6" descr="Wiley_Logo_0112_k.eps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7347" y="763960"/>
            <a:ext cx="4550712" cy="959748"/>
          </a:xfrm>
          <a:prstGeom prst="rect">
            <a:avLst/>
          </a:prstGeom>
        </p:spPr>
      </p:pic>
      <p:sp>
        <p:nvSpPr>
          <p:cNvPr id="5" name="Text Box 29"/>
          <p:cNvSpPr txBox="1">
            <a:spLocks noChangeArrowheads="1"/>
          </p:cNvSpPr>
          <p:nvPr userDrawn="1"/>
        </p:nvSpPr>
        <p:spPr bwMode="auto">
          <a:xfrm>
            <a:off x="114300" y="6477000"/>
            <a:ext cx="89154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1200" b="1" kern="0" dirty="0" smtClean="0">
                <a:solidFill>
                  <a:srgbClr val="00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Copyright © 2014 John Wiley &amp; Sons, Inc.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40371221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291608" y="1334471"/>
            <a:ext cx="6380853" cy="4518425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>
              <a:buFont typeface="Lucida Grande"/>
              <a:buChar char="—"/>
              <a:defRPr sz="2800">
                <a:latin typeface="Arial"/>
                <a:cs typeface="Arial"/>
              </a:defRPr>
            </a:lvl1pPr>
            <a:lvl2pPr marL="742950" indent="-285750">
              <a:buFont typeface="Lucida Grande"/>
              <a:buChar char="—"/>
              <a:defRPr sz="2400">
                <a:latin typeface="Arial"/>
                <a:cs typeface="Arial"/>
              </a:defRPr>
            </a:lvl2pPr>
            <a:lvl3pPr marL="1143000" indent="-228600">
              <a:buFont typeface="Lucida Grande"/>
              <a:buChar char="—"/>
              <a:defRPr sz="2000">
                <a:latin typeface="Arial"/>
                <a:cs typeface="Arial"/>
              </a:defRPr>
            </a:lvl3pPr>
            <a:lvl4pPr marL="1600200" indent="-228600">
              <a:buFont typeface="Lucida Grande"/>
              <a:buChar char="—"/>
              <a:defRPr sz="1800">
                <a:latin typeface="Arial"/>
                <a:cs typeface="Arial"/>
              </a:defRPr>
            </a:lvl4pPr>
            <a:lvl5pPr marL="2057400" indent="-228600">
              <a:buFont typeface="Lucida Grande"/>
              <a:buChar char="—"/>
              <a:defRPr sz="1800">
                <a:latin typeface="Arial"/>
                <a:cs typeface="Arial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10" name="Picture 9" descr="Wiley_Logo.eps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1459" y="6438700"/>
            <a:ext cx="1143000" cy="241060"/>
          </a:xfrm>
          <a:prstGeom prst="rect">
            <a:avLst/>
          </a:prstGeom>
        </p:spPr>
      </p:pic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-1" y="6547104"/>
            <a:ext cx="1084263" cy="310896"/>
          </a:xfrm>
          <a:prstGeom prst="rect">
            <a:avLst/>
          </a:prstGeom>
        </p:spPr>
        <p:txBody>
          <a:bodyPr/>
          <a:lstStyle>
            <a:lvl1pPr algn="l">
              <a:defRPr sz="1200" b="0" i="0">
                <a:latin typeface="Arial"/>
                <a:cs typeface="Arial"/>
              </a:defRPr>
            </a:lvl1pPr>
          </a:lstStyle>
          <a:p>
            <a:r>
              <a:rPr lang="en-US" dirty="0" smtClean="0"/>
              <a:t>Page_</a:t>
            </a:r>
            <a:endParaRPr lang="en-US" dirty="0"/>
          </a:p>
        </p:txBody>
      </p:sp>
      <p:sp>
        <p:nvSpPr>
          <p:cNvPr id="11" name="Line 8"/>
          <p:cNvSpPr>
            <a:spLocks noChangeShapeType="1"/>
          </p:cNvSpPr>
          <p:nvPr userDrawn="1"/>
        </p:nvSpPr>
        <p:spPr bwMode="auto">
          <a:xfrm flipH="1">
            <a:off x="0" y="6248400"/>
            <a:ext cx="9144000" cy="0"/>
          </a:xfrm>
          <a:prstGeom prst="line">
            <a:avLst/>
          </a:prstGeom>
          <a:noFill/>
          <a:ln w="12700" cap="flat" cmpd="sng" algn="ctr">
            <a:gradFill flip="none" rotWithShape="1">
              <a:gsLst>
                <a:gs pos="0">
                  <a:schemeClr val="tx1">
                    <a:alpha val="20000"/>
                  </a:schemeClr>
                </a:gs>
                <a:gs pos="100000">
                  <a:srgbClr val="FFFFFF">
                    <a:alpha val="0"/>
                  </a:srgbClr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0" lang="en-US" sz="1800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6" name="Text Box 29"/>
          <p:cNvSpPr txBox="1">
            <a:spLocks noChangeArrowheads="1"/>
          </p:cNvSpPr>
          <p:nvPr userDrawn="1"/>
        </p:nvSpPr>
        <p:spPr bwMode="auto">
          <a:xfrm>
            <a:off x="114300" y="6477000"/>
            <a:ext cx="89154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1200" b="1" kern="0" dirty="0" smtClean="0">
                <a:solidFill>
                  <a:srgbClr val="00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Copyright © 2014 John Wiley &amp; Sons, Inc.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33323075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91607" y="1600200"/>
            <a:ext cx="3083899" cy="4525963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>
              <a:buFont typeface="Lucida Grande"/>
              <a:buChar char="—"/>
              <a:defRPr sz="2400" b="0" i="0">
                <a:latin typeface="Arial"/>
                <a:cs typeface="Arial"/>
              </a:defRPr>
            </a:lvl1pPr>
            <a:lvl2pPr marL="742950" indent="-285750">
              <a:buFont typeface="Lucida Grande"/>
              <a:buChar char="—"/>
              <a:defRPr sz="2000" b="0" i="0">
                <a:latin typeface="Arial"/>
                <a:cs typeface="Arial"/>
              </a:defRPr>
            </a:lvl2pPr>
            <a:lvl3pPr marL="1143000" indent="-228600">
              <a:buFont typeface="Lucida Grande"/>
              <a:buChar char="—"/>
              <a:defRPr sz="1800" b="0" i="0">
                <a:latin typeface="Arial"/>
                <a:cs typeface="Arial"/>
              </a:defRPr>
            </a:lvl3pPr>
            <a:lvl4pPr marL="1600200" indent="-228600">
              <a:buFont typeface="Lucida Grande"/>
              <a:buChar char="—"/>
              <a:defRPr sz="1600" b="0" i="0">
                <a:latin typeface="Arial"/>
                <a:cs typeface="Arial"/>
              </a:defRPr>
            </a:lvl4pPr>
            <a:lvl5pPr marL="2057400" indent="-228600">
              <a:buFont typeface="Lucida Grande"/>
              <a:buChar char="—"/>
              <a:defRPr sz="1600" b="0" i="0">
                <a:latin typeface="Arial"/>
                <a:cs typeface="Arial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12780" y="1600201"/>
            <a:ext cx="3074020" cy="4525962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>
              <a:buFont typeface="Lucida Grande"/>
              <a:buChar char="—"/>
              <a:defRPr sz="2400">
                <a:latin typeface="Arial"/>
                <a:cs typeface="Arial"/>
              </a:defRPr>
            </a:lvl1pPr>
            <a:lvl2pPr marL="742950" indent="-285750">
              <a:buFont typeface="Lucida Grande"/>
              <a:buChar char="—"/>
              <a:defRPr sz="2000">
                <a:latin typeface="Arial"/>
                <a:cs typeface="Arial"/>
              </a:defRPr>
            </a:lvl2pPr>
            <a:lvl3pPr marL="1143000" indent="-228600">
              <a:buFont typeface="Lucida Grande"/>
              <a:buChar char="—"/>
              <a:defRPr sz="1800">
                <a:latin typeface="Arial"/>
                <a:cs typeface="Arial"/>
              </a:defRPr>
            </a:lvl3pPr>
            <a:lvl4pPr marL="1600200" indent="-228600">
              <a:buFont typeface="Lucida Grande"/>
              <a:buChar char="—"/>
              <a:defRPr sz="1600">
                <a:latin typeface="Arial"/>
                <a:cs typeface="Arial"/>
              </a:defRPr>
            </a:lvl4pPr>
            <a:lvl5pPr marL="2057400" indent="-228600">
              <a:buFont typeface="Lucida Grande"/>
              <a:buChar char="—"/>
              <a:defRPr sz="1600">
                <a:latin typeface="Arial"/>
                <a:cs typeface="Arial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7" name="Picture 6" descr="Wiley_Logo.eps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1459" y="6438700"/>
            <a:ext cx="1143000" cy="241060"/>
          </a:xfrm>
          <a:prstGeom prst="rect">
            <a:avLst/>
          </a:prstGeom>
        </p:spPr>
      </p:pic>
      <p:sp>
        <p:nvSpPr>
          <p:cNvPr id="9" name="Line 8"/>
          <p:cNvSpPr>
            <a:spLocks noChangeShapeType="1"/>
          </p:cNvSpPr>
          <p:nvPr userDrawn="1"/>
        </p:nvSpPr>
        <p:spPr bwMode="auto">
          <a:xfrm flipH="1">
            <a:off x="0" y="6248400"/>
            <a:ext cx="9144000" cy="0"/>
          </a:xfrm>
          <a:prstGeom prst="line">
            <a:avLst/>
          </a:prstGeom>
          <a:noFill/>
          <a:ln w="12700" cap="flat" cmpd="sng" algn="ctr">
            <a:gradFill flip="none" rotWithShape="1">
              <a:gsLst>
                <a:gs pos="0">
                  <a:schemeClr val="tx1">
                    <a:alpha val="20000"/>
                  </a:schemeClr>
                </a:gs>
                <a:gs pos="100000">
                  <a:srgbClr val="FFFFFF">
                    <a:alpha val="0"/>
                  </a:srgbClr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0" lang="en-US" sz="1800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8" name="Title 4"/>
          <p:cNvSpPr txBox="1">
            <a:spLocks/>
          </p:cNvSpPr>
          <p:nvPr userDrawn="1"/>
        </p:nvSpPr>
        <p:spPr>
          <a:xfrm>
            <a:off x="0" y="6546384"/>
            <a:ext cx="914400" cy="311616"/>
          </a:xfrm>
          <a:prstGeom prst="rect">
            <a:avLst/>
          </a:prstGeom>
        </p:spPr>
        <p:txBody>
          <a:bodyPr/>
          <a:lstStyle/>
          <a:p>
            <a:pPr defTabSz="457200" fontAlgn="auto">
              <a:spcAft>
                <a:spcPts val="0"/>
              </a:spcAft>
              <a:defRPr/>
            </a:pPr>
            <a:r>
              <a:rPr kumimoji="0" lang="en-US" sz="1200" dirty="0" smtClean="0">
                <a:solidFill>
                  <a:prstClr val="black"/>
                </a:solidFill>
                <a:latin typeface="Arial" charset="0"/>
                <a:ea typeface="+mn-ea"/>
                <a:cs typeface="Arial" charset="0"/>
              </a:rPr>
              <a:t>Page_1</a:t>
            </a:r>
          </a:p>
        </p:txBody>
      </p:sp>
    </p:spTree>
    <p:extLst>
      <p:ext uri="{BB962C8B-B14F-4D97-AF65-F5344CB8AC3E}">
        <p14:creationId xmlns:p14="http://schemas.microsoft.com/office/powerpoint/2010/main" val="22328021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872468F-579A-4F47-A48A-D5DDD683E9D4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0842551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23962EF-A8E9-4DD5-8A07-350849C61297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1088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F0144E7-26FB-4224-98EA-7FFB3281A6FF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688315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38754FD-9828-40DC-9BA1-3C4B3B686DA6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5741633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A5FF04F-6F3A-425D-8143-11F9097D5A8B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4572285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ADC0CBC-7157-47AB-9D44-8E68F924609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238965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8110C3C-DC03-46CE-8801-A008B963DD16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0061687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CD1BF24-692F-4D86-8D63-33C5C7088F4A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8384132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title style</a:t>
            </a:r>
          </a:p>
        </p:txBody>
      </p:sp>
      <p:sp>
        <p:nvSpPr>
          <p:cNvPr id="2703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</a:p>
        </p:txBody>
      </p:sp>
      <p:sp>
        <p:nvSpPr>
          <p:cNvPr id="27034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D5B1D7C8-4C8B-4EFA-9F37-C3981732EDFD}" type="slidenum">
              <a:rPr lang="zh-TW" altLang="en-US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fontAlgn="base">
        <a:spcBef>
          <a:spcPct val="0"/>
        </a:spcBef>
        <a:spcAft>
          <a:spcPct val="0"/>
        </a:spcAft>
        <a:defRPr kumimoji="1" sz="4400" kern="1200">
          <a:solidFill>
            <a:srgbClr val="800080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rgbClr val="800080"/>
          </a:solidFill>
          <a:latin typeface="Tahoma" panose="020B0604030504040204" pitchFamily="34" charset="0"/>
          <a:ea typeface="新細明體" panose="02020500000000000000" pitchFamily="18" charset="-120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rgbClr val="800080"/>
          </a:solidFill>
          <a:latin typeface="Tahoma" panose="020B0604030504040204" pitchFamily="34" charset="0"/>
          <a:ea typeface="新細明體" panose="02020500000000000000" pitchFamily="18" charset="-120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rgbClr val="800080"/>
          </a:solidFill>
          <a:latin typeface="Tahoma" panose="020B0604030504040204" pitchFamily="34" charset="0"/>
          <a:ea typeface="新細明體" panose="02020500000000000000" pitchFamily="18" charset="-120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rgbClr val="800080"/>
          </a:solidFill>
          <a:latin typeface="Tahoma" panose="020B0604030504040204" pitchFamily="34" charset="0"/>
          <a:ea typeface="新細明體" panose="02020500000000000000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rgbClr val="800080"/>
          </a:solidFill>
          <a:latin typeface="Tahoma" panose="020B0604030504040204" pitchFamily="34" charset="0"/>
          <a:ea typeface="新細明體" panose="02020500000000000000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rgbClr val="800080"/>
          </a:solidFill>
          <a:latin typeface="Tahoma" panose="020B0604030504040204" pitchFamily="34" charset="0"/>
          <a:ea typeface="新細明體" panose="02020500000000000000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rgbClr val="800080"/>
          </a:solidFill>
          <a:latin typeface="Tahoma" panose="020B0604030504040204" pitchFamily="34" charset="0"/>
          <a:ea typeface="新細明體" panose="02020500000000000000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rgbClr val="800080"/>
          </a:solidFill>
          <a:latin typeface="Tahoma" panose="020B0604030504040204" pitchFamily="34" charset="0"/>
          <a:ea typeface="新細明體" panose="02020500000000000000" pitchFamily="18" charset="-12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159203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7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0.e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304805" y="2133600"/>
            <a:ext cx="8458201" cy="1622426"/>
          </a:xfrm>
        </p:spPr>
        <p:txBody>
          <a:bodyPr rtlCol="0">
            <a:normAutofit fontScale="90000"/>
          </a:bodyPr>
          <a:lstStyle/>
          <a:p>
            <a:pPr>
              <a:spcBef>
                <a:spcPct val="20000"/>
              </a:spcBef>
              <a:buClr>
                <a:schemeClr val="hlink"/>
              </a:buClr>
              <a:buSzPct val="70000"/>
              <a:defRPr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/>
              <a:t> </a:t>
            </a:r>
            <a:r>
              <a:rPr lang="en-US" b="1" dirty="0" smtClean="0"/>
              <a:t>MATH 2140 </a:t>
            </a:r>
            <a:br>
              <a:rPr lang="en-US" b="1" dirty="0" smtClean="0"/>
            </a:br>
            <a:r>
              <a:rPr lang="en-US" b="1" dirty="0" smtClean="0"/>
              <a:t>Numerical Methods</a:t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endParaRPr lang="en-US" b="1" dirty="0" smtClean="0">
              <a:latin typeface="+mn-lt"/>
              <a:ea typeface="+mn-ea"/>
              <a:cs typeface="+mn-cs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1219205" y="3886200"/>
            <a:ext cx="6934201" cy="1981200"/>
          </a:xfrm>
        </p:spPr>
        <p:txBody>
          <a:bodyPr rtlCol="0">
            <a:normAutofit fontScale="55000" lnSpcReduction="20000"/>
          </a:bodyPr>
          <a:lstStyle/>
          <a:p>
            <a:pPr algn="ctr">
              <a:buNone/>
              <a:defRPr/>
            </a:pPr>
            <a:r>
              <a:rPr lang="en-US" altLang="zh-CN" sz="4000" b="1" dirty="0" smtClean="0">
                <a:latin typeface="+mj-lt"/>
                <a:ea typeface="+mj-ea"/>
                <a:cs typeface="+mj-cs"/>
              </a:rPr>
              <a:t>Instructor:</a:t>
            </a:r>
          </a:p>
          <a:p>
            <a:pPr algn="ctr">
              <a:buNone/>
              <a:defRPr/>
            </a:pPr>
            <a:r>
              <a:rPr lang="en-US" altLang="zh-CN" sz="4000" b="1" dirty="0" smtClean="0">
                <a:latin typeface="+mj-lt"/>
                <a:ea typeface="+mj-ea"/>
                <a:cs typeface="+mj-cs"/>
              </a:rPr>
              <a:t>Dr. Mohamed El-Shazly</a:t>
            </a:r>
          </a:p>
          <a:p>
            <a:pPr algn="ctr">
              <a:buNone/>
              <a:defRPr/>
            </a:pPr>
            <a:r>
              <a:rPr lang="en-US" altLang="zh-CN" sz="4000" b="1" dirty="0" smtClean="0">
                <a:latin typeface="+mj-lt"/>
                <a:ea typeface="+mj-ea"/>
                <a:cs typeface="+mj-cs"/>
              </a:rPr>
              <a:t>Associate Prof. of Mechanical Design and </a:t>
            </a:r>
            <a:r>
              <a:rPr lang="en-US" altLang="zh-CN" sz="4000" b="1" dirty="0" err="1" smtClean="0">
                <a:latin typeface="+mj-lt"/>
                <a:ea typeface="+mj-ea"/>
                <a:cs typeface="+mj-cs"/>
              </a:rPr>
              <a:t>Tribology</a:t>
            </a:r>
            <a:endParaRPr lang="en-US" altLang="zh-CN" sz="4000" b="1" dirty="0" smtClean="0">
              <a:latin typeface="+mj-lt"/>
              <a:ea typeface="+mj-ea"/>
              <a:cs typeface="+mj-cs"/>
            </a:endParaRPr>
          </a:p>
          <a:p>
            <a:pPr algn="ctr">
              <a:buNone/>
              <a:defRPr/>
            </a:pPr>
            <a:r>
              <a:rPr lang="en-US" altLang="zh-CN" sz="40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melshazly@ksu.edu.sa</a:t>
            </a:r>
          </a:p>
          <a:p>
            <a:pPr algn="ctr">
              <a:buNone/>
              <a:defRPr/>
            </a:pPr>
            <a:r>
              <a:rPr lang="en-US" altLang="zh-CN" sz="40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Office: F072</a:t>
            </a:r>
          </a:p>
          <a:p>
            <a:pPr>
              <a:defRPr/>
            </a:pPr>
            <a:endParaRPr lang="en-US" altLang="zh-CN" sz="4000" b="1" dirty="0" smtClean="0">
              <a:latin typeface="+mj-lt"/>
              <a:ea typeface="+mj-ea"/>
              <a:cs typeface="+mj-cs"/>
            </a:endParaRPr>
          </a:p>
          <a:p>
            <a:pPr>
              <a:defRPr/>
            </a:pPr>
            <a:endParaRPr lang="en-US" dirty="0" smtClean="0"/>
          </a:p>
        </p:txBody>
      </p:sp>
      <p:sp>
        <p:nvSpPr>
          <p:cNvPr id="41989" name="Rectangle 7"/>
          <p:cNvSpPr>
            <a:spLocks noChangeArrowheads="1"/>
          </p:cNvSpPr>
          <p:nvPr/>
        </p:nvSpPr>
        <p:spPr bwMode="auto">
          <a:xfrm>
            <a:off x="5" y="19053"/>
            <a:ext cx="65" cy="373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47866" rIns="0" bIns="47866" anchor="ctr">
            <a:spAutoFit/>
          </a:bodyPr>
          <a:lstStyle/>
          <a:p>
            <a:pPr defTabSz="914240">
              <a:defRPr/>
            </a:pPr>
            <a:endParaRPr lang="ar-EG" dirty="0">
              <a:solidFill>
                <a:prstClr val="black"/>
              </a:solidFill>
            </a:endParaRPr>
          </a:p>
        </p:txBody>
      </p:sp>
      <p:sp>
        <p:nvSpPr>
          <p:cNvPr id="41990" name="Rectangle 2"/>
          <p:cNvSpPr>
            <a:spLocks noChangeArrowheads="1"/>
          </p:cNvSpPr>
          <p:nvPr/>
        </p:nvSpPr>
        <p:spPr bwMode="auto">
          <a:xfrm>
            <a:off x="0" y="-209550"/>
            <a:ext cx="193402" cy="373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5734" tIns="47866" rIns="95734" bIns="47866" anchor="ctr">
            <a:spAutoFit/>
          </a:bodyPr>
          <a:lstStyle/>
          <a:p>
            <a:pPr defTabSz="914240">
              <a:defRPr/>
            </a:pPr>
            <a:endParaRPr lang="ar-EG" dirty="0">
              <a:solidFill>
                <a:prstClr val="black"/>
              </a:solidFill>
            </a:endParaRPr>
          </a:p>
        </p:txBody>
      </p:sp>
      <p:sp>
        <p:nvSpPr>
          <p:cNvPr id="41991" name="Rectangle 5"/>
          <p:cNvSpPr>
            <a:spLocks noChangeArrowheads="1"/>
          </p:cNvSpPr>
          <p:nvPr/>
        </p:nvSpPr>
        <p:spPr bwMode="auto">
          <a:xfrm>
            <a:off x="1" y="1371600"/>
            <a:ext cx="4086391" cy="712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5734" tIns="47866" rIns="95734" bIns="47866">
            <a:spAutoFit/>
          </a:bodyPr>
          <a:lstStyle/>
          <a:p>
            <a:pPr defTabSz="914240">
              <a:defRPr/>
            </a:pPr>
            <a:r>
              <a:rPr lang="en-US" sz="2000" b="1" dirty="0">
                <a:solidFill>
                  <a:prstClr val="black"/>
                </a:solidFill>
              </a:rPr>
              <a:t>Faculty of Engineering</a:t>
            </a:r>
          </a:p>
          <a:p>
            <a:pPr defTabSz="914240">
              <a:defRPr/>
            </a:pPr>
            <a:r>
              <a:rPr lang="en-US" sz="2000" b="1" dirty="0">
                <a:solidFill>
                  <a:prstClr val="black"/>
                </a:solidFill>
              </a:rPr>
              <a:t>Mechanical Engineering Department</a:t>
            </a:r>
          </a:p>
        </p:txBody>
      </p:sp>
      <p:sp>
        <p:nvSpPr>
          <p:cNvPr id="41992" name="AutoShape 9" descr="data:image/jpeg;base64,/9j/4AAQSkZJRgABAQAAAQABAAD/2wCEAAkGBhQSEBQUEhQUFRQVGB4YGBgYGBgaGxcYFRsZFRUcGBcfHSYfFxwkGhQcHy8gIycpLC0sFx4xNTAqNSYsLCkBCQoKDgwOGg8PGiwkHSQsNCwpLDUpKSovLykvLC8sLCwtKS0sLywpLC8sLCwsLCwsLCwpKSwsKSwsLCwsLCwsLP/AABEIAHgA1wMBIgACEQEDEQH/xAAcAAACAgMBAQAAAAAAAAAAAAAABwUGAQQIAwL/xABOEAACAQIDBAMKCAwFAgcAAAABAgMAEQQSIQUGBzETQVEiMjVhcXOBkaGxFDNCUnKSssEIFRcjQ1RidKKz0dIlU4KTwiREFjQ2Y4Oj4f/EABoBAAIDAQEAAAAAAAAAAAAAAAADAQIEBQb/xAAxEQABAwIDBgUDBAMAAAAAAAABAAIDERIEITEFE0FRYYEyM3GRoRSx4TRCwdEGInL/2gAMAwEAAhEDEQA/AGNv5vz+LVhYxdL0rMvf5bZQD80351X9kcZhP03/AEpXoYWm+MvmyW07zS9+danHv4rCfTf7Apebocsb+5S/8a2thaYC/jms4ed+1nAkJn4LjGJMPiJvgxHQKht0nfdI4Tnl0te9eexeNIxGIihGFK9K4TN0t7Zja9smtLfYfg7aX0If5wrX3J8JYTzye+l4ONssJe7XNbNqtGHxW6j0yTR2zxoGHxE0JwxbonKZuktfKbXtl0q2bk71/jDDmbo+jAcrbNm5W1vYdtIPfXwji/Pv9qm3wS8HN51vcK5jJHF9Cu1i8HFHhGytGZp8qA2v+EMuHxE0JwbMYpHjzCYC/RsVvbJpe17Vc9wd/fxnhpJxCYhGxULnzlrLm55RbsrmPfTwljf3mb+Y1PL8HPwdN58/ZWtS4K98Xxv6M2kwM6MReztkNvIV1rzwvG5pnCQ4F3c8lElybc7ALW/xzgU7PjYgZlnWx6xmDA6+Olvwt8LYbyt9k10Y443Rl9NOqxve9sgbXVMXE8VsTCM0+y8RGg5t3Vh5TksK3ticYsFOwV88LHlntl+sDV5Zbix5VzdxJ2QmG2nPHEAEOVwo5L0i5iAOoXvp46VC2OU2kUKvK50YuBqnzvNvJ8Ew4mWKTEAsFyxamzXObr009tUg8eIRocLNcc+6TTyjqqR4L7UeXAFHJPRPlUn5pFwPRS84xwKu1XygDNGjG3WxzAk+Oyj1VMUTd4Y3DuiSRwZe1XSHjlG5yphJ2Y9SlWJ9AF6Y2zsX0sKSZSudQ2Vua3F7Hx0teBGFXoMQ9hnzhc3Xlte1+y9NOlThjXWtGiZEXObVxUHvZvKcFEsnQSz5my5YxcjQm505aW9NUk8eIf1ab6yU0bUltv7OjO9EaFFyu0bMttGJTUkeOwqYAx1Q4dVEpcM2lXbZfEfp8NPOMHiAIVDBSNZMxt3GmtQcvHSJWKthJ1YcwSoI8oOopngUmePWGUT4VwAGZHDHtClCt+22Y+uphDHvtLdeqiUua2oKlTx6g/VpfrpWPy9wfq8n10qC4HYdXxOIDqrDoxowB+V46cv4ph/yo/qL/SrTCKN1tvyqxl723V+EuF48wE6YaX66Uz4ZMyhu0A+sXqmcRdx1xWDb4PBH8JQq0ZUKhPdDOM2mmW/PsFW7Z6EQxhhZgigjsIAv7aTJYQC0UTW3AkOWxRRRSUxFFFFCEvOL+xfhMWHRGtMHcxKdFlOXVM3JXIF1voSCKVe6kZX4erAhhg5gQRYggqCCOog9VN/ibPMow4SCTExOzCaNFYnLYFWBUXR1YXVuoiqltjCrHFPNMJFklwskcczoU+EAgWSZSBkxKZefJ1Fxy00CYsiLToRl6ojhEkrXN8QIqOY6KnbD8H7S+hD/ADhWzw+2MTisPPIckYmVU0u0slx3CDrA5s3JR47Cs7liJoMXFLnbpREqRx9/KyyZwi9l8urfJFzVrwkWJix2GRcPKGzokkixP0WHhzX6CA5bZfny82N9bXJVhJiId23U17BdDbEIOLMj9MqdT/Soe+nhHF+ff7VNvgl4Obzze4UpN9fCOL8+/wBqm3wS8HN55vcK58fmLs4/9A3t9lzvvp4Sxv7zN/Manl+Dn4Om8+fsrSN308JY395m/mNTy/Bz8HTefP2VravLKW44eDF8+nualJuVtM4fHRSrG8pS9kQXZrgjT102+OPgxfPp7mpZcLfC2G8rfZNdTD+Q7usM3nNV92rxjmjQkbPmQ9suYKPLZPvFLDpzj8Y0mJnjiaVrs7Bso6gAB1AAAC/prqBluLHUUgeL+7ceFxqNCoRJ0LlRoA6tZ7DqBuDbtvS8K9hdaBQnirTsdSpNRyTl3Q2DDg8KkUDZ074vcHOTzbTT0Ck1xo8KnzMf/OprgnvM/SthHJKFcyA/JI74DxEVDcaR/ip8zH73qYmFmIoUSODoahXDgT/5Wfzo+zTOpYcCD/0uI86Ps0z6y4jzSnw+WEUndu/+q4fLF9g04qTu1zm3rjy65THfxWjufYamDU+hRLoPUJxUnePnxmD+jL746cVJ3j58Zg/oy++OjDeaFE/llQXCfeSDBTzPiHyKyBRoTc3v1DspnHi1s3/PP1H/AKUs+Ee7uHxmImTExiRVjBUEkWOa3URTRPCzZv6qv1n/ALqfid3vDdWvZKgvsFKKubv79nHbbAheQYYREBDoGYXJcr6bDyUz6WuxNwzgtth4I3+CtESGJuEcggrcm/UCPLTKrNNbUWaUT47qf7aoooopKYiiiihCXvF/ZuImiw4wwYkO2bK4TQqLc2F6Um2djY2GMNiRII2NhmkDgka6AOb27eqnLxU2Ik8OHaTMVjmH5tAS8pkBRY06lLNbujoBc1QzjYyMXEBG0keDlBKfF4dVsBBB86xJzyc2PpNLfAHio149Aurgse6ABpApXLmSVSNlYSaSQLBm6RtAFbKST1A3GunK/VVx3W3e2gmOw5mWXIsq5gZlNrHW69J1dlqj9zMUkeFx7yx9IgWHMtyDYygEqw1Vxe4I5ECrLgtmRz4vCYgOpk6VCk50XFIpF45baJikA8jgepUMAc292Q/ldDaOOeyR0TACacdaHiPRUbfTwji/Pv8AapucEvBzeeb3ClJvp4Rxfn3+1Tb4JeDm883uFLj8xMx/6Bvb7LnffTwljf3mb+Y1PL8HQf4dN58/ZWkbvp4Sxv7zN/MaugeBOzSuxgdQZndgfF3gP8NbV5ZffHKcDZ8ak90062HWcoYn1UseG+JWPamGZiAMxFz+0CB76YOK4ImU5pMfM7Wtd0DH1l68fyCL+uP/ALS/3V0YpYmRlhOvRY3xvc8Opomu0gAuSABrc8vXSB4u7yx4vGqsLB0gQpmHJnZrvlPWBYC/lq4PwSzDK+PnZezILeosRUhsvgrgYiDIZZyOp2AX6qgX9dKidFE66teyZIHvFoFFWOCO7jmZ8WwIjVSiH5zHvrdoA9prb457usehxiC4UdFJbqBOaNj4rkj0imvh8OsahEUKqiwVRYADkAByFZngV1KOoZWBBUi4IOhBHWKWcQTLvFYQgR2JB8K99UwMzpPpFLa7c8rDQEjstT0wu14ZFDRyxsp6ww/rS+27wOgkYthpWgv8gjOg8moZfWagfyE4nqxMNvoSe69Ok3MpurQpbN5GLaVTK3j36wmDjLSSqz/JjQhnY9Wg5DxnSl7ws2fLjdoTbRmFhc27C7i1l7Qq6eqpHYvAuJGDYqZpf2EXIp8rXLH0WplYHAxwxrHEioiCyqosAKUXMjaWszJ4q4a5xBdkBwWxSZ49TqZsIoPdKkhI7AxQC/lsfVTW27sxsRh5IVkaIuLCRe+XUG41HZbn10uZuBQdiz46RmPMtGCT5SXvUYdzGuucVMwc5toCg+CGLRMXPnZVzRC1yBezeOnR+NIv82P66/1pYfkDT9cf/aX+6j8gifrj/wC0v91NmMUjrrvhUjEjG20+Vc97d+MPhMNI/SxtLlIjRWBZnIsugOgBNyT1V48L8bLNs2OSd2kdmYlmNza9h6NKqX5A0/XH/wBpf7qYm7Gwhg8LHhw+fowe6ta9yTyubc6U/dhlGmp9Ext5dV2ilaKKKzpqKKKKEKO3g2YcRhZoVcxtIjKrg2KkiwNxr5fFeufd3ME8L7QikXK8eEmVl7CpUH0dh7LV0nVZ3p3LTEiaSMBcTJA8GYmysr8s9hrYjQ8x5KayW1jm8wqhgMjXcikfsPwdtL6EP84V7cO9sPHjYYtHillQMjagMGBV17HU8jWxHsSbC4PaUWIjaN8kNr8mAmXVW5MNeY7aidyfCWE88nvp+AbXDOBHNO2zIDjQ5h5LO+nhHF+ff7VNvgl4Obzze4UpN9fCOL8+/wBqm3wRP+Ht55vcK40fmL0uP/QN7fZIba+xpMXtrEQQrmeTFyqPF+ca5PYALknxV1Nsnd6ODBxYUXyRqq6Ei+WxPLXUj21Fbp8PocFPiMT3+IxEjuzkWyLI5cIg6hqLnmSPRVqravLKgRxgwFwWzrtAKpJc2T4QuUWvqoTl1WqX2VvLJLKsZ6Mc+YcGQBpEYxixtbItwT8rsIqx/CVsTmWykgm40I1IPYRWlgN4IJpDHG92AzWysMy3tmQkASLcgXW41HbVya8FWlFVMTiCMXLkc3XGR9yufMUMcfSWN8vRhsxYWto2oNq+pN5Z/wA056MGSKJ2YRydwrzokgKlyDYEm+hq4YLakUxcRSK5Q5Wsb5T2Gtqi7mFFvVLza235Hws0eUAFZLFA5OZZGtmu2ZAQoIIuDcjTQVNbQxsk+CxoGrxO6p0eYFgmVgVF7k2JGh1tpW9urvGMXG5+XG5R+5Kg2PcsoJJykdp5g8qNm7cJXESSvF0ULEZlVxYKM7Ekk5hlZdRpcN1Wqa04aI14qL2xt5bdPhWEnQQSN8sqGOQRKyi12PddzzGtYxO8cwlYKsbvGZrWV7ssYiewGa1yrMBzuVHjqXxO2ys6xAJcyop1JPRyRu4YiwyktGRzOgvWvszetM7RzP3fTvEtkfKLOVjVnAKqxFrXIvcUD0R3WpNvPMC9uiFojKgZZAXQq7oQO0ZVBFxqTy0rxxe8kouriNh+aYFVe3dvDmzWa6ECS45hgOejCrV8Pju4zrdCoa5tYvYoDftuLeWviXaC/nVRgZIluw+bmBKX7b5T6qqCOSmnVV3ZG8GJcxq4Q9IzrcIwyNFIekVxm/yrFT2jrr4faTR4+cIw7uSBO6zMFDRyFyouADmAv7akd3cWZlM0pGeMBMwJC2MccrNlJIU3Y69gFZ2bvGPg0k+JkiEaOVzqrqAFIU3DEnVrkeIircdFHDVQ+1trNNhMBKxCO8y5x3YW2Vw+YA3C3tcHlpX3BvHICIYGgzC2UOXs5ZWY5CzBiOkGQDXQ31tarPNtiFBGWkUCUgRm+j31Fj2G415ajtqBTEQtFJiMQHAMzo2TpSo6J2iSQgXyEKgJfQC19LUV6I7rxbe2ZshjCfnIzJHGyOHYq6IUPdaMcza2sLA6i9Te7O0HmgzSEFw7qQFK5crsoFjzNgNa8cfEkeHfEwWzR4ZxGQcyZVXOul7MLqNa9t3NpvPEzPa6yMmgtfJYXtc8+dQaEZBA1UtRRRVFdFFFFCEUUUUIWrtLZkeIiaKZFeNuatyPWPaKoH5HEhxkOIwspCxyq5ik17kG7ZJBr5AwPlFMmtHa+2YsNE0szBUX1k9QA6yeymMe5uTeKo5rTmVSBwfilxk2IxMhdZJGcRp3IsxuMz8z5Bby1etm7Liw8YjhRY0HyVFh5fGfGaSW3uJ+Kmnzwu0Ma94g6x2vcd0T2dVTGx+NEq2GJiWQfOQ5T9U6H2Vf6NzRUBMkxjpaNcTQack4K+ZL2OW17aX5X6r1WdkcSMDPYCYRt82TuPadPbVljlDC4IIPWNR66S5pbqFUEHRVyHcmKXpHxiJJLI5dshkVBoFUBcwuQo1Yi5ua2DuPhCQTE1xoD0s1wDa4Bz3F7D1Cp29Zqb3c1Fo5KL2Tuzh8KxaCIRllCmxbvVJIGpNgCSdO01DzbrSvOgmkMuGUuygM0TKZCTZyp/OhdLd7z8WtsoouNaqbQtDZmw4cPm6JMue2YlmYnLoNWJOl+XjqI2juHh3W0SJFfQ6OVIswsUEig6kc76C3XVmooDiM6otCg49y8KFK9Fzy3OeS/cXy2Oe62zNyPWa+P/AuDtbojYm5HSy2Jve5GexN9b9tT9FF7uai0clUn3KYRvEjRdHMy9KxWTPkjNwFJkbuuYDXGW9xrWzFuHhszlkzZjpZ5gQgGisekOfUsb6d9yqyUUXu5otC1I9lxLG0YRcj6MvUwKhDft7kAeioxtxsHYjoQAdCoeRVOltVDWNxodNanqKgOI0KkgFV5twsEecF9LavIbDsF20Gg05aCvrG7l4dw5RcjsS180uXMxuxKCRQb69nO9T9FTe7motHJV5NwsEFyiGy69yJJQtjz7nPbW9TWFwaRrlRQoJLEDrJ1J8te9FQSTqVIAGiKKKKhSiisE0UIS+2RxnwslhOrwt22zr6xr7KuOzdvwYgXhljk+iwJHlHMVy/X1HIVIKkgjkQbEeQ1kExGq9fNsKF2cbi35C6uBqn76bgfD2D/CJEKjuVIDRg9Zy6EH00pNl8RcdBbLOzKPkyWce3X21btmccG5YjDg9rRtb+Fv609mIDTUZLkTbExDRlRw6KC2twtx0NyqCZe2M3P1TY1VsThHjbLIrIexgQfUad+zuK+Al0MjRH/wBxSPaLip1MZhMWtg0E4PVdX9nVW9mOPHNcaXAyR+JpHZc3VvbO25Phz+Zmkj8SsbfV5eynXtHhZgZdRG0RPXGxH8JuPZVZ2hwS5mDE+QSJ/wAlP3VqGJjdkVlMThooPZvF/GR2EnRzD9oWPrFWjAcbIT8dBInjUhx7bH2VU8ZwkxyXyrHIP2XGvoa1RGJ3IxyHusLL6Bm9ovUWQP5IueE48HxNwEn6cIex1Zfuqaw238PJ8XPC3kdT99c4TbKmTvopF8qMPurVZbc9PLVDhGnQq2+I1C6mD35a1kGuX4cfIneyOv0WI9xrfh3uxid7iph/rJ99UODPAqd+OS6SvWa56i4j7QX/ALlj5Qh+6txOLG0APjEPljWqHCP6K2+anzRSNTjDjhz6E/6P/wBr0HGTG/Ng+qf7qj6WRTvWp3UUmYeKW0n7yFGv82Jz7jW9BvJt2XvILeMxBR/EaqcO4ake6neBNc1i9LmHZm3Ze/xEcI/0k+pVNeeL2OkVzj9sSntRHyewEt6gKoWNbq4K7bnmjWklMafFogu7Ko7SQPea0F3mw7GySrI3ZHd/sggemlfPvRsiD4rDyYqQcmlJI9bk+xa2cPt/a+MAXCYdcNF1ELlFvpNz9ApBkYMhUroM2dORc+jR1NPymjLtJETPIwjXrLkLb1mqptbizg4jliz4iTqEY0J+kfuBqJwXCVpWz7QxMkzfNUm31m19QFXbY26+Gwo/MQoh+da7HysdTVauPRSW4WLUl56ZD31VM/Ge2sbrDFHg4+ov3x9YJ/hFFMjLRRZzJVfrSMmsaB/zX5K5Popl7Z4JzLc4aVZB1K4yN69VPsql7U3TxeG+OgkUD5Vsy/WFxWQscNQvaw42CbwOHpoVEUUUWqi1orKtblWKKEKWwO9eLh+LxEy+LOSPUbip3CcW8enfSJIOxkHvFjVMoqwcRoVmfhIJPEwHsmbheOM36TDxt9FmX35qmMLxuw5+MglXyFW+8UmqKuJXDisj9kYV37adyn1h+Luz25vIn0kb7r1upv3s1/8AuIdfnC3ruK54ovVt+5ZXbCgOjj8f0uixtjZj/pMGdOvo+XpFYvstv1Aj/wCCudazVhiHJJ/x+M6PPsF0Mw2SOfwD/wCmvCTGbGXn8A+rEfcKQFq+4YGY2VWY9igk+oUfUuQP8fiHiefYJ5y707Gj5fBjb5kIPuStSXirs2P4uNj9GJV99qWez9wsdNqmGkA7XAQfxWqy7N4KYl9ZZYo/ELufZYe2p3kruCU7AbOh8cle4/hSuL44KPicMf8AW9vYAagsbxix0htGIo78sqlj/ETr6KuezeC+ESxlaSU+M5V9Q19tW3Zm7OGw/wATDGh7QozfW5+2ptkOpSHYnZ8Xlx3Hr+f6Sai2dtnaGpM5U9bt0S+rS/qqwbI4InRsVP5VjH/Nv6U18tfVSIhxzWd+1piKRgMHQKvbG3FweFsYoFzD5bd23rPL0VYFrNFNAA0XMfI6Q1eSSiiiipVEUUUUIWMtYy0UUIUTtHdHCT36XDxMT15QD9YWNVzHcHMC9ynSxn9l7j1MDRRVSxp1C0R4qaLwPI7qCxnAwfosUR4njv7Qw91RWI4JYsd5LA3pcH7NvbRRSzE1bWbXxTf3V7BaEvCHaA5JG3kkH31rtwr2gP0APkdP60UVBhanDbmJGoHssLws2gf0AHldP617R8JNoH9Gg8si1mip3DVB29ieAHt+VuQcFsae+eBfKzH3Ka34OBsp7/Exj6KM3vIooqRC1LO2cUeI9lJ4fgbEPjMTIfoqq++9S2F4OYBbZhK/0n09QAooqRG3ks7to4l2rz9lNYTcDAR97hoz42Gb7V6mcPgkjFkRUHYoA91FFXAA0WV8r3+Mk+pqvbLRaiipS1miiihCKKKKEIooooQiiiihCKKKKEL/2Q=="/>
          <p:cNvSpPr>
            <a:spLocks noChangeAspect="1" noChangeArrowheads="1"/>
          </p:cNvSpPr>
          <p:nvPr/>
        </p:nvSpPr>
        <p:spPr bwMode="auto">
          <a:xfrm>
            <a:off x="158749" y="-160338"/>
            <a:ext cx="304800" cy="3048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92" tIns="45697" rIns="91392" bIns="45697"/>
          <a:lstStyle/>
          <a:p>
            <a:pPr defTabSz="914240">
              <a:defRPr/>
            </a:pPr>
            <a:endParaRPr lang="ar-EG" dirty="0">
              <a:solidFill>
                <a:prstClr val="black"/>
              </a:solidFill>
            </a:endParaRPr>
          </a:p>
        </p:txBody>
      </p:sp>
      <p:sp>
        <p:nvSpPr>
          <p:cNvPr id="41993" name="AutoShape 12" descr="data:image/jpeg;base64,/9j/4AAQSkZJRgABAQAAAQABAAD/2wCEAAkGBhQSEBQUEhQUFRQVGB4YGBgYGBgaGxcYFRsZFRUcGBcfHSYfFxwkGhQcHy8gIycpLC0sFx4xNTAqNSYsLCkBCQoKDgwOGg8PGiwkHSQsNCwpLDUpKSovLykvLC8sLCwtKS0sLywpLC8sLCwsLCwsLCwpKSwsKSwsLCwsLCwsLP/AABEIAHgA1wMBIgACEQEDEQH/xAAcAAACAgMBAQAAAAAAAAAAAAAABwUGAQQIAwL/xABOEAACAQIDBAMKCAwFAgcAAAABAgMAEQQSIQUGBzETQVEiMjVhcXOBkaGxFDNCUnKSssEIFRcjQ1RidKKz0dIlU4KTwiREFjQ2Y4Oj4f/EABoBAAIDAQEAAAAAAAAAAAAAAAADAQIEBQb/xAAxEQABAwIDBgUDBAMAAAAAAAABAAIDERIEITEFE0FRYYEyM3GRoRSx4TRCwdEGInL/2gAMAwEAAhEDEQA/AGNv5vz+LVhYxdL0rMvf5bZQD80351X9kcZhP03/AEpXoYWm+MvmyW07zS9+danHv4rCfTf7Apebocsb+5S/8a2thaYC/jms4ed+1nAkJn4LjGJMPiJvgxHQKht0nfdI4Tnl0te9eexeNIxGIihGFK9K4TN0t7Zja9smtLfYfg7aX0If5wrX3J8JYTzye+l4ONssJe7XNbNqtGHxW6j0yTR2zxoGHxE0JwxbonKZuktfKbXtl0q2bk71/jDDmbo+jAcrbNm5W1vYdtIPfXwji/Pv9qm3wS8HN51vcK5jJHF9Cu1i8HFHhGytGZp8qA2v+EMuHxE0JwbMYpHjzCYC/RsVvbJpe17Vc9wd/fxnhpJxCYhGxULnzlrLm55RbsrmPfTwljf3mb+Y1PL8HPwdN58/ZWtS4K98Xxv6M2kwM6MReztkNvIV1rzwvG5pnCQ4F3c8lElybc7ALW/xzgU7PjYgZlnWx6xmDA6+Olvwt8LYbyt9k10Y443Rl9NOqxve9sgbXVMXE8VsTCM0+y8RGg5t3Vh5TksK3ticYsFOwV88LHlntl+sDV5Zbix5VzdxJ2QmG2nPHEAEOVwo5L0i5iAOoXvp46VC2OU2kUKvK50YuBqnzvNvJ8Ew4mWKTEAsFyxamzXObr009tUg8eIRocLNcc+6TTyjqqR4L7UeXAFHJPRPlUn5pFwPRS84xwKu1XygDNGjG3WxzAk+Oyj1VMUTd4Y3DuiSRwZe1XSHjlG5yphJ2Y9SlWJ9AF6Y2zsX0sKSZSudQ2Vua3F7Hx0teBGFXoMQ9hnzhc3Xlte1+y9NOlThjXWtGiZEXObVxUHvZvKcFEsnQSz5my5YxcjQm505aW9NUk8eIf1ab6yU0bUltv7OjO9EaFFyu0bMttGJTUkeOwqYAx1Q4dVEpcM2lXbZfEfp8NPOMHiAIVDBSNZMxt3GmtQcvHSJWKthJ1YcwSoI8oOopngUmePWGUT4VwAGZHDHtClCt+22Y+uphDHvtLdeqiUua2oKlTx6g/VpfrpWPy9wfq8n10qC4HYdXxOIDqrDoxowB+V46cv4ph/yo/qL/SrTCKN1tvyqxl723V+EuF48wE6YaX66Uz4ZMyhu0A+sXqmcRdx1xWDb4PBH8JQq0ZUKhPdDOM2mmW/PsFW7Z6EQxhhZgigjsIAv7aTJYQC0UTW3AkOWxRRRSUxFFFFCEvOL+xfhMWHRGtMHcxKdFlOXVM3JXIF1voSCKVe6kZX4erAhhg5gQRYggqCCOog9VN/ibPMow4SCTExOzCaNFYnLYFWBUXR1YXVuoiqltjCrHFPNMJFklwskcczoU+EAgWSZSBkxKZefJ1Fxy00CYsiLToRl6ojhEkrXN8QIqOY6KnbD8H7S+hD/ADhWzw+2MTisPPIckYmVU0u0slx3CDrA5s3JR47Cs7liJoMXFLnbpREqRx9/KyyZwi9l8urfJFzVrwkWJix2GRcPKGzokkixP0WHhzX6CA5bZfny82N9bXJVhJiId23U17BdDbEIOLMj9MqdT/Soe+nhHF+ff7VNvgl4Obzze4UpN9fCOL8+/wBqm3wS8HN55vcK58fmLs4/9A3t9lzvvp4Sxv7zN/Manl+Dn4Om8+fsrSN308JY395m/mNTy/Bz8HTefP2VravLKW44eDF8+nualJuVtM4fHRSrG8pS9kQXZrgjT102+OPgxfPp7mpZcLfC2G8rfZNdTD+Q7usM3nNV92rxjmjQkbPmQ9suYKPLZPvFLDpzj8Y0mJnjiaVrs7Bso6gAB1AAAC/prqBluLHUUgeL+7ceFxqNCoRJ0LlRoA6tZ7DqBuDbtvS8K9hdaBQnirTsdSpNRyTl3Q2DDg8KkUDZ074vcHOTzbTT0Ck1xo8KnzMf/OprgnvM/SthHJKFcyA/JI74DxEVDcaR/ip8zH73qYmFmIoUSODoahXDgT/5Wfzo+zTOpYcCD/0uI86Ps0z6y4jzSnw+WEUndu/+q4fLF9g04qTu1zm3rjy65THfxWjufYamDU+hRLoPUJxUnePnxmD+jL746cVJ3j58Zg/oy++OjDeaFE/llQXCfeSDBTzPiHyKyBRoTc3v1DspnHi1s3/PP1H/AKUs+Ee7uHxmImTExiRVjBUEkWOa3URTRPCzZv6qv1n/ALqfid3vDdWvZKgvsFKKubv79nHbbAheQYYREBDoGYXJcr6bDyUz6WuxNwzgtth4I3+CtESGJuEcggrcm/UCPLTKrNNbUWaUT47qf7aoooopKYiiiihCXvF/ZuImiw4wwYkO2bK4TQqLc2F6Um2djY2GMNiRII2NhmkDgka6AOb27eqnLxU2Ik8OHaTMVjmH5tAS8pkBRY06lLNbujoBc1QzjYyMXEBG0keDlBKfF4dVsBBB86xJzyc2PpNLfAHio149Aurgse6ABpApXLmSVSNlYSaSQLBm6RtAFbKST1A3GunK/VVx3W3e2gmOw5mWXIsq5gZlNrHW69J1dlqj9zMUkeFx7yx9IgWHMtyDYygEqw1Vxe4I5ECrLgtmRz4vCYgOpk6VCk50XFIpF45baJikA8jgepUMAc292Q/ldDaOOeyR0TACacdaHiPRUbfTwji/Pv8AapucEvBzeeb3ClJvp4Rxfn3+1Tb4JeDm883uFLj8xMx/6Bvb7LnffTwljf3mb+Y1PL8HQf4dN58/ZWkbvp4Sxv7zN/MaugeBOzSuxgdQZndgfF3gP8NbV5ZffHKcDZ8ak90062HWcoYn1UseG+JWPamGZiAMxFz+0CB76YOK4ImU5pMfM7Wtd0DH1l68fyCL+uP/ALS/3V0YpYmRlhOvRY3xvc8Opomu0gAuSABrc8vXSB4u7yx4vGqsLB0gQpmHJnZrvlPWBYC/lq4PwSzDK+PnZezILeosRUhsvgrgYiDIZZyOp2AX6qgX9dKidFE66teyZIHvFoFFWOCO7jmZ8WwIjVSiH5zHvrdoA9prb457usehxiC4UdFJbqBOaNj4rkj0imvh8OsahEUKqiwVRYADkAByFZngV1KOoZWBBUi4IOhBHWKWcQTLvFYQgR2JB8K99UwMzpPpFLa7c8rDQEjstT0wu14ZFDRyxsp6ww/rS+27wOgkYthpWgv8gjOg8moZfWagfyE4nqxMNvoSe69Ok3MpurQpbN5GLaVTK3j36wmDjLSSqz/JjQhnY9Wg5DxnSl7ws2fLjdoTbRmFhc27C7i1l7Qq6eqpHYvAuJGDYqZpf2EXIp8rXLH0WplYHAxwxrHEioiCyqosAKUXMjaWszJ4q4a5xBdkBwWxSZ49TqZsIoPdKkhI7AxQC/lsfVTW27sxsRh5IVkaIuLCRe+XUG41HZbn10uZuBQdiz46RmPMtGCT5SXvUYdzGuucVMwc5toCg+CGLRMXPnZVzRC1yBezeOnR+NIv82P66/1pYfkDT9cf/aX+6j8gifrj/wC0v91NmMUjrrvhUjEjG20+Vc97d+MPhMNI/SxtLlIjRWBZnIsugOgBNyT1V48L8bLNs2OSd2kdmYlmNza9h6NKqX5A0/XH/wBpf7qYm7Gwhg8LHhw+fowe6ta9yTyubc6U/dhlGmp9Ext5dV2ilaKKKzpqKKKKEKO3g2YcRhZoVcxtIjKrg2KkiwNxr5fFeufd3ME8L7QikXK8eEmVl7CpUH0dh7LV0nVZ3p3LTEiaSMBcTJA8GYmysr8s9hrYjQ8x5KayW1jm8wqhgMjXcikfsPwdtL6EP84V7cO9sPHjYYtHillQMjagMGBV17HU8jWxHsSbC4PaUWIjaN8kNr8mAmXVW5MNeY7aidyfCWE88nvp+AbXDOBHNO2zIDjQ5h5LO+nhHF+ff7VNvgl4Obzze4UpN9fCOL8+/wBqm3wRP+Ht55vcK40fmL0uP/QN7fZIba+xpMXtrEQQrmeTFyqPF+ca5PYALknxV1Nsnd6ODBxYUXyRqq6Ei+WxPLXUj21Fbp8PocFPiMT3+IxEjuzkWyLI5cIg6hqLnmSPRVqravLKgRxgwFwWzrtAKpJc2T4QuUWvqoTl1WqX2VvLJLKsZ6Mc+YcGQBpEYxixtbItwT8rsIqx/CVsTmWykgm40I1IPYRWlgN4IJpDHG92AzWysMy3tmQkASLcgXW41HbVya8FWlFVMTiCMXLkc3XGR9yufMUMcfSWN8vRhsxYWto2oNq+pN5Z/wA056MGSKJ2YRydwrzokgKlyDYEm+hq4YLakUxcRSK5Q5Wsb5T2Gtqi7mFFvVLza235Hws0eUAFZLFA5OZZGtmu2ZAQoIIuDcjTQVNbQxsk+CxoGrxO6p0eYFgmVgVF7k2JGh1tpW9urvGMXG5+XG5R+5Kg2PcsoJJykdp5g8qNm7cJXESSvF0ULEZlVxYKM7Ekk5hlZdRpcN1Wqa04aI14qL2xt5bdPhWEnQQSN8sqGOQRKyi12PddzzGtYxO8cwlYKsbvGZrWV7ssYiewGa1yrMBzuVHjqXxO2ys6xAJcyop1JPRyRu4YiwyktGRzOgvWvszetM7RzP3fTvEtkfKLOVjVnAKqxFrXIvcUD0R3WpNvPMC9uiFojKgZZAXQq7oQO0ZVBFxqTy0rxxe8kouriNh+aYFVe3dvDmzWa6ECS45hgOejCrV8Pju4zrdCoa5tYvYoDftuLeWviXaC/nVRgZIluw+bmBKX7b5T6qqCOSmnVV3ZG8GJcxq4Q9IzrcIwyNFIekVxm/yrFT2jrr4faTR4+cIw7uSBO6zMFDRyFyouADmAv7akd3cWZlM0pGeMBMwJC2MccrNlJIU3Y69gFZ2bvGPg0k+JkiEaOVzqrqAFIU3DEnVrkeIircdFHDVQ+1trNNhMBKxCO8y5x3YW2Vw+YA3C3tcHlpX3BvHICIYGgzC2UOXs5ZWY5CzBiOkGQDXQ31tarPNtiFBGWkUCUgRm+j31Fj2G415ajtqBTEQtFJiMQHAMzo2TpSo6J2iSQgXyEKgJfQC19LUV6I7rxbe2ZshjCfnIzJHGyOHYq6IUPdaMcza2sLA6i9Te7O0HmgzSEFw7qQFK5crsoFjzNgNa8cfEkeHfEwWzR4ZxGQcyZVXOul7MLqNa9t3NpvPEzPa6yMmgtfJYXtc8+dQaEZBA1UtRRRVFdFFFFCEUUUUIWrtLZkeIiaKZFeNuatyPWPaKoH5HEhxkOIwspCxyq5ik17kG7ZJBr5AwPlFMmtHa+2YsNE0szBUX1k9QA6yeymMe5uTeKo5rTmVSBwfilxk2IxMhdZJGcRp3IsxuMz8z5Bby1etm7Liw8YjhRY0HyVFh5fGfGaSW3uJ+Kmnzwu0Ma94g6x2vcd0T2dVTGx+NEq2GJiWQfOQ5T9U6H2Vf6NzRUBMkxjpaNcTQack4K+ZL2OW17aX5X6r1WdkcSMDPYCYRt82TuPadPbVljlDC4IIPWNR66S5pbqFUEHRVyHcmKXpHxiJJLI5dshkVBoFUBcwuQo1Yi5ua2DuPhCQTE1xoD0s1wDa4Bz3F7D1Cp29Zqb3c1Fo5KL2Tuzh8KxaCIRllCmxbvVJIGpNgCSdO01DzbrSvOgmkMuGUuygM0TKZCTZyp/OhdLd7z8WtsoouNaqbQtDZmw4cPm6JMue2YlmYnLoNWJOl+XjqI2juHh3W0SJFfQ6OVIswsUEig6kc76C3XVmooDiM6otCg49y8KFK9Fzy3OeS/cXy2Oe62zNyPWa+P/AuDtbojYm5HSy2Jve5GexN9b9tT9FF7uai0clUn3KYRvEjRdHMy9KxWTPkjNwFJkbuuYDXGW9xrWzFuHhszlkzZjpZ5gQgGisekOfUsb6d9yqyUUXu5otC1I9lxLG0YRcj6MvUwKhDft7kAeioxtxsHYjoQAdCoeRVOltVDWNxodNanqKgOI0KkgFV5twsEecF9LavIbDsF20Gg05aCvrG7l4dw5RcjsS180uXMxuxKCRQb69nO9T9FTe7motHJV5NwsEFyiGy69yJJQtjz7nPbW9TWFwaRrlRQoJLEDrJ1J8te9FQSTqVIAGiKKKKhSiisE0UIS+2RxnwslhOrwt22zr6xr7KuOzdvwYgXhljk+iwJHlHMVy/X1HIVIKkgjkQbEeQ1kExGq9fNsKF2cbi35C6uBqn76bgfD2D/CJEKjuVIDRg9Zy6EH00pNl8RcdBbLOzKPkyWce3X21btmccG5YjDg9rRtb+Fv609mIDTUZLkTbExDRlRw6KC2twtx0NyqCZe2M3P1TY1VsThHjbLIrIexgQfUad+zuK+Al0MjRH/wBxSPaLip1MZhMWtg0E4PVdX9nVW9mOPHNcaXAyR+JpHZc3VvbO25Phz+Zmkj8SsbfV5eynXtHhZgZdRG0RPXGxH8JuPZVZ2hwS5mDE+QSJ/wAlP3VqGJjdkVlMThooPZvF/GR2EnRzD9oWPrFWjAcbIT8dBInjUhx7bH2VU8ZwkxyXyrHIP2XGvoa1RGJ3IxyHusLL6Bm9ovUWQP5IueE48HxNwEn6cIex1Zfuqaw238PJ8XPC3kdT99c4TbKmTvopF8qMPurVZbc9PLVDhGnQq2+I1C6mD35a1kGuX4cfIneyOv0WI9xrfh3uxid7iph/rJ99UODPAqd+OS6SvWa56i4j7QX/ALlj5Qh+6txOLG0APjEPljWqHCP6K2+anzRSNTjDjhz6E/6P/wBr0HGTG/Ng+qf7qj6WRTvWp3UUmYeKW0n7yFGv82Jz7jW9BvJt2XvILeMxBR/EaqcO4ake6neBNc1i9LmHZm3Ze/xEcI/0k+pVNeeL2OkVzj9sSntRHyewEt6gKoWNbq4K7bnmjWklMafFogu7Ko7SQPea0F3mw7GySrI3ZHd/sggemlfPvRsiD4rDyYqQcmlJI9bk+xa2cPt/a+MAXCYdcNF1ELlFvpNz9ApBkYMhUroM2dORc+jR1NPymjLtJETPIwjXrLkLb1mqptbizg4jliz4iTqEY0J+kfuBqJwXCVpWz7QxMkzfNUm31m19QFXbY26+Gwo/MQoh+da7HysdTVauPRSW4WLUl56ZD31VM/Ge2sbrDFHg4+ov3x9YJ/hFFMjLRRZzJVfrSMmsaB/zX5K5Popl7Z4JzLc4aVZB1K4yN69VPsql7U3TxeG+OgkUD5Vsy/WFxWQscNQvaw42CbwOHpoVEUUUWqi1orKtblWKKEKWwO9eLh+LxEy+LOSPUbip3CcW8enfSJIOxkHvFjVMoqwcRoVmfhIJPEwHsmbheOM36TDxt9FmX35qmMLxuw5+MglXyFW+8UmqKuJXDisj9kYV37adyn1h+Luz25vIn0kb7r1upv3s1/8AuIdfnC3ruK54ovVt+5ZXbCgOjj8f0uixtjZj/pMGdOvo+XpFYvstv1Aj/wCCudazVhiHJJ/x+M6PPsF0Mw2SOfwD/wCmvCTGbGXn8A+rEfcKQFq+4YGY2VWY9igk+oUfUuQP8fiHiefYJ5y707Gj5fBjb5kIPuStSXirs2P4uNj9GJV99qWez9wsdNqmGkA7XAQfxWqy7N4KYl9ZZYo/ELufZYe2p3kruCU7AbOh8cle4/hSuL44KPicMf8AW9vYAagsbxix0htGIo78sqlj/ETr6KuezeC+ESxlaSU+M5V9Q19tW3Zm7OGw/wATDGh7QozfW5+2ptkOpSHYnZ8Xlx3Hr+f6Sai2dtnaGpM5U9bt0S+rS/qqwbI4InRsVP5VjH/Nv6U18tfVSIhxzWd+1piKRgMHQKvbG3FweFsYoFzD5bd23rPL0VYFrNFNAA0XMfI6Q1eSSiiiipVEUUUUIWMtYy0UUIUTtHdHCT36XDxMT15QD9YWNVzHcHMC9ynSxn9l7j1MDRRVSxp1C0R4qaLwPI7qCxnAwfosUR4njv7Qw91RWI4JYsd5LA3pcH7NvbRRSzE1bWbXxTf3V7BaEvCHaA5JG3kkH31rtwr2gP0APkdP60UVBhanDbmJGoHssLws2gf0AHldP617R8JNoH9Gg8si1mip3DVB29ieAHt+VuQcFsae+eBfKzH3Ka34OBsp7/Exj6KM3vIooqRC1LO2cUeI9lJ4fgbEPjMTIfoqq++9S2F4OYBbZhK/0n09QAooqRG3ks7to4l2rz9lNYTcDAR97hoz42Gb7V6mcPgkjFkRUHYoA91FFXAA0WV8r3+Mk+pqvbLRaiipS1miiihCKKKKEIooooQiiiihCKKKKEL/2Q=="/>
          <p:cNvSpPr>
            <a:spLocks noChangeAspect="1" noChangeArrowheads="1"/>
          </p:cNvSpPr>
          <p:nvPr/>
        </p:nvSpPr>
        <p:spPr bwMode="auto">
          <a:xfrm>
            <a:off x="158749" y="-160338"/>
            <a:ext cx="304800" cy="3048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92" tIns="45697" rIns="91392" bIns="45697"/>
          <a:lstStyle/>
          <a:p>
            <a:pPr defTabSz="914240">
              <a:defRPr/>
            </a:pPr>
            <a:endParaRPr lang="ar-EG" dirty="0">
              <a:solidFill>
                <a:prstClr val="black"/>
              </a:solidFill>
            </a:endParaRPr>
          </a:p>
        </p:txBody>
      </p:sp>
      <p:sp>
        <p:nvSpPr>
          <p:cNvPr id="41994" name="AutoShape 14" descr="data:image/jpeg;base64,/9j/4AAQSkZJRgABAQAAAQABAAD/2wCEAAkGBhQSEBQUEhQUFRQVGB4YGBgYGBgaGxcYFRsZFRUcGBcfHSYfFxwkGhQcHy8gIycpLC0sFx4xNTAqNSYsLCkBCQoKDgwOGg8PGiwkHSQsNCwpLDUpKSovLykvLC8sLCwtKS0sLywpLC8sLCwsLCwsLCwpKSwsKSwsLCwsLCwsLP/AABEIAHgA1wMBIgACEQEDEQH/xAAcAAACAgMBAQAAAAAAAAAAAAAABwUGAQQIAwL/xABOEAACAQIDBAMKCAwFAgcAAAABAgMAEQQSIQUGBzETQVEiMjVhcXOBkaGxFDNCUnKSssEIFRcjQ1RidKKz0dIlU4KTwiREFjQ2Y4Oj4f/EABoBAAIDAQEAAAAAAAAAAAAAAAADAQIEBQb/xAAxEQABAwIDBgUDBAMAAAAAAAABAAIDERIEITEFE0FRYYEyM3GRoRSx4TRCwdEGInL/2gAMAwEAAhEDEQA/AGNv5vz+LVhYxdL0rMvf5bZQD80351X9kcZhP03/AEpXoYWm+MvmyW07zS9+danHv4rCfTf7Apebocsb+5S/8a2thaYC/jms4ed+1nAkJn4LjGJMPiJvgxHQKht0nfdI4Tnl0te9eexeNIxGIihGFK9K4TN0t7Zja9smtLfYfg7aX0If5wrX3J8JYTzye+l4ONssJe7XNbNqtGHxW6j0yTR2zxoGHxE0JwxbonKZuktfKbXtl0q2bk71/jDDmbo+jAcrbNm5W1vYdtIPfXwji/Pv9qm3wS8HN51vcK5jJHF9Cu1i8HFHhGytGZp8qA2v+EMuHxE0JwbMYpHjzCYC/RsVvbJpe17Vc9wd/fxnhpJxCYhGxULnzlrLm55RbsrmPfTwljf3mb+Y1PL8HPwdN58/ZWtS4K98Xxv6M2kwM6MReztkNvIV1rzwvG5pnCQ4F3c8lElybc7ALW/xzgU7PjYgZlnWx6xmDA6+Olvwt8LYbyt9k10Y443Rl9NOqxve9sgbXVMXE8VsTCM0+y8RGg5t3Vh5TksK3ticYsFOwV88LHlntl+sDV5Zbix5VzdxJ2QmG2nPHEAEOVwo5L0i5iAOoXvp46VC2OU2kUKvK50YuBqnzvNvJ8Ew4mWKTEAsFyxamzXObr009tUg8eIRocLNcc+6TTyjqqR4L7UeXAFHJPRPlUn5pFwPRS84xwKu1XygDNGjG3WxzAk+Oyj1VMUTd4Y3DuiSRwZe1XSHjlG5yphJ2Y9SlWJ9AF6Y2zsX0sKSZSudQ2Vua3F7Hx0teBGFXoMQ9hnzhc3Xlte1+y9NOlThjXWtGiZEXObVxUHvZvKcFEsnQSz5my5YxcjQm505aW9NUk8eIf1ab6yU0bUltv7OjO9EaFFyu0bMttGJTUkeOwqYAx1Q4dVEpcM2lXbZfEfp8NPOMHiAIVDBSNZMxt3GmtQcvHSJWKthJ1YcwSoI8oOopngUmePWGUT4VwAGZHDHtClCt+22Y+uphDHvtLdeqiUua2oKlTx6g/VpfrpWPy9wfq8n10qC4HYdXxOIDqrDoxowB+V46cv4ph/yo/qL/SrTCKN1tvyqxl723V+EuF48wE6YaX66Uz4ZMyhu0A+sXqmcRdx1xWDb4PBH8JQq0ZUKhPdDOM2mmW/PsFW7Z6EQxhhZgigjsIAv7aTJYQC0UTW3AkOWxRRRSUxFFFFCEvOL+xfhMWHRGtMHcxKdFlOXVM3JXIF1voSCKVe6kZX4erAhhg5gQRYggqCCOog9VN/ibPMow4SCTExOzCaNFYnLYFWBUXR1YXVuoiqltjCrHFPNMJFklwskcczoU+EAgWSZSBkxKZefJ1Fxy00CYsiLToRl6ojhEkrXN8QIqOY6KnbD8H7S+hD/ADhWzw+2MTisPPIckYmVU0u0slx3CDrA5s3JR47Cs7liJoMXFLnbpREqRx9/KyyZwi9l8urfJFzVrwkWJix2GRcPKGzokkixP0WHhzX6CA5bZfny82N9bXJVhJiId23U17BdDbEIOLMj9MqdT/Soe+nhHF+ff7VNvgl4Obzze4UpN9fCOL8+/wBqm3wS8HN55vcK58fmLs4/9A3t9lzvvp4Sxv7zN/Manl+Dn4Om8+fsrSN308JY395m/mNTy/Bz8HTefP2VravLKW44eDF8+nualJuVtM4fHRSrG8pS9kQXZrgjT102+OPgxfPp7mpZcLfC2G8rfZNdTD+Q7usM3nNV92rxjmjQkbPmQ9suYKPLZPvFLDpzj8Y0mJnjiaVrs7Bso6gAB1AAAC/prqBluLHUUgeL+7ceFxqNCoRJ0LlRoA6tZ7DqBuDbtvS8K9hdaBQnirTsdSpNRyTl3Q2DDg8KkUDZ074vcHOTzbTT0Ck1xo8KnzMf/OprgnvM/SthHJKFcyA/JI74DxEVDcaR/ip8zH73qYmFmIoUSODoahXDgT/5Wfzo+zTOpYcCD/0uI86Ps0z6y4jzSnw+WEUndu/+q4fLF9g04qTu1zm3rjy65THfxWjufYamDU+hRLoPUJxUnePnxmD+jL746cVJ3j58Zg/oy++OjDeaFE/llQXCfeSDBTzPiHyKyBRoTc3v1DspnHi1s3/PP1H/AKUs+Ee7uHxmImTExiRVjBUEkWOa3URTRPCzZv6qv1n/ALqfid3vDdWvZKgvsFKKubv79nHbbAheQYYREBDoGYXJcr6bDyUz6WuxNwzgtth4I3+CtESGJuEcggrcm/UCPLTKrNNbUWaUT47qf7aoooopKYiiiihCXvF/ZuImiw4wwYkO2bK4TQqLc2F6Um2djY2GMNiRII2NhmkDgka6AOb27eqnLxU2Ik8OHaTMVjmH5tAS8pkBRY06lLNbujoBc1QzjYyMXEBG0keDlBKfF4dVsBBB86xJzyc2PpNLfAHio149Aurgse6ABpApXLmSVSNlYSaSQLBm6RtAFbKST1A3GunK/VVx3W3e2gmOw5mWXIsq5gZlNrHW69J1dlqj9zMUkeFx7yx9IgWHMtyDYygEqw1Vxe4I5ECrLgtmRz4vCYgOpk6VCk50XFIpF45baJikA8jgepUMAc292Q/ldDaOOeyR0TACacdaHiPRUbfTwji/Pv8AapucEvBzeeb3ClJvp4Rxfn3+1Tb4JeDm883uFLj8xMx/6Bvb7LnffTwljf3mb+Y1PL8HQf4dN58/ZWkbvp4Sxv7zN/MaugeBOzSuxgdQZndgfF3gP8NbV5ZffHKcDZ8ak90062HWcoYn1UseG+JWPamGZiAMxFz+0CB76YOK4ImU5pMfM7Wtd0DH1l68fyCL+uP/ALS/3V0YpYmRlhOvRY3xvc8Opomu0gAuSABrc8vXSB4u7yx4vGqsLB0gQpmHJnZrvlPWBYC/lq4PwSzDK+PnZezILeosRUhsvgrgYiDIZZyOp2AX6qgX9dKidFE66teyZIHvFoFFWOCO7jmZ8WwIjVSiH5zHvrdoA9prb457usehxiC4UdFJbqBOaNj4rkj0imvh8OsahEUKqiwVRYADkAByFZngV1KOoZWBBUi4IOhBHWKWcQTLvFYQgR2JB8K99UwMzpPpFLa7c8rDQEjstT0wu14ZFDRyxsp6ww/rS+27wOgkYthpWgv8gjOg8moZfWagfyE4nqxMNvoSe69Ok3MpurQpbN5GLaVTK3j36wmDjLSSqz/JjQhnY9Wg5DxnSl7ws2fLjdoTbRmFhc27C7i1l7Qq6eqpHYvAuJGDYqZpf2EXIp8rXLH0WplYHAxwxrHEioiCyqosAKUXMjaWszJ4q4a5xBdkBwWxSZ49TqZsIoPdKkhI7AxQC/lsfVTW27sxsRh5IVkaIuLCRe+XUG41HZbn10uZuBQdiz46RmPMtGCT5SXvUYdzGuucVMwc5toCg+CGLRMXPnZVzRC1yBezeOnR+NIv82P66/1pYfkDT9cf/aX+6j8gifrj/wC0v91NmMUjrrvhUjEjG20+Vc97d+MPhMNI/SxtLlIjRWBZnIsugOgBNyT1V48L8bLNs2OSd2kdmYlmNza9h6NKqX5A0/XH/wBpf7qYm7Gwhg8LHhw+fowe6ta9yTyubc6U/dhlGmp9Ext5dV2ilaKKKzpqKKKKEKO3g2YcRhZoVcxtIjKrg2KkiwNxr5fFeufd3ME8L7QikXK8eEmVl7CpUH0dh7LV0nVZ3p3LTEiaSMBcTJA8GYmysr8s9hrYjQ8x5KayW1jm8wqhgMjXcikfsPwdtL6EP84V7cO9sPHjYYtHillQMjagMGBV17HU8jWxHsSbC4PaUWIjaN8kNr8mAmXVW5MNeY7aidyfCWE88nvp+AbXDOBHNO2zIDjQ5h5LO+nhHF+ff7VNvgl4Obzze4UpN9fCOL8+/wBqm3wRP+Ht55vcK40fmL0uP/QN7fZIba+xpMXtrEQQrmeTFyqPF+ca5PYALknxV1Nsnd6ODBxYUXyRqq6Ei+WxPLXUj21Fbp8PocFPiMT3+IxEjuzkWyLI5cIg6hqLnmSPRVqravLKgRxgwFwWzrtAKpJc2T4QuUWvqoTl1WqX2VvLJLKsZ6Mc+YcGQBpEYxixtbItwT8rsIqx/CVsTmWykgm40I1IPYRWlgN4IJpDHG92AzWysMy3tmQkASLcgXW41HbVya8FWlFVMTiCMXLkc3XGR9yufMUMcfSWN8vRhsxYWto2oNq+pN5Z/wA056MGSKJ2YRydwrzokgKlyDYEm+hq4YLakUxcRSK5Q5Wsb5T2Gtqi7mFFvVLza235Hws0eUAFZLFA5OZZGtmu2ZAQoIIuDcjTQVNbQxsk+CxoGrxO6p0eYFgmVgVF7k2JGh1tpW9urvGMXG5+XG5R+5Kg2PcsoJJykdp5g8qNm7cJXESSvF0ULEZlVxYKM7Ekk5hlZdRpcN1Wqa04aI14qL2xt5bdPhWEnQQSN8sqGOQRKyi12PddzzGtYxO8cwlYKsbvGZrWV7ssYiewGa1yrMBzuVHjqXxO2ys6xAJcyop1JPRyRu4YiwyktGRzOgvWvszetM7RzP3fTvEtkfKLOVjVnAKqxFrXIvcUD0R3WpNvPMC9uiFojKgZZAXQq7oQO0ZVBFxqTy0rxxe8kouriNh+aYFVe3dvDmzWa6ECS45hgOejCrV8Pju4zrdCoa5tYvYoDftuLeWviXaC/nVRgZIluw+bmBKX7b5T6qqCOSmnVV3ZG8GJcxq4Q9IzrcIwyNFIekVxm/yrFT2jrr4faTR4+cIw7uSBO6zMFDRyFyouADmAv7akd3cWZlM0pGeMBMwJC2MccrNlJIU3Y69gFZ2bvGPg0k+JkiEaOVzqrqAFIU3DEnVrkeIircdFHDVQ+1trNNhMBKxCO8y5x3YW2Vw+YA3C3tcHlpX3BvHICIYGgzC2UOXs5ZWY5CzBiOkGQDXQ31tarPNtiFBGWkUCUgRm+j31Fj2G415ajtqBTEQtFJiMQHAMzo2TpSo6J2iSQgXyEKgJfQC19LUV6I7rxbe2ZshjCfnIzJHGyOHYq6IUPdaMcza2sLA6i9Te7O0HmgzSEFw7qQFK5crsoFjzNgNa8cfEkeHfEwWzR4ZxGQcyZVXOul7MLqNa9t3NpvPEzPa6yMmgtfJYXtc8+dQaEZBA1UtRRRVFdFFFFCEUUUUIWrtLZkeIiaKZFeNuatyPWPaKoH5HEhxkOIwspCxyq5ik17kG7ZJBr5AwPlFMmtHa+2YsNE0szBUX1k9QA6yeymMe5uTeKo5rTmVSBwfilxk2IxMhdZJGcRp3IsxuMz8z5Bby1etm7Liw8YjhRY0HyVFh5fGfGaSW3uJ+Kmnzwu0Ma94g6x2vcd0T2dVTGx+NEq2GJiWQfOQ5T9U6H2Vf6NzRUBMkxjpaNcTQack4K+ZL2OW17aX5X6r1WdkcSMDPYCYRt82TuPadPbVljlDC4IIPWNR66S5pbqFUEHRVyHcmKXpHxiJJLI5dshkVBoFUBcwuQo1Yi5ua2DuPhCQTE1xoD0s1wDa4Bz3F7D1Cp29Zqb3c1Fo5KL2Tuzh8KxaCIRllCmxbvVJIGpNgCSdO01DzbrSvOgmkMuGUuygM0TKZCTZyp/OhdLd7z8WtsoouNaqbQtDZmw4cPm6JMue2YlmYnLoNWJOl+XjqI2juHh3W0SJFfQ6OVIswsUEig6kc76C3XVmooDiM6otCg49y8KFK9Fzy3OeS/cXy2Oe62zNyPWa+P/AuDtbojYm5HSy2Jve5GexN9b9tT9FF7uai0clUn3KYRvEjRdHMy9KxWTPkjNwFJkbuuYDXGW9xrWzFuHhszlkzZjpZ5gQgGisekOfUsb6d9yqyUUXu5otC1I9lxLG0YRcj6MvUwKhDft7kAeioxtxsHYjoQAdCoeRVOltVDWNxodNanqKgOI0KkgFV5twsEecF9LavIbDsF20Gg05aCvrG7l4dw5RcjsS180uXMxuxKCRQb69nO9T9FTe7motHJV5NwsEFyiGy69yJJQtjz7nPbW9TWFwaRrlRQoJLEDrJ1J8te9FQSTqVIAGiKKKKhSiisE0UIS+2RxnwslhOrwt22zr6xr7KuOzdvwYgXhljk+iwJHlHMVy/X1HIVIKkgjkQbEeQ1kExGq9fNsKF2cbi35C6uBqn76bgfD2D/CJEKjuVIDRg9Zy6EH00pNl8RcdBbLOzKPkyWce3X21btmccG5YjDg9rRtb+Fv609mIDTUZLkTbExDRlRw6KC2twtx0NyqCZe2M3P1TY1VsThHjbLIrIexgQfUad+zuK+Al0MjRH/wBxSPaLip1MZhMWtg0E4PVdX9nVW9mOPHNcaXAyR+JpHZc3VvbO25Phz+Zmkj8SsbfV5eynXtHhZgZdRG0RPXGxH8JuPZVZ2hwS5mDE+QSJ/wAlP3VqGJjdkVlMThooPZvF/GR2EnRzD9oWPrFWjAcbIT8dBInjUhx7bH2VU8ZwkxyXyrHIP2XGvoa1RGJ3IxyHusLL6Bm9ovUWQP5IueE48HxNwEn6cIex1Zfuqaw238PJ8XPC3kdT99c4TbKmTvopF8qMPurVZbc9PLVDhGnQq2+I1C6mD35a1kGuX4cfIneyOv0WI9xrfh3uxid7iph/rJ99UODPAqd+OS6SvWa56i4j7QX/ALlj5Qh+6txOLG0APjEPljWqHCP6K2+anzRSNTjDjhz6E/6P/wBr0HGTG/Ng+qf7qj6WRTvWp3UUmYeKW0n7yFGv82Jz7jW9BvJt2XvILeMxBR/EaqcO4ake6neBNc1i9LmHZm3Ze/xEcI/0k+pVNeeL2OkVzj9sSntRHyewEt6gKoWNbq4K7bnmjWklMafFogu7Ko7SQPea0F3mw7GySrI3ZHd/sggemlfPvRsiD4rDyYqQcmlJI9bk+xa2cPt/a+MAXCYdcNF1ELlFvpNz9ApBkYMhUroM2dORc+jR1NPymjLtJETPIwjXrLkLb1mqptbizg4jliz4iTqEY0J+kfuBqJwXCVpWz7QxMkzfNUm31m19QFXbY26+Gwo/MQoh+da7HysdTVauPRSW4WLUl56ZD31VM/Ge2sbrDFHg4+ov3x9YJ/hFFMjLRRZzJVfrSMmsaB/zX5K5Popl7Z4JzLc4aVZB1K4yN69VPsql7U3TxeG+OgkUD5Vsy/WFxWQscNQvaw42CbwOHpoVEUUUWqi1orKtblWKKEKWwO9eLh+LxEy+LOSPUbip3CcW8enfSJIOxkHvFjVMoqwcRoVmfhIJPEwHsmbheOM36TDxt9FmX35qmMLxuw5+MglXyFW+8UmqKuJXDisj9kYV37adyn1h+Luz25vIn0kb7r1upv3s1/8AuIdfnC3ruK54ovVt+5ZXbCgOjj8f0uixtjZj/pMGdOvo+XpFYvstv1Aj/wCCudazVhiHJJ/x+M6PPsF0Mw2SOfwD/wCmvCTGbGXn8A+rEfcKQFq+4YGY2VWY9igk+oUfUuQP8fiHiefYJ5y707Gj5fBjb5kIPuStSXirs2P4uNj9GJV99qWez9wsdNqmGkA7XAQfxWqy7N4KYl9ZZYo/ELufZYe2p3kruCU7AbOh8cle4/hSuL44KPicMf8AW9vYAagsbxix0htGIo78sqlj/ETr6KuezeC+ESxlaSU+M5V9Q19tW3Zm7OGw/wATDGh7QozfW5+2ptkOpSHYnZ8Xlx3Hr+f6Sai2dtnaGpM5U9bt0S+rS/qqwbI4InRsVP5VjH/Nv6U18tfVSIhxzWd+1piKRgMHQKvbG3FweFsYoFzD5bd23rPL0VYFrNFNAA0XMfI6Q1eSSiiiipVEUUUUIWMtYy0UUIUTtHdHCT36XDxMT15QD9YWNVzHcHMC9ynSxn9l7j1MDRRVSxp1C0R4qaLwPI7qCxnAwfosUR4njv7Qw91RWI4JYsd5LA3pcH7NvbRRSzE1bWbXxTf3V7BaEvCHaA5JG3kkH31rtwr2gP0APkdP60UVBhanDbmJGoHssLws2gf0AHldP617R8JNoH9Gg8si1mip3DVB29ieAHt+VuQcFsae+eBfKzH3Ka34OBsp7/Exj6KM3vIooqRC1LO2cUeI9lJ4fgbEPjMTIfoqq++9S2F4OYBbZhK/0n09QAooqRG3ks7to4l2rz9lNYTcDAR97hoz42Gb7V6mcPgkjFkRUHYoA91FFXAA0WV8r3+Mk+pqvbLRaiipS1miiihCKKKKEIooooQiiiihCKKKKEL/2Q=="/>
          <p:cNvSpPr>
            <a:spLocks noChangeAspect="1" noChangeArrowheads="1"/>
          </p:cNvSpPr>
          <p:nvPr/>
        </p:nvSpPr>
        <p:spPr bwMode="auto">
          <a:xfrm>
            <a:off x="158749" y="-160338"/>
            <a:ext cx="304800" cy="3048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92" tIns="45697" rIns="91392" bIns="45697"/>
          <a:lstStyle/>
          <a:p>
            <a:pPr defTabSz="914240">
              <a:defRPr/>
            </a:pPr>
            <a:endParaRPr lang="ar-EG" dirty="0">
              <a:solidFill>
                <a:prstClr val="black"/>
              </a:solidFill>
            </a:endParaRPr>
          </a:p>
        </p:txBody>
      </p:sp>
      <p:pic>
        <p:nvPicPr>
          <p:cNvPr id="15371" name="Picture 2" descr="http://engineering.ksu.edu.sa/Style%20Library/EF/images/Spacer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-136525"/>
            <a:ext cx="9525" cy="95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AutoShape 4" descr="Image result for king saud university logo"/>
          <p:cNvSpPr>
            <a:spLocks noChangeAspect="1" noChangeArrowheads="1"/>
          </p:cNvSpPr>
          <p:nvPr/>
        </p:nvSpPr>
        <p:spPr bwMode="auto">
          <a:xfrm>
            <a:off x="155576" y="-144463"/>
            <a:ext cx="304800" cy="304802"/>
          </a:xfrm>
          <a:prstGeom prst="rect">
            <a:avLst/>
          </a:prstGeom>
          <a:noFill/>
        </p:spPr>
        <p:txBody>
          <a:bodyPr lIns="91392" tIns="45697" rIns="91392" bIns="45697"/>
          <a:lstStyle/>
          <a:p>
            <a:pPr defTabSz="914240"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15374" name="Picture 8" descr="http://engineering.ksu.edu.sa/Style%20Library/EF/images/ef-Logo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756" y="0"/>
            <a:ext cx="2000249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3"/>
            <a:ext cx="3514017" cy="1355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DC0CBC-7157-47AB-9D44-8E68F9246098}" type="slidenum">
              <a:rPr lang="zh-TW" altLang="en-US" smtClean="0"/>
              <a:pPr/>
              <a:t>1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35378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autoUpdateAnimBg="0"/>
      <p:bldP spid="5123" grpId="0" build="p" autoUpdateAnimBg="0" advAuto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5FF04F-6F3A-425D-8143-11F9097D5A8B}" type="slidenum">
              <a:rPr lang="zh-TW" altLang="en-US" smtClean="0"/>
              <a:pPr/>
              <a:t>10</a:t>
            </a:fld>
            <a:endParaRPr lang="en-US" altLang="zh-TW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5FF04F-6F3A-425D-8143-11F9097D5A8B}" type="slidenum">
              <a:rPr lang="zh-TW" altLang="en-US" smtClean="0"/>
              <a:pPr/>
              <a:t>11</a:t>
            </a:fld>
            <a:endParaRPr lang="en-US" altLang="zh-TW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5FF04F-6F3A-425D-8143-11F9097D5A8B}" type="slidenum">
              <a:rPr lang="zh-TW" altLang="en-US" smtClean="0"/>
              <a:pPr/>
              <a:t>12</a:t>
            </a:fld>
            <a:endParaRPr lang="en-US" altLang="zh-TW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667000"/>
            <a:ext cx="8229600" cy="1143000"/>
          </a:xfrm>
        </p:spPr>
        <p:txBody>
          <a:bodyPr/>
          <a:lstStyle/>
          <a:p>
            <a:r>
              <a:rPr lang="en-US" dirty="0" smtClean="0"/>
              <a:t>Numerical Integration</a:t>
            </a:r>
            <a:br>
              <a:rPr lang="en-US" dirty="0" smtClean="0"/>
            </a:br>
            <a:r>
              <a:rPr lang="en-US" dirty="0" smtClean="0"/>
              <a:t>SIMPSON'S METHODS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DC0CBC-7157-47AB-9D44-8E68F9246098}" type="slidenum">
              <a:rPr lang="zh-TW" altLang="en-US" smtClean="0"/>
              <a:pPr/>
              <a:t>2</a:t>
            </a:fld>
            <a:endParaRPr lang="en-US" altLang="zh-TW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152400"/>
            <a:ext cx="5999162" cy="533400"/>
          </a:xfrm>
        </p:spPr>
        <p:txBody>
          <a:bodyPr/>
          <a:lstStyle/>
          <a:p>
            <a:r>
              <a:rPr lang="en-US" dirty="0" smtClean="0"/>
              <a:t>Simpson's 3/8 Method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2"/>
          </p:nvPr>
        </p:nvSpPr>
        <p:spPr>
          <a:xfrm>
            <a:off x="381000" y="1295400"/>
            <a:ext cx="4191000" cy="3352800"/>
          </a:xfrm>
        </p:spPr>
        <p:txBody>
          <a:bodyPr/>
          <a:lstStyle/>
          <a:p>
            <a:r>
              <a:rPr lang="en-US" dirty="0" smtClean="0"/>
              <a:t>In this method a cubic (third-order) polynomial is used to approximate the integrand (Fig. 9-17). </a:t>
            </a:r>
          </a:p>
          <a:p>
            <a:r>
              <a:rPr lang="en-US" dirty="0" smtClean="0"/>
              <a:t>A third-order polynomial can be determined</a:t>
            </a:r>
          </a:p>
          <a:p>
            <a:r>
              <a:rPr lang="en-US" dirty="0" smtClean="0"/>
              <a:t>from four points. For an integral over the domain [a, b], the four points used are the two endpoints x1 =a and x4 = b, and two points x2 and x3 that divide the interval into three equal sections.</a:t>
            </a:r>
          </a:p>
          <a:p>
            <a:endParaRPr lang="en-US" dirty="0" smtClean="0"/>
          </a:p>
          <a:p>
            <a:r>
              <a:rPr lang="en-US" dirty="0" smtClean="0"/>
              <a:t>The polynomial can be</a:t>
            </a:r>
          </a:p>
          <a:p>
            <a:r>
              <a:rPr lang="en-US" dirty="0" smtClean="0"/>
              <a:t>written in the form: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5FF04F-6F3A-425D-8143-11F9097D5A8B}" type="slidenum">
              <a:rPr lang="zh-TW" altLang="en-US" smtClean="0"/>
              <a:pPr/>
              <a:t>3</a:t>
            </a:fld>
            <a:endParaRPr lang="en-US" altLang="zh-TW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10200" y="1066800"/>
            <a:ext cx="3045578" cy="293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09800" y="4648200"/>
            <a:ext cx="614934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371600" y="5943600"/>
            <a:ext cx="5000625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81800" cy="715962"/>
          </a:xfrm>
        </p:spPr>
        <p:txBody>
          <a:bodyPr/>
          <a:lstStyle/>
          <a:p>
            <a:r>
              <a:rPr lang="en-US" sz="2800" dirty="0" smtClean="0"/>
              <a:t>Composite Simpson's 3/8 Method</a:t>
            </a:r>
            <a:endParaRPr lang="en-US" sz="28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5FF04F-6F3A-425D-8143-11F9097D5A8B}" type="slidenum">
              <a:rPr lang="zh-TW" altLang="en-US" smtClean="0"/>
              <a:pPr/>
              <a:t>4</a:t>
            </a:fld>
            <a:endParaRPr lang="en-US" altLang="zh-TW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3733800"/>
            <a:ext cx="7669161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43201" y="990600"/>
            <a:ext cx="3048000" cy="26425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24000" y="5105400"/>
            <a:ext cx="6085468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1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5FF04F-6F3A-425D-8143-11F9097D5A8B}" type="slidenum">
              <a:rPr lang="zh-TW" altLang="en-US" smtClean="0"/>
              <a:pPr/>
              <a:t>5</a:t>
            </a:fld>
            <a:endParaRPr lang="en-US" altLang="zh-TW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8642" y="2801057"/>
            <a:ext cx="8386715" cy="125588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751801"/>
            <a:ext cx="9144000" cy="731775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SOLUTION: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5FF04F-6F3A-425D-8143-11F9097D5A8B}" type="slidenum">
              <a:rPr lang="zh-TW" altLang="en-US" smtClean="0"/>
              <a:pPr/>
              <a:t>6</a:t>
            </a:fld>
            <a:endParaRPr lang="en-US" altLang="zh-TW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4159" y="3072254"/>
            <a:ext cx="8486315" cy="341109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" y="1524000"/>
            <a:ext cx="8386715" cy="1255886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990" y="29592"/>
            <a:ext cx="1676400" cy="487362"/>
          </a:xfrm>
        </p:spPr>
        <p:txBody>
          <a:bodyPr/>
          <a:lstStyle/>
          <a:p>
            <a:pPr algn="l"/>
            <a:r>
              <a:rPr lang="en-US" sz="2000" dirty="0" smtClean="0"/>
              <a:t>EXAMPLE: 2</a:t>
            </a: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5FF04F-6F3A-425D-8143-11F9097D5A8B}" type="slidenum">
              <a:rPr lang="zh-TW" altLang="en-US" smtClean="0"/>
              <a:pPr/>
              <a:t>7</a:t>
            </a:fld>
            <a:endParaRPr lang="en-US" altLang="zh-TW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762000"/>
            <a:ext cx="7166830" cy="258788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19800" y="3843840"/>
            <a:ext cx="1982315" cy="28416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90600" y="4267200"/>
            <a:ext cx="4117115" cy="291771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2057400" cy="563562"/>
          </a:xfrm>
        </p:spPr>
        <p:txBody>
          <a:bodyPr/>
          <a:lstStyle/>
          <a:p>
            <a:pPr algn="l"/>
            <a:r>
              <a:rPr lang="en-US" sz="2400" dirty="0" smtClean="0"/>
              <a:t>SOLUTION:2</a:t>
            </a:r>
            <a:endParaRPr lang="en-US" sz="2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5FF04F-6F3A-425D-8143-11F9097D5A8B}" type="slidenum">
              <a:rPr lang="zh-TW" altLang="en-US" smtClean="0"/>
              <a:pPr/>
              <a:t>8</a:t>
            </a:fld>
            <a:endParaRPr lang="en-US" altLang="zh-TW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00171" y="292714"/>
            <a:ext cx="3253029" cy="54548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4210" y="990600"/>
            <a:ext cx="5438658" cy="81188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1356" y="2218732"/>
            <a:ext cx="7368644" cy="4264618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5FF04F-6F3A-425D-8143-11F9097D5A8B}" type="slidenum">
              <a:rPr lang="zh-TW" altLang="en-US" smtClean="0"/>
              <a:pPr/>
              <a:t>9</a:t>
            </a:fld>
            <a:endParaRPr lang="en-US" altLang="zh-TW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1394704"/>
            <a:ext cx="8689458" cy="2635089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cscdefault">
  <a:themeElements>
    <a:clrScheme name="cscdefaul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scdefault">
      <a:majorFont>
        <a:latin typeface="Tahoma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de-AT" altLang="en-US" sz="4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anose="020B0604030504040204" pitchFamily="34" charset="0"/>
            <a:ea typeface="新細明體" panose="02020500000000000000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de-AT" altLang="en-US" sz="4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anose="020B0604030504040204" pitchFamily="34" charset="0"/>
            <a:ea typeface="新細明體" panose="02020500000000000000" pitchFamily="18" charset="-120"/>
          </a:defRPr>
        </a:defPPr>
      </a:lstStyle>
    </a:lnDef>
  </a:objectDefaults>
  <a:extraClrSchemeLst>
    <a:extraClrScheme>
      <a:clrScheme name="cscdefaul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cdefaul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cdefaul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cdefaul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cdefaul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cdefaul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cdefaul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cdefaul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cdefaul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cdefaul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cdefaul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cdefaul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WileyPPT_Template_201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cscdefault</Template>
  <TotalTime>39984</TotalTime>
  <Words>135</Words>
  <Application>Microsoft Office PowerPoint</Application>
  <PresentationFormat>On-screen Show (4:3)</PresentationFormat>
  <Paragraphs>34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21" baseType="lpstr">
      <vt:lpstr>ＭＳ Ｐゴシック</vt:lpstr>
      <vt:lpstr>新細明體</vt:lpstr>
      <vt:lpstr>Arial</vt:lpstr>
      <vt:lpstr>Calibri</vt:lpstr>
      <vt:lpstr>Lucida Grande</vt:lpstr>
      <vt:lpstr>Tahoma</vt:lpstr>
      <vt:lpstr>Times New Roman</vt:lpstr>
      <vt:lpstr>cscdefault</vt:lpstr>
      <vt:lpstr>WileyPPT_Template_2012</vt:lpstr>
      <vt:lpstr>  MATH 2140  Numerical Methods  </vt:lpstr>
      <vt:lpstr>Numerical Integration SIMPSON'S METHODS</vt:lpstr>
      <vt:lpstr>Simpson's 3/8 Method</vt:lpstr>
      <vt:lpstr>Composite Simpson's 3/8 Method</vt:lpstr>
      <vt:lpstr>EXAMPLE 1</vt:lpstr>
      <vt:lpstr>SOLUTION:</vt:lpstr>
      <vt:lpstr>EXAMPLE: 2</vt:lpstr>
      <vt:lpstr>SOLUTION:2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Error Analysis</dc:title>
  <dc:creator>Laiwan Chan</dc:creator>
  <cp:lastModifiedBy>KSU-AlMuzahimiyia</cp:lastModifiedBy>
  <cp:revision>622</cp:revision>
  <dcterms:created xsi:type="dcterms:W3CDTF">2001-10-23T13:09:14Z</dcterms:created>
  <dcterms:modified xsi:type="dcterms:W3CDTF">2016-12-12T13:31:21Z</dcterms:modified>
</cp:coreProperties>
</file>