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  <p:sldMasterId id="2147483688" r:id="rId3"/>
  </p:sldMasterIdLst>
  <p:notesMasterIdLst>
    <p:notesMasterId r:id="rId23"/>
  </p:notesMasterIdLst>
  <p:handoutMasterIdLst>
    <p:handoutMasterId r:id="rId24"/>
  </p:handoutMasterIdLst>
  <p:sldIdLst>
    <p:sldId id="646" r:id="rId4"/>
    <p:sldId id="486" r:id="rId5"/>
    <p:sldId id="647" r:id="rId6"/>
    <p:sldId id="648" r:id="rId7"/>
    <p:sldId id="655" r:id="rId8"/>
    <p:sldId id="656" r:id="rId9"/>
    <p:sldId id="657" r:id="rId10"/>
    <p:sldId id="658" r:id="rId11"/>
    <p:sldId id="649" r:id="rId12"/>
    <p:sldId id="650" r:id="rId13"/>
    <p:sldId id="651" r:id="rId14"/>
    <p:sldId id="652" r:id="rId15"/>
    <p:sldId id="653" r:id="rId16"/>
    <p:sldId id="654" r:id="rId17"/>
    <p:sldId id="659" r:id="rId18"/>
    <p:sldId id="660" r:id="rId19"/>
    <p:sldId id="661" r:id="rId20"/>
    <p:sldId id="666" r:id="rId21"/>
    <p:sldId id="667" r:id="rId2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67" autoAdjust="0"/>
    <p:restoredTop sz="97710" autoAdjust="0"/>
  </p:normalViewPr>
  <p:slideViewPr>
    <p:cSldViewPr>
      <p:cViewPr varScale="1">
        <p:scale>
          <a:sx n="71" d="100"/>
          <a:sy n="71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="" xmlns:p14="http://schemas.microsoft.com/office/powerpoint/2010/main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="" xmlns:p14="http://schemas.microsoft.com/office/powerpoint/2010/main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="" xmlns:p14="http://schemas.microsoft.com/office/powerpoint/2010/main" val="2232802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B47FC7-C35A-4385-B9BF-73F3C25F682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9AC5-2EC8-45A0-9F94-207E18B44D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11A96-4B44-4683-8BCB-81625E7298D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7504A1-41F7-4509-967A-105D804DE0B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84255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4FC5BC-6B80-4A0D-AEAE-31748A4A544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2011E7-5F4C-4F72-ACC1-F2F78783C8C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D256A0-C64A-4B18-B9AF-D46E42DCD5E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72619A-89D8-402D-90A0-781DBF977DD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400B48-063D-453A-9A4B-4835BCA56C1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E6D1A4-9343-4DD8-BDAB-4CA689CE904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778863-3481-40DC-A2C8-309E79140E4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8F0838-CDC5-4697-AC02-AAAFA5FAFE8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D73E15E-8223-460A-8A15-FD6AB698E35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10</a:t>
            </a:fld>
            <a:endParaRPr lang="en-US" altLang="zh-TW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26674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2286000" cy="23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0"/>
            <a:ext cx="4191000" cy="432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r>
              <a:rPr lang="en-US" sz="2400" dirty="0" smtClean="0"/>
              <a:t>Equation (6.40)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 smtClean="0"/>
              <a:t>a linear function of x (an equation of a straight </a:t>
            </a:r>
            <a:r>
              <a:rPr lang="en-US" sz="2400" dirty="0" smtClean="0"/>
              <a:t>line that </a:t>
            </a:r>
            <a:r>
              <a:rPr lang="en-US" sz="2400" dirty="0" smtClean="0"/>
              <a:t>connects the two points). It is easy to see that if x =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</a:t>
            </a:r>
            <a:r>
              <a:rPr lang="en-US" sz="2400" dirty="0" smtClean="0"/>
              <a:t>substituted in </a:t>
            </a:r>
            <a:r>
              <a:rPr lang="en-US" sz="2400" dirty="0" smtClean="0"/>
              <a:t>Eq. (6.40), the value of the polynomial is 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and if x =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</a:t>
            </a:r>
            <a:r>
              <a:rPr lang="en-US" sz="2400" dirty="0" smtClean="0"/>
              <a:t>substituted, the </a:t>
            </a:r>
            <a:r>
              <a:rPr lang="en-US" sz="2400" dirty="0" smtClean="0"/>
              <a:t>value of the polynomial is 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· Substituting a value of </a:t>
            </a:r>
            <a:r>
              <a:rPr lang="en-US" sz="2400" dirty="0" smtClean="0"/>
              <a:t>x between </a:t>
            </a:r>
            <a:r>
              <a:rPr lang="en-US" sz="2400" dirty="0" smtClean="0"/>
              <a:t>the points gives an interpolated value of 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Equation (6.40) </a:t>
            </a:r>
            <a:r>
              <a:rPr lang="en-US" sz="2400" dirty="0" smtClean="0"/>
              <a:t>can also </a:t>
            </a:r>
            <a:r>
              <a:rPr lang="en-US" sz="2400" dirty="0" smtClean="0"/>
              <a:t>be rewritten in the standard form f(x ) =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x + 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"/>
            <a:ext cx="3663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399" y="4724400"/>
            <a:ext cx="68410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13</a:t>
            </a:fld>
            <a:endParaRPr lang="en-US" altLang="zh-TW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26584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800475"/>
            <a:ext cx="26574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14</a:t>
            </a:fld>
            <a:endParaRPr lang="en-US" altLang="zh-TW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43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9" y="1676400"/>
            <a:ext cx="785648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399" y="4343400"/>
            <a:ext cx="782876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936285"/>
            <a:ext cx="5486400" cy="92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15</a:t>
            </a:fld>
            <a:endParaRPr lang="en-US" altLang="zh-TW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771071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9" y="2133600"/>
            <a:ext cx="796412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16</a:t>
            </a:fld>
            <a:endParaRPr lang="en-US" altLang="zh-TW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6816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17</a:t>
            </a:fld>
            <a:endParaRPr lang="en-US" altLang="zh-TW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93522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5EDB-1EA3-41B5-ACD6-D16406A2F59E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323850" y="908050"/>
            <a:ext cx="8496300" cy="7921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0" lang="en-US" altLang="zh-TW" sz="2400">
                <a:latin typeface="Arial" pitchFamily="34" charset="0"/>
              </a:rPr>
              <a:t>Construct a 4</a:t>
            </a:r>
            <a:r>
              <a:rPr kumimoji="0" lang="en-US" altLang="zh-TW" sz="2400" baseline="30000">
                <a:latin typeface="Arial" pitchFamily="34" charset="0"/>
              </a:rPr>
              <a:t>th</a:t>
            </a:r>
            <a:r>
              <a:rPr kumimoji="0" lang="en-US" altLang="zh-TW" sz="2400">
                <a:latin typeface="Arial" pitchFamily="34" charset="0"/>
              </a:rPr>
              <a:t> order polynomial in Lagrange form that passes through the following points: 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53425" cy="431800"/>
          </a:xfrm>
          <a:noFill/>
          <a:ln/>
        </p:spPr>
        <p:txBody>
          <a:bodyPr/>
          <a:lstStyle/>
          <a:p>
            <a:r>
              <a:rPr lang="en-US" altLang="zh-TW" sz="4000"/>
              <a:t>Example</a:t>
            </a:r>
          </a:p>
        </p:txBody>
      </p:sp>
      <p:graphicFrame>
        <p:nvGraphicFramePr>
          <p:cNvPr id="652292" name="Group 4"/>
          <p:cNvGraphicFramePr>
            <a:graphicFrameLocks noGrp="1"/>
          </p:cNvGraphicFramePr>
          <p:nvPr/>
        </p:nvGraphicFramePr>
        <p:xfrm>
          <a:off x="1979613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1243012"/>
                <a:gridCol w="728663"/>
                <a:gridCol w="722312"/>
                <a:gridCol w="687388"/>
                <a:gridCol w="684212"/>
                <a:gridCol w="6873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x</a:t>
                      </a:r>
                      <a:r>
                        <a:rPr kumimoji="1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  <a:endParaRPr kumimoji="1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(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x</a:t>
                      </a:r>
                      <a:r>
                        <a:rPr kumimoji="1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)</a:t>
                      </a:r>
                      <a:endParaRPr kumimoji="1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2325" name="Object 37"/>
          <p:cNvGraphicFramePr>
            <a:graphicFrameLocks/>
          </p:cNvGraphicFramePr>
          <p:nvPr/>
        </p:nvGraphicFramePr>
        <p:xfrm>
          <a:off x="900113" y="4365625"/>
          <a:ext cx="7461250" cy="514350"/>
        </p:xfrm>
        <a:graphic>
          <a:graphicData uri="http://schemas.openxmlformats.org/presentationml/2006/ole">
            <p:oleObj spid="_x0000_s60418" name="Equation" r:id="rId3" imgW="3314520" imgH="228600" progId="Equation.3">
              <p:embed/>
            </p:oleObj>
          </a:graphicData>
        </a:graphic>
      </p:graphicFrame>
      <p:sp>
        <p:nvSpPr>
          <p:cNvPr id="652326" name="Rectangle 38"/>
          <p:cNvSpPr>
            <a:spLocks noChangeArrowheads="1"/>
          </p:cNvSpPr>
          <p:nvPr/>
        </p:nvSpPr>
        <p:spPr bwMode="auto">
          <a:xfrm>
            <a:off x="468313" y="3716338"/>
            <a:ext cx="8496300" cy="7921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0" lang="en-US" altLang="zh-TW" sz="2400">
                <a:latin typeface="Arial" pitchFamily="34" charset="0"/>
              </a:rPr>
              <a:t>We can construct the polynomial as</a:t>
            </a:r>
          </a:p>
        </p:txBody>
      </p:sp>
      <p:sp>
        <p:nvSpPr>
          <p:cNvPr id="652327" name="Rectangle 39"/>
          <p:cNvSpPr>
            <a:spLocks noChangeArrowheads="1"/>
          </p:cNvSpPr>
          <p:nvPr/>
        </p:nvSpPr>
        <p:spPr bwMode="auto">
          <a:xfrm>
            <a:off x="468313" y="5084763"/>
            <a:ext cx="8496300" cy="9366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0" lang="en-US" altLang="zh-TW" sz="2400">
                <a:latin typeface="Arial" pitchFamily="34" charset="0"/>
              </a:rPr>
              <a:t>where </a:t>
            </a:r>
            <a:r>
              <a:rPr kumimoji="0" lang="en-US" altLang="zh-TW" sz="2400" i="1">
                <a:latin typeface="Times New Roman" pitchFamily="18" charset="0"/>
              </a:rPr>
              <a:t>L</a:t>
            </a:r>
            <a:r>
              <a:rPr kumimoji="0" lang="en-US" altLang="zh-TW" sz="2400" i="1" baseline="-25000">
                <a:latin typeface="Times New Roman" pitchFamily="18" charset="0"/>
              </a:rPr>
              <a:t>i</a:t>
            </a:r>
            <a:r>
              <a:rPr kumimoji="0" lang="en-US" altLang="zh-TW" sz="2400">
                <a:latin typeface="Times New Roman" pitchFamily="18" charset="0"/>
              </a:rPr>
              <a:t>(</a:t>
            </a:r>
            <a:r>
              <a:rPr kumimoji="0" lang="en-US" altLang="zh-TW" sz="2400" i="1">
                <a:latin typeface="Times New Roman" pitchFamily="18" charset="0"/>
              </a:rPr>
              <a:t>x</a:t>
            </a:r>
            <a:r>
              <a:rPr kumimoji="0" lang="en-US" altLang="zh-TW" sz="2400">
                <a:latin typeface="Times New Roman" pitchFamily="18" charset="0"/>
              </a:rPr>
              <a:t>)</a:t>
            </a:r>
            <a:r>
              <a:rPr kumimoji="0" lang="en-US" altLang="zh-TW" sz="2400">
                <a:latin typeface="Arial" pitchFamily="34" charset="0"/>
              </a:rPr>
              <a:t> can be constructed separately as … </a:t>
            </a:r>
          </a:p>
          <a:p>
            <a:pPr>
              <a:spcBef>
                <a:spcPct val="20000"/>
              </a:spcBef>
            </a:pPr>
            <a:r>
              <a:rPr kumimoji="0" lang="en-US" altLang="zh-TW" sz="2400">
                <a:latin typeface="Arial" pitchFamily="34" charset="0"/>
              </a:rPr>
              <a:t>(see next page)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DDFCC-3B55-4D7E-A6A9-35D7CB48BA95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53425" cy="431800"/>
          </a:xfrm>
          <a:noFill/>
          <a:ln/>
        </p:spPr>
        <p:txBody>
          <a:bodyPr/>
          <a:lstStyle/>
          <a:p>
            <a:pPr algn="l"/>
            <a:r>
              <a:rPr lang="en-US" altLang="zh-TW" sz="2400"/>
              <a:t>Example</a:t>
            </a:r>
          </a:p>
        </p:txBody>
      </p:sp>
      <p:graphicFrame>
        <p:nvGraphicFramePr>
          <p:cNvPr id="653316" name="Group 4"/>
          <p:cNvGraphicFramePr>
            <a:graphicFrameLocks noGrp="1"/>
          </p:cNvGraphicFramePr>
          <p:nvPr/>
        </p:nvGraphicFramePr>
        <p:xfrm>
          <a:off x="4067175" y="188913"/>
          <a:ext cx="4752975" cy="1371600"/>
        </p:xfrm>
        <a:graphic>
          <a:graphicData uri="http://schemas.openxmlformats.org/drawingml/2006/table">
            <a:tbl>
              <a:tblPr/>
              <a:tblGrid>
                <a:gridCol w="1243013"/>
                <a:gridCol w="728662"/>
                <a:gridCol w="722313"/>
                <a:gridCol w="687387"/>
                <a:gridCol w="684213"/>
                <a:gridCol w="6873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x</a:t>
                      </a:r>
                      <a:r>
                        <a:rPr kumimoji="1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  <a:endParaRPr kumimoji="1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(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x</a:t>
                      </a:r>
                      <a:r>
                        <a:rPr kumimoji="1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i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)</a:t>
                      </a:r>
                      <a:endParaRPr kumimoji="1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3346" name="Object 34"/>
          <p:cNvGraphicFramePr>
            <a:graphicFrameLocks noChangeAspect="1"/>
          </p:cNvGraphicFramePr>
          <p:nvPr/>
        </p:nvGraphicFramePr>
        <p:xfrm>
          <a:off x="684213" y="1844675"/>
          <a:ext cx="7480300" cy="4384675"/>
        </p:xfrm>
        <a:graphic>
          <a:graphicData uri="http://schemas.openxmlformats.org/presentationml/2006/ole">
            <p:oleObj spid="_x0000_s61442" name="Equation" r:id="rId3" imgW="3746160" imgH="2197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EF95-2C0D-4F54-B061-823A2C65D252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2130425"/>
            <a:ext cx="8424862" cy="2882900"/>
          </a:xfrm>
        </p:spPr>
        <p:txBody>
          <a:bodyPr anchor="ctr"/>
          <a:lstStyle/>
          <a:p>
            <a:r>
              <a:rPr lang="en-US" sz="4000" dirty="0" smtClean="0"/>
              <a:t>INTERPOLATION USING A SINGLE POLYNOMIAL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INTERPOLATION USING A SINGLE POLYNOMIAL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Interpolation is a procedure in which a mathematical formula is used </a:t>
            </a:r>
            <a:r>
              <a:rPr lang="en-US" sz="1800" dirty="0" smtClean="0"/>
              <a:t>to represent </a:t>
            </a:r>
            <a:r>
              <a:rPr lang="en-US" sz="1800" dirty="0" smtClean="0"/>
              <a:t>a given set of data points, such that the formula gives </a:t>
            </a:r>
            <a:r>
              <a:rPr lang="en-US" sz="1800" dirty="0" smtClean="0"/>
              <a:t>the exact </a:t>
            </a:r>
            <a:r>
              <a:rPr lang="en-US" sz="1800" dirty="0" smtClean="0"/>
              <a:t>value at all the data points and an estimated value between </a:t>
            </a:r>
            <a:r>
              <a:rPr lang="en-US" sz="1800" dirty="0" smtClean="0"/>
              <a:t>the points</a:t>
            </a:r>
            <a:r>
              <a:rPr lang="en-US" sz="1800" dirty="0" smtClean="0"/>
              <a:t>. This section shows how this is done by using a single </a:t>
            </a:r>
            <a:r>
              <a:rPr lang="en-US" sz="1800" dirty="0" smtClean="0"/>
              <a:t>polynomial, regardless </a:t>
            </a:r>
            <a:r>
              <a:rPr lang="en-US" sz="1800" dirty="0" smtClean="0"/>
              <a:t>of the number of points. </a:t>
            </a:r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 smtClean="0"/>
              <a:t>was mentioned in the </a:t>
            </a:r>
            <a:r>
              <a:rPr lang="en-US" sz="1800" dirty="0" smtClean="0"/>
              <a:t>previous section</a:t>
            </a:r>
            <a:r>
              <a:rPr lang="en-US" sz="1800" dirty="0" smtClean="0"/>
              <a:t>, for any number of points n there is a polynomial of </a:t>
            </a:r>
            <a:r>
              <a:rPr lang="en-US" sz="1800" dirty="0" smtClean="0"/>
              <a:t>order n </a:t>
            </a:r>
            <a:r>
              <a:rPr lang="en-US" sz="1800" dirty="0" smtClean="0"/>
              <a:t>- 1 that passes through all of the points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For </a:t>
            </a:r>
            <a:r>
              <a:rPr lang="en-US" sz="1800" dirty="0" smtClean="0"/>
              <a:t>two points the </a:t>
            </a:r>
            <a:r>
              <a:rPr lang="en-US" sz="1800" dirty="0" smtClean="0"/>
              <a:t>polynomial is </a:t>
            </a:r>
            <a:r>
              <a:rPr lang="en-US" sz="1800" dirty="0" smtClean="0"/>
              <a:t>of first order (a straight line connecting the points</a:t>
            </a:r>
            <a:r>
              <a:rPr lang="en-US" sz="1800" dirty="0" smtClean="0"/>
              <a:t>).</a:t>
            </a:r>
          </a:p>
          <a:p>
            <a:r>
              <a:rPr lang="en-US" sz="1800" dirty="0" smtClean="0"/>
              <a:t>For three points </a:t>
            </a:r>
            <a:r>
              <a:rPr lang="en-US" sz="1800" dirty="0" smtClean="0"/>
              <a:t>the polynomial is of second order (a parabola that connects </a:t>
            </a:r>
            <a:r>
              <a:rPr lang="en-US" sz="1800" dirty="0" smtClean="0"/>
              <a:t>the points</a:t>
            </a:r>
            <a:r>
              <a:rPr lang="en-US" sz="1800" dirty="0" smtClean="0"/>
              <a:t>), and so on. </a:t>
            </a:r>
            <a:endParaRPr lang="en-US" sz="1800" dirty="0" smtClean="0"/>
          </a:p>
          <a:p>
            <a:r>
              <a:rPr lang="en-US" sz="1800" dirty="0" smtClean="0"/>
              <a:t>This </a:t>
            </a:r>
            <a:r>
              <a:rPr lang="en-US" sz="1800" dirty="0" smtClean="0"/>
              <a:t>is illustrated in Fig. 6-11 which shows how </a:t>
            </a:r>
            <a:r>
              <a:rPr lang="en-US" sz="1800" dirty="0" smtClean="0"/>
              <a:t>first, second</a:t>
            </a:r>
            <a:r>
              <a:rPr lang="en-US" sz="1800" dirty="0" smtClean="0"/>
              <a:t>, third, and fourth-order polynomials connect two, three, </a:t>
            </a:r>
            <a:r>
              <a:rPr lang="en-US" sz="1800" dirty="0" smtClean="0"/>
              <a:t>four, and five points, respectively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2688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5313-2BFB-4095-975E-AC329E57ADAA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/>
              <a:t>Interpolation</a:t>
            </a:r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468313" y="1268413"/>
            <a:ext cx="82073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itchFamily="34" charset="0"/>
              </a:rPr>
              <a:t>Given a sequence of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>
                <a:latin typeface="Arial" pitchFamily="34" charset="0"/>
              </a:rPr>
              <a:t> unique points, </a:t>
            </a: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,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itchFamily="34" charset="0"/>
              </a:rPr>
              <a:t>Want to construct a function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>
                <a:latin typeface="Arial" pitchFamily="34" charset="0"/>
              </a:rPr>
              <a:t> that passes through all the given points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Arial" pitchFamily="34" charset="0"/>
              </a:rPr>
              <a:t>	so that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itchFamily="34" charset="0"/>
              </a:rPr>
              <a:t>We can use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>
                <a:latin typeface="Arial" pitchFamily="34" charset="0"/>
              </a:rPr>
              <a:t> to estimate the value of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 sz="2800">
                <a:latin typeface="Arial" pitchFamily="34" charset="0"/>
              </a:rPr>
              <a:t> for any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u="sng">
                <a:latin typeface="Arial" pitchFamily="34" charset="0"/>
              </a:rPr>
              <a:t>inside the range</a:t>
            </a:r>
            <a:r>
              <a:rPr lang="en-US" sz="2800">
                <a:latin typeface="Arial" pitchFamily="34" charset="0"/>
              </a:rPr>
              <a:t> of the known base points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5F9ED-A244-4CBD-87DE-85BBF337856C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/>
              <a:t>Extrapolation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4475162" cy="4608513"/>
          </a:xfrm>
        </p:spPr>
        <p:txBody>
          <a:bodyPr/>
          <a:lstStyle/>
          <a:p>
            <a:r>
              <a:rPr lang="en-US" sz="2800" i="1">
                <a:solidFill>
                  <a:schemeClr val="hlink"/>
                </a:solidFill>
              </a:rPr>
              <a:t>Extrapolation</a:t>
            </a:r>
            <a:r>
              <a:rPr lang="en-US" sz="2800"/>
              <a:t> is the process of estimating a value of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) </a:t>
            </a:r>
            <a:r>
              <a:rPr lang="en-US" sz="2800"/>
              <a:t>that lies outside the range of the known base points.</a:t>
            </a:r>
          </a:p>
          <a:p>
            <a:endParaRPr lang="en-US" sz="2800"/>
          </a:p>
          <a:p>
            <a:endParaRPr lang="en-US" sz="1200"/>
          </a:p>
          <a:p>
            <a:r>
              <a:rPr lang="en-US" sz="2800"/>
              <a:t>Extreme care should be exercised where one must extrapolate.</a:t>
            </a:r>
          </a:p>
        </p:txBody>
      </p:sp>
      <p:pic>
        <p:nvPicPr>
          <p:cNvPr id="613380" name="Picture 4" descr="Fig18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412875"/>
            <a:ext cx="40925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F2A61-BFC6-44DA-ADD7-4BB3D80004A8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sz="3600"/>
              <a:t>Polynomial Interpolation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96300" cy="259238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2800" b="1"/>
              <a:t>Objective</a:t>
            </a:r>
            <a:r>
              <a:rPr lang="en-US" altLang="zh-TW" sz="2800"/>
              <a:t>: </a:t>
            </a:r>
          </a:p>
          <a:p>
            <a:pPr marL="0" indent="0">
              <a:buFontTx/>
              <a:buNone/>
            </a:pPr>
            <a:r>
              <a:rPr lang="en-US" altLang="zh-TW" sz="2800"/>
              <a:t>Given </a:t>
            </a:r>
            <a:r>
              <a:rPr lang="en-US" altLang="zh-TW" sz="2800" i="1">
                <a:latin typeface="Times New Roman" pitchFamily="18" charset="0"/>
              </a:rPr>
              <a:t>n</a:t>
            </a:r>
            <a:r>
              <a:rPr lang="en-US" altLang="zh-TW" sz="2800">
                <a:latin typeface="Times New Roman" pitchFamily="18" charset="0"/>
              </a:rPr>
              <a:t>+1</a:t>
            </a:r>
            <a:r>
              <a:rPr lang="en-US" altLang="zh-TW" sz="2800"/>
              <a:t> points, we want to find the polynomial of order </a:t>
            </a:r>
            <a:r>
              <a:rPr lang="en-US" altLang="zh-TW" sz="2800" i="1">
                <a:latin typeface="Times New Roman" pitchFamily="18" charset="0"/>
              </a:rPr>
              <a:t>n</a:t>
            </a:r>
            <a:endParaRPr lang="en-US" altLang="zh-TW" sz="2800"/>
          </a:p>
          <a:p>
            <a:pPr marL="0" indent="0">
              <a:buFontTx/>
              <a:buNone/>
            </a:pPr>
            <a:endParaRPr lang="en-US" altLang="zh-TW" sz="2800"/>
          </a:p>
          <a:p>
            <a:pPr marL="0" indent="0">
              <a:buFontTx/>
              <a:buNone/>
            </a:pPr>
            <a:r>
              <a:rPr lang="en-US" altLang="zh-TW" sz="2800"/>
              <a:t>that passes through all the points.</a:t>
            </a:r>
          </a:p>
        </p:txBody>
      </p:sp>
      <p:graphicFrame>
        <p:nvGraphicFramePr>
          <p:cNvPr id="570373" name="Object 5"/>
          <p:cNvGraphicFramePr>
            <a:graphicFrameLocks noChangeAspect="1"/>
          </p:cNvGraphicFramePr>
          <p:nvPr/>
        </p:nvGraphicFramePr>
        <p:xfrm>
          <a:off x="1955800" y="2349500"/>
          <a:ext cx="5275263" cy="603250"/>
        </p:xfrm>
        <a:graphic>
          <a:graphicData uri="http://schemas.openxmlformats.org/presentationml/2006/ole">
            <p:oleObj spid="_x0000_s50178" name="Equation" r:id="rId3" imgW="2108160" imgH="241200" progId="Equation.3">
              <p:embed/>
            </p:oleObj>
          </a:graphicData>
        </a:graphic>
      </p:graphicFrame>
      <p:pic>
        <p:nvPicPr>
          <p:cNvPr id="570376" name="Picture 8" descr="Fig18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644900"/>
            <a:ext cx="7272338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93EB0-C554-4BAB-B591-6171187B156A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67100" cy="417512"/>
          </a:xfrm>
        </p:spPr>
        <p:txBody>
          <a:bodyPr/>
          <a:lstStyle/>
          <a:p>
            <a:pPr algn="l"/>
            <a:r>
              <a:rPr lang="en-US" altLang="zh-TW" sz="2000"/>
              <a:t>Polynomial Interpolation</a:t>
            </a:r>
          </a:p>
        </p:txBody>
      </p:sp>
      <p:sp>
        <p:nvSpPr>
          <p:cNvPr id="571397" name="Rectangle 5"/>
          <p:cNvSpPr>
            <a:spLocks noChangeArrowheads="1"/>
          </p:cNvSpPr>
          <p:nvPr/>
        </p:nvSpPr>
        <p:spPr bwMode="auto">
          <a:xfrm>
            <a:off x="395288" y="836613"/>
            <a:ext cx="8497887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altLang="zh-TW" sz="2800">
                <a:latin typeface="Arial" pitchFamily="34" charset="0"/>
              </a:rPr>
              <a:t>The </a:t>
            </a:r>
            <a:r>
              <a:rPr lang="en-US" altLang="zh-TW" sz="2800" i="1">
                <a:latin typeface="Times New Roman" pitchFamily="18" charset="0"/>
              </a:rPr>
              <a:t>n</a:t>
            </a:r>
            <a:r>
              <a:rPr lang="en-US" altLang="zh-TW" sz="2800" baseline="30000">
                <a:latin typeface="Arial" pitchFamily="34" charset="0"/>
              </a:rPr>
              <a:t>th</a:t>
            </a:r>
            <a:r>
              <a:rPr lang="en-US" altLang="zh-TW" sz="2800">
                <a:latin typeface="Arial" pitchFamily="34" charset="0"/>
              </a:rPr>
              <a:t>-order polynomial that passes through </a:t>
            </a:r>
            <a:r>
              <a:rPr lang="en-US" altLang="zh-TW" sz="2800" i="1">
                <a:latin typeface="Times New Roman" pitchFamily="18" charset="0"/>
              </a:rPr>
              <a:t>n</a:t>
            </a:r>
            <a:r>
              <a:rPr lang="en-US" altLang="zh-TW" sz="2800">
                <a:latin typeface="Times New Roman" pitchFamily="18" charset="0"/>
              </a:rPr>
              <a:t>+1</a:t>
            </a:r>
            <a:r>
              <a:rPr lang="en-US" altLang="zh-TW" sz="2800">
                <a:latin typeface="Arial" pitchFamily="34" charset="0"/>
              </a:rPr>
              <a:t> points is </a:t>
            </a:r>
            <a:r>
              <a:rPr lang="en-US" altLang="zh-TW" sz="2800" u="sng">
                <a:latin typeface="Arial" pitchFamily="34" charset="0"/>
              </a:rPr>
              <a:t>unique</a:t>
            </a:r>
            <a:r>
              <a:rPr lang="en-US" altLang="zh-TW" sz="2800">
                <a:latin typeface="Arial" pitchFamily="34" charset="0"/>
              </a:rPr>
              <a:t>, but it can be written in different mathematical formats: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The conventional form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The Newton Form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The Lagrange Form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2400">
              <a:latin typeface="Arial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altLang="zh-TW" sz="2800">
                <a:latin typeface="Arial" pitchFamily="34" charset="0"/>
              </a:rPr>
              <a:t>Useful characteristics of polynomials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Infinitely differentiable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Can be easily integrated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400">
                <a:latin typeface="Arial" pitchFamily="34" charset="0"/>
              </a:rPr>
              <a:t>Easy to 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Lagrange Interpolating Polynomials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Lagrange interpolating polynomials are a particular form of </a:t>
            </a:r>
            <a:r>
              <a:rPr lang="en-US" dirty="0" smtClean="0"/>
              <a:t>polynomials that </a:t>
            </a:r>
            <a:r>
              <a:rPr lang="en-US" dirty="0" smtClean="0"/>
              <a:t>can be written to fit a given set of data points by using the </a:t>
            </a:r>
            <a:r>
              <a:rPr lang="en-US" dirty="0" smtClean="0"/>
              <a:t>values at </a:t>
            </a:r>
            <a:r>
              <a:rPr lang="en-US" dirty="0" smtClean="0"/>
              <a:t>the points.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polynomials can be written right away and do </a:t>
            </a:r>
            <a:r>
              <a:rPr lang="en-US" dirty="0" smtClean="0"/>
              <a:t>not require </a:t>
            </a:r>
            <a:r>
              <a:rPr lang="en-US" dirty="0" smtClean="0"/>
              <a:t>any preliminary calculations for determining coefficients.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38582</TotalTime>
  <Words>583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cscdefault</vt:lpstr>
      <vt:lpstr>WileyPPT_Template_2012</vt:lpstr>
      <vt:lpstr>1_cscdefault</vt:lpstr>
      <vt:lpstr>Microsoft Equation 3.0</vt:lpstr>
      <vt:lpstr>  MATH 2140  Numerical Methods  </vt:lpstr>
      <vt:lpstr>INTERPOLATION USING A SINGLE POLYNOMIAL</vt:lpstr>
      <vt:lpstr>INTERPOLATION USING A SINGLE POLYNOMIAL</vt:lpstr>
      <vt:lpstr>Slide 4</vt:lpstr>
      <vt:lpstr>Interpolation</vt:lpstr>
      <vt:lpstr>Extrapolation</vt:lpstr>
      <vt:lpstr>Polynomial Interpolation</vt:lpstr>
      <vt:lpstr>Polynomial Interpolation</vt:lpstr>
      <vt:lpstr>Lagrange Interpolating Polynomials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Mohamed Elshazly</cp:lastModifiedBy>
  <cp:revision>508</cp:revision>
  <dcterms:created xsi:type="dcterms:W3CDTF">2001-10-23T13:09:14Z</dcterms:created>
  <dcterms:modified xsi:type="dcterms:W3CDTF">2016-10-22T05:46:28Z</dcterms:modified>
</cp:coreProperties>
</file>