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57" r:id="rId4"/>
    <p:sldId id="258" r:id="rId5"/>
    <p:sldId id="264" r:id="rId6"/>
    <p:sldId id="265" r:id="rId7"/>
    <p:sldId id="27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74" d="100"/>
          <a:sy n="74" d="100"/>
        </p:scale>
        <p:origin x="9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56A9-8BB9-4FDB-8A30-12F4CB349960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B1A8-0CA4-43B9-84E6-56655B18D3B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8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Engineering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Materials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Science AME 2510 -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r>
              <a:rPr lang="fr-BE" dirty="0" smtClean="0"/>
              <a:t>/ 10</a:t>
            </a:r>
            <a:endParaRPr lang="fr-BE" dirty="0"/>
          </a:p>
        </p:txBody>
      </p:sp>
      <p:pic>
        <p:nvPicPr>
          <p:cNvPr id="7" name="Picture 2" descr="F:\KSU 2016\divers\KSU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Engineering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Materials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Science AME 2510 -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r>
              <a:rPr lang="fr-BE" dirty="0" smtClean="0"/>
              <a:t>/ 10</a:t>
            </a:r>
            <a:endParaRPr lang="fr-BE" dirty="0"/>
          </a:p>
        </p:txBody>
      </p:sp>
      <p:pic>
        <p:nvPicPr>
          <p:cNvPr id="10" name="Picture 2" descr="F:\KSU 2016\divers\KSU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Chapter 1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Sequences, Series and the test of their convergence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Lectures 3, 4 and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Series and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convergence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8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Understand the definition of a convergent infinite series.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properties of infinite geometric series.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the nth-Term Test for Divergence of an infinite series.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18197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Sigma notation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11530" t="27344" r="10505" b="28711"/>
          <a:stretch>
            <a:fillRect/>
          </a:stretch>
        </p:blipFill>
        <p:spPr bwMode="auto">
          <a:xfrm>
            <a:off x="285720" y="1000108"/>
            <a:ext cx="8640000" cy="273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e 17"/>
          <p:cNvGrpSpPr/>
          <p:nvPr/>
        </p:nvGrpSpPr>
        <p:grpSpPr>
          <a:xfrm>
            <a:off x="214282" y="3714752"/>
            <a:ext cx="8640000" cy="2400000"/>
            <a:chOff x="214282" y="3714752"/>
            <a:chExt cx="8640000" cy="24000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/>
            <a:srcRect l="7723" t="34375" r="13213" b="26562"/>
            <a:stretch>
              <a:fillRect/>
            </a:stretch>
          </p:blipFill>
          <p:spPr bwMode="auto">
            <a:xfrm>
              <a:off x="214282" y="3714752"/>
              <a:ext cx="8640000" cy="2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 l="76364" t="37863" r="17752" b="56323"/>
            <a:stretch>
              <a:fillRect/>
            </a:stretch>
          </p:blipFill>
          <p:spPr bwMode="auto">
            <a:xfrm>
              <a:off x="1944560" y="3938591"/>
              <a:ext cx="64294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459601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Infinite series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7857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important application of infinite sequences is in representing “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infinite summations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 If {a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is an infinite sequence, then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428860" y="1428736"/>
          <a:ext cx="3497001" cy="78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917360" imgH="431640" progId="Equation.DSMT4">
                  <p:embed/>
                </p:oleObj>
              </mc:Choice>
              <mc:Fallback>
                <p:oleObj name="Equation" r:id="rId3" imgW="191736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428736"/>
                        <a:ext cx="3497001" cy="787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31761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infinite series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(or simply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The numbers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… are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series. For some series it is convenient to begin the index at n=0 (or some other integer). As a typesetting convention, it is common to represent an infinite series as Simply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a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such cases, the starting value for the index must be taken from the </a:t>
            </a:r>
            <a:r>
              <a:rPr lang="fr-FR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fr-FR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 l="30783" t="21679" r="10468" b="30469"/>
          <a:stretch>
            <a:fillRect/>
          </a:stretch>
        </p:blipFill>
        <p:spPr bwMode="auto">
          <a:xfrm>
            <a:off x="1500166" y="3643314"/>
            <a:ext cx="70198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1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889000" y="714375"/>
          <a:ext cx="75057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3555720" imgH="660240" progId="Equation.DSMT4">
                  <p:embed/>
                </p:oleObj>
              </mc:Choice>
              <mc:Fallback>
                <p:oleObj name="Equation" r:id="rId3" imgW="355572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714375"/>
                        <a:ext cx="75057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285720" y="2428868"/>
            <a:ext cx="8640000" cy="3633641"/>
            <a:chOff x="285720" y="2428868"/>
            <a:chExt cx="8640000" cy="363364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 l="30747" t="33203" r="10505" b="22851"/>
            <a:stretch>
              <a:fillRect/>
            </a:stretch>
          </p:blipFill>
          <p:spPr bwMode="auto">
            <a:xfrm>
              <a:off x="285720" y="2428868"/>
              <a:ext cx="8640000" cy="363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/>
            <a:srcRect l="76407" t="35795" r="19221" b="59885"/>
            <a:stretch>
              <a:fillRect/>
            </a:stretch>
          </p:blipFill>
          <p:spPr bwMode="auto">
            <a:xfrm>
              <a:off x="2032036" y="2682816"/>
              <a:ext cx="576000" cy="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208203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Geometric series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9571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series given by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5984" y="761218"/>
          <a:ext cx="5214942" cy="81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2743200" imgH="431640" progId="Equation.DSMT4">
                  <p:embed/>
                </p:oleObj>
              </mc:Choice>
              <mc:Fallback>
                <p:oleObj name="Equation" r:id="rId3" imgW="27432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761218"/>
                        <a:ext cx="5214942" cy="810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5716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geometric series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ratio 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85720" y="2000240"/>
            <a:ext cx="8640000" cy="2445283"/>
            <a:chOff x="214282" y="2643182"/>
            <a:chExt cx="8640000" cy="244528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/>
            <a:srcRect l="30783" t="38281" r="11017" b="32422"/>
            <a:stretch>
              <a:fillRect/>
            </a:stretch>
          </p:blipFill>
          <p:spPr bwMode="auto">
            <a:xfrm>
              <a:off x="214282" y="2643182"/>
              <a:ext cx="8640000" cy="2445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 l="83716" t="41705" r="12915" b="54871"/>
            <a:stretch>
              <a:fillRect/>
            </a:stretch>
          </p:blipFill>
          <p:spPr bwMode="auto">
            <a:xfrm>
              <a:off x="2000232" y="2928934"/>
              <a:ext cx="50006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0" y="450057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2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43108" y="5000636"/>
          <a:ext cx="51069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6" imgW="2743200" imgH="685800" progId="Equation.DSMT4">
                  <p:embed/>
                </p:oleObj>
              </mc:Choice>
              <mc:Fallback>
                <p:oleObj name="Equation" r:id="rId6" imgW="27432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000636"/>
                        <a:ext cx="5106988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01523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nth-Term test for divergence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71472" y="857232"/>
            <a:ext cx="7643866" cy="1500198"/>
            <a:chOff x="571472" y="857232"/>
            <a:chExt cx="7643866" cy="150019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 l="30747" t="35156" r="10505" b="44336"/>
            <a:stretch>
              <a:fillRect/>
            </a:stretch>
          </p:blipFill>
          <p:spPr bwMode="auto">
            <a:xfrm>
              <a:off x="571472" y="857232"/>
              <a:ext cx="7643866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 l="80710" t="38086" r="15446" b="58985"/>
            <a:stretch>
              <a:fillRect/>
            </a:stretch>
          </p:blipFill>
          <p:spPr bwMode="auto">
            <a:xfrm>
              <a:off x="2071670" y="1142984"/>
              <a:ext cx="500066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e 13"/>
          <p:cNvGrpSpPr/>
          <p:nvPr/>
        </p:nvGrpSpPr>
        <p:grpSpPr>
          <a:xfrm>
            <a:off x="571472" y="2571744"/>
            <a:ext cx="7643866" cy="1428760"/>
            <a:chOff x="571472" y="2571744"/>
            <a:chExt cx="7643866" cy="142876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/>
            <a:srcRect l="30783" t="38281" r="10468" b="42188"/>
            <a:stretch>
              <a:fillRect/>
            </a:stretch>
          </p:blipFill>
          <p:spPr bwMode="auto">
            <a:xfrm>
              <a:off x="571472" y="2571744"/>
              <a:ext cx="7643866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 l="80710" t="38086" r="15446" b="58985"/>
            <a:stretch>
              <a:fillRect/>
            </a:stretch>
          </p:blipFill>
          <p:spPr bwMode="auto">
            <a:xfrm>
              <a:off x="2092936" y="2857496"/>
              <a:ext cx="500066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0" y="414338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3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425700" y="4667250"/>
          <a:ext cx="45402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2438280" imgH="660240" progId="Equation.DSMT4">
                  <p:embed/>
                </p:oleObj>
              </mc:Choice>
              <mc:Fallback>
                <p:oleObj name="Equation" r:id="rId5" imgW="243828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4667250"/>
                        <a:ext cx="4540250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r>
              <a:rPr lang="fr-BE" dirty="0" smtClean="0"/>
              <a:t>/ 10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032694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p-series and harmonic series</a:t>
            </a:r>
            <a:endParaRPr lang="fr-FR" sz="10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4965" y="915981"/>
          <a:ext cx="843756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4533840" imgH="888840" progId="Equation.DSMT4">
                  <p:embed/>
                </p:oleObj>
              </mc:Choice>
              <mc:Fallback>
                <p:oleObj name="Equation" r:id="rId3" imgW="453384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65" y="915981"/>
                        <a:ext cx="8437563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714348" y="2643182"/>
            <a:ext cx="7715304" cy="2571768"/>
            <a:chOff x="2357422" y="2357430"/>
            <a:chExt cx="7715304" cy="25717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/>
            <a:srcRect l="32979" t="35351" r="7723" b="29492"/>
            <a:stretch>
              <a:fillRect/>
            </a:stretch>
          </p:blipFill>
          <p:spPr bwMode="auto">
            <a:xfrm>
              <a:off x="2357422" y="2357430"/>
              <a:ext cx="7715304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/>
            <a:srcRect l="79649" t="38281" r="15959" b="57813"/>
            <a:stretch>
              <a:fillRect/>
            </a:stretch>
          </p:blipFill>
          <p:spPr bwMode="auto">
            <a:xfrm>
              <a:off x="3929058" y="2571744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299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Haykel Marouani</dc:creator>
  <cp:lastModifiedBy>PHILIPS</cp:lastModifiedBy>
  <cp:revision>55</cp:revision>
  <dcterms:created xsi:type="dcterms:W3CDTF">2015-12-29T12:39:12Z</dcterms:created>
  <dcterms:modified xsi:type="dcterms:W3CDTF">2017-10-12T06:42:50Z</dcterms:modified>
</cp:coreProperties>
</file>