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5" r:id="rId3"/>
    <p:sldId id="257" r:id="rId4"/>
    <p:sldId id="258" r:id="rId5"/>
    <p:sldId id="264" r:id="rId6"/>
    <p:sldId id="265" r:id="rId7"/>
    <p:sldId id="27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90" autoAdjust="0"/>
  </p:normalViewPr>
  <p:slideViewPr>
    <p:cSldViewPr>
      <p:cViewPr varScale="1">
        <p:scale>
          <a:sx n="74" d="100"/>
          <a:sy n="74" d="100"/>
        </p:scale>
        <p:origin x="90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956A9-8BB9-4FDB-8A30-12F4CB349960}" type="datetimeFigureOut">
              <a:rPr lang="fr-FR" smtClean="0"/>
              <a:pPr/>
              <a:t>12/10/2017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76B1A8-0CA4-43B9-84E6-56655B18D3B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180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Engineering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Materials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Science AME 2510 -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4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F052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86776" y="6480020"/>
            <a:ext cx="857224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CF4668DC-857F-487D-BFFA-8C0CA5037977}" type="slidenum">
              <a:rPr lang="fr-BE" smtClean="0"/>
              <a:pPr/>
              <a:t>‹#›</a:t>
            </a:fld>
            <a:r>
              <a:rPr lang="fr-BE" dirty="0" smtClean="0"/>
              <a:t>/ 10</a:t>
            </a:r>
            <a:endParaRPr lang="fr-BE" dirty="0"/>
          </a:p>
        </p:txBody>
      </p:sp>
      <p:pic>
        <p:nvPicPr>
          <p:cNvPr id="7" name="Picture 2" descr="F:\KSU 2016\divers\KSU3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162678"/>
            <a:ext cx="554041" cy="695322"/>
          </a:xfrm>
          <a:prstGeom prst="rect">
            <a:avLst/>
          </a:prstGeom>
          <a:noFill/>
        </p:spPr>
      </p:pic>
      <p:cxnSp>
        <p:nvCxnSpPr>
          <p:cNvPr id="9" name="Connecteur droit 8"/>
          <p:cNvCxnSpPr/>
          <p:nvPr userDrawn="1"/>
        </p:nvCxnSpPr>
        <p:spPr>
          <a:xfrm>
            <a:off x="571472" y="6427808"/>
            <a:ext cx="8532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42910" y="646714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Engineering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Materials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Science AME 2510 -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4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29058" y="64928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F052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6776" y="6480020"/>
            <a:ext cx="857224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CF4668DC-857F-487D-BFFA-8C0CA5037977}" type="slidenum">
              <a:rPr lang="fr-BE" smtClean="0"/>
              <a:pPr/>
              <a:t>‹#›</a:t>
            </a:fld>
            <a:r>
              <a:rPr lang="fr-BE" dirty="0" smtClean="0"/>
              <a:t>/ 10</a:t>
            </a:r>
            <a:endParaRPr lang="fr-BE" dirty="0"/>
          </a:p>
        </p:txBody>
      </p:sp>
      <p:pic>
        <p:nvPicPr>
          <p:cNvPr id="10" name="Picture 2" descr="F:\KSU 2016\divers\KSU3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162678"/>
            <a:ext cx="554041" cy="695322"/>
          </a:xfrm>
          <a:prstGeom prst="rect">
            <a:avLst/>
          </a:prstGeom>
          <a:noFill/>
        </p:spPr>
      </p:pic>
      <p:cxnSp>
        <p:nvCxnSpPr>
          <p:cNvPr id="11" name="Connecteur droit 10"/>
          <p:cNvCxnSpPr/>
          <p:nvPr userDrawn="1"/>
        </p:nvCxnSpPr>
        <p:spPr>
          <a:xfrm>
            <a:off x="571472" y="6427808"/>
            <a:ext cx="8532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0.png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r>
              <a:rPr lang="fr-BE" dirty="0" smtClean="0"/>
              <a:t>/ 10</a:t>
            </a:r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0" y="0"/>
            <a:ext cx="9144000" cy="4286256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sz="44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Chapter 1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Sequences, Series and the test of their convergence</a:t>
            </a:r>
          </a:p>
          <a:p>
            <a:pPr lvl="0" algn="ctr">
              <a:spcBef>
                <a:spcPct val="0"/>
              </a:spcBef>
              <a:defRPr/>
            </a:pP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Lectures 3, 4 and</a:t>
            </a:r>
            <a:r>
              <a:rPr kumimoji="0" lang="en-US" sz="34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5</a:t>
            </a: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 Series and</a:t>
            </a:r>
            <a:r>
              <a:rPr kumimoji="0" lang="en-US" sz="34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convergence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572008"/>
            <a:ext cx="64294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Understand the definition of a convergent infinite series. 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Use properties of infinite geometric series. 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the nth-Term Test for Divergence of an infinite series.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r>
              <a:rPr lang="fr-BE" dirty="0" smtClean="0"/>
              <a:t>/ 10</a:t>
            </a:r>
            <a:endParaRPr lang="fr-BE" dirty="0"/>
          </a:p>
        </p:txBody>
      </p:sp>
      <p:sp>
        <p:nvSpPr>
          <p:cNvPr id="1026" name="AutoShape 2" descr="Image result for calculus Swokowsk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4418197" cy="76944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Sigma notation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</a:t>
            </a:r>
            <a:endParaRPr lang="fr-FR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 l="11530" t="27344" r="10505" b="28711"/>
          <a:stretch>
            <a:fillRect/>
          </a:stretch>
        </p:blipFill>
        <p:spPr bwMode="auto">
          <a:xfrm>
            <a:off x="285720" y="1000108"/>
            <a:ext cx="8640000" cy="2738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" name="Groupe 17"/>
          <p:cNvGrpSpPr/>
          <p:nvPr/>
        </p:nvGrpSpPr>
        <p:grpSpPr>
          <a:xfrm>
            <a:off x="214282" y="3714752"/>
            <a:ext cx="8640000" cy="2400000"/>
            <a:chOff x="214282" y="3714752"/>
            <a:chExt cx="8640000" cy="2400000"/>
          </a:xfrm>
        </p:grpSpPr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3"/>
            <a:srcRect l="7723" t="34375" r="13213" b="26562"/>
            <a:stretch>
              <a:fillRect/>
            </a:stretch>
          </p:blipFill>
          <p:spPr bwMode="auto">
            <a:xfrm>
              <a:off x="214282" y="3714752"/>
              <a:ext cx="8640000" cy="24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/>
            <a:srcRect l="76364" t="37863" r="17752" b="56323"/>
            <a:stretch>
              <a:fillRect/>
            </a:stretch>
          </p:blipFill>
          <p:spPr bwMode="auto">
            <a:xfrm>
              <a:off x="1944560" y="3938591"/>
              <a:ext cx="642942" cy="357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r>
              <a:rPr lang="fr-BE" dirty="0" smtClean="0"/>
              <a:t>/ 10</a:t>
            </a:r>
            <a:endParaRPr lang="fr-BE" dirty="0"/>
          </a:p>
        </p:txBody>
      </p:sp>
      <p:sp>
        <p:nvSpPr>
          <p:cNvPr id="1026" name="AutoShape 2" descr="Image result for calculus Swokowsk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3459601" cy="76944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Infinite series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0" y="78579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One important application of infinite sequences is in representing “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infinite summations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”. If {a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} is an infinite sequence, then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/>
        </p:nvGraphicFramePr>
        <p:xfrm>
          <a:off x="2428860" y="1428736"/>
          <a:ext cx="3497001" cy="7874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Equation" r:id="rId3" imgW="1917360" imgH="431640" progId="Equation.DSMT4">
                  <p:embed/>
                </p:oleObj>
              </mc:Choice>
              <mc:Fallback>
                <p:oleObj name="Equation" r:id="rId3" imgW="1917360" imgH="43164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60" y="1428736"/>
                        <a:ext cx="3497001" cy="7874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2317616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an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infinite series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(or simply a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series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 The numbers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… are the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terms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of the series. For some series it is convenient to begin the index at n=0 (or some other integer). As a typesetting convention, it is common to represent an infinite series as Simply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a</a:t>
            </a:r>
            <a:r>
              <a:rPr lang="en-US" sz="20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such cases, the starting value for the index must be taken from the </a:t>
            </a:r>
            <a:r>
              <a:rPr lang="fr-FR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context</a:t>
            </a:r>
            <a:r>
              <a:rPr lang="fr-FR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fr-FR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statement</a:t>
            </a:r>
            <a:r>
              <a:rPr lang="fr-FR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5"/>
          <a:srcRect l="30783" t="21679" r="10468" b="30469"/>
          <a:stretch>
            <a:fillRect/>
          </a:stretch>
        </p:blipFill>
        <p:spPr bwMode="auto">
          <a:xfrm>
            <a:off x="1500166" y="3643314"/>
            <a:ext cx="701987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r>
              <a:rPr lang="fr-BE" dirty="0" smtClean="0"/>
              <a:t>/ 10</a:t>
            </a:r>
            <a:endParaRPr lang="fr-BE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2042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Example 1</a:t>
            </a:r>
            <a:endParaRPr lang="fr-FR" sz="1200" dirty="0">
              <a:solidFill>
                <a:srgbClr val="008000"/>
              </a:solidFill>
            </a:endParaRPr>
          </a:p>
        </p:txBody>
      </p:sp>
      <p:graphicFrame>
        <p:nvGraphicFramePr>
          <p:cNvPr id="9" name="Objet 8"/>
          <p:cNvGraphicFramePr>
            <a:graphicFrameLocks noChangeAspect="1"/>
          </p:cNvGraphicFramePr>
          <p:nvPr/>
        </p:nvGraphicFramePr>
        <p:xfrm>
          <a:off x="889000" y="714375"/>
          <a:ext cx="7505700" cy="139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Equation" r:id="rId3" imgW="3555720" imgH="660240" progId="Equation.DSMT4">
                  <p:embed/>
                </p:oleObj>
              </mc:Choice>
              <mc:Fallback>
                <p:oleObj name="Equation" r:id="rId3" imgW="3555720" imgH="6602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9000" y="714375"/>
                        <a:ext cx="7505700" cy="1393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e 13"/>
          <p:cNvGrpSpPr/>
          <p:nvPr/>
        </p:nvGrpSpPr>
        <p:grpSpPr>
          <a:xfrm>
            <a:off x="285720" y="2428868"/>
            <a:ext cx="8640000" cy="3633641"/>
            <a:chOff x="285720" y="2428868"/>
            <a:chExt cx="8640000" cy="363364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5"/>
            <a:srcRect l="30747" t="33203" r="10505" b="22851"/>
            <a:stretch>
              <a:fillRect/>
            </a:stretch>
          </p:blipFill>
          <p:spPr bwMode="auto">
            <a:xfrm>
              <a:off x="285720" y="2428868"/>
              <a:ext cx="8640000" cy="3633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5"/>
            <a:srcRect l="76407" t="35795" r="19221" b="59885"/>
            <a:stretch>
              <a:fillRect/>
            </a:stretch>
          </p:blipFill>
          <p:spPr bwMode="auto">
            <a:xfrm>
              <a:off x="2032036" y="2682816"/>
              <a:ext cx="576000" cy="3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r>
              <a:rPr lang="fr-BE" dirty="0" smtClean="0"/>
              <a:t>/ 10</a:t>
            </a:r>
            <a:endParaRPr lang="fr-BE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208203" cy="76944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Geometric series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0" y="957188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series given by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2285984" y="761218"/>
          <a:ext cx="5214942" cy="810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name="Equation" r:id="rId3" imgW="2743200" imgH="431640" progId="Equation.DSMT4">
                  <p:embed/>
                </p:oleObj>
              </mc:Choice>
              <mc:Fallback>
                <p:oleObj name="Equation" r:id="rId3" imgW="2743200" imgH="431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984" y="761218"/>
                        <a:ext cx="5214942" cy="8103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1571612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a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geometric series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ratio 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fr-FR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285720" y="2000240"/>
            <a:ext cx="8640000" cy="2445283"/>
            <a:chOff x="214282" y="2643182"/>
            <a:chExt cx="8640000" cy="2445283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5"/>
            <a:srcRect l="30783" t="38281" r="11017" b="32422"/>
            <a:stretch>
              <a:fillRect/>
            </a:stretch>
          </p:blipFill>
          <p:spPr bwMode="auto">
            <a:xfrm>
              <a:off x="214282" y="2643182"/>
              <a:ext cx="8640000" cy="2445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5"/>
            <a:srcRect l="83716" t="41705" r="12915" b="54871"/>
            <a:stretch>
              <a:fillRect/>
            </a:stretch>
          </p:blipFill>
          <p:spPr bwMode="auto">
            <a:xfrm>
              <a:off x="2000232" y="2928934"/>
              <a:ext cx="500066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Rectangle 13"/>
          <p:cNvSpPr/>
          <p:nvPr/>
        </p:nvSpPr>
        <p:spPr>
          <a:xfrm>
            <a:off x="0" y="4500570"/>
            <a:ext cx="2042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Example 2</a:t>
            </a:r>
            <a:endParaRPr lang="fr-FR" sz="1200" dirty="0">
              <a:solidFill>
                <a:srgbClr val="008000"/>
              </a:solidFill>
            </a:endParaRPr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2143108" y="5000636"/>
          <a:ext cx="5106988" cy="127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8" name="Equation" r:id="rId6" imgW="2743200" imgH="685800" progId="Equation.DSMT4">
                  <p:embed/>
                </p:oleObj>
              </mc:Choice>
              <mc:Fallback>
                <p:oleObj name="Equation" r:id="rId6" imgW="2743200" imgH="6858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08" y="5000636"/>
                        <a:ext cx="5106988" cy="1276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r>
              <a:rPr lang="fr-BE" dirty="0" smtClean="0"/>
              <a:t>/ 10</a:t>
            </a:r>
            <a:endParaRPr lang="fr-BE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7201523" cy="76944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nth-Term test for divergence </a:t>
            </a:r>
            <a:endParaRPr lang="fr-FR" dirty="0"/>
          </a:p>
        </p:txBody>
      </p:sp>
      <p:grpSp>
        <p:nvGrpSpPr>
          <p:cNvPr id="13" name="Groupe 12"/>
          <p:cNvGrpSpPr/>
          <p:nvPr/>
        </p:nvGrpSpPr>
        <p:grpSpPr>
          <a:xfrm>
            <a:off x="571472" y="857232"/>
            <a:ext cx="7643866" cy="1500198"/>
            <a:chOff x="571472" y="857232"/>
            <a:chExt cx="7643866" cy="1500198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/>
            <a:srcRect l="30747" t="35156" r="10505" b="44336"/>
            <a:stretch>
              <a:fillRect/>
            </a:stretch>
          </p:blipFill>
          <p:spPr bwMode="auto">
            <a:xfrm>
              <a:off x="571472" y="857232"/>
              <a:ext cx="7643866" cy="1500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3"/>
            <a:srcRect l="80710" t="38086" r="15446" b="58985"/>
            <a:stretch>
              <a:fillRect/>
            </a:stretch>
          </p:blipFill>
          <p:spPr bwMode="auto">
            <a:xfrm>
              <a:off x="2071670" y="1142984"/>
              <a:ext cx="500066" cy="214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4" name="Groupe 13"/>
          <p:cNvGrpSpPr/>
          <p:nvPr/>
        </p:nvGrpSpPr>
        <p:grpSpPr>
          <a:xfrm>
            <a:off x="571472" y="2571744"/>
            <a:ext cx="7643866" cy="1428760"/>
            <a:chOff x="571472" y="2571744"/>
            <a:chExt cx="7643866" cy="1428760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4"/>
            <a:srcRect l="30783" t="38281" r="10468" b="42188"/>
            <a:stretch>
              <a:fillRect/>
            </a:stretch>
          </p:blipFill>
          <p:spPr bwMode="auto">
            <a:xfrm>
              <a:off x="571472" y="2571744"/>
              <a:ext cx="7643866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/>
            <a:srcRect l="80710" t="38086" r="15446" b="58985"/>
            <a:stretch>
              <a:fillRect/>
            </a:stretch>
          </p:blipFill>
          <p:spPr bwMode="auto">
            <a:xfrm>
              <a:off x="2092936" y="2857496"/>
              <a:ext cx="500066" cy="214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5" name="Rectangle 14"/>
          <p:cNvSpPr/>
          <p:nvPr/>
        </p:nvSpPr>
        <p:spPr>
          <a:xfrm>
            <a:off x="0" y="4143380"/>
            <a:ext cx="2042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Example 3</a:t>
            </a:r>
            <a:endParaRPr lang="fr-FR" sz="1200" dirty="0">
              <a:solidFill>
                <a:srgbClr val="008000"/>
              </a:solidFill>
            </a:endParaRPr>
          </a:p>
        </p:txBody>
      </p:sp>
      <p:graphicFrame>
        <p:nvGraphicFramePr>
          <p:cNvPr id="16" name="Object 4"/>
          <p:cNvGraphicFramePr>
            <a:graphicFrameLocks noChangeAspect="1"/>
          </p:cNvGraphicFramePr>
          <p:nvPr/>
        </p:nvGraphicFramePr>
        <p:xfrm>
          <a:off x="2425700" y="4667250"/>
          <a:ext cx="4540250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name="Equation" r:id="rId5" imgW="2438280" imgH="660240" progId="Equation.DSMT4">
                  <p:embed/>
                </p:oleObj>
              </mc:Choice>
              <mc:Fallback>
                <p:oleObj name="Equation" r:id="rId5" imgW="2438280" imgH="6602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5700" y="4667250"/>
                        <a:ext cx="4540250" cy="1228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r>
              <a:rPr lang="fr-BE" dirty="0" smtClean="0"/>
              <a:t>/ 10</a:t>
            </a:r>
            <a:endParaRPr lang="fr-BE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7032694" cy="76944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p-series and harmonic series</a:t>
            </a:r>
            <a:endParaRPr lang="fr-FR" sz="1000" dirty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134965" y="915981"/>
          <a:ext cx="8437563" cy="165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1" name="Equation" r:id="rId3" imgW="4533840" imgH="888840" progId="Equation.DSMT4">
                  <p:embed/>
                </p:oleObj>
              </mc:Choice>
              <mc:Fallback>
                <p:oleObj name="Equation" r:id="rId3" imgW="4533840" imgH="8888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65" y="915981"/>
                        <a:ext cx="8437563" cy="165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e 10"/>
          <p:cNvGrpSpPr/>
          <p:nvPr/>
        </p:nvGrpSpPr>
        <p:grpSpPr>
          <a:xfrm>
            <a:off x="714348" y="2643182"/>
            <a:ext cx="7715304" cy="2571768"/>
            <a:chOff x="2357422" y="2357430"/>
            <a:chExt cx="7715304" cy="2571768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5"/>
            <a:srcRect l="32979" t="35351" r="7723" b="29492"/>
            <a:stretch>
              <a:fillRect/>
            </a:stretch>
          </p:blipFill>
          <p:spPr bwMode="auto">
            <a:xfrm>
              <a:off x="2357422" y="2357430"/>
              <a:ext cx="7715304" cy="2571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5"/>
            <a:srcRect l="79649" t="38281" r="15959" b="57813"/>
            <a:stretch>
              <a:fillRect/>
            </a:stretch>
          </p:blipFill>
          <p:spPr bwMode="auto">
            <a:xfrm>
              <a:off x="3929058" y="2571744"/>
              <a:ext cx="571504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299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Symbol</vt:lpstr>
      <vt:lpstr>Times New Roman</vt:lpstr>
      <vt:lpstr>Wingdings</vt:lpstr>
      <vt:lpstr>Thème Office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Haykel Marouani</dc:creator>
  <cp:lastModifiedBy>PHILIPS</cp:lastModifiedBy>
  <cp:revision>55</cp:revision>
  <dcterms:created xsi:type="dcterms:W3CDTF">2015-12-29T12:39:12Z</dcterms:created>
  <dcterms:modified xsi:type="dcterms:W3CDTF">2017-10-12T06:42:50Z</dcterms:modified>
</cp:coreProperties>
</file>