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3190" autoAdjust="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56A9-8BB9-4FDB-8A30-12F4CB349960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6B1A8-0CA4-43B9-84E6-56655B18D3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2910" y="646714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ctr"/>
            <a:r>
              <a:rPr lang="fr-FR" b="1" smtClean="0">
                <a:solidFill>
                  <a:srgbClr val="000000"/>
                </a:solidFill>
                <a:latin typeface="Times New Roman"/>
              </a:rPr>
              <a:t>Engineering Materials Science AME 2510 - Level 4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F052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86776" y="6480020"/>
            <a:ext cx="857224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r>
              <a:rPr lang="fr-BE" dirty="0" smtClean="0"/>
              <a:t>/ 6</a:t>
            </a:r>
            <a:endParaRPr lang="fr-BE" dirty="0"/>
          </a:p>
        </p:txBody>
      </p:sp>
      <p:pic>
        <p:nvPicPr>
          <p:cNvPr id="7" name="Picture 2" descr="F:\KSU 2016\divers\KSU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62678"/>
            <a:ext cx="554041" cy="695322"/>
          </a:xfrm>
          <a:prstGeom prst="rect">
            <a:avLst/>
          </a:prstGeom>
          <a:noFill/>
        </p:spPr>
      </p:pic>
      <p:cxnSp>
        <p:nvCxnSpPr>
          <p:cNvPr id="9" name="Connecteur droit 8"/>
          <p:cNvCxnSpPr/>
          <p:nvPr userDrawn="1"/>
        </p:nvCxnSpPr>
        <p:spPr>
          <a:xfrm>
            <a:off x="571472" y="6427808"/>
            <a:ext cx="853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2910" y="646714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ctr"/>
            <a:r>
              <a:rPr lang="fr-FR" b="1" smtClean="0">
                <a:solidFill>
                  <a:srgbClr val="000000"/>
                </a:solidFill>
                <a:latin typeface="Times New Roman"/>
              </a:rPr>
              <a:t>Engineering Materials Science AME 2510 - Level 4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29058" y="649287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F052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86776" y="6480020"/>
            <a:ext cx="857224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r>
              <a:rPr lang="fr-BE" dirty="0" smtClean="0"/>
              <a:t>/ 6</a:t>
            </a:r>
            <a:endParaRPr lang="fr-BE" dirty="0"/>
          </a:p>
        </p:txBody>
      </p:sp>
      <p:pic>
        <p:nvPicPr>
          <p:cNvPr id="10" name="Picture 2" descr="F:\KSU 2016\divers\KSU3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62678"/>
            <a:ext cx="554041" cy="695322"/>
          </a:xfrm>
          <a:prstGeom prst="rect">
            <a:avLst/>
          </a:prstGeom>
          <a:noFill/>
        </p:spPr>
      </p:pic>
      <p:cxnSp>
        <p:nvCxnSpPr>
          <p:cNvPr id="11" name="Connecteur droit 10"/>
          <p:cNvCxnSpPr/>
          <p:nvPr userDrawn="1"/>
        </p:nvCxnSpPr>
        <p:spPr>
          <a:xfrm>
            <a:off x="571472" y="6427808"/>
            <a:ext cx="8532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Calculus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for 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engineers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MATH 1110 - </a:t>
            </a:r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Level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3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r>
              <a:rPr lang="fr-BE" dirty="0" smtClean="0"/>
              <a:t>/ 6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F093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0"/>
            <a:ext cx="9144000" cy="428625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Chapter 1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Sequences, Series and the test of their convergence</a:t>
            </a:r>
          </a:p>
          <a:p>
            <a:pPr lvl="0" algn="ctr">
              <a:spcBef>
                <a:spcPct val="0"/>
              </a:spcBef>
              <a:defRPr/>
            </a:pPr>
            <a:endParaRPr kumimoji="0" lang="en-US" sz="3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Lecture 7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The Ratio and Root Tests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57200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 the Ratio Test to determine whether a series converges or diverges.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 the Root Test to determine whether a series converges or diverges.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Review the tests for convergence and divergence of an infinite series.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r>
              <a:rPr lang="fr-BE" dirty="0" smtClean="0"/>
              <a:t>/ 6</a:t>
            </a:r>
            <a:endParaRPr lang="fr-BE" dirty="0"/>
          </a:p>
        </p:txBody>
      </p:sp>
      <p:sp>
        <p:nvSpPr>
          <p:cNvPr id="1026" name="AutoShape 2" descr="Image result for calculus Swoko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</p:spPr>
        <p:txBody>
          <a:bodyPr/>
          <a:lstStyle/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F093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411511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ratio test</a:t>
            </a:r>
            <a:endParaRPr lang="fr-FR" dirty="0"/>
          </a:p>
        </p:txBody>
      </p:sp>
      <p:grpSp>
        <p:nvGrpSpPr>
          <p:cNvPr id="22" name="Groupe 21"/>
          <p:cNvGrpSpPr/>
          <p:nvPr/>
        </p:nvGrpSpPr>
        <p:grpSpPr>
          <a:xfrm>
            <a:off x="218280" y="808952"/>
            <a:ext cx="8640000" cy="3403636"/>
            <a:chOff x="126128" y="793186"/>
            <a:chExt cx="8640000" cy="3403636"/>
          </a:xfrm>
        </p:grpSpPr>
        <p:pic>
          <p:nvPicPr>
            <p:cNvPr id="14" name="Picture 1"/>
            <p:cNvPicPr>
              <a:picLocks noChangeAspect="1" noChangeArrowheads="1"/>
            </p:cNvPicPr>
            <p:nvPr/>
          </p:nvPicPr>
          <p:blipFill>
            <a:blip r:embed="rId3"/>
            <a:srcRect l="37884" t="33203" r="7760" b="28711"/>
            <a:stretch>
              <a:fillRect/>
            </a:stretch>
          </p:blipFill>
          <p:spPr bwMode="auto">
            <a:xfrm>
              <a:off x="126128" y="793186"/>
              <a:ext cx="8640000" cy="340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1"/>
            <p:cNvPicPr>
              <a:picLocks noChangeAspect="1" noChangeArrowheads="1"/>
            </p:cNvPicPr>
            <p:nvPr/>
          </p:nvPicPr>
          <p:blipFill>
            <a:blip r:embed="rId3"/>
            <a:srcRect l="84005" t="36133" r="11603" b="60937"/>
            <a:stretch>
              <a:fillRect/>
            </a:stretch>
          </p:blipFill>
          <p:spPr bwMode="auto">
            <a:xfrm>
              <a:off x="1857357" y="1071546"/>
              <a:ext cx="762006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3" name="Rectangle 22"/>
          <p:cNvSpPr/>
          <p:nvPr/>
        </p:nvSpPr>
        <p:spPr>
          <a:xfrm>
            <a:off x="0" y="4786322"/>
            <a:ext cx="2042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 1</a:t>
            </a:r>
            <a:endParaRPr lang="fr-FR" sz="1200" dirty="0">
              <a:solidFill>
                <a:srgbClr val="008000"/>
              </a:solidFill>
            </a:endParaRPr>
          </a:p>
        </p:txBody>
      </p:sp>
      <p:graphicFrame>
        <p:nvGraphicFramePr>
          <p:cNvPr id="24" name="Objet 23"/>
          <p:cNvGraphicFramePr>
            <a:graphicFrameLocks noChangeAspect="1"/>
          </p:cNvGraphicFramePr>
          <p:nvPr/>
        </p:nvGraphicFramePr>
        <p:xfrm>
          <a:off x="571472" y="5286388"/>
          <a:ext cx="8013700" cy="938213"/>
        </p:xfrm>
        <a:graphic>
          <a:graphicData uri="http://schemas.openxmlformats.org/presentationml/2006/ole">
            <p:oleObj spid="_x0000_s7170" name="Equation" r:id="rId4" imgW="3797280" imgH="444240" progId="Equation.DSMT4">
              <p:embed/>
            </p:oleObj>
          </a:graphicData>
        </a:graphic>
      </p:graphicFrame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2910" y="6467141"/>
            <a:ext cx="2133600" cy="365125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Calculus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for 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engineers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MATH 1110 - </a:t>
            </a:r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Level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3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r>
              <a:rPr lang="fr-BE" dirty="0" smtClean="0"/>
              <a:t>/ 6</a:t>
            </a:r>
            <a:endParaRPr lang="fr-BE" dirty="0"/>
          </a:p>
        </p:txBody>
      </p:sp>
      <p:sp>
        <p:nvSpPr>
          <p:cNvPr id="1026" name="AutoShape 2" descr="Image result for calculus Swoko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</p:spPr>
        <p:txBody>
          <a:bodyPr/>
          <a:lstStyle/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F093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244221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root test</a:t>
            </a:r>
            <a:endParaRPr lang="fr-FR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2910" y="6467141"/>
            <a:ext cx="2133600" cy="365125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Calculus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for 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engineers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MATH 1110 - </a:t>
            </a:r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Level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3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214282" y="1142984"/>
            <a:ext cx="8640000" cy="3002553"/>
            <a:chOff x="214282" y="1142984"/>
            <a:chExt cx="8640000" cy="3002553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2"/>
            <a:srcRect l="15373" t="29297" r="7210" b="22851"/>
            <a:stretch>
              <a:fillRect/>
            </a:stretch>
          </p:blipFill>
          <p:spPr bwMode="auto">
            <a:xfrm>
              <a:off x="214282" y="1142984"/>
              <a:ext cx="8640000" cy="3002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2"/>
            <a:srcRect l="83224" t="32713" r="11015" b="61594"/>
            <a:stretch>
              <a:fillRect/>
            </a:stretch>
          </p:blipFill>
          <p:spPr bwMode="auto">
            <a:xfrm>
              <a:off x="1928794" y="1357298"/>
              <a:ext cx="64294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r>
              <a:rPr lang="fr-BE" dirty="0" smtClean="0"/>
              <a:t>/ 6</a:t>
            </a:r>
            <a:endParaRPr lang="fr-BE" dirty="0"/>
          </a:p>
        </p:txBody>
      </p:sp>
      <p:sp>
        <p:nvSpPr>
          <p:cNvPr id="1026" name="AutoShape 2" descr="Image result for calculus Swoko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</p:spPr>
        <p:txBody>
          <a:bodyPr/>
          <a:lstStyle/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F093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6864315" cy="76944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Strategies for Testing Series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2910" y="6467141"/>
            <a:ext cx="2133600" cy="365125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Calculus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for 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engineers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MATH 1110 - </a:t>
            </a:r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Level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3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2867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have now studied 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10 tests for determining the convergence or divergence of 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an infinite 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series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choosing and applying the various tests will come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with practice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Guidelines for Testing a Series for Convergence or Divergence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Does the term approach 0? 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not, the series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diverges.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series one of the special types: geometric, p-series, telescoping, or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alternating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the Integral Test, the Root Test, or the Ratio Test be applied ?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the series be compared favorably to one of the special types ?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r>
              <a:rPr lang="fr-BE" dirty="0" smtClean="0"/>
              <a:t>/ 6</a:t>
            </a:r>
            <a:endParaRPr lang="fr-BE" dirty="0"/>
          </a:p>
        </p:txBody>
      </p:sp>
      <p:sp>
        <p:nvSpPr>
          <p:cNvPr id="1026" name="AutoShape 2" descr="Image result for calculus Swoko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</p:spPr>
        <p:txBody>
          <a:bodyPr/>
          <a:lstStyle/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F093</a:t>
            </a:r>
            <a:endParaRPr lang="fr-BE" dirty="0" smtClean="0"/>
          </a:p>
          <a:p>
            <a:endParaRPr lang="fr-BE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 l="12628" t="16602" r="13250" b="6249"/>
          <a:stretch>
            <a:fillRect/>
          </a:stretch>
        </p:blipFill>
        <p:spPr bwMode="auto">
          <a:xfrm>
            <a:off x="0" y="-2"/>
            <a:ext cx="9144000" cy="535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2910" y="6467141"/>
            <a:ext cx="2133600" cy="365125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Calculus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for 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engineers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MATH 1110 - </a:t>
            </a:r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Level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3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r>
              <a:rPr lang="fr-BE" dirty="0" smtClean="0"/>
              <a:t>/ 6</a:t>
            </a:r>
            <a:endParaRPr lang="fr-BE" dirty="0"/>
          </a:p>
        </p:txBody>
      </p:sp>
      <p:sp>
        <p:nvSpPr>
          <p:cNvPr id="1026" name="AutoShape 2" descr="Image result for calculus Swokows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929058" y="6492875"/>
            <a:ext cx="2895600" cy="365125"/>
          </a:xfrm>
        </p:spPr>
        <p:txBody>
          <a:bodyPr/>
          <a:lstStyle/>
          <a:p>
            <a:r>
              <a:rPr lang="fr-FR" dirty="0" err="1" smtClean="0"/>
              <a:t>Haykel</a:t>
            </a:r>
            <a:r>
              <a:rPr lang="fr-FR" dirty="0" smtClean="0"/>
              <a:t> MAROUANI (hmarouani@ksu.edu.sa)</a:t>
            </a:r>
          </a:p>
          <a:p>
            <a:r>
              <a:rPr lang="fr-FR" dirty="0" smtClean="0"/>
              <a:t>Office F093</a:t>
            </a:r>
            <a:endParaRPr lang="fr-BE" dirty="0" smtClean="0"/>
          </a:p>
          <a:p>
            <a:endParaRPr lang="fr-BE" dirty="0"/>
          </a:p>
        </p:txBody>
      </p:sp>
      <p:grpSp>
        <p:nvGrpSpPr>
          <p:cNvPr id="8" name="Groupe 7"/>
          <p:cNvGrpSpPr/>
          <p:nvPr/>
        </p:nvGrpSpPr>
        <p:grpSpPr>
          <a:xfrm>
            <a:off x="0" y="-2"/>
            <a:ext cx="9144000" cy="5583760"/>
            <a:chOff x="0" y="-2"/>
            <a:chExt cx="9144000" cy="5583760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/>
            <a:srcRect l="12628" t="16602" r="13250" b="6249"/>
            <a:stretch>
              <a:fillRect/>
            </a:stretch>
          </p:blipFill>
          <p:spPr bwMode="auto">
            <a:xfrm>
              <a:off x="0" y="-2"/>
              <a:ext cx="9144000" cy="5350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/>
            <a:srcRect l="12628" t="17578" r="13250" b="10156"/>
            <a:stretch>
              <a:fillRect/>
            </a:stretch>
          </p:blipFill>
          <p:spPr bwMode="auto">
            <a:xfrm>
              <a:off x="0" y="571487"/>
              <a:ext cx="9144000" cy="5012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2910" y="6467141"/>
            <a:ext cx="2133600" cy="365125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Calculus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for 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engineers</a:t>
            </a:r>
          </a:p>
          <a:p>
            <a:pPr algn="ctr"/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MATH 1110 - </a:t>
            </a:r>
            <a:r>
              <a:rPr lang="fr-FR" b="1" dirty="0" err="1" smtClean="0">
                <a:solidFill>
                  <a:srgbClr val="000000"/>
                </a:solidFill>
                <a:latin typeface="Times New Roman"/>
              </a:rPr>
              <a:t>Level</a:t>
            </a:r>
            <a:r>
              <a:rPr lang="fr-FR" b="1" dirty="0" smtClean="0">
                <a:solidFill>
                  <a:srgbClr val="000000"/>
                </a:solidFill>
                <a:latin typeface="Times New Roman"/>
              </a:rPr>
              <a:t> 3</a:t>
            </a:r>
            <a:endParaRPr lang="fr-FR" dirty="0" smtClean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288</Words>
  <PresentationFormat>Affichage à l'écran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Thème Office</vt:lpstr>
      <vt:lpstr>Equation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Haykel Marouani</dc:creator>
  <cp:lastModifiedBy>Haykel Marouani</cp:lastModifiedBy>
  <cp:revision>56</cp:revision>
  <dcterms:created xsi:type="dcterms:W3CDTF">2015-12-29T12:39:12Z</dcterms:created>
  <dcterms:modified xsi:type="dcterms:W3CDTF">2016-10-14T11:34:04Z</dcterms:modified>
</cp:coreProperties>
</file>