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71" r:id="rId2"/>
  </p:sldMasterIdLst>
  <p:notesMasterIdLst>
    <p:notesMasterId r:id="rId22"/>
  </p:notesMasterIdLst>
  <p:sldIdLst>
    <p:sldId id="539" r:id="rId3"/>
    <p:sldId id="513" r:id="rId4"/>
    <p:sldId id="514" r:id="rId5"/>
    <p:sldId id="515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47" r:id="rId14"/>
    <p:sldId id="548" r:id="rId15"/>
    <p:sldId id="549" r:id="rId16"/>
    <p:sldId id="550" r:id="rId17"/>
    <p:sldId id="551" r:id="rId18"/>
    <p:sldId id="552" r:id="rId19"/>
    <p:sldId id="553" r:id="rId20"/>
    <p:sldId id="555" r:id="rId21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D60093"/>
    <a:srgbClr val="FF3399"/>
    <a:srgbClr val="CC0099"/>
    <a:srgbClr val="0B2FC7"/>
    <a:srgbClr val="FA1A02"/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4" autoAdjust="0"/>
    <p:restoredTop sz="92836" autoAdjust="0"/>
  </p:normalViewPr>
  <p:slideViewPr>
    <p:cSldViewPr>
      <p:cViewPr varScale="1">
        <p:scale>
          <a:sx n="104" d="100"/>
          <a:sy n="104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anose="02020603050405020304" pitchFamily="18" charset="0"/>
              </a:defRPr>
            </a:lvl1pPr>
          </a:lstStyle>
          <a:p>
            <a:fld id="{EC25E629-5012-4447-B365-D30FAB5EB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285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EG" altLang="en-US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48C6F-2564-49F1-9D83-D0E79AD1709E}" type="slidenum">
              <a:rPr lang="ar-SA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21" indent="-285701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00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2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41" indent="-22856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16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28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0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521" indent="-22856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ar-EG" alt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3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346529-E426-4AF0-A339-846BE5E622B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406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8FBB8F-EE42-406C-9C5C-BD0D1E9CA08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659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748B86-F74D-4DC0-B042-8ACA4370959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13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1"/>
            <a:ext cx="64007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en-US" spc="-10" smtClean="0">
                <a:solidFill>
                  <a:prstClr val="white"/>
                </a:solidFill>
              </a:rPr>
              <a:t>Nume</a:t>
            </a:r>
            <a:r>
              <a:rPr lang="en-US" smtClean="0">
                <a:solidFill>
                  <a:prstClr val="white"/>
                </a:solidFill>
              </a:rPr>
              <a:t>r</a:t>
            </a:r>
            <a:r>
              <a:rPr lang="en-US" spc="-10" smtClean="0">
                <a:solidFill>
                  <a:prstClr val="white"/>
                </a:solidFill>
              </a:rPr>
              <a:t>ical </a:t>
            </a:r>
            <a:r>
              <a:rPr lang="en-US" spc="-20" smtClean="0">
                <a:solidFill>
                  <a:prstClr val="white"/>
                </a:solidFill>
              </a:rPr>
              <a:t>A</a:t>
            </a:r>
            <a:r>
              <a:rPr lang="en-US" spc="-10" smtClean="0">
                <a:solidFill>
                  <a:prstClr val="white"/>
                </a:solidFill>
              </a:rPr>
              <a:t>nalysis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r>
              <a:rPr lang="en-US" spc="-10" smtClean="0">
                <a:solidFill>
                  <a:prstClr val="white"/>
                </a:solidFill>
              </a:rPr>
              <a:t> (Chapter 2)</a:t>
            </a:r>
            <a:endParaRPr lang="en-US" spc="-10" dirty="0">
              <a:solidFill>
                <a:prstClr val="white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fr-FR" spc="-10" smtClean="0">
                <a:solidFill>
                  <a:prstClr val="white"/>
                </a:solidFill>
              </a:rPr>
              <a:t>R L Burden &amp; J D </a:t>
            </a:r>
            <a:r>
              <a:rPr lang="fr-FR" spc="-69" smtClean="0">
                <a:solidFill>
                  <a:prstClr val="white"/>
                </a:solidFill>
              </a:rPr>
              <a:t>F</a:t>
            </a:r>
            <a:r>
              <a:rPr lang="fr-FR" spc="-10" smtClean="0">
                <a:solidFill>
                  <a:prstClr val="white"/>
                </a:solidFill>
              </a:rPr>
              <a:t>aires</a:t>
            </a:r>
            <a:endParaRPr lang="fr-FR" spc="-10" dirty="0">
              <a:solidFill>
                <a:prstClr val="white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3388"/>
            <a:fld id="{81D60167-4931-47E6-BA6A-407CBD079E47}" type="slidenum">
              <a:rPr lang="en-US" spc="-10" smtClean="0">
                <a:solidFill>
                  <a:prstClr val="white"/>
                </a:solidFill>
              </a:rPr>
              <a:pPr marL="133388"/>
              <a:t>‹#›</a:t>
            </a:fld>
            <a:r>
              <a:rPr lang="en-US" spc="-10" smtClean="0">
                <a:solidFill>
                  <a:prstClr val="white"/>
                </a:solidFill>
              </a:rPr>
              <a:t> / 25</a:t>
            </a:r>
            <a:endParaRPr lang="en-US" spc="-1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5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28412" y="3135574"/>
            <a:ext cx="2687177" cy="625108"/>
          </a:xfrm>
        </p:spPr>
        <p:txBody>
          <a:bodyPr lIns="0" tIns="0" rIns="0" bIns="0"/>
          <a:lstStyle>
            <a:lvl1pPr>
              <a:defRPr sz="4062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9609" y="1382737"/>
            <a:ext cx="8644782" cy="365934"/>
          </a:xfrm>
        </p:spPr>
        <p:txBody>
          <a:bodyPr lIns="0" tIns="0" rIns="0" bIns="0"/>
          <a:lstStyle>
            <a:lvl1pPr>
              <a:defRPr sz="2378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en-US" spc="-10" smtClean="0">
                <a:solidFill>
                  <a:prstClr val="white"/>
                </a:solidFill>
              </a:rPr>
              <a:t>Nume</a:t>
            </a:r>
            <a:r>
              <a:rPr lang="en-US" smtClean="0">
                <a:solidFill>
                  <a:prstClr val="white"/>
                </a:solidFill>
              </a:rPr>
              <a:t>r</a:t>
            </a:r>
            <a:r>
              <a:rPr lang="en-US" spc="-10" smtClean="0">
                <a:solidFill>
                  <a:prstClr val="white"/>
                </a:solidFill>
              </a:rPr>
              <a:t>ical </a:t>
            </a:r>
            <a:r>
              <a:rPr lang="en-US" spc="-20" smtClean="0">
                <a:solidFill>
                  <a:prstClr val="white"/>
                </a:solidFill>
              </a:rPr>
              <a:t>A</a:t>
            </a:r>
            <a:r>
              <a:rPr lang="en-US" spc="-10" smtClean="0">
                <a:solidFill>
                  <a:prstClr val="white"/>
                </a:solidFill>
              </a:rPr>
              <a:t>nalysis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r>
              <a:rPr lang="en-US" spc="-10" smtClean="0">
                <a:solidFill>
                  <a:prstClr val="white"/>
                </a:solidFill>
              </a:rPr>
              <a:t> (Chapter 2)</a:t>
            </a:r>
            <a:endParaRPr lang="en-US" spc="-10" dirty="0">
              <a:solidFill>
                <a:prstClr val="white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fr-FR" spc="-10" smtClean="0">
                <a:solidFill>
                  <a:prstClr val="white"/>
                </a:solidFill>
              </a:rPr>
              <a:t>R L Burden &amp; J D </a:t>
            </a:r>
            <a:r>
              <a:rPr lang="fr-FR" spc="-69" smtClean="0">
                <a:solidFill>
                  <a:prstClr val="white"/>
                </a:solidFill>
              </a:rPr>
              <a:t>F</a:t>
            </a:r>
            <a:r>
              <a:rPr lang="fr-FR" spc="-10" smtClean="0">
                <a:solidFill>
                  <a:prstClr val="white"/>
                </a:solidFill>
              </a:rPr>
              <a:t>aires</a:t>
            </a:r>
            <a:endParaRPr lang="fr-FR" spc="-10" dirty="0">
              <a:solidFill>
                <a:prstClr val="white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3388"/>
            <a:fld id="{81D60167-4931-47E6-BA6A-407CBD079E47}" type="slidenum">
              <a:rPr lang="en-US" spc="-10" smtClean="0">
                <a:solidFill>
                  <a:prstClr val="white"/>
                </a:solidFill>
              </a:rPr>
              <a:pPr marL="133388"/>
              <a:t>‹#›</a:t>
            </a:fld>
            <a:r>
              <a:rPr lang="en-US" spc="-10" smtClean="0">
                <a:solidFill>
                  <a:prstClr val="white"/>
                </a:solidFill>
              </a:rPr>
              <a:t> / 25</a:t>
            </a:r>
            <a:endParaRPr lang="en-US" spc="-1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71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28412" y="3135574"/>
            <a:ext cx="2687177" cy="625108"/>
          </a:xfrm>
        </p:spPr>
        <p:txBody>
          <a:bodyPr lIns="0" tIns="0" rIns="0" bIns="0"/>
          <a:lstStyle>
            <a:lvl1pPr>
              <a:defRPr sz="4062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577340"/>
            <a:ext cx="397763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3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en-US" spc="-10" smtClean="0">
                <a:solidFill>
                  <a:prstClr val="white"/>
                </a:solidFill>
              </a:rPr>
              <a:t>Nume</a:t>
            </a:r>
            <a:r>
              <a:rPr lang="en-US" smtClean="0">
                <a:solidFill>
                  <a:prstClr val="white"/>
                </a:solidFill>
              </a:rPr>
              <a:t>r</a:t>
            </a:r>
            <a:r>
              <a:rPr lang="en-US" spc="-10" smtClean="0">
                <a:solidFill>
                  <a:prstClr val="white"/>
                </a:solidFill>
              </a:rPr>
              <a:t>ical </a:t>
            </a:r>
            <a:r>
              <a:rPr lang="en-US" spc="-20" smtClean="0">
                <a:solidFill>
                  <a:prstClr val="white"/>
                </a:solidFill>
              </a:rPr>
              <a:t>A</a:t>
            </a:r>
            <a:r>
              <a:rPr lang="en-US" spc="-10" smtClean="0">
                <a:solidFill>
                  <a:prstClr val="white"/>
                </a:solidFill>
              </a:rPr>
              <a:t>nalysis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r>
              <a:rPr lang="en-US" spc="-10" smtClean="0">
                <a:solidFill>
                  <a:prstClr val="white"/>
                </a:solidFill>
              </a:rPr>
              <a:t> (Chapter 2)</a:t>
            </a:r>
            <a:endParaRPr lang="en-US" spc="-10" dirty="0">
              <a:solidFill>
                <a:prstClr val="white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fr-FR" spc="-10" smtClean="0">
                <a:solidFill>
                  <a:prstClr val="white"/>
                </a:solidFill>
              </a:rPr>
              <a:t>R L Burden &amp; J D </a:t>
            </a:r>
            <a:r>
              <a:rPr lang="fr-FR" spc="-69" smtClean="0">
                <a:solidFill>
                  <a:prstClr val="white"/>
                </a:solidFill>
              </a:rPr>
              <a:t>F</a:t>
            </a:r>
            <a:r>
              <a:rPr lang="fr-FR" spc="-10" smtClean="0">
                <a:solidFill>
                  <a:prstClr val="white"/>
                </a:solidFill>
              </a:rPr>
              <a:t>aires</a:t>
            </a:r>
            <a:endParaRPr lang="fr-FR" spc="-10" dirty="0">
              <a:solidFill>
                <a:prstClr val="white"/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3388"/>
            <a:fld id="{81D60167-4931-47E6-BA6A-407CBD079E47}" type="slidenum">
              <a:rPr lang="en-US" spc="-10" smtClean="0">
                <a:solidFill>
                  <a:prstClr val="white"/>
                </a:solidFill>
              </a:rPr>
              <a:pPr marL="133388"/>
              <a:t>‹#›</a:t>
            </a:fld>
            <a:r>
              <a:rPr lang="en-US" spc="-10" smtClean="0">
                <a:solidFill>
                  <a:prstClr val="white"/>
                </a:solidFill>
              </a:rPr>
              <a:t> / 25</a:t>
            </a:r>
            <a:endParaRPr lang="en-US" spc="-1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83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28412" y="3135574"/>
            <a:ext cx="2687177" cy="625108"/>
          </a:xfrm>
        </p:spPr>
        <p:txBody>
          <a:bodyPr lIns="0" tIns="0" rIns="0" bIns="0"/>
          <a:lstStyle>
            <a:lvl1pPr>
              <a:defRPr sz="4062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en-US" spc="-10" smtClean="0">
                <a:solidFill>
                  <a:prstClr val="white"/>
                </a:solidFill>
              </a:rPr>
              <a:t>Nume</a:t>
            </a:r>
            <a:r>
              <a:rPr lang="en-US" smtClean="0">
                <a:solidFill>
                  <a:prstClr val="white"/>
                </a:solidFill>
              </a:rPr>
              <a:t>r</a:t>
            </a:r>
            <a:r>
              <a:rPr lang="en-US" spc="-10" smtClean="0">
                <a:solidFill>
                  <a:prstClr val="white"/>
                </a:solidFill>
              </a:rPr>
              <a:t>ical </a:t>
            </a:r>
            <a:r>
              <a:rPr lang="en-US" spc="-20" smtClean="0">
                <a:solidFill>
                  <a:prstClr val="white"/>
                </a:solidFill>
              </a:rPr>
              <a:t>A</a:t>
            </a:r>
            <a:r>
              <a:rPr lang="en-US" spc="-10" smtClean="0">
                <a:solidFill>
                  <a:prstClr val="white"/>
                </a:solidFill>
              </a:rPr>
              <a:t>nalysis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r>
              <a:rPr lang="en-US" spc="-10" smtClean="0">
                <a:solidFill>
                  <a:prstClr val="white"/>
                </a:solidFill>
              </a:rPr>
              <a:t> (Chapter 2)</a:t>
            </a:r>
            <a:endParaRPr lang="en-US" spc="-10" dirty="0">
              <a:solidFill>
                <a:prstClr val="white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fr-FR" spc="-10" smtClean="0">
                <a:solidFill>
                  <a:prstClr val="white"/>
                </a:solidFill>
              </a:rPr>
              <a:t>R L Burden &amp; J D </a:t>
            </a:r>
            <a:r>
              <a:rPr lang="fr-FR" spc="-69" smtClean="0">
                <a:solidFill>
                  <a:prstClr val="white"/>
                </a:solidFill>
              </a:rPr>
              <a:t>F</a:t>
            </a:r>
            <a:r>
              <a:rPr lang="fr-FR" spc="-10" smtClean="0">
                <a:solidFill>
                  <a:prstClr val="white"/>
                </a:solidFill>
              </a:rPr>
              <a:t>aires</a:t>
            </a:r>
            <a:endParaRPr lang="fr-FR" spc="-10" dirty="0">
              <a:solidFill>
                <a:prstClr val="white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3388"/>
            <a:fld id="{81D60167-4931-47E6-BA6A-407CBD079E47}" type="slidenum">
              <a:rPr lang="en-US" spc="-10" smtClean="0">
                <a:solidFill>
                  <a:prstClr val="white"/>
                </a:solidFill>
              </a:rPr>
              <a:pPr marL="133388"/>
              <a:t>‹#›</a:t>
            </a:fld>
            <a:r>
              <a:rPr lang="en-US" spc="-10" smtClean="0">
                <a:solidFill>
                  <a:prstClr val="white"/>
                </a:solidFill>
              </a:rPr>
              <a:t> / 25</a:t>
            </a:r>
            <a:endParaRPr lang="en-US" spc="-1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94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en-US" spc="-10" smtClean="0">
                <a:solidFill>
                  <a:prstClr val="white"/>
                </a:solidFill>
              </a:rPr>
              <a:t>Nume</a:t>
            </a:r>
            <a:r>
              <a:rPr lang="en-US" smtClean="0">
                <a:solidFill>
                  <a:prstClr val="white"/>
                </a:solidFill>
              </a:rPr>
              <a:t>r</a:t>
            </a:r>
            <a:r>
              <a:rPr lang="en-US" spc="-10" smtClean="0">
                <a:solidFill>
                  <a:prstClr val="white"/>
                </a:solidFill>
              </a:rPr>
              <a:t>ical </a:t>
            </a:r>
            <a:r>
              <a:rPr lang="en-US" spc="-20" smtClean="0">
                <a:solidFill>
                  <a:prstClr val="white"/>
                </a:solidFill>
              </a:rPr>
              <a:t>A</a:t>
            </a:r>
            <a:r>
              <a:rPr lang="en-US" spc="-10" smtClean="0">
                <a:solidFill>
                  <a:prstClr val="white"/>
                </a:solidFill>
              </a:rPr>
              <a:t>nalysis</a:t>
            </a:r>
            <a:r>
              <a:rPr lang="en-US" smtClean="0">
                <a:solidFill>
                  <a:prstClr val="white"/>
                </a:solidFill>
              </a:rPr>
              <a:t> </a:t>
            </a:r>
            <a:r>
              <a:rPr lang="en-US" spc="-10" smtClean="0">
                <a:solidFill>
                  <a:prstClr val="white"/>
                </a:solidFill>
              </a:rPr>
              <a:t> (Chapter 2)</a:t>
            </a:r>
            <a:endParaRPr lang="en-US" spc="-10" dirty="0">
              <a:solidFill>
                <a:prstClr val="white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/>
            <a:r>
              <a:rPr lang="fr-FR" spc="-10" smtClean="0">
                <a:solidFill>
                  <a:prstClr val="white"/>
                </a:solidFill>
              </a:rPr>
              <a:t>R L Burden &amp; J D </a:t>
            </a:r>
            <a:r>
              <a:rPr lang="fr-FR" spc="-69" smtClean="0">
                <a:solidFill>
                  <a:prstClr val="white"/>
                </a:solidFill>
              </a:rPr>
              <a:t>F</a:t>
            </a:r>
            <a:r>
              <a:rPr lang="fr-FR" spc="-10" smtClean="0">
                <a:solidFill>
                  <a:prstClr val="white"/>
                </a:solidFill>
              </a:rPr>
              <a:t>aires</a:t>
            </a:r>
            <a:endParaRPr lang="fr-FR" spc="-10" dirty="0">
              <a:solidFill>
                <a:prstClr val="white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3388"/>
            <a:fld id="{81D60167-4931-47E6-BA6A-407CBD079E47}" type="slidenum">
              <a:rPr lang="en-US" spc="-10" smtClean="0">
                <a:solidFill>
                  <a:prstClr val="white"/>
                </a:solidFill>
              </a:rPr>
              <a:pPr marL="133388"/>
              <a:t>‹#›</a:t>
            </a:fld>
            <a:r>
              <a:rPr lang="en-US" spc="-10" smtClean="0">
                <a:solidFill>
                  <a:prstClr val="white"/>
                </a:solidFill>
              </a:rPr>
              <a:t> / 25</a:t>
            </a:r>
            <a:endParaRPr lang="en-US" spc="-1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7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36FBCB-1401-4373-9535-9DEAA7AE526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200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ADD105-018B-43E3-A5D8-67687A68853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560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70A5E6-3695-45C8-B411-25095A88B76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0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8A9D78-FECE-4546-B602-FAA5C25DEED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64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9FF819-612C-4758-8077-455BCDF2E24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035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E3193C-1034-4CCD-B8A6-52D9C5C5570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90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90A05-89FF-4D7C-8A3F-2C0F66BB306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045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973ABF-AE3C-4EF7-95D6-8D4F62D03E9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381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A4E8074-7EE2-4CCB-9E19-162D8C9B234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800080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25675" y="6424900"/>
            <a:ext cx="85646" cy="60401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5967757" y="6417047"/>
            <a:ext cx="50380" cy="75501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6320422" y="6417047"/>
            <a:ext cx="50380" cy="75501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6622874" y="6444956"/>
            <a:ext cx="85646" cy="60401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6643684" y="6424599"/>
            <a:ext cx="85646" cy="60401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6663836" y="6404463"/>
            <a:ext cx="85646" cy="60401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6497580" y="6417047"/>
            <a:ext cx="403041" cy="75501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7203735" y="6429630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7027402" y="6417047"/>
            <a:ext cx="403041" cy="75501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7178545" y="6404463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7203735" y="6454797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7178545" y="6479966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7203735" y="6505133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7708368" y="6404463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7733558" y="6429630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7733558" y="6454797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7557225" y="6417047"/>
            <a:ext cx="403041" cy="75501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7708368" y="6479966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7733558" y="6505133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8238216" y="6404463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8263406" y="6429630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8263406" y="6454797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8238216" y="6479966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8263406" y="6505133"/>
            <a:ext cx="7557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8828495" y="6464866"/>
            <a:ext cx="40304" cy="40267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8774815" y="6412362"/>
            <a:ext cx="60456" cy="60401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56"/>
                </a:lnTo>
                <a:lnTo>
                  <a:pt x="23609" y="0"/>
                </a:lnTo>
                <a:lnTo>
                  <a:pt x="15183" y="0"/>
                </a:lnTo>
                <a:lnTo>
                  <a:pt x="6756" y="0"/>
                </a:lnTo>
                <a:lnTo>
                  <a:pt x="0" y="6756"/>
                </a:lnTo>
                <a:lnTo>
                  <a:pt x="0" y="15183"/>
                </a:lnTo>
                <a:lnTo>
                  <a:pt x="0" y="23609"/>
                </a:lnTo>
                <a:lnTo>
                  <a:pt x="6756" y="30366"/>
                </a:lnTo>
                <a:lnTo>
                  <a:pt x="15183" y="30366"/>
                </a:lnTo>
                <a:lnTo>
                  <a:pt x="23609" y="30366"/>
                </a:lnTo>
                <a:lnTo>
                  <a:pt x="30366" y="23609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8617472" y="6406640"/>
            <a:ext cx="95722" cy="99410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8586669" y="6439699"/>
            <a:ext cx="60456" cy="25167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8924575" y="6406628"/>
            <a:ext cx="95722" cy="99410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8989716" y="6439699"/>
            <a:ext cx="60456" cy="25167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9139843" cy="5507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28412" y="3135574"/>
            <a:ext cx="268717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9609" y="1382737"/>
            <a:ext cx="864478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352" y="6628935"/>
            <a:ext cx="2178942" cy="182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pc="-10" smtClean="0">
                <a:solidFill>
                  <a:prstClr val="white"/>
                </a:solidFill>
                <a:ea typeface="+mn-ea"/>
              </a:rPr>
              <a:t>Nume</a:t>
            </a:r>
            <a:r>
              <a:rPr kumimoji="0" lang="en-US" smtClean="0">
                <a:solidFill>
                  <a:prstClr val="white"/>
                </a:solidFill>
                <a:ea typeface="+mn-ea"/>
              </a:rPr>
              <a:t>r</a:t>
            </a:r>
            <a:r>
              <a:rPr kumimoji="0" lang="en-US" spc="-10" smtClean="0">
                <a:solidFill>
                  <a:prstClr val="white"/>
                </a:solidFill>
                <a:ea typeface="+mn-ea"/>
              </a:rPr>
              <a:t>ical </a:t>
            </a:r>
            <a:r>
              <a:rPr kumimoji="0" lang="en-US" spc="-20" smtClean="0">
                <a:solidFill>
                  <a:prstClr val="white"/>
                </a:solidFill>
                <a:ea typeface="+mn-ea"/>
              </a:rPr>
              <a:t>A</a:t>
            </a:r>
            <a:r>
              <a:rPr kumimoji="0" lang="en-US" spc="-10" smtClean="0">
                <a:solidFill>
                  <a:prstClr val="white"/>
                </a:solidFill>
                <a:ea typeface="+mn-ea"/>
              </a:rPr>
              <a:t>nalysis</a:t>
            </a:r>
            <a:r>
              <a:rPr kumimoji="0" lang="en-US" smtClean="0">
                <a:solidFill>
                  <a:prstClr val="white"/>
                </a:solidFill>
                <a:ea typeface="+mn-ea"/>
              </a:rPr>
              <a:t> </a:t>
            </a:r>
            <a:r>
              <a:rPr kumimoji="0" lang="en-US" spc="-10" smtClean="0">
                <a:solidFill>
                  <a:prstClr val="white"/>
                </a:solidFill>
                <a:ea typeface="+mn-ea"/>
              </a:rPr>
              <a:t> (Chapter 2)</a:t>
            </a:r>
            <a:endParaRPr kumimoji="0" lang="en-US" spc="-10" dirty="0">
              <a:solidFill>
                <a:prstClr val="white"/>
              </a:solidFill>
              <a:ea typeface="+mn-e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29293" y="6628935"/>
            <a:ext cx="1675140" cy="182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pc="-10" smtClean="0">
                <a:solidFill>
                  <a:prstClr val="white"/>
                </a:solidFill>
                <a:ea typeface="+mn-ea"/>
              </a:rPr>
              <a:t>R L Burden &amp; J D </a:t>
            </a:r>
            <a:r>
              <a:rPr kumimoji="0" lang="fr-FR" spc="-69" smtClean="0">
                <a:solidFill>
                  <a:prstClr val="white"/>
                </a:solidFill>
                <a:ea typeface="+mn-ea"/>
              </a:rPr>
              <a:t>F</a:t>
            </a:r>
            <a:r>
              <a:rPr kumimoji="0" lang="fr-FR" spc="-10" smtClean="0">
                <a:solidFill>
                  <a:prstClr val="white"/>
                </a:solidFill>
                <a:ea typeface="+mn-ea"/>
              </a:rPr>
              <a:t>aires</a:t>
            </a:r>
            <a:endParaRPr kumimoji="0" lang="fr-FR" spc="-10" dirty="0">
              <a:solidFill>
                <a:prstClr val="white"/>
              </a:solidFill>
              <a:ea typeface="+mn-e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71363" y="6628936"/>
            <a:ext cx="536549" cy="365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89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3388" fontAlgn="auto">
              <a:spcBef>
                <a:spcPts val="0"/>
              </a:spcBef>
              <a:spcAft>
                <a:spcPts val="0"/>
              </a:spcAft>
            </a:pPr>
            <a:fld id="{81D60167-4931-47E6-BA6A-407CBD079E47}" type="slidenum">
              <a:rPr kumimoji="0" lang="en-US" spc="-10" smtClean="0">
                <a:solidFill>
                  <a:prstClr val="white"/>
                </a:solidFill>
                <a:ea typeface="+mn-ea"/>
              </a:rPr>
              <a:pPr marL="13338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kumimoji="0" lang="en-US" spc="-10" smtClean="0">
                <a:solidFill>
                  <a:prstClr val="white"/>
                </a:solidFill>
                <a:ea typeface="+mn-ea"/>
              </a:rPr>
              <a:t> / 25</a:t>
            </a:r>
            <a:endParaRPr kumimoji="0" lang="en-US" spc="-10" dirty="0">
              <a:solidFill>
                <a:prstClr val="white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2937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11.png"/><Relationship Id="rId4" Type="http://schemas.openxmlformats.org/officeDocument/2006/relationships/image" Target="../media/image19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12" Type="http://schemas.openxmlformats.org/officeDocument/2006/relationships/image" Target="../media/image2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11.png"/><Relationship Id="rId4" Type="http://schemas.openxmlformats.org/officeDocument/2006/relationships/image" Target="../media/image19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27.png"/><Relationship Id="rId4" Type="http://schemas.openxmlformats.org/officeDocument/2006/relationships/image" Target="../media/image10.png"/><Relationship Id="rId9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30.png"/><Relationship Id="rId5" Type="http://schemas.openxmlformats.org/officeDocument/2006/relationships/image" Target="../media/image11.png"/><Relationship Id="rId10" Type="http://schemas.openxmlformats.org/officeDocument/2006/relationships/image" Target="../media/image27.png"/><Relationship Id="rId4" Type="http://schemas.openxmlformats.org/officeDocument/2006/relationships/image" Target="../media/image10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2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30.png"/><Relationship Id="rId5" Type="http://schemas.openxmlformats.org/officeDocument/2006/relationships/image" Target="../media/image11.png"/><Relationship Id="rId10" Type="http://schemas.openxmlformats.org/officeDocument/2006/relationships/image" Target="../media/image27.png"/><Relationship Id="rId4" Type="http://schemas.openxmlformats.org/officeDocument/2006/relationships/image" Target="../media/image10.png"/><Relationship Id="rId9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13.png"/><Relationship Id="rId12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11.png"/><Relationship Id="rId5" Type="http://schemas.openxmlformats.org/officeDocument/2006/relationships/image" Target="../media/image20.png"/><Relationship Id="rId10" Type="http://schemas.openxmlformats.org/officeDocument/2006/relationships/image" Target="../media/image10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13.png"/><Relationship Id="rId12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11.png"/><Relationship Id="rId5" Type="http://schemas.openxmlformats.org/officeDocument/2006/relationships/image" Target="../media/image20.png"/><Relationship Id="rId10" Type="http://schemas.openxmlformats.org/officeDocument/2006/relationships/image" Target="../media/image10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13.png"/><Relationship Id="rId12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11.png"/><Relationship Id="rId5" Type="http://schemas.openxmlformats.org/officeDocument/2006/relationships/image" Target="../media/image20.png"/><Relationship Id="rId10" Type="http://schemas.openxmlformats.org/officeDocument/2006/relationships/image" Target="../media/image10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5" y="2133600"/>
            <a:ext cx="8458201" cy="1622426"/>
          </a:xfrm>
        </p:spPr>
        <p:txBody>
          <a:bodyPr rtlCol="0"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smtClean="0"/>
              <a:t>MATH 2140 </a:t>
            </a:r>
            <a:br>
              <a:rPr lang="en-US" b="1" dirty="0" smtClean="0"/>
            </a:br>
            <a:r>
              <a:rPr lang="en-US" b="1" dirty="0" smtClean="0"/>
              <a:t>Numerical Methods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5" y="3886200"/>
            <a:ext cx="6934201" cy="1981200"/>
          </a:xfrm>
        </p:spPr>
        <p:txBody>
          <a:bodyPr rtlCol="0"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Instructor: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Dr. Mohamed El-Shazly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latin typeface="+mj-lt"/>
                <a:ea typeface="+mj-ea"/>
                <a:cs typeface="+mj-cs"/>
              </a:rPr>
              <a:t>Associate Prof. of Mechanical Design and </a:t>
            </a:r>
            <a:r>
              <a:rPr lang="en-US" altLang="zh-CN" sz="4000" b="1" dirty="0" err="1" smtClean="0">
                <a:latin typeface="+mj-lt"/>
                <a:ea typeface="+mj-ea"/>
                <a:cs typeface="+mj-cs"/>
              </a:rPr>
              <a:t>Tribology</a:t>
            </a: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melshazly@ksu.edu.sa</a:t>
            </a:r>
          </a:p>
          <a:p>
            <a:pPr algn="ctr">
              <a:buNone/>
              <a:defRPr/>
            </a:pPr>
            <a:r>
              <a:rPr lang="en-US" altLang="zh-CN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Office: F072</a:t>
            </a:r>
          </a:p>
          <a:p>
            <a:pPr>
              <a:defRPr/>
            </a:pPr>
            <a:endParaRPr lang="en-US" altLang="zh-CN" sz="4000" b="1" dirty="0" smtClean="0"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" y="19053"/>
            <a:ext cx="65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7866" rIns="0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0" y="-209550"/>
            <a:ext cx="193402" cy="37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 anchor="ctr">
            <a:spAutoFit/>
          </a:bodyPr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1" y="1371600"/>
            <a:ext cx="4086391" cy="71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34" tIns="47866" rIns="95734" bIns="47866">
            <a:spAutoFit/>
          </a:bodyPr>
          <a:lstStyle/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Faculty of Engineering</a:t>
            </a:r>
          </a:p>
          <a:p>
            <a:pPr defTabSz="914240">
              <a:defRPr/>
            </a:pPr>
            <a:r>
              <a:rPr lang="en-US" sz="2000" b="1" dirty="0">
                <a:solidFill>
                  <a:prstClr val="black"/>
                </a:solidFill>
              </a:rPr>
              <a:t>Mechanical Engineering Department</a:t>
            </a:r>
          </a:p>
        </p:txBody>
      </p:sp>
      <p:sp>
        <p:nvSpPr>
          <p:cNvPr id="41992" name="AutoShape 9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3" name="AutoShape 12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994" name="AutoShape 14" descr="data:image/jpeg;base64,/9j/4AAQSkZJRgABAQAAAQABAAD/2wCEAAkGBhQSEBQUEhQUFRQVGB4YGBgYGBgaGxcYFRsZFRUcGBcfHSYfFxwkGhQcHy8gIycpLC0sFx4xNTAqNSYsLCkBCQoKDgwOGg8PGiwkHSQsNCwpLDUpKSovLykvLC8sLCwtKS0sLywpLC8sLCwsLCwsLCwpKSwsKSwsLCwsLCwsLP/AABEIAHgA1wMBIgACEQEDEQH/xAAcAAACAgMBAQAAAAAAAAAAAAAABwUGAQQIAwL/xABOEAACAQIDBAMKCAwFAgcAAAABAgMAEQQSIQUGBzETQVEiMjVhcXOBkaGxFDNCUnKSssEIFRcjQ1RidKKz0dIlU4KTwiREFjQ2Y4Oj4f/EABoBAAIDAQEAAAAAAAAAAAAAAAADAQIEBQb/xAAxEQABAwIDBgUDBAMAAAAAAAABAAIDERIEITEFE0FRYYEyM3GRoRSx4TRCwdEGInL/2gAMAwEAAhEDEQA/AGNv5vz+LVhYxdL0rMvf5bZQD80351X9kcZhP03/AEpXoYWm+MvmyW07zS9+danHv4rCfTf7Apebocsb+5S/8a2thaYC/jms4ed+1nAkJn4LjGJMPiJvgxHQKht0nfdI4Tnl0te9eexeNIxGIihGFK9K4TN0t7Zja9smtLfYfg7aX0If5wrX3J8JYTzye+l4ONssJe7XNbNqtGHxW6j0yTR2zxoGHxE0JwxbonKZuktfKbXtl0q2bk71/jDDmbo+jAcrbNm5W1vYdtIPfXwji/Pv9qm3wS8HN51vcK5jJHF9Cu1i8HFHhGytGZp8qA2v+EMuHxE0JwbMYpHjzCYC/RsVvbJpe17Vc9wd/fxnhpJxCYhGxULnzlrLm55RbsrmPfTwljf3mb+Y1PL8HPwdN58/ZWtS4K98Xxv6M2kwM6MReztkNvIV1rzwvG5pnCQ4F3c8lElybc7ALW/xzgU7PjYgZlnWx6xmDA6+Olvwt8LYbyt9k10Y443Rl9NOqxve9sgbXVMXE8VsTCM0+y8RGg5t3Vh5TksK3ticYsFOwV88LHlntl+sDV5Zbix5VzdxJ2QmG2nPHEAEOVwo5L0i5iAOoXvp46VC2OU2kUKvK50YuBqnzvNvJ8Ew4mWKTEAsFyxamzXObr009tUg8eIRocLNcc+6TTyjqqR4L7UeXAFHJPRPlUn5pFwPRS84xwKu1XygDNGjG3WxzAk+Oyj1VMUTd4Y3DuiSRwZe1XSHjlG5yphJ2Y9SlWJ9AF6Y2zsX0sKSZSudQ2Vua3F7Hx0teBGFXoMQ9hnzhc3Xlte1+y9NOlThjXWtGiZEXObVxUHvZvKcFEsnQSz5my5YxcjQm505aW9NUk8eIf1ab6yU0bUltv7OjO9EaFFyu0bMttGJTUkeOwqYAx1Q4dVEpcM2lXbZfEfp8NPOMHiAIVDBSNZMxt3GmtQcvHSJWKthJ1YcwSoI8oOopngUmePWGUT4VwAGZHDHtClCt+22Y+uphDHvtLdeqiUua2oKlTx6g/VpfrpWPy9wfq8n10qC4HYdXxOIDqrDoxowB+V46cv4ph/yo/qL/SrTCKN1tvyqxl723V+EuF48wE6YaX66Uz4ZMyhu0A+sXqmcRdx1xWDb4PBH8JQq0ZUKhPdDOM2mmW/PsFW7Z6EQxhhZgigjsIAv7aTJYQC0UTW3AkOWxRRRSUxFFFFCEvOL+xfhMWHRGtMHcxKdFlOXVM3JXIF1voSCKVe6kZX4erAhhg5gQRYggqCCOog9VN/ibPMow4SCTExOzCaNFYnLYFWBUXR1YXVuoiqltjCrHFPNMJFklwskcczoU+EAgWSZSBkxKZefJ1Fxy00CYsiLToRl6ojhEkrXN8QIqOY6KnbD8H7S+hD/ADhWzw+2MTisPPIckYmVU0u0slx3CDrA5s3JR47Cs7liJoMXFLnbpREqRx9/KyyZwi9l8urfJFzVrwkWJix2GRcPKGzokkixP0WHhzX6CA5bZfny82N9bXJVhJiId23U17BdDbEIOLMj9MqdT/Soe+nhHF+ff7VNvgl4Obzze4UpN9fCOL8+/wBqm3wS8HN55vcK58fmLs4/9A3t9lzvvp4Sxv7zN/Manl+Dn4Om8+fsrSN308JY395m/mNTy/Bz8HTefP2VravLKW44eDF8+nualJuVtM4fHRSrG8pS9kQXZrgjT102+OPgxfPp7mpZcLfC2G8rfZNdTD+Q7usM3nNV92rxjmjQkbPmQ9suYKPLZPvFLDpzj8Y0mJnjiaVrs7Bso6gAB1AAAC/prqBluLHUUgeL+7ceFxqNCoRJ0LlRoA6tZ7DqBuDbtvS8K9hdaBQnirTsdSpNRyTl3Q2DDg8KkUDZ074vcHOTzbTT0Ck1xo8KnzMf/OprgnvM/SthHJKFcyA/JI74DxEVDcaR/ip8zH73qYmFmIoUSODoahXDgT/5Wfzo+zTOpYcCD/0uI86Ps0z6y4jzSnw+WEUndu/+q4fLF9g04qTu1zm3rjy65THfxWjufYamDU+hRLoPUJxUnePnxmD+jL746cVJ3j58Zg/oy++OjDeaFE/llQXCfeSDBTzPiHyKyBRoTc3v1DspnHi1s3/PP1H/AKUs+Ee7uHxmImTExiRVjBUEkWOa3URTRPCzZv6qv1n/ALqfid3vDdWvZKgvsFKKubv79nHbbAheQYYREBDoGYXJcr6bDyUz6WuxNwzgtth4I3+CtESGJuEcggrcm/UCPLTKrNNbUWaUT47qf7aoooopKYiiiihCXvF/ZuImiw4wwYkO2bK4TQqLc2F6Um2djY2GMNiRII2NhmkDgka6AOb27eqnLxU2Ik8OHaTMVjmH5tAS8pkBRY06lLNbujoBc1QzjYyMXEBG0keDlBKfF4dVsBBB86xJzyc2PpNLfAHio149Aurgse6ABpApXLmSVSNlYSaSQLBm6RtAFbKST1A3GunK/VVx3W3e2gmOw5mWXIsq5gZlNrHW69J1dlqj9zMUkeFx7yx9IgWHMtyDYygEqw1Vxe4I5ECrLgtmRz4vCYgOpk6VCk50XFIpF45baJikA8jgepUMAc292Q/ldDaOOeyR0TACacdaHiPRUbfTwji/Pv8AapucEvBzeeb3ClJvp4Rxfn3+1Tb4JeDm883uFLj8xMx/6Bvb7LnffTwljf3mb+Y1PL8HQf4dN58/ZWkbvp4Sxv7zN/MaugeBOzSuxgdQZndgfF3gP8NbV5ZffHKcDZ8ak90062HWcoYn1UseG+JWPamGZiAMxFz+0CB76YOK4ImU5pMfM7Wtd0DH1l68fyCL+uP/ALS/3V0YpYmRlhOvRY3xvc8Opomu0gAuSABrc8vXSB4u7yx4vGqsLB0gQpmHJnZrvlPWBYC/lq4PwSzDK+PnZezILeosRUhsvgrgYiDIZZyOp2AX6qgX9dKidFE66teyZIHvFoFFWOCO7jmZ8WwIjVSiH5zHvrdoA9prb457usehxiC4UdFJbqBOaNj4rkj0imvh8OsahEUKqiwVRYADkAByFZngV1KOoZWBBUi4IOhBHWKWcQTLvFYQgR2JB8K99UwMzpPpFLa7c8rDQEjstT0wu14ZFDRyxsp6ww/rS+27wOgkYthpWgv8gjOg8moZfWagfyE4nqxMNvoSe69Ok3MpurQpbN5GLaVTK3j36wmDjLSSqz/JjQhnY9Wg5DxnSl7ws2fLjdoTbRmFhc27C7i1l7Qq6eqpHYvAuJGDYqZpf2EXIp8rXLH0WplYHAxwxrHEioiCyqosAKUXMjaWszJ4q4a5xBdkBwWxSZ49TqZsIoPdKkhI7AxQC/lsfVTW27sxsRh5IVkaIuLCRe+XUG41HZbn10uZuBQdiz46RmPMtGCT5SXvUYdzGuucVMwc5toCg+CGLRMXPnZVzRC1yBezeOnR+NIv82P66/1pYfkDT9cf/aX+6j8gifrj/wC0v91NmMUjrrvhUjEjG20+Vc97d+MPhMNI/SxtLlIjRWBZnIsugOgBNyT1V48L8bLNs2OSd2kdmYlmNza9h6NKqX5A0/XH/wBpf7qYm7Gwhg8LHhw+fowe6ta9yTyubc6U/dhlGmp9Ext5dV2ilaKKKzpqKKKKEKO3g2YcRhZoVcxtIjKrg2KkiwNxr5fFeufd3ME8L7QikXK8eEmVl7CpUH0dh7LV0nVZ3p3LTEiaSMBcTJA8GYmysr8s9hrYjQ8x5KayW1jm8wqhgMjXcikfsPwdtL6EP84V7cO9sPHjYYtHillQMjagMGBV17HU8jWxHsSbC4PaUWIjaN8kNr8mAmXVW5MNeY7aidyfCWE88nvp+AbXDOBHNO2zIDjQ5h5LO+nhHF+ff7VNvgl4Obzze4UpN9fCOL8+/wBqm3wRP+Ht55vcK40fmL0uP/QN7fZIba+xpMXtrEQQrmeTFyqPF+ca5PYALknxV1Nsnd6ODBxYUXyRqq6Ei+WxPLXUj21Fbp8PocFPiMT3+IxEjuzkWyLI5cIg6hqLnmSPRVqravLKgRxgwFwWzrtAKpJc2T4QuUWvqoTl1WqX2VvLJLKsZ6Mc+YcGQBpEYxixtbItwT8rsIqx/CVsTmWykgm40I1IPYRWlgN4IJpDHG92AzWysMy3tmQkASLcgXW41HbVya8FWlFVMTiCMXLkc3XGR9yufMUMcfSWN8vRhsxYWto2oNq+pN5Z/wA056MGSKJ2YRydwrzokgKlyDYEm+hq4YLakUxcRSK5Q5Wsb5T2Gtqi7mFFvVLza235Hws0eUAFZLFA5OZZGtmu2ZAQoIIuDcjTQVNbQxsk+CxoGrxO6p0eYFgmVgVF7k2JGh1tpW9urvGMXG5+XG5R+5Kg2PcsoJJykdp5g8qNm7cJXESSvF0ULEZlVxYKM7Ekk5hlZdRpcN1Wqa04aI14qL2xt5bdPhWEnQQSN8sqGOQRKyi12PddzzGtYxO8cwlYKsbvGZrWV7ssYiewGa1yrMBzuVHjqXxO2ys6xAJcyop1JPRyRu4YiwyktGRzOgvWvszetM7RzP3fTvEtkfKLOVjVnAKqxFrXIvcUD0R3WpNvPMC9uiFojKgZZAXQq7oQO0ZVBFxqTy0rxxe8kouriNh+aYFVe3dvDmzWa6ECS45hgOejCrV8Pju4zrdCoa5tYvYoDftuLeWviXaC/nVRgZIluw+bmBKX7b5T6qqCOSmnVV3ZG8GJcxq4Q9IzrcIwyNFIekVxm/yrFT2jrr4faTR4+cIw7uSBO6zMFDRyFyouADmAv7akd3cWZlM0pGeMBMwJC2MccrNlJIU3Y69gFZ2bvGPg0k+JkiEaOVzqrqAFIU3DEnVrkeIircdFHDVQ+1trNNhMBKxCO8y5x3YW2Vw+YA3C3tcHlpX3BvHICIYGgzC2UOXs5ZWY5CzBiOkGQDXQ31tarPNtiFBGWkUCUgRm+j31Fj2G415ajtqBTEQtFJiMQHAMzo2TpSo6J2iSQgXyEKgJfQC19LUV6I7rxbe2ZshjCfnIzJHGyOHYq6IUPdaMcza2sLA6i9Te7O0HmgzSEFw7qQFK5crsoFjzNgNa8cfEkeHfEwWzR4ZxGQcyZVXOul7MLqNa9t3NpvPEzPa6yMmgtfJYXtc8+dQaEZBA1UtRRRVFdFFFFCEUUUUIWrtLZkeIiaKZFeNuatyPWPaKoH5HEhxkOIwspCxyq5ik17kG7ZJBr5AwPlFMmtHa+2YsNE0szBUX1k9QA6yeymMe5uTeKo5rTmVSBwfilxk2IxMhdZJGcRp3IsxuMz8z5Bby1etm7Liw8YjhRY0HyVFh5fGfGaSW3uJ+Kmnzwu0Ma94g6x2vcd0T2dVTGx+NEq2GJiWQfOQ5T9U6H2Vf6NzRUBMkxjpaNcTQack4K+ZL2OW17aX5X6r1WdkcSMDPYCYRt82TuPadPbVljlDC4IIPWNR66S5pbqFUEHRVyHcmKXpHxiJJLI5dshkVBoFUBcwuQo1Yi5ua2DuPhCQTE1xoD0s1wDa4Bz3F7D1Cp29Zqb3c1Fo5KL2Tuzh8KxaCIRllCmxbvVJIGpNgCSdO01DzbrSvOgmkMuGUuygM0TKZCTZyp/OhdLd7z8WtsoouNaqbQtDZmw4cPm6JMue2YlmYnLoNWJOl+XjqI2juHh3W0SJFfQ6OVIswsUEig6kc76C3XVmooDiM6otCg49y8KFK9Fzy3OeS/cXy2Oe62zNyPWa+P/AuDtbojYm5HSy2Jve5GexN9b9tT9FF7uai0clUn3KYRvEjRdHMy9KxWTPkjNwFJkbuuYDXGW9xrWzFuHhszlkzZjpZ5gQgGisekOfUsb6d9yqyUUXu5otC1I9lxLG0YRcj6MvUwKhDft7kAeioxtxsHYjoQAdCoeRVOltVDWNxodNanqKgOI0KkgFV5twsEecF9LavIbDsF20Gg05aCvrG7l4dw5RcjsS180uXMxuxKCRQb69nO9T9FTe7motHJV5NwsEFyiGy69yJJQtjz7nPbW9TWFwaRrlRQoJLEDrJ1J8te9FQSTqVIAGiKKKKhSiisE0UIS+2RxnwslhOrwt22zr6xr7KuOzdvwYgXhljk+iwJHlHMVy/X1HIVIKkgjkQbEeQ1kExGq9fNsKF2cbi35C6uBqn76bgfD2D/CJEKjuVIDRg9Zy6EH00pNl8RcdBbLOzKPkyWce3X21btmccG5YjDg9rRtb+Fv609mIDTUZLkTbExDRlRw6KC2twtx0NyqCZe2M3P1TY1VsThHjbLIrIexgQfUad+zuK+Al0MjRH/wBxSPaLip1MZhMWtg0E4PVdX9nVW9mOPHNcaXAyR+JpHZc3VvbO25Phz+Zmkj8SsbfV5eynXtHhZgZdRG0RPXGxH8JuPZVZ2hwS5mDE+QSJ/wAlP3VqGJjdkVlMThooPZvF/GR2EnRzD9oWPrFWjAcbIT8dBInjUhx7bH2VU8ZwkxyXyrHIP2XGvoa1RGJ3IxyHusLL6Bm9ovUWQP5IueE48HxNwEn6cIex1Zfuqaw238PJ8XPC3kdT99c4TbKmTvopF8qMPurVZbc9PLVDhGnQq2+I1C6mD35a1kGuX4cfIneyOv0WI9xrfh3uxid7iph/rJ99UODPAqd+OS6SvWa56i4j7QX/ALlj5Qh+6txOLG0APjEPljWqHCP6K2+anzRSNTjDjhz6E/6P/wBr0HGTG/Ng+qf7qj6WRTvWp3UUmYeKW0n7yFGv82Jz7jW9BvJt2XvILeMxBR/EaqcO4ake6neBNc1i9LmHZm3Ze/xEcI/0k+pVNeeL2OkVzj9sSntRHyewEt6gKoWNbq4K7bnmjWklMafFogu7Ko7SQPea0F3mw7GySrI3ZHd/sggemlfPvRsiD4rDyYqQcmlJI9bk+xa2cPt/a+MAXCYdcNF1ELlFvpNz9ApBkYMhUroM2dORc+jR1NPymjLtJETPIwjXrLkLb1mqptbizg4jliz4iTqEY0J+kfuBqJwXCVpWz7QxMkzfNUm31m19QFXbY26+Gwo/MQoh+da7HysdTVauPRSW4WLUl56ZD31VM/Ge2sbrDFHg4+ov3x9YJ/hFFMjLRRZzJVfrSMmsaB/zX5K5Popl7Z4JzLc4aVZB1K4yN69VPsql7U3TxeG+OgkUD5Vsy/WFxWQscNQvaw42CbwOHpoVEUUUWqi1orKtblWKKEKWwO9eLh+LxEy+LOSPUbip3CcW8enfSJIOxkHvFjVMoqwcRoVmfhIJPEwHsmbheOM36TDxt9FmX35qmMLxuw5+MglXyFW+8UmqKuJXDisj9kYV37adyn1h+Luz25vIn0kb7r1upv3s1/8AuIdfnC3ruK54ovVt+5ZXbCgOjj8f0uixtjZj/pMGdOvo+XpFYvstv1Aj/wCCudazVhiHJJ/x+M6PPsF0Mw2SOfwD/wCmvCTGbGXn8A+rEfcKQFq+4YGY2VWY9igk+oUfUuQP8fiHiefYJ5y707Gj5fBjb5kIPuStSXirs2P4uNj9GJV99qWez9wsdNqmGkA7XAQfxWqy7N4KYl9ZZYo/ELufZYe2p3kruCU7AbOh8cle4/hSuL44KPicMf8AW9vYAagsbxix0htGIo78sqlj/ETr6KuezeC+ESxlaSU+M5V9Q19tW3Zm7OGw/wATDGh7QozfW5+2ptkOpSHYnZ8Xlx3Hr+f6Sai2dtnaGpM5U9bt0S+rS/qqwbI4InRsVP5VjH/Nv6U18tfVSIhxzWd+1piKRgMHQKvbG3FweFsYoFzD5bd23rPL0VYFrNFNAA0XMfI6Q1eSSiiiipVEUUUUIWMtYy0UUIUTtHdHCT36XDxMT15QD9YWNVzHcHMC9ynSxn9l7j1MDRRVSxp1C0R4qaLwPI7qCxnAwfosUR4njv7Qw91RWI4JYsd5LA3pcH7NvbRRSzE1bWbXxTf3V7BaEvCHaA5JG3kkH31rtwr2gP0APkdP60UVBhanDbmJGoHssLws2gf0AHldP617R8JNoH9Gg8si1mip3DVB29ieAHt+VuQcFsae+eBfKzH3Ka34OBsp7/Exj6KM3vIooqRC1LO2cUeI9lJ4fgbEPjMTIfoqq++9S2F4OYBbZhK/0n09QAooqRG3ks7to4l2rz9lNYTcDAR97hoz42Gb7V6mcPgkjFkRUHYoA91FFXAA0WV8r3+Mk+pqvbLRaiipS1miiihCKKKKEIooooQiiiihCKKKKEL/2Q=="/>
          <p:cNvSpPr>
            <a:spLocks noChangeAspect="1" noChangeArrowheads="1"/>
          </p:cNvSpPr>
          <p:nvPr/>
        </p:nvSpPr>
        <p:spPr bwMode="auto">
          <a:xfrm>
            <a:off x="158749" y="-160338"/>
            <a:ext cx="304800" cy="30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7" rIns="91392" bIns="45697"/>
          <a:lstStyle/>
          <a:p>
            <a:pPr defTabSz="914240">
              <a:defRPr/>
            </a:pPr>
            <a:endParaRPr lang="ar-EG" dirty="0">
              <a:solidFill>
                <a:prstClr val="black"/>
              </a:solidFill>
            </a:endParaRPr>
          </a:p>
        </p:txBody>
      </p:sp>
      <p:pic>
        <p:nvPicPr>
          <p:cNvPr id="15371" name="Picture 2" descr="http://engineering.ksu.edu.sa/Style%20Library/EF/images/Spac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4" descr="Image result for king saud university logo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</p:spPr>
        <p:txBody>
          <a:bodyPr lIns="91392" tIns="45697" rIns="91392" bIns="45697"/>
          <a:lstStyle/>
          <a:p>
            <a:pPr defTabSz="91424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5374" name="Picture 8" descr="http://engineering.ksu.edu.sa/Style%20Library/EF/images/ef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6" y="0"/>
            <a:ext cx="2000249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"/>
            <a:ext cx="3514017" cy="135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0473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875592"/>
            <a:ext cx="8784532" cy="455522"/>
          </a:xfrm>
          <a:custGeom>
            <a:avLst/>
            <a:gdLst/>
            <a:ahLst/>
            <a:cxnLst/>
            <a:rect l="l" t="t" r="r" b="b"/>
            <a:pathLst>
              <a:path w="4432935" h="229869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29638"/>
                </a:lnTo>
                <a:lnTo>
                  <a:pt x="4432566" y="2296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573" y="1919805"/>
            <a:ext cx="5987223" cy="36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378" spc="-5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378" spc="-12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 Method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226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i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30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endParaRPr kumimoji="0" sz="2378">
              <a:solidFill>
                <a:prstClr val="black"/>
              </a:solidFill>
              <a:latin typeface="Tahoma"/>
              <a:ea typeface="+mn-e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52911" y="2042318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3335" y="1882704"/>
            <a:ext cx="173652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i="1" u="sng" spc="-9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π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2372" y="2100934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4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8073" y="2305597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8741" y="3965332"/>
            <a:ext cx="201334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36036" y="3940165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9408" y="4040836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4" y="1963275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961874" y="2063918"/>
            <a:ext cx="100567" cy="19014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8071" y="2393333"/>
            <a:ext cx="8784532" cy="1673604"/>
          </a:xfrm>
          <a:custGeom>
            <a:avLst/>
            <a:gdLst/>
            <a:ahLst/>
            <a:cxnLst/>
            <a:rect l="l" t="t" r="r" b="b"/>
            <a:pathLst>
              <a:path w="4432935" h="844550">
                <a:moveTo>
                  <a:pt x="4432566" y="0"/>
                </a:moveTo>
                <a:lnTo>
                  <a:pt x="0" y="0"/>
                </a:lnTo>
                <a:lnTo>
                  <a:pt x="0" y="793277"/>
                </a:lnTo>
                <a:lnTo>
                  <a:pt x="16636" y="830791"/>
                </a:lnTo>
                <a:lnTo>
                  <a:pt x="4381765" y="844078"/>
                </a:lnTo>
                <a:lnTo>
                  <a:pt x="4396008" y="842033"/>
                </a:lnTo>
                <a:lnTo>
                  <a:pt x="4427129" y="816074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61873" y="2038751"/>
            <a:ext cx="0" cy="1965539"/>
          </a:xfrm>
          <a:custGeom>
            <a:avLst/>
            <a:gdLst/>
            <a:ahLst/>
            <a:cxnLst/>
            <a:rect l="l" t="t" r="r" b="b"/>
            <a:pathLst>
              <a:path h="991869">
                <a:moveTo>
                  <a:pt x="0" y="99126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961873" y="201358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61873" y="1988417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961873" y="1963250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11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444893" y="2443511"/>
          <a:ext cx="8240013" cy="15386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4438"/>
                <a:gridCol w="1635249"/>
                <a:gridCol w="1439927"/>
                <a:gridCol w="1439927"/>
                <a:gridCol w="1635223"/>
                <a:gridCol w="1635249"/>
              </a:tblGrid>
              <a:tr h="310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</a:pPr>
                      <a:r>
                        <a:rPr sz="3000" i="1" baseline="8333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0" i="1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i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spc="15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b="0" i="1" spc="-7" baseline="-11904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2100" spc="67" baseline="-1190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20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0" i="1" baseline="27777" dirty="0">
                          <a:latin typeface="Calibri Light"/>
                          <a:cs typeface="Calibri Light"/>
                        </a:rPr>
                        <a:t>t</a:t>
                      </a:r>
                      <a:r>
                        <a:rPr sz="2100" b="0" i="1" spc="82" baseline="27777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spc="15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b="0" i="1" spc="-7" baseline="-11904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2100" spc="67" baseline="-1190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20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baseline="-11904" dirty="0">
                          <a:latin typeface="Arial"/>
                          <a:cs typeface="Arial"/>
                        </a:rPr>
                        <a:t>n</a:t>
                      </a:r>
                      <a:endParaRPr sz="2100" baseline="-11904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</a:pPr>
                      <a:r>
                        <a:rPr sz="2000" i="1" spc="-5" dirty="0">
                          <a:latin typeface="Arial"/>
                          <a:cs typeface="Arial"/>
                        </a:rPr>
                        <a:t>|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i="1" spc="127" baseline="-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000" i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spc="15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b="0" i="1" spc="-7" baseline="-11904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2100" spc="67" baseline="-1190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|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  <a:tr h="302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0.78539816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-0.078291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-1.707107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0.73953613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0.04586203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</a:tr>
              <a:tr h="302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0.73953613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-0.000755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-1.673945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0.00045096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02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-0.000000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-1.673612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0.00000004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133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-0.000000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-1.673612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0.00000000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369154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875592"/>
            <a:ext cx="8784532" cy="455522"/>
          </a:xfrm>
          <a:custGeom>
            <a:avLst/>
            <a:gdLst/>
            <a:ahLst/>
            <a:cxnLst/>
            <a:rect l="l" t="t" r="r" b="b"/>
            <a:pathLst>
              <a:path w="4432935" h="229869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29638"/>
                </a:lnTo>
                <a:lnTo>
                  <a:pt x="4432566" y="2296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573" y="1919805"/>
            <a:ext cx="5987223" cy="36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378" spc="-5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378" spc="-12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 Method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226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i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30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endParaRPr kumimoji="0" sz="2378">
              <a:solidFill>
                <a:prstClr val="black"/>
              </a:solidFill>
              <a:latin typeface="Tahoma"/>
              <a:ea typeface="+mn-e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52911" y="2042318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3335" y="1882704"/>
            <a:ext cx="173652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i="1" u="sng" spc="-9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π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2372" y="2100934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4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8073" y="2305597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8741" y="3965332"/>
            <a:ext cx="201334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36036" y="3940165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9408" y="4040836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4" y="1963275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961874" y="2063918"/>
            <a:ext cx="100567" cy="19014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8071" y="2393333"/>
            <a:ext cx="8784532" cy="1673604"/>
          </a:xfrm>
          <a:custGeom>
            <a:avLst/>
            <a:gdLst/>
            <a:ahLst/>
            <a:cxnLst/>
            <a:rect l="l" t="t" r="r" b="b"/>
            <a:pathLst>
              <a:path w="4432935" h="844550">
                <a:moveTo>
                  <a:pt x="4432566" y="0"/>
                </a:moveTo>
                <a:lnTo>
                  <a:pt x="0" y="0"/>
                </a:lnTo>
                <a:lnTo>
                  <a:pt x="0" y="793277"/>
                </a:lnTo>
                <a:lnTo>
                  <a:pt x="16636" y="830791"/>
                </a:lnTo>
                <a:lnTo>
                  <a:pt x="4381765" y="844078"/>
                </a:lnTo>
                <a:lnTo>
                  <a:pt x="4396008" y="842033"/>
                </a:lnTo>
                <a:lnTo>
                  <a:pt x="4427129" y="816074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61873" y="2038751"/>
            <a:ext cx="0" cy="1965539"/>
          </a:xfrm>
          <a:custGeom>
            <a:avLst/>
            <a:gdLst/>
            <a:ahLst/>
            <a:cxnLst/>
            <a:rect l="l" t="t" r="r" b="b"/>
            <a:pathLst>
              <a:path h="991869">
                <a:moveTo>
                  <a:pt x="0" y="99126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961873" y="201358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61873" y="1988417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961873" y="1963250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8071" y="4367047"/>
            <a:ext cx="8784532" cy="163585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8740" y="5503210"/>
            <a:ext cx="201336" cy="2013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836036" y="5478043"/>
            <a:ext cx="226404" cy="2265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9408" y="5578712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61874" y="4467237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961874" y="4567903"/>
            <a:ext cx="100567" cy="9353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8071" y="4455074"/>
            <a:ext cx="8784532" cy="1148872"/>
          </a:xfrm>
          <a:custGeom>
            <a:avLst/>
            <a:gdLst/>
            <a:ahLst/>
            <a:cxnLst/>
            <a:rect l="l" t="t" r="r" b="b"/>
            <a:pathLst>
              <a:path w="4432935" h="579755">
                <a:moveTo>
                  <a:pt x="4432566" y="0"/>
                </a:moveTo>
                <a:lnTo>
                  <a:pt x="0" y="0"/>
                </a:lnTo>
                <a:lnTo>
                  <a:pt x="0" y="528920"/>
                </a:lnTo>
                <a:lnTo>
                  <a:pt x="16636" y="566434"/>
                </a:lnTo>
                <a:lnTo>
                  <a:pt x="4381765" y="579721"/>
                </a:lnTo>
                <a:lnTo>
                  <a:pt x="4396008" y="577676"/>
                </a:lnTo>
                <a:lnTo>
                  <a:pt x="4427129" y="551717"/>
                </a:lnTo>
                <a:lnTo>
                  <a:pt x="4432566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961873" y="4542736"/>
            <a:ext cx="0" cy="999129"/>
          </a:xfrm>
          <a:custGeom>
            <a:avLst/>
            <a:gdLst/>
            <a:ahLst/>
            <a:cxnLst/>
            <a:rect l="l" t="t" r="r" b="b"/>
            <a:pathLst>
              <a:path h="504189">
                <a:moveTo>
                  <a:pt x="0" y="5037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961873" y="4517569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961873" y="4492402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961873" y="4467235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8363" y="4543620"/>
            <a:ext cx="152209" cy="1522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2666" y="4464158"/>
            <a:ext cx="6126899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An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xcellent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 is obtained with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i="1" spc="3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11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444893" y="2443511"/>
          <a:ext cx="8240013" cy="15386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4438"/>
                <a:gridCol w="1635249"/>
                <a:gridCol w="1439927"/>
                <a:gridCol w="1439927"/>
                <a:gridCol w="1635223"/>
                <a:gridCol w="1635249"/>
              </a:tblGrid>
              <a:tr h="310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</a:pPr>
                      <a:r>
                        <a:rPr sz="3000" i="1" baseline="8333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0" i="1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i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spc="15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b="0" i="1" spc="-7" baseline="-11904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2100" spc="67" baseline="-1190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20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0" i="1" baseline="27777" dirty="0">
                          <a:latin typeface="Calibri Light"/>
                          <a:cs typeface="Calibri Light"/>
                        </a:rPr>
                        <a:t>t</a:t>
                      </a:r>
                      <a:r>
                        <a:rPr sz="2100" b="0" i="1" spc="82" baseline="27777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spc="15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b="0" i="1" spc="-7" baseline="-11904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2100" spc="67" baseline="-1190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20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baseline="-11904" dirty="0">
                          <a:latin typeface="Arial"/>
                          <a:cs typeface="Arial"/>
                        </a:rPr>
                        <a:t>n</a:t>
                      </a:r>
                      <a:endParaRPr sz="2100" baseline="-11904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</a:pPr>
                      <a:r>
                        <a:rPr sz="2000" i="1" spc="-5" dirty="0">
                          <a:latin typeface="Arial"/>
                          <a:cs typeface="Arial"/>
                        </a:rPr>
                        <a:t>|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i="1" spc="127" baseline="-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000" i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spc="15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b="0" i="1" spc="-7" baseline="-11904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2100" spc="67" baseline="-1190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|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  <a:tr h="302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0.78539816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-0.078291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-1.707107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0.73953613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0.04586203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</a:tr>
              <a:tr h="302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0.73953613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-0.000755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-1.673945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0.00045096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02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-0.000000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-1.673612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0.00000004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133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-0.000000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-1.673612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0.00000000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051824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875592"/>
            <a:ext cx="8784532" cy="455522"/>
          </a:xfrm>
          <a:custGeom>
            <a:avLst/>
            <a:gdLst/>
            <a:ahLst/>
            <a:cxnLst/>
            <a:rect l="l" t="t" r="r" b="b"/>
            <a:pathLst>
              <a:path w="4432935" h="229869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29638"/>
                </a:lnTo>
                <a:lnTo>
                  <a:pt x="4432566" y="2296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573" y="1919805"/>
            <a:ext cx="5987223" cy="36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378" spc="-5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378" spc="-12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 Method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226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i="1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30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endParaRPr kumimoji="0" sz="2378">
              <a:solidFill>
                <a:prstClr val="black"/>
              </a:solidFill>
              <a:latin typeface="Tahoma"/>
              <a:ea typeface="+mn-e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52911" y="2042318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3335" y="1882704"/>
            <a:ext cx="173652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i="1" u="sng" spc="-9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π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2372" y="2100934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4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8073" y="2305597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8741" y="3965332"/>
            <a:ext cx="201334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36036" y="3940165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9408" y="4040836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4" y="1963275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961874" y="2063918"/>
            <a:ext cx="100567" cy="19014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8071" y="2393333"/>
            <a:ext cx="8784532" cy="1673604"/>
          </a:xfrm>
          <a:custGeom>
            <a:avLst/>
            <a:gdLst/>
            <a:ahLst/>
            <a:cxnLst/>
            <a:rect l="l" t="t" r="r" b="b"/>
            <a:pathLst>
              <a:path w="4432935" h="844550">
                <a:moveTo>
                  <a:pt x="4432566" y="0"/>
                </a:moveTo>
                <a:lnTo>
                  <a:pt x="0" y="0"/>
                </a:lnTo>
                <a:lnTo>
                  <a:pt x="0" y="793277"/>
                </a:lnTo>
                <a:lnTo>
                  <a:pt x="16636" y="830791"/>
                </a:lnTo>
                <a:lnTo>
                  <a:pt x="4381765" y="844078"/>
                </a:lnTo>
                <a:lnTo>
                  <a:pt x="4396008" y="842033"/>
                </a:lnTo>
                <a:lnTo>
                  <a:pt x="4427129" y="816074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61873" y="2038751"/>
            <a:ext cx="0" cy="1965539"/>
          </a:xfrm>
          <a:custGeom>
            <a:avLst/>
            <a:gdLst/>
            <a:ahLst/>
            <a:cxnLst/>
            <a:rect l="l" t="t" r="r" b="b"/>
            <a:pathLst>
              <a:path h="991869">
                <a:moveTo>
                  <a:pt x="0" y="99126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961873" y="201358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61873" y="1988417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961873" y="1963250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8071" y="4367047"/>
            <a:ext cx="8784532" cy="163585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8740" y="5503210"/>
            <a:ext cx="201336" cy="2013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836036" y="5478043"/>
            <a:ext cx="226404" cy="2265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9408" y="5578712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61874" y="4467237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961874" y="4567903"/>
            <a:ext cx="100567" cy="9353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8071" y="4455074"/>
            <a:ext cx="8784532" cy="1148872"/>
          </a:xfrm>
          <a:custGeom>
            <a:avLst/>
            <a:gdLst/>
            <a:ahLst/>
            <a:cxnLst/>
            <a:rect l="l" t="t" r="r" b="b"/>
            <a:pathLst>
              <a:path w="4432935" h="579755">
                <a:moveTo>
                  <a:pt x="4432566" y="0"/>
                </a:moveTo>
                <a:lnTo>
                  <a:pt x="0" y="0"/>
                </a:lnTo>
                <a:lnTo>
                  <a:pt x="0" y="528920"/>
                </a:lnTo>
                <a:lnTo>
                  <a:pt x="16636" y="566434"/>
                </a:lnTo>
                <a:lnTo>
                  <a:pt x="4381765" y="579721"/>
                </a:lnTo>
                <a:lnTo>
                  <a:pt x="4396008" y="577676"/>
                </a:lnTo>
                <a:lnTo>
                  <a:pt x="4427129" y="551717"/>
                </a:lnTo>
                <a:lnTo>
                  <a:pt x="4432566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961873" y="4542736"/>
            <a:ext cx="0" cy="999129"/>
          </a:xfrm>
          <a:custGeom>
            <a:avLst/>
            <a:gdLst/>
            <a:ahLst/>
            <a:cxnLst/>
            <a:rect l="l" t="t" r="r" b="b"/>
            <a:pathLst>
              <a:path h="504189">
                <a:moveTo>
                  <a:pt x="0" y="5037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961873" y="4517569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961873" y="4492402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961873" y="4467235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8363" y="4543620"/>
            <a:ext cx="152209" cy="1522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38363" y="4959832"/>
            <a:ext cx="152209" cy="1522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2666" y="4464157"/>
            <a:ext cx="7383988" cy="110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An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xcellent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 is obtained with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i="1" spc="3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marR="10067" fontAlgn="auto">
              <a:lnSpc>
                <a:spcPct val="102699"/>
              </a:lnSpc>
              <a:spcBef>
                <a:spcPts val="585"/>
              </a:spcBef>
              <a:spcAft>
                <a:spcPts val="0"/>
              </a:spcAft>
            </a:pP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Because of the a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g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reement of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and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4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 could reasona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ly 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xpect this result to be accu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ate to the places listed.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11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444893" y="2443511"/>
          <a:ext cx="8240013" cy="15386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4438"/>
                <a:gridCol w="1635249"/>
                <a:gridCol w="1439927"/>
                <a:gridCol w="1439927"/>
                <a:gridCol w="1635223"/>
                <a:gridCol w="1635249"/>
              </a:tblGrid>
              <a:tr h="310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</a:pPr>
                      <a:r>
                        <a:rPr sz="3000" i="1" baseline="8333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0" i="1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i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spc="15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b="0" i="1" spc="-7" baseline="-11904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2100" spc="67" baseline="-1190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20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i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0" i="1" baseline="27777" dirty="0">
                          <a:latin typeface="Calibri Light"/>
                          <a:cs typeface="Calibri Light"/>
                        </a:rPr>
                        <a:t>t</a:t>
                      </a:r>
                      <a:r>
                        <a:rPr sz="2100" b="0" i="1" spc="82" baseline="27777" dirty="0">
                          <a:latin typeface="Calibri Light"/>
                          <a:cs typeface="Calibri Light"/>
                        </a:rPr>
                        <a:t> </a:t>
                      </a:r>
                      <a:r>
                        <a:rPr sz="2000" spc="-5" dirty="0">
                          <a:latin typeface="Lucida Sans Unicode"/>
                          <a:cs typeface="Lucida Sans Unicode"/>
                        </a:rPr>
                        <a:t>(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spc="15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b="0" i="1" spc="-7" baseline="-11904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2100" spc="67" baseline="-1190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dirty="0">
                          <a:latin typeface="Lucida Sans Unicode"/>
                          <a:cs typeface="Lucida Sans Unicode"/>
                        </a:rPr>
                        <a:t>)</a:t>
                      </a:r>
                      <a:endParaRPr sz="20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R="75565" algn="r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baseline="-11904" dirty="0">
                          <a:latin typeface="Arial"/>
                          <a:cs typeface="Arial"/>
                        </a:rPr>
                        <a:t>n</a:t>
                      </a:r>
                      <a:endParaRPr sz="2100" baseline="-11904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</a:pPr>
                      <a:r>
                        <a:rPr sz="2000" i="1" spc="-5" dirty="0">
                          <a:latin typeface="Arial"/>
                          <a:cs typeface="Arial"/>
                        </a:rPr>
                        <a:t>|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i="1" spc="127" baseline="-119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000" i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100" i="1" spc="15" baseline="-11904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100" b="0" i="1" spc="-7" baseline="-11904" dirty="0">
                          <a:latin typeface="Calibri Light"/>
                          <a:cs typeface="Calibri Light"/>
                        </a:rPr>
                        <a:t>−</a:t>
                      </a:r>
                      <a:r>
                        <a:rPr sz="2100" spc="67" baseline="-1190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000" i="1" dirty="0">
                          <a:latin typeface="Arial"/>
                          <a:cs typeface="Arial"/>
                        </a:rPr>
                        <a:t>|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  <a:tr h="302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0.78539816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-0.078291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-1.707107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0.73953613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0.04586203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</a:tr>
              <a:tr h="302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0.73953613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-0.000755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-1.673945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0.00045096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020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-0.000000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-1.673612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0.00000004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133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-0.000000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-1.673612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0.73908513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0.00000000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113286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352245"/>
            <a:ext cx="8784532" cy="455522"/>
          </a:xfrm>
          <a:custGeom>
            <a:avLst/>
            <a:gdLst/>
            <a:ahLst/>
            <a:cxnLst/>
            <a:rect l="l" t="t" r="r" b="b"/>
            <a:pathLst>
              <a:path w="4432935" h="229869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29638"/>
                </a:lnTo>
                <a:lnTo>
                  <a:pt x="4432566" y="2296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574" y="1396433"/>
            <a:ext cx="6978801" cy="36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Method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226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92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i="1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.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5,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378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92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endParaRPr kumimoji="0" sz="2378">
              <a:solidFill>
                <a:prstClr val="black"/>
              </a:solidFill>
              <a:latin typeface="Tahoma"/>
              <a:ea typeface="+mn-e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5142" y="1359330"/>
            <a:ext cx="173652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i="1" u="sng" spc="-9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π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04177" y="1577585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4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8073" y="1782225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8741" y="3642541"/>
            <a:ext cx="201334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36036" y="3617374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9408" y="3718043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61874" y="1439901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4" y="1540543"/>
            <a:ext cx="100567" cy="2101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8071" y="1869957"/>
            <a:ext cx="8784532" cy="1873681"/>
          </a:xfrm>
          <a:custGeom>
            <a:avLst/>
            <a:gdLst/>
            <a:ahLst/>
            <a:cxnLst/>
            <a:rect l="l" t="t" r="r" b="b"/>
            <a:pathLst>
              <a:path w="4432935" h="945514">
                <a:moveTo>
                  <a:pt x="4432566" y="0"/>
                </a:moveTo>
                <a:lnTo>
                  <a:pt x="0" y="0"/>
                </a:lnTo>
                <a:lnTo>
                  <a:pt x="0" y="894498"/>
                </a:lnTo>
                <a:lnTo>
                  <a:pt x="16636" y="932012"/>
                </a:lnTo>
                <a:lnTo>
                  <a:pt x="4381765" y="945299"/>
                </a:lnTo>
                <a:lnTo>
                  <a:pt x="4396008" y="943254"/>
                </a:lnTo>
                <a:lnTo>
                  <a:pt x="4427129" y="917295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61873" y="1515376"/>
            <a:ext cx="0" cy="2165618"/>
          </a:xfrm>
          <a:custGeom>
            <a:avLst/>
            <a:gdLst/>
            <a:ahLst/>
            <a:cxnLst/>
            <a:rect l="l" t="t" r="r" b="b"/>
            <a:pathLst>
              <a:path h="1092835">
                <a:moveTo>
                  <a:pt x="0" y="109248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61873" y="1490208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961873" y="146504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61873" y="143987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12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27150" y="1920140"/>
          <a:ext cx="8275500" cy="1725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080"/>
                <a:gridCol w="1913695"/>
                <a:gridCol w="1913697"/>
                <a:gridCol w="1913695"/>
                <a:gridCol w="2066333"/>
              </a:tblGrid>
              <a:tr h="351028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i="1" dirty="0">
                          <a:latin typeface="Arial"/>
                          <a:cs typeface="Arial"/>
                        </a:rPr>
                        <a:t>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ts val="1315"/>
                        </a:lnSpc>
                      </a:pPr>
                      <a:r>
                        <a:rPr sz="3300" i="1" baseline="1010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ts val="1315"/>
                        </a:lnSpc>
                      </a:pPr>
                      <a:r>
                        <a:rPr sz="3300" i="1" baseline="1010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</a:pP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baseline="-10416" dirty="0">
                          <a:latin typeface="Arial"/>
                          <a:cs typeface="Arial"/>
                        </a:rPr>
                        <a:t>n</a:t>
                      </a:r>
                      <a:endParaRPr sz="2400" baseline="-1041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</a:pPr>
                      <a:r>
                        <a:rPr sz="2200" i="1" spc="-5" dirty="0">
                          <a:latin typeface="Arial"/>
                          <a:cs typeface="Arial"/>
                        </a:rPr>
                        <a:t>|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baseline="-10416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i="1" spc="120" baseline="-1041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2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spc="15" baseline="-13888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i="1" baseline="-13888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400" spc="67" baseline="-1388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|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  <a:tr h="3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0.500000000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0.785398163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0.0490140246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0.785398163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0.0026740004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0.739085149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0.0000270101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5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0.739085149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0.739085133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0.0000000161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813643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352245"/>
            <a:ext cx="8784532" cy="455522"/>
          </a:xfrm>
          <a:custGeom>
            <a:avLst/>
            <a:gdLst/>
            <a:ahLst/>
            <a:cxnLst/>
            <a:rect l="l" t="t" r="r" b="b"/>
            <a:pathLst>
              <a:path w="4432935" h="229869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29638"/>
                </a:lnTo>
                <a:lnTo>
                  <a:pt x="4432566" y="2296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574" y="1396433"/>
            <a:ext cx="6978801" cy="36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Method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226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92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i="1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.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5,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378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92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endParaRPr kumimoji="0" sz="2378">
              <a:solidFill>
                <a:prstClr val="black"/>
              </a:solidFill>
              <a:latin typeface="Tahoma"/>
              <a:ea typeface="+mn-e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5142" y="1359330"/>
            <a:ext cx="173652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i="1" u="sng" spc="-9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π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04177" y="1577585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4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8073" y="1782225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8741" y="3642541"/>
            <a:ext cx="201334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36036" y="3617374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9408" y="3718043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61874" y="1439901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4" y="1540543"/>
            <a:ext cx="100567" cy="2101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8071" y="1869957"/>
            <a:ext cx="8784532" cy="1873681"/>
          </a:xfrm>
          <a:custGeom>
            <a:avLst/>
            <a:gdLst/>
            <a:ahLst/>
            <a:cxnLst/>
            <a:rect l="l" t="t" r="r" b="b"/>
            <a:pathLst>
              <a:path w="4432935" h="945514">
                <a:moveTo>
                  <a:pt x="4432566" y="0"/>
                </a:moveTo>
                <a:lnTo>
                  <a:pt x="0" y="0"/>
                </a:lnTo>
                <a:lnTo>
                  <a:pt x="0" y="894498"/>
                </a:lnTo>
                <a:lnTo>
                  <a:pt x="16636" y="932012"/>
                </a:lnTo>
                <a:lnTo>
                  <a:pt x="4381765" y="945299"/>
                </a:lnTo>
                <a:lnTo>
                  <a:pt x="4396008" y="943254"/>
                </a:lnTo>
                <a:lnTo>
                  <a:pt x="4427129" y="917295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61873" y="1515376"/>
            <a:ext cx="0" cy="2165618"/>
          </a:xfrm>
          <a:custGeom>
            <a:avLst/>
            <a:gdLst/>
            <a:ahLst/>
            <a:cxnLst/>
            <a:rect l="l" t="t" r="r" b="b"/>
            <a:pathLst>
              <a:path h="1092835">
                <a:moveTo>
                  <a:pt x="0" y="109248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61873" y="1490208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961873" y="146504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61873" y="143987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8071" y="4044281"/>
            <a:ext cx="8784532" cy="163585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8740" y="6288243"/>
            <a:ext cx="201336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836036" y="6263076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9408" y="6363747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61874" y="4144471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61874" y="4245116"/>
            <a:ext cx="100567" cy="20431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78071" y="4132286"/>
            <a:ext cx="8784532" cy="2257477"/>
          </a:xfrm>
          <a:custGeom>
            <a:avLst/>
            <a:gdLst/>
            <a:ahLst/>
            <a:cxnLst/>
            <a:rect l="l" t="t" r="r" b="b"/>
            <a:pathLst>
              <a:path w="4432935" h="1139189">
                <a:moveTo>
                  <a:pt x="4432566" y="0"/>
                </a:moveTo>
                <a:lnTo>
                  <a:pt x="0" y="0"/>
                </a:lnTo>
                <a:lnTo>
                  <a:pt x="0" y="1087960"/>
                </a:lnTo>
                <a:lnTo>
                  <a:pt x="16636" y="1125474"/>
                </a:lnTo>
                <a:lnTo>
                  <a:pt x="4381765" y="1138760"/>
                </a:lnTo>
                <a:lnTo>
                  <a:pt x="4396008" y="1136715"/>
                </a:lnTo>
                <a:lnTo>
                  <a:pt x="4427129" y="1110757"/>
                </a:lnTo>
                <a:lnTo>
                  <a:pt x="4432566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61873" y="4219948"/>
            <a:ext cx="0" cy="2106476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106277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961873" y="419478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961873" y="416961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961873" y="4144447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38363" y="4227170"/>
            <a:ext cx="152209" cy="1522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02665" y="4147877"/>
            <a:ext cx="8005614" cy="103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marR="10067" fontAlgn="auto">
              <a:lnSpc>
                <a:spcPct val="102600"/>
              </a:lnSpc>
              <a:spcBef>
                <a:spcPts val="0"/>
              </a:spcBef>
              <a:spcAft>
                <a:spcPts val="0"/>
              </a:spcAft>
            </a:pP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Compa</a:t>
            </a:r>
            <a:r>
              <a:rPr kumimoji="0" sz="2180" spc="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ing result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 see that the Secant Method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041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5</a:t>
            </a:r>
            <a:r>
              <a:rPr kumimoji="0" sz="2378" baseline="-1041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041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is accu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ate to the tenth decimal plac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whereas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180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 method obtained this accu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acy 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y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103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12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27150" y="1920140"/>
          <a:ext cx="8275500" cy="1725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080"/>
                <a:gridCol w="1913695"/>
                <a:gridCol w="1913697"/>
                <a:gridCol w="1913695"/>
                <a:gridCol w="2066333"/>
              </a:tblGrid>
              <a:tr h="351028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i="1" dirty="0">
                          <a:latin typeface="Arial"/>
                          <a:cs typeface="Arial"/>
                        </a:rPr>
                        <a:t>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ts val="1315"/>
                        </a:lnSpc>
                      </a:pPr>
                      <a:r>
                        <a:rPr sz="3300" i="1" baseline="1010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ts val="1315"/>
                        </a:lnSpc>
                      </a:pPr>
                      <a:r>
                        <a:rPr sz="3300" i="1" baseline="1010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</a:pP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baseline="-10416" dirty="0">
                          <a:latin typeface="Arial"/>
                          <a:cs typeface="Arial"/>
                        </a:rPr>
                        <a:t>n</a:t>
                      </a:r>
                      <a:endParaRPr sz="2400" baseline="-1041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</a:pPr>
                      <a:r>
                        <a:rPr sz="2200" i="1" spc="-5" dirty="0">
                          <a:latin typeface="Arial"/>
                          <a:cs typeface="Arial"/>
                        </a:rPr>
                        <a:t>|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baseline="-10416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i="1" spc="120" baseline="-1041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2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spc="15" baseline="-13888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i="1" baseline="-13888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400" spc="67" baseline="-1388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|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  <a:tr h="3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0.500000000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0.785398163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0.0490140246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0.785398163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0.0026740004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0.739085149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0.0000270101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5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0.739085149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0.739085133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0.0000000161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305558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352245"/>
            <a:ext cx="8784532" cy="455522"/>
          </a:xfrm>
          <a:custGeom>
            <a:avLst/>
            <a:gdLst/>
            <a:ahLst/>
            <a:cxnLst/>
            <a:rect l="l" t="t" r="r" b="b"/>
            <a:pathLst>
              <a:path w="4432935" h="229869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29638"/>
                </a:lnTo>
                <a:lnTo>
                  <a:pt x="4432566" y="2296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574" y="1396433"/>
            <a:ext cx="6978801" cy="36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Method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226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92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i="1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.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5,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378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92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endParaRPr kumimoji="0" sz="2378">
              <a:solidFill>
                <a:prstClr val="black"/>
              </a:solidFill>
              <a:latin typeface="Tahoma"/>
              <a:ea typeface="+mn-e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5142" y="1359330"/>
            <a:ext cx="173652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i="1" u="sng" spc="-9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π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04177" y="1577585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4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8073" y="1782225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8741" y="3642541"/>
            <a:ext cx="201334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36036" y="3617374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9408" y="3718043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61874" y="1439901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4" y="1540543"/>
            <a:ext cx="100567" cy="2101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8071" y="1869957"/>
            <a:ext cx="8784532" cy="1873681"/>
          </a:xfrm>
          <a:custGeom>
            <a:avLst/>
            <a:gdLst/>
            <a:ahLst/>
            <a:cxnLst/>
            <a:rect l="l" t="t" r="r" b="b"/>
            <a:pathLst>
              <a:path w="4432935" h="945514">
                <a:moveTo>
                  <a:pt x="4432566" y="0"/>
                </a:moveTo>
                <a:lnTo>
                  <a:pt x="0" y="0"/>
                </a:lnTo>
                <a:lnTo>
                  <a:pt x="0" y="894498"/>
                </a:lnTo>
                <a:lnTo>
                  <a:pt x="16636" y="932012"/>
                </a:lnTo>
                <a:lnTo>
                  <a:pt x="4381765" y="945299"/>
                </a:lnTo>
                <a:lnTo>
                  <a:pt x="4396008" y="943254"/>
                </a:lnTo>
                <a:lnTo>
                  <a:pt x="4427129" y="917295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61873" y="1515376"/>
            <a:ext cx="0" cy="2165618"/>
          </a:xfrm>
          <a:custGeom>
            <a:avLst/>
            <a:gdLst/>
            <a:ahLst/>
            <a:cxnLst/>
            <a:rect l="l" t="t" r="r" b="b"/>
            <a:pathLst>
              <a:path h="1092835">
                <a:moveTo>
                  <a:pt x="0" y="109248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61873" y="1490208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961873" y="146504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61873" y="143987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8071" y="4044281"/>
            <a:ext cx="8784532" cy="163585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8740" y="6288243"/>
            <a:ext cx="201336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836036" y="6263076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9408" y="6363747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61874" y="4144471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61874" y="4245116"/>
            <a:ext cx="100567" cy="20431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78071" y="4132286"/>
            <a:ext cx="8784532" cy="2257477"/>
          </a:xfrm>
          <a:custGeom>
            <a:avLst/>
            <a:gdLst/>
            <a:ahLst/>
            <a:cxnLst/>
            <a:rect l="l" t="t" r="r" b="b"/>
            <a:pathLst>
              <a:path w="4432935" h="1139189">
                <a:moveTo>
                  <a:pt x="4432566" y="0"/>
                </a:moveTo>
                <a:lnTo>
                  <a:pt x="0" y="0"/>
                </a:lnTo>
                <a:lnTo>
                  <a:pt x="0" y="1087960"/>
                </a:lnTo>
                <a:lnTo>
                  <a:pt x="16636" y="1125474"/>
                </a:lnTo>
                <a:lnTo>
                  <a:pt x="4381765" y="1138760"/>
                </a:lnTo>
                <a:lnTo>
                  <a:pt x="4396008" y="1136715"/>
                </a:lnTo>
                <a:lnTo>
                  <a:pt x="4427129" y="1110757"/>
                </a:lnTo>
                <a:lnTo>
                  <a:pt x="4432566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61873" y="4219948"/>
            <a:ext cx="0" cy="2106476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106277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961873" y="419478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961873" y="416961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961873" y="4144447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38363" y="4227170"/>
            <a:ext cx="152209" cy="1522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8363" y="5325356"/>
            <a:ext cx="152209" cy="1522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2665" y="4147879"/>
            <a:ext cx="8005614" cy="1804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marR="10067" fontAlgn="auto">
              <a:lnSpc>
                <a:spcPct val="102600"/>
              </a:lnSpc>
              <a:spcBef>
                <a:spcPts val="0"/>
              </a:spcBef>
              <a:spcAft>
                <a:spcPts val="0"/>
              </a:spcAft>
            </a:pP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Compa</a:t>
            </a:r>
            <a:r>
              <a:rPr kumimoji="0" sz="2180" spc="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ing result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 see that the Secant Method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041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5</a:t>
            </a:r>
            <a:r>
              <a:rPr kumimoji="0" sz="2378" baseline="-1041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041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is accu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ate to the tenth decimal plac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whereas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180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 method obtained this accu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acy 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y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103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marR="132130" fontAlgn="auto">
              <a:lnSpc>
                <a:spcPct val="102699"/>
              </a:lnSpc>
              <a:spcBef>
                <a:spcPts val="585"/>
              </a:spcBef>
              <a:spcAft>
                <a:spcPts val="0"/>
              </a:spcAft>
            </a:pP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Her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the co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6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ergence of the Secant method is 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uch 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aster than functional ite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ation 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ut slightly sl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er than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180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 method.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12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27150" y="1920140"/>
          <a:ext cx="8275500" cy="1725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080"/>
                <a:gridCol w="1913695"/>
                <a:gridCol w="1913697"/>
                <a:gridCol w="1913695"/>
                <a:gridCol w="2066333"/>
              </a:tblGrid>
              <a:tr h="351028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i="1" dirty="0">
                          <a:latin typeface="Arial"/>
                          <a:cs typeface="Arial"/>
                        </a:rPr>
                        <a:t>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ts val="1315"/>
                        </a:lnSpc>
                      </a:pPr>
                      <a:r>
                        <a:rPr sz="3300" i="1" baseline="1010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ts val="1315"/>
                        </a:lnSpc>
                      </a:pPr>
                      <a:r>
                        <a:rPr sz="3300" i="1" baseline="1010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</a:pP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baseline="-10416" dirty="0">
                          <a:latin typeface="Arial"/>
                          <a:cs typeface="Arial"/>
                        </a:rPr>
                        <a:t>n</a:t>
                      </a:r>
                      <a:endParaRPr sz="2400" baseline="-1041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</a:pPr>
                      <a:r>
                        <a:rPr sz="2200" i="1" spc="-5" dirty="0">
                          <a:latin typeface="Arial"/>
                          <a:cs typeface="Arial"/>
                        </a:rPr>
                        <a:t>|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baseline="-10416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i="1" spc="120" baseline="-1041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2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spc="15" baseline="-13888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i="1" baseline="-13888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400" spc="67" baseline="-1388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|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  <a:tr h="3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0.500000000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0.785398163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0.0490140246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0.785398163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0.0026740004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0.739085149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0.0000270101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5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0.739085149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0.739085133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0.0000000161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596663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352245"/>
            <a:ext cx="8784532" cy="455522"/>
          </a:xfrm>
          <a:custGeom>
            <a:avLst/>
            <a:gdLst/>
            <a:ahLst/>
            <a:cxnLst/>
            <a:rect l="l" t="t" r="r" b="b"/>
            <a:pathLst>
              <a:path w="4432935" h="229869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29638"/>
                </a:lnTo>
                <a:lnTo>
                  <a:pt x="4432566" y="2296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574" y="1396433"/>
            <a:ext cx="6978801" cy="36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Method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226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92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i="1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.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5,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378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92" baseline="-1388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endParaRPr kumimoji="0" sz="2378">
              <a:solidFill>
                <a:prstClr val="black"/>
              </a:solidFill>
              <a:latin typeface="Tahoma"/>
              <a:ea typeface="+mn-e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95142" y="1359330"/>
            <a:ext cx="173652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i="1" u="sng" spc="-9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π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04177" y="1577585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4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8073" y="1782225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8741" y="3642541"/>
            <a:ext cx="201334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36036" y="3617374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9408" y="3718043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61874" y="1439901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4" y="1540543"/>
            <a:ext cx="100567" cy="2101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8071" y="1869957"/>
            <a:ext cx="8784532" cy="1873681"/>
          </a:xfrm>
          <a:custGeom>
            <a:avLst/>
            <a:gdLst/>
            <a:ahLst/>
            <a:cxnLst/>
            <a:rect l="l" t="t" r="r" b="b"/>
            <a:pathLst>
              <a:path w="4432935" h="945514">
                <a:moveTo>
                  <a:pt x="4432566" y="0"/>
                </a:moveTo>
                <a:lnTo>
                  <a:pt x="0" y="0"/>
                </a:lnTo>
                <a:lnTo>
                  <a:pt x="0" y="894498"/>
                </a:lnTo>
                <a:lnTo>
                  <a:pt x="16636" y="932012"/>
                </a:lnTo>
                <a:lnTo>
                  <a:pt x="4381765" y="945299"/>
                </a:lnTo>
                <a:lnTo>
                  <a:pt x="4396008" y="943254"/>
                </a:lnTo>
                <a:lnTo>
                  <a:pt x="4427129" y="917295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61873" y="1515376"/>
            <a:ext cx="0" cy="2165618"/>
          </a:xfrm>
          <a:custGeom>
            <a:avLst/>
            <a:gdLst/>
            <a:ahLst/>
            <a:cxnLst/>
            <a:rect l="l" t="t" r="r" b="b"/>
            <a:pathLst>
              <a:path h="1092835">
                <a:moveTo>
                  <a:pt x="0" y="109248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61873" y="1490208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961873" y="146504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961873" y="143987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8071" y="4044281"/>
            <a:ext cx="8784532" cy="163585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8740" y="6288243"/>
            <a:ext cx="201336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836036" y="6263076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9408" y="6363747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61874" y="4144471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61874" y="4245116"/>
            <a:ext cx="100567" cy="20431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78071" y="4132286"/>
            <a:ext cx="8784532" cy="2257477"/>
          </a:xfrm>
          <a:custGeom>
            <a:avLst/>
            <a:gdLst/>
            <a:ahLst/>
            <a:cxnLst/>
            <a:rect l="l" t="t" r="r" b="b"/>
            <a:pathLst>
              <a:path w="4432935" h="1139189">
                <a:moveTo>
                  <a:pt x="4432566" y="0"/>
                </a:moveTo>
                <a:lnTo>
                  <a:pt x="0" y="0"/>
                </a:lnTo>
                <a:lnTo>
                  <a:pt x="0" y="1087960"/>
                </a:lnTo>
                <a:lnTo>
                  <a:pt x="16636" y="1125474"/>
                </a:lnTo>
                <a:lnTo>
                  <a:pt x="4381765" y="1138760"/>
                </a:lnTo>
                <a:lnTo>
                  <a:pt x="4396008" y="1136715"/>
                </a:lnTo>
                <a:lnTo>
                  <a:pt x="4427129" y="1110757"/>
                </a:lnTo>
                <a:lnTo>
                  <a:pt x="4432566" y="0"/>
                </a:lnTo>
                <a:close/>
              </a:path>
            </a:pathLst>
          </a:custGeom>
          <a:solidFill>
            <a:srgbClr val="F8E5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61873" y="4219948"/>
            <a:ext cx="0" cy="2106476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106277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961873" y="419478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961873" y="416961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961873" y="4144447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38363" y="4227170"/>
            <a:ext cx="152209" cy="1522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8363" y="5325356"/>
            <a:ext cx="152209" cy="1522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2665" y="4147879"/>
            <a:ext cx="8005614" cy="18046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marR="10067" fontAlgn="auto">
              <a:lnSpc>
                <a:spcPct val="102600"/>
              </a:lnSpc>
              <a:spcBef>
                <a:spcPts val="0"/>
              </a:spcBef>
              <a:spcAft>
                <a:spcPts val="0"/>
              </a:spcAft>
            </a:pP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Compa</a:t>
            </a:r>
            <a:r>
              <a:rPr kumimoji="0" sz="2180" spc="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ing result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 see that the Secant Method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041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5</a:t>
            </a:r>
            <a:r>
              <a:rPr kumimoji="0" sz="2378" baseline="-1041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041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is accu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ate to the tenth decimal plac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whereas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180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 method obtained this accu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acy 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y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103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3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marR="132130" fontAlgn="auto">
              <a:lnSpc>
                <a:spcPct val="102699"/>
              </a:lnSpc>
              <a:spcBef>
                <a:spcPts val="585"/>
              </a:spcBef>
              <a:spcAft>
                <a:spcPts val="0"/>
              </a:spcAft>
            </a:pP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Her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the co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6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ergence of the Secant method is 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uch 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aster than functional ite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ation 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ut slightly sl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er than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180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 method.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8363" y="6082555"/>
            <a:ext cx="152209" cy="1522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02666" y="6003289"/>
            <a:ext cx="3217597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This is gene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ally the cas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090841" y="6039211"/>
            <a:ext cx="1804472" cy="201336"/>
          </a:xfrm>
          <a:custGeom>
            <a:avLst/>
            <a:gdLst/>
            <a:ahLst/>
            <a:cxnLst/>
            <a:rect l="l" t="t" r="r" b="b"/>
            <a:pathLst>
              <a:path w="910589" h="101600">
                <a:moveTo>
                  <a:pt x="860643" y="0"/>
                </a:moveTo>
                <a:lnTo>
                  <a:pt x="46927" y="79"/>
                </a:lnTo>
                <a:lnTo>
                  <a:pt x="5909" y="28760"/>
                </a:lnTo>
                <a:lnTo>
                  <a:pt x="0" y="59812"/>
                </a:lnTo>
                <a:lnTo>
                  <a:pt x="4478" y="73136"/>
                </a:lnTo>
                <a:lnTo>
                  <a:pt x="12288" y="84533"/>
                </a:lnTo>
                <a:lnTo>
                  <a:pt x="22835" y="93408"/>
                </a:lnTo>
                <a:lnTo>
                  <a:pt x="35526" y="99169"/>
                </a:lnTo>
                <a:lnTo>
                  <a:pt x="49766" y="101221"/>
                </a:lnTo>
                <a:lnTo>
                  <a:pt x="863482" y="101142"/>
                </a:lnTo>
                <a:lnTo>
                  <a:pt x="904501" y="72460"/>
                </a:lnTo>
                <a:lnTo>
                  <a:pt x="910410" y="41408"/>
                </a:lnTo>
                <a:lnTo>
                  <a:pt x="905931" y="28084"/>
                </a:lnTo>
                <a:lnTo>
                  <a:pt x="898121" y="16688"/>
                </a:lnTo>
                <a:lnTo>
                  <a:pt x="887574" y="7812"/>
                </a:lnTo>
                <a:lnTo>
                  <a:pt x="874883" y="2052"/>
                </a:lnTo>
                <a:lnTo>
                  <a:pt x="860643" y="0"/>
                </a:lnTo>
                <a:close/>
              </a:path>
            </a:pathLst>
          </a:custGeom>
          <a:solidFill>
            <a:srgbClr val="FB727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090841" y="6039211"/>
            <a:ext cx="1804472" cy="201336"/>
          </a:xfrm>
          <a:custGeom>
            <a:avLst/>
            <a:gdLst/>
            <a:ahLst/>
            <a:cxnLst/>
            <a:rect l="l" t="t" r="r" b="b"/>
            <a:pathLst>
              <a:path w="910589" h="101600">
                <a:moveTo>
                  <a:pt x="49766" y="101221"/>
                </a:moveTo>
                <a:lnTo>
                  <a:pt x="12288" y="84533"/>
                </a:lnTo>
                <a:lnTo>
                  <a:pt x="0" y="59812"/>
                </a:lnTo>
                <a:lnTo>
                  <a:pt x="1350" y="43071"/>
                </a:lnTo>
                <a:lnTo>
                  <a:pt x="22789" y="8281"/>
                </a:lnTo>
                <a:lnTo>
                  <a:pt x="860643" y="0"/>
                </a:lnTo>
                <a:lnTo>
                  <a:pt x="874883" y="2052"/>
                </a:lnTo>
                <a:lnTo>
                  <a:pt x="887574" y="7812"/>
                </a:lnTo>
                <a:lnTo>
                  <a:pt x="898121" y="16688"/>
                </a:lnTo>
                <a:lnTo>
                  <a:pt x="905931" y="28084"/>
                </a:lnTo>
                <a:lnTo>
                  <a:pt x="910410" y="41408"/>
                </a:lnTo>
                <a:lnTo>
                  <a:pt x="909059" y="58149"/>
                </a:lnTo>
                <a:lnTo>
                  <a:pt x="887620" y="92939"/>
                </a:lnTo>
                <a:lnTo>
                  <a:pt x="49766" y="101221"/>
                </a:lnTo>
                <a:close/>
              </a:path>
            </a:pathLst>
          </a:custGeom>
          <a:ln w="10122">
            <a:solidFill>
              <a:srgbClr val="FB7272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202121" y="6101554"/>
            <a:ext cx="50334" cy="75501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28539" y="6039290"/>
            <a:ext cx="1730229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240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  <a:hlinkClick r:id="" action="ppaction://noaction"/>
              </a:rPr>
              <a:t>Order of Co</a:t>
            </a:r>
            <a:r>
              <a:rPr kumimoji="0" sz="1189" spc="-40" dirty="0">
                <a:solidFill>
                  <a:srgbClr val="FFFFFF"/>
                </a:solidFill>
                <a:latin typeface="Arial"/>
                <a:ea typeface="+mn-ea"/>
                <a:cs typeface="Arial"/>
                <a:hlinkClick r:id="" action="ppaction://noaction"/>
              </a:rPr>
              <a:t>n</a:t>
            </a:r>
            <a:r>
              <a:rPr kumimoji="0" sz="1189" spc="-50" dirty="0">
                <a:solidFill>
                  <a:srgbClr val="FFFFFF"/>
                </a:solidFill>
                <a:latin typeface="Arial"/>
                <a:ea typeface="+mn-ea"/>
                <a:cs typeface="Arial"/>
                <a:hlinkClick r:id="" action="ppaction://noaction"/>
              </a:rPr>
              <a:t>v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  <a:hlinkClick r:id="" action="ppaction://noaction"/>
              </a:rPr>
              <a:t>ergence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12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27150" y="1920140"/>
          <a:ext cx="8275500" cy="1725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080"/>
                <a:gridCol w="1913695"/>
                <a:gridCol w="1913697"/>
                <a:gridCol w="1913695"/>
                <a:gridCol w="2066333"/>
              </a:tblGrid>
              <a:tr h="351028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i="1" dirty="0">
                          <a:latin typeface="Arial"/>
                          <a:cs typeface="Arial"/>
                        </a:rPr>
                        <a:t>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ts val="1315"/>
                        </a:lnSpc>
                      </a:pPr>
                      <a:r>
                        <a:rPr sz="3300" i="1" baseline="1010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ts val="1315"/>
                        </a:lnSpc>
                      </a:pPr>
                      <a:r>
                        <a:rPr sz="3300" i="1" baseline="1010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i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</a:pP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baseline="-10416" dirty="0">
                          <a:latin typeface="Arial"/>
                          <a:cs typeface="Arial"/>
                        </a:rPr>
                        <a:t>n</a:t>
                      </a:r>
                      <a:endParaRPr sz="2400" baseline="-10416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</a:pPr>
                      <a:r>
                        <a:rPr sz="2200" i="1" spc="-5" dirty="0">
                          <a:latin typeface="Arial"/>
                          <a:cs typeface="Arial"/>
                        </a:rPr>
                        <a:t>|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baseline="-10416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i="1" spc="120" baseline="-1041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2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i="1" spc="15" baseline="-13888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i="1" baseline="-13888" dirty="0">
                          <a:latin typeface="Arial"/>
                          <a:cs typeface="Arial"/>
                        </a:rPr>
                        <a:t>−</a:t>
                      </a:r>
                      <a:r>
                        <a:rPr sz="2400" spc="67" baseline="-13888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2200" i="1" dirty="0">
                          <a:latin typeface="Arial"/>
                          <a:cs typeface="Arial"/>
                        </a:rPr>
                        <a:t>|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  <a:tr h="3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2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0.500000000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0.785398163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0.0490140246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T w="5054">
                      <a:solidFill>
                        <a:srgbClr val="000000"/>
                      </a:solidFill>
                      <a:prstDash val="solid"/>
                    </a:lnT>
                    <a:solidFill>
                      <a:srgbClr val="E9E9F2"/>
                    </a:solidFill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0.785398163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0.0026740004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40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4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0.736384139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0.739085149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0.0000270101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solidFill>
                      <a:srgbClr val="E9E9F2"/>
                    </a:solidFill>
                  </a:tcPr>
                </a:tc>
              </a:tr>
              <a:tr h="3518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5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0.739058139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0.739085149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0.739085133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200" dirty="0">
                          <a:latin typeface="Arial"/>
                          <a:cs typeface="Arial"/>
                        </a:rPr>
                        <a:t>0.0000000161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54">
                      <a:solidFill>
                        <a:srgbClr val="000000"/>
                      </a:solidFill>
                      <a:prstDash val="solid"/>
                    </a:lnL>
                    <a:lnR w="5054">
                      <a:solidFill>
                        <a:srgbClr val="000000"/>
                      </a:solidFill>
                      <a:prstDash val="solid"/>
                    </a:lnR>
                    <a:lnB w="5054">
                      <a:solidFill>
                        <a:srgbClr val="000000"/>
                      </a:solidFill>
                      <a:prstDash val="solid"/>
                    </a:lnB>
                    <a:solidFill>
                      <a:srgbClr val="E9E9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042103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8590030" cy="24610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42" y="2858143"/>
            <a:ext cx="8386715" cy="114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052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6632"/>
            <a:ext cx="5032029" cy="15476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42" y="2902543"/>
            <a:ext cx="8386715" cy="105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88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48680"/>
            <a:ext cx="5032029" cy="159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28" y="2724942"/>
            <a:ext cx="8437544" cy="140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89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AB31C-B502-42A1-93D1-3B899D07DFFF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en-US"/>
              <a:t>B.2. Secant Method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81988" cy="21605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/>
              <a:t>Newton-Raphson method needs to compute the derivatives.</a:t>
            </a:r>
          </a:p>
          <a:p>
            <a:pPr marL="0" indent="0">
              <a:buFontTx/>
              <a:buNone/>
            </a:pPr>
            <a:endParaRPr lang="en-US" altLang="en-US" sz="1200"/>
          </a:p>
          <a:p>
            <a:pPr marL="0" indent="0">
              <a:buFontTx/>
              <a:buNone/>
            </a:pPr>
            <a:r>
              <a:rPr lang="en-US" altLang="en-US" sz="2800"/>
              <a:t>The secant method approximate the derivatives by finite divided difference.</a:t>
            </a:r>
          </a:p>
        </p:txBody>
      </p:sp>
      <p:graphicFrame>
        <p:nvGraphicFramePr>
          <p:cNvPr id="421893" name="Object 5"/>
          <p:cNvGraphicFramePr>
            <a:graphicFrameLocks noChangeAspect="1"/>
          </p:cNvGraphicFramePr>
          <p:nvPr/>
        </p:nvGraphicFramePr>
        <p:xfrm>
          <a:off x="395288" y="3213100"/>
          <a:ext cx="3602037" cy="299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12" name="Equation" r:id="rId3" imgW="1562040" imgH="1333440" progId="Equation.3">
                  <p:embed/>
                </p:oleObj>
              </mc:Choice>
              <mc:Fallback>
                <p:oleObj name="Equation" r:id="rId3" imgW="1562040" imgH="1333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13100"/>
                        <a:ext cx="3602037" cy="29940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1895" name="Object 7"/>
          <p:cNvGraphicFramePr>
            <a:graphicFrameLocks noChangeAspect="1"/>
          </p:cNvGraphicFramePr>
          <p:nvPr/>
        </p:nvGraphicFramePr>
        <p:xfrm>
          <a:off x="5148263" y="5229225"/>
          <a:ext cx="368935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13" name="Equation" r:id="rId5" imgW="1600200" imgH="431640" progId="Equation.3">
                  <p:embed/>
                </p:oleObj>
              </mc:Choice>
              <mc:Fallback>
                <p:oleObj name="Equation" r:id="rId5" imgW="16002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229225"/>
                        <a:ext cx="3689350" cy="9699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FA1A0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896" name="Rectangle 8"/>
          <p:cNvSpPr>
            <a:spLocks noChangeArrowheads="1"/>
          </p:cNvSpPr>
          <p:nvPr/>
        </p:nvSpPr>
        <p:spPr bwMode="auto">
          <a:xfrm>
            <a:off x="5003800" y="3357563"/>
            <a:ext cx="3455988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1271588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3088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8388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3688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0888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8088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5288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2488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From Newton-Raphson </a:t>
            </a:r>
          </a:p>
          <a:p>
            <a:pPr>
              <a:buFontTx/>
              <a:buNone/>
            </a:pPr>
            <a:r>
              <a:rPr lang="en-US" altLang="en-US" sz="2400"/>
              <a:t>method</a:t>
            </a:r>
          </a:p>
        </p:txBody>
      </p:sp>
      <p:sp>
        <p:nvSpPr>
          <p:cNvPr id="421897" name="Line 9"/>
          <p:cNvSpPr>
            <a:spLocks noChangeShapeType="1"/>
          </p:cNvSpPr>
          <p:nvPr/>
        </p:nvSpPr>
        <p:spPr bwMode="auto">
          <a:xfrm flipH="1">
            <a:off x="2987675" y="3933825"/>
            <a:ext cx="1871663" cy="719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1AA1D-C62B-4367-9095-F1F711CB14F9}" type="slidenum">
              <a:rPr lang="zh-TW" altLang="en-US"/>
              <a:pPr/>
              <a:t>3</a:t>
            </a:fld>
            <a:endParaRPr lang="en-US" altLang="zh-TW"/>
          </a:p>
        </p:txBody>
      </p:sp>
      <p:pic>
        <p:nvPicPr>
          <p:cNvPr id="422916" name="Picture 4" descr="Fig06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49275"/>
            <a:ext cx="6480175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2917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1944688" cy="431800"/>
          </a:xfrm>
          <a:noFill/>
          <a:ln/>
        </p:spPr>
        <p:txBody>
          <a:bodyPr/>
          <a:lstStyle/>
          <a:p>
            <a:pPr algn="l"/>
            <a:r>
              <a:rPr lang="en-US" altLang="en-US" sz="2000"/>
              <a:t>Secant Method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D451BB-466E-47CB-9AD0-B29BBD9CA7F2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altLang="en-US"/>
              <a:t>Secant Method – Example</a:t>
            </a:r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323850" y="1052513"/>
            <a:ext cx="835183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88925" indent="-28892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/>
              <a:t>Find root of </a:t>
            </a:r>
            <a:r>
              <a:rPr lang="en-US" altLang="zh-TW" sz="2800" i="1">
                <a:latin typeface="Times New Roman" panose="02020603050405020304" pitchFamily="18" charset="0"/>
              </a:rPr>
              <a:t>f</a:t>
            </a:r>
            <a:r>
              <a:rPr lang="en-US" altLang="zh-TW" sz="2800">
                <a:latin typeface="Times New Roman" panose="02020603050405020304" pitchFamily="18" charset="0"/>
              </a:rPr>
              <a:t>(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latin typeface="Times New Roman" panose="02020603050405020304" pitchFamily="18" charset="0"/>
              </a:rPr>
              <a:t>) = </a:t>
            </a:r>
            <a:r>
              <a:rPr lang="en-US" altLang="zh-TW" sz="2800" i="1">
                <a:latin typeface="Times New Roman" panose="02020603050405020304" pitchFamily="18" charset="0"/>
              </a:rPr>
              <a:t>e</a:t>
            </a:r>
            <a:r>
              <a:rPr lang="en-US" altLang="zh-TW" sz="2800" i="1" baseline="30000">
                <a:latin typeface="Times New Roman" panose="02020603050405020304" pitchFamily="18" charset="0"/>
              </a:rPr>
              <a:t>-x </a:t>
            </a:r>
            <a:r>
              <a:rPr lang="en-US" altLang="zh-TW" sz="2800">
                <a:latin typeface="Times New Roman" panose="02020603050405020304" pitchFamily="18" charset="0"/>
              </a:rPr>
              <a:t>- 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>
                <a:latin typeface="Times New Roman" panose="02020603050405020304" pitchFamily="18" charset="0"/>
              </a:rPr>
              <a:t> = 0</a:t>
            </a:r>
            <a:r>
              <a:rPr lang="en-US" altLang="zh-TW" sz="2800"/>
              <a:t> with initial estimate of </a:t>
            </a:r>
          </a:p>
          <a:p>
            <a:pPr>
              <a:buFontTx/>
              <a:buNone/>
            </a:pP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 baseline="-25000">
                <a:latin typeface="Times New Roman" panose="02020603050405020304" pitchFamily="18" charset="0"/>
              </a:rPr>
              <a:t>-1</a:t>
            </a:r>
            <a:r>
              <a:rPr lang="en-US" altLang="zh-TW" sz="2800">
                <a:latin typeface="Times New Roman" panose="02020603050405020304" pitchFamily="18" charset="0"/>
              </a:rPr>
              <a:t> = 0</a:t>
            </a:r>
            <a:r>
              <a:rPr lang="en-US" altLang="zh-TW" sz="2800"/>
              <a:t> and </a:t>
            </a:r>
            <a:r>
              <a:rPr lang="en-US" altLang="zh-TW" sz="2800" i="1">
                <a:latin typeface="Times New Roman" panose="02020603050405020304" pitchFamily="18" charset="0"/>
              </a:rPr>
              <a:t>x</a:t>
            </a:r>
            <a:r>
              <a:rPr lang="en-US" altLang="zh-TW" sz="2800" baseline="-25000">
                <a:latin typeface="Times New Roman" panose="02020603050405020304" pitchFamily="18" charset="0"/>
              </a:rPr>
              <a:t>0</a:t>
            </a:r>
            <a:r>
              <a:rPr lang="en-US" altLang="zh-TW" sz="2800">
                <a:latin typeface="Times New Roman" panose="02020603050405020304" pitchFamily="18" charset="0"/>
              </a:rPr>
              <a:t> = 1.0.</a:t>
            </a:r>
            <a:r>
              <a:rPr lang="en-US" altLang="zh-TW" sz="2800"/>
              <a:t> (Answer: </a:t>
            </a:r>
            <a:r>
              <a:rPr lang="el-GR" altLang="zh-TW" sz="28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zh-TW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0.56714329</a:t>
            </a:r>
            <a:r>
              <a:rPr lang="en-US" altLang="zh-TW" sz="2800">
                <a:cs typeface="Times New Roman" panose="02020603050405020304" pitchFamily="18" charset="0"/>
              </a:rPr>
              <a:t>)</a:t>
            </a:r>
            <a:endParaRPr lang="en-US" altLang="zh-TW" sz="2800"/>
          </a:p>
        </p:txBody>
      </p:sp>
      <p:graphicFrame>
        <p:nvGraphicFramePr>
          <p:cNvPr id="423941" name="Object 5"/>
          <p:cNvGraphicFramePr>
            <a:graphicFrameLocks noChangeAspect="1"/>
          </p:cNvGraphicFramePr>
          <p:nvPr/>
        </p:nvGraphicFramePr>
        <p:xfrm>
          <a:off x="2555875" y="2205038"/>
          <a:ext cx="36893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14" name="Equation" r:id="rId3" imgW="1600200" imgH="431640" progId="Equation.3">
                  <p:embed/>
                </p:oleObj>
              </mc:Choice>
              <mc:Fallback>
                <p:oleObj name="Equation" r:id="rId3" imgW="16002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205038"/>
                        <a:ext cx="3689350" cy="9699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A1A0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006" name="Group 70"/>
          <p:cNvGraphicFramePr>
            <a:graphicFrameLocks noGrp="1"/>
          </p:cNvGraphicFramePr>
          <p:nvPr/>
        </p:nvGraphicFramePr>
        <p:xfrm>
          <a:off x="539750" y="3213100"/>
          <a:ext cx="8064500" cy="1585595"/>
        </p:xfrm>
        <a:graphic>
          <a:graphicData uri="http://schemas.openxmlformats.org/drawingml/2006/table">
            <a:tbl>
              <a:tblPr/>
              <a:tblGrid>
                <a:gridCol w="550863"/>
                <a:gridCol w="1033462"/>
                <a:gridCol w="1103313"/>
                <a:gridCol w="1344612"/>
                <a:gridCol w="1296988"/>
                <a:gridCol w="1439862"/>
                <a:gridCol w="1295400"/>
              </a:tblGrid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x</a:t>
                      </a:r>
                      <a:r>
                        <a:rPr kumimoji="1" lang="en-US" alt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</a:t>
                      </a:r>
                      <a:r>
                        <a:rPr kumimoji="1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x</a:t>
                      </a:r>
                      <a:r>
                        <a:rPr kumimoji="1" lang="en-US" alt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x</a:t>
                      </a:r>
                      <a:r>
                        <a:rPr kumimoji="1" lang="en-US" alt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</a:t>
                      </a:r>
                      <a:r>
                        <a:rPr kumimoji="1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-1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x</a:t>
                      </a:r>
                      <a:r>
                        <a:rPr kumimoji="1" lang="en-US" alt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</a:t>
                      </a: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x</a:t>
                      </a:r>
                      <a:r>
                        <a:rPr kumimoji="1" lang="en-US" alt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</a:t>
                      </a:r>
                      <a:r>
                        <a:rPr kumimoji="1" lang="en-US" alt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l-GR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kumimoji="1" lang="en-US" alt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1.00000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-0.63212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0.61270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8.0 %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0.61270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-0.63212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-0.07081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0.56384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0.58 %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0.61270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0.56384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-0.07081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0.00518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0.56717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0.0048 %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4005" name="Rectangle 69"/>
          <p:cNvSpPr>
            <a:spLocks noChangeArrowheads="1"/>
          </p:cNvSpPr>
          <p:nvPr/>
        </p:nvSpPr>
        <p:spPr bwMode="auto">
          <a:xfrm>
            <a:off x="250825" y="4868863"/>
            <a:ext cx="856932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57250" indent="-395288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844675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2339975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835275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32924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7496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42068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664075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/>
              <a:t>Again, compare this results obtained by the Newton-Raphson method and simple fixed point iteration method.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Method:</a:t>
            </a:r>
            <a:r>
              <a:rPr sz="2774" spc="198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Algo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ithm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2349939"/>
            <a:ext cx="8784532" cy="163585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8740" y="5893374"/>
            <a:ext cx="201336" cy="2013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36036" y="5868207"/>
            <a:ext cx="226404" cy="226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9408" y="5968878"/>
            <a:ext cx="8481793" cy="1258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61874" y="2450130"/>
            <a:ext cx="100567" cy="2013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961874" y="2550767"/>
            <a:ext cx="100567" cy="33426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8071" y="2437935"/>
            <a:ext cx="8784532" cy="3556093"/>
          </a:xfrm>
          <a:custGeom>
            <a:avLst/>
            <a:gdLst/>
            <a:ahLst/>
            <a:cxnLst/>
            <a:rect l="l" t="t" r="r" b="b"/>
            <a:pathLst>
              <a:path w="4432935" h="1794510">
                <a:moveTo>
                  <a:pt x="4432566" y="0"/>
                </a:moveTo>
                <a:lnTo>
                  <a:pt x="0" y="0"/>
                </a:lnTo>
                <a:lnTo>
                  <a:pt x="0" y="1743716"/>
                </a:lnTo>
                <a:lnTo>
                  <a:pt x="16636" y="1781230"/>
                </a:lnTo>
                <a:lnTo>
                  <a:pt x="4381765" y="1794517"/>
                </a:lnTo>
                <a:lnTo>
                  <a:pt x="4396008" y="1792472"/>
                </a:lnTo>
                <a:lnTo>
                  <a:pt x="4427129" y="1766513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961873" y="2525600"/>
            <a:ext cx="0" cy="3406350"/>
          </a:xfrm>
          <a:custGeom>
            <a:avLst/>
            <a:gdLst/>
            <a:ahLst/>
            <a:cxnLst/>
            <a:rect l="l" t="t" r="r" b="b"/>
            <a:pathLst>
              <a:path h="1718945">
                <a:moveTo>
                  <a:pt x="0" y="171852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61873" y="2500432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3" y="2475265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961873" y="2450098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3575" y="1519119"/>
            <a:ext cx="8172974" cy="4502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marR="10067" fontAlgn="auto">
              <a:lnSpc>
                <a:spcPct val="102699"/>
              </a:lnSpc>
              <a:spcBef>
                <a:spcPts val="0"/>
              </a:spcBef>
              <a:spcAft>
                <a:spcPts val="0"/>
              </a:spcAft>
            </a:pPr>
            <a:r>
              <a:rPr kumimoji="0" sz="2180" spc="-28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 find a solution to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i="1" spc="-31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11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180" i="1" spc="-4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12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9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 gi</a:t>
            </a:r>
            <a:r>
              <a:rPr kumimoji="0" sz="2180" spc="-6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en initial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ximations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and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103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; tole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ance </a:t>
            </a:r>
            <a:r>
              <a:rPr kumimoji="0" sz="2180" i="1" spc="-10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</a:t>
            </a:r>
            <a:r>
              <a:rPr kumimoji="0" sz="2180" i="1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OL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; maxi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um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umber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of ite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ations </a:t>
            </a:r>
            <a:r>
              <a:rPr kumimoji="0" sz="2180" i="1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378" spc="103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83135" fontAlgn="auto">
              <a:spcBef>
                <a:spcPts val="2081"/>
              </a:spcBef>
              <a:spcAft>
                <a:spcPts val="0"/>
              </a:spcAft>
            </a:pPr>
            <a:r>
              <a:rPr kumimoji="0" sz="2180" spc="-1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1 </a:t>
            </a:r>
            <a:r>
              <a:rPr kumimoji="0" sz="2180" spc="-139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Set</a:t>
            </a:r>
            <a:r>
              <a:rPr kumimoji="0" sz="218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2180" i="1" spc="17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2,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i="1" spc="-31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12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103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180" spc="11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i="1" spc="-31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11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103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180" spc="12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endParaRPr kumimoji="0" sz="2180">
              <a:solidFill>
                <a:prstClr val="black"/>
              </a:solidFill>
              <a:latin typeface="Lucida Sans Unicode"/>
              <a:ea typeface="+mn-ea"/>
              <a:cs typeface="Lucida Sans Unicode"/>
            </a:endParaRPr>
          </a:p>
          <a:p>
            <a:pPr marL="283135" fontAlgn="auto">
              <a:spcBef>
                <a:spcPts val="654"/>
              </a:spcBef>
              <a:spcAft>
                <a:spcPts val="0"/>
              </a:spcAft>
            </a:pPr>
            <a:r>
              <a:rPr kumimoji="0" sz="2180" spc="-1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2 </a:t>
            </a:r>
            <a:r>
              <a:rPr kumimoji="0" sz="2180" spc="-139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While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2180" i="1" spc="17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i="1" spc="47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≤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i="1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do Steps 3–6: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1122475" indent="-276843" fontAlgn="auto">
              <a:lnSpc>
                <a:spcPts val="2378"/>
              </a:lnSpc>
              <a:spcBef>
                <a:spcPts val="931"/>
              </a:spcBef>
              <a:spcAft>
                <a:spcPts val="0"/>
              </a:spcAft>
              <a:buClr>
                <a:srgbClr val="3333B2"/>
              </a:buClr>
              <a:buFontTx/>
              <a:buAutoNum type="arabicPlain" startAt="3"/>
              <a:tabLst>
                <a:tab pos="1123733" algn="l"/>
              </a:tabLst>
            </a:pP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Set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1982" i="1" spc="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40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1982" spc="-7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spc="-14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081" spc="222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982" i="1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982" spc="10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spc="-14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081" spc="222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982" i="1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1982" spc="11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r>
              <a:rPr kumimoji="0" sz="1982" i="1" spc="7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/</a:t>
            </a:r>
            <a:r>
              <a:rPr kumimoji="0" sz="1982" spc="10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081" spc="-14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081" spc="222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982" i="1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1982" spc="11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r>
              <a:rPr kumimoji="0" sz="1982" i="1" spc="-178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.</a:t>
            </a:r>
            <a:r>
              <a:rPr kumimoji="0" sz="1982" i="1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  </a:t>
            </a:r>
            <a:r>
              <a:rPr kumimoji="0" sz="1982" i="1" spc="-11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 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(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Compute</a:t>
            </a:r>
            <a:r>
              <a:rPr kumimoji="0" sz="1982" i="1" spc="3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i="1" spc="-14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2081" i="1" spc="-268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)</a:t>
            </a:r>
            <a:endParaRPr kumimoji="0" sz="1982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1122475" indent="-276843" fontAlgn="auto">
              <a:lnSpc>
                <a:spcPts val="2368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FontTx/>
              <a:buAutoNum type="arabicPlain" startAt="3"/>
              <a:tabLst>
                <a:tab pos="1123733" algn="l"/>
              </a:tabLst>
            </a:pP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If</a:t>
            </a:r>
            <a:r>
              <a:rPr kumimoji="0" sz="1982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|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1982" i="1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982" i="1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982" i="1" spc="3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|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-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&lt;</a:t>
            </a:r>
            <a:r>
              <a:rPr kumimoji="0" sz="1982" i="1" spc="-15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 </a:t>
            </a:r>
            <a:r>
              <a:rPr kumimoji="0" sz="1982" i="1" spc="-8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OL 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then</a:t>
            </a:r>
            <a:endParaRPr kumimoji="0" sz="1982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1122475" fontAlgn="auto">
              <a:lnSpc>
                <a:spcPts val="2368"/>
              </a:lnSpc>
              <a:spcBef>
                <a:spcPts val="0"/>
              </a:spcBef>
              <a:spcAft>
                <a:spcPts val="0"/>
              </a:spcAft>
            </a:pP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OUTPUT </a:t>
            </a:r>
            <a:r>
              <a:rPr kumimoji="0" sz="1982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(</a:t>
            </a:r>
            <a:r>
              <a:rPr kumimoji="0" sz="1982" i="1" spc="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);</a:t>
            </a:r>
            <a:r>
              <a:rPr kumimoji="0" sz="1982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  </a:t>
            </a:r>
            <a:r>
              <a:rPr kumimoji="0" sz="1982" spc="-23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(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The procedure </a:t>
            </a:r>
            <a:r>
              <a:rPr kumimoji="0" sz="1982" i="1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as succe</a:t>
            </a:r>
            <a:r>
              <a:rPr kumimoji="0" sz="1982" i="1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sful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.)</a:t>
            </a:r>
            <a:r>
              <a:rPr kumimoji="0" sz="1982" spc="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kumimoji="0" sz="1982" spc="-8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OP</a:t>
            </a:r>
            <a:endParaRPr kumimoji="0" sz="1982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1122475" indent="-276843" fontAlgn="auto">
              <a:lnSpc>
                <a:spcPts val="2368"/>
              </a:lnSpc>
              <a:spcBef>
                <a:spcPts val="0"/>
              </a:spcBef>
              <a:spcAft>
                <a:spcPts val="0"/>
              </a:spcAft>
              <a:buClr>
                <a:srgbClr val="3333B2"/>
              </a:buClr>
              <a:buFontTx/>
              <a:buAutoNum type="arabicPlain" startAt="5"/>
              <a:tabLst>
                <a:tab pos="1123733" algn="l"/>
              </a:tabLst>
            </a:pP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Set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982" i="1" spc="1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40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1982" spc="-7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982" i="1" spc="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40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+</a:t>
            </a:r>
            <a:r>
              <a:rPr kumimoji="0" sz="1982" spc="-188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endParaRPr kumimoji="0" sz="1982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1122475" marR="2911890" indent="-276843" fontAlgn="auto">
              <a:lnSpc>
                <a:spcPts val="2378"/>
              </a:lnSpc>
              <a:spcBef>
                <a:spcPts val="69"/>
              </a:spcBef>
              <a:spcAft>
                <a:spcPts val="0"/>
              </a:spcAft>
              <a:buClr>
                <a:srgbClr val="3333B2"/>
              </a:buClr>
              <a:buFontTx/>
              <a:buAutoNum type="arabicPlain" startAt="5"/>
              <a:tabLst>
                <a:tab pos="1123733" algn="l"/>
              </a:tabLst>
            </a:pP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Set</a:t>
            </a:r>
            <a:r>
              <a:rPr kumimoji="0" sz="1982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spc="-14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081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081" spc="-192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40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1982" spc="-7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;</a:t>
            </a:r>
            <a:r>
              <a:rPr kumimoji="0" sz="1982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  </a:t>
            </a:r>
            <a:r>
              <a:rPr kumimoji="0" sz="1982" spc="-23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(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Update</a:t>
            </a:r>
            <a:r>
              <a:rPr kumimoji="0" sz="1982" i="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3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1982" i="1" spc="-178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,</a:t>
            </a:r>
            <a:r>
              <a:rPr kumimoji="0" sz="1982" i="1" spc="-377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1982" i="1" spc="-178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,</a:t>
            </a:r>
            <a:r>
              <a:rPr kumimoji="0" sz="1982" i="1" spc="-377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982" i="1" spc="-178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,</a:t>
            </a:r>
            <a:r>
              <a:rPr kumimoji="0" sz="1982" i="1" spc="-377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)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081" spc="-14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081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081" spc="-192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40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1982" spc="-7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081" spc="103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;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081" spc="-14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081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081" spc="-192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40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1982" spc="-7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1982" i="1" spc="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1982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;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0" sz="2081" spc="-14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081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081" spc="-192" baseline="-119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-40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1982" spc="-7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1982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982" i="1" spc="-28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982" spc="10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1982" i="1" spc="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1982" spc="11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endParaRPr kumimoji="0" sz="1982">
              <a:solidFill>
                <a:prstClr val="black"/>
              </a:solidFill>
              <a:latin typeface="Lucida Sans Unicode"/>
              <a:ea typeface="+mn-ea"/>
              <a:cs typeface="Lucida Sans Unicode"/>
            </a:endParaRPr>
          </a:p>
          <a:p>
            <a:pPr marL="573821" marR="359897" indent="-290686" fontAlgn="auto">
              <a:lnSpc>
                <a:spcPct val="102600"/>
              </a:lnSpc>
              <a:spcBef>
                <a:spcPts val="941"/>
              </a:spcBef>
              <a:spcAft>
                <a:spcPts val="0"/>
              </a:spcAft>
              <a:buClr>
                <a:srgbClr val="3333B2"/>
              </a:buClr>
              <a:buFontTx/>
              <a:buAutoNum type="arabicPlain" startAt="5"/>
              <a:tabLst>
                <a:tab pos="575079" algn="l"/>
              </a:tabLst>
            </a:pP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OUTPUT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(‘The method 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ailed after </a:t>
            </a:r>
            <a:r>
              <a:rPr kumimoji="0" sz="2180" i="1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ite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ation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</a:t>
            </a:r>
            <a:r>
              <a:rPr kumimoji="0" sz="2180" i="1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6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’, </a:t>
            </a:r>
            <a:r>
              <a:rPr kumimoji="0" sz="2180" i="1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378" spc="103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); (</a:t>
            </a:r>
            <a:r>
              <a:rPr kumimoji="0" sz="2180" i="1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The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procedure </a:t>
            </a:r>
            <a:r>
              <a:rPr kumimoji="0" sz="2180" i="1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as unsuccessfu</a:t>
            </a:r>
            <a:r>
              <a:rPr kumimoji="0" sz="2180" i="1" spc="1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l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)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kumimoji="0" sz="2180" spc="-10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T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OP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Analy</a:t>
            </a:r>
            <a:r>
              <a:rPr spc="-20" dirty="0">
                <a:solidFill>
                  <a:prstClr val="white"/>
                </a:solidFill>
              </a:rPr>
              <a:t>s</a:t>
            </a:r>
            <a:r>
              <a:rPr spc="-10" dirty="0">
                <a:solidFill>
                  <a:prstClr val="white"/>
                </a:solidFill>
              </a:rPr>
              <a:t>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11153" y="6628935"/>
            <a:ext cx="1673604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R L Burden &amp; J D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aires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76608" y="6628935"/>
            <a:ext cx="427839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8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17780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2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30" dirty="0">
                <a:solidFill>
                  <a:srgbClr val="FFFFFF"/>
                </a:solidFill>
              </a:rPr>
              <a:t>Outline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63879" y="2418672"/>
            <a:ext cx="373325" cy="373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606" y="2497212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AFAFD"/>
                </a:solidFill>
                <a:latin typeface="Arial"/>
                <a:ea typeface="+mn-ea"/>
                <a:cs typeface="Arial"/>
              </a:rPr>
              <a:t>1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8444" y="2469343"/>
            <a:ext cx="4800600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180" spc="-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Secant Method:</a:t>
            </a:r>
            <a:r>
              <a:rPr kumimoji="0" sz="2180" spc="129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2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De</a:t>
            </a:r>
            <a:r>
              <a:rPr kumimoji="0" sz="2180" spc="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2180" spc="-69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2180" spc="-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ation </a:t>
            </a:r>
            <a:r>
              <a:rPr kumimoji="0" sz="2180" spc="-2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&amp;</a:t>
            </a:r>
            <a:r>
              <a:rPr kumimoji="0" sz="2180" spc="-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 Algo</a:t>
            </a:r>
            <a:r>
              <a:rPr kumimoji="0" sz="2180" spc="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ithm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3879" y="3436022"/>
            <a:ext cx="373325" cy="3733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9606" y="3514586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EAEAF7"/>
                </a:solidFill>
                <a:latin typeface="Arial"/>
                <a:ea typeface="+mn-ea"/>
                <a:cs typeface="Arial"/>
              </a:rPr>
              <a:t>2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444" y="3486693"/>
            <a:ext cx="5361823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180" spc="-2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Compa</a:t>
            </a:r>
            <a:r>
              <a:rPr kumimoji="0" sz="2180" spc="1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ing the Secant </a:t>
            </a:r>
            <a:r>
              <a:rPr kumimoji="0" sz="2180" spc="-2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&amp;</a:t>
            </a:r>
            <a:r>
              <a:rPr kumimoji="0" sz="2180" spc="-1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2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59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180" spc="-119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180" spc="-10" dirty="0">
                <a:solidFill>
                  <a:srgbClr val="3333B2"/>
                </a:solidFill>
                <a:latin typeface="Arial"/>
                <a:ea typeface="+mn-ea"/>
                <a:cs typeface="Arial"/>
              </a:rPr>
              <a:t>s Methods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3879" y="4453396"/>
            <a:ext cx="373325" cy="3733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606" y="4529897"/>
            <a:ext cx="162327" cy="243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spc="-10" dirty="0">
                <a:solidFill>
                  <a:srgbClr val="FAFAFD"/>
                </a:solidFill>
                <a:latin typeface="Arial"/>
                <a:ea typeface="+mn-ea"/>
                <a:cs typeface="Arial"/>
              </a:rPr>
              <a:t>3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8443" y="4504067"/>
            <a:ext cx="5365599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180" spc="-2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The</a:t>
            </a:r>
            <a:r>
              <a:rPr kumimoji="0" sz="2180" spc="-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 Method of </a:t>
            </a:r>
            <a:r>
              <a:rPr kumimoji="0" sz="2180" spc="-129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spc="-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alse </a:t>
            </a:r>
            <a:r>
              <a:rPr kumimoji="0" sz="2180" spc="-129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180" spc="-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osition (Regula </a:t>
            </a:r>
            <a:r>
              <a:rPr kumimoji="0" sz="2180" spc="-129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spc="-10" dirty="0">
                <a:solidFill>
                  <a:srgbClr val="D6D6EF"/>
                </a:solidFill>
                <a:latin typeface="Arial"/>
                <a:ea typeface="+mn-ea"/>
                <a:cs typeface="Arial"/>
              </a:rPr>
              <a:t>alsi)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</a:t>
            </a:r>
            <a:r>
              <a:rPr spc="-20" dirty="0">
                <a:solidFill>
                  <a:prstClr val="white"/>
                </a:solidFill>
              </a:rPr>
              <a:t>A</a:t>
            </a:r>
            <a:r>
              <a:rPr spc="-10" dirty="0">
                <a:solidFill>
                  <a:prstClr val="white"/>
                </a:solidFill>
              </a:rPr>
              <a:t>nalysis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11153" y="6628935"/>
            <a:ext cx="1673604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R L Burden &amp; J D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aires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76608" y="6628935"/>
            <a:ext cx="427839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9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3042558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755699"/>
            <a:ext cx="8784532" cy="426580"/>
          </a:xfrm>
          <a:custGeom>
            <a:avLst/>
            <a:gdLst/>
            <a:ahLst/>
            <a:cxnLst/>
            <a:rect l="l" t="t" r="r" b="b"/>
            <a:pathLst>
              <a:path w="4432935" h="215265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15238"/>
                </a:lnTo>
                <a:lnTo>
                  <a:pt x="4432566" y="2152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8073" y="2157138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740" y="3234963"/>
            <a:ext cx="201336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36036" y="3209794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9408" y="3310464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961874" y="1843354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961874" y="1944002"/>
            <a:ext cx="100567" cy="12909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8071" y="2244883"/>
            <a:ext cx="8784532" cy="1090988"/>
          </a:xfrm>
          <a:custGeom>
            <a:avLst/>
            <a:gdLst/>
            <a:ahLst/>
            <a:cxnLst/>
            <a:rect l="l" t="t" r="r" b="b"/>
            <a:pathLst>
              <a:path w="4432935" h="550544">
                <a:moveTo>
                  <a:pt x="4432566" y="0"/>
                </a:moveTo>
                <a:lnTo>
                  <a:pt x="0" y="0"/>
                </a:lnTo>
                <a:lnTo>
                  <a:pt x="0" y="499623"/>
                </a:lnTo>
                <a:lnTo>
                  <a:pt x="16636" y="537137"/>
                </a:lnTo>
                <a:lnTo>
                  <a:pt x="4381765" y="550423"/>
                </a:lnTo>
                <a:lnTo>
                  <a:pt x="4396008" y="548379"/>
                </a:lnTo>
                <a:lnTo>
                  <a:pt x="4427129" y="522420"/>
                </a:lnTo>
                <a:lnTo>
                  <a:pt x="4432566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61873" y="1918835"/>
            <a:ext cx="0" cy="1353983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68320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3" y="1893668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961873" y="186850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61873" y="184333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8071" y="3636701"/>
            <a:ext cx="8784532" cy="385055"/>
          </a:xfrm>
          <a:custGeom>
            <a:avLst/>
            <a:gdLst/>
            <a:ahLst/>
            <a:cxnLst/>
            <a:rect l="l" t="t" r="r" b="b"/>
            <a:pathLst>
              <a:path w="4432935" h="19431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194057"/>
                </a:lnTo>
                <a:lnTo>
                  <a:pt x="4432566" y="194057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3573" y="1799884"/>
            <a:ext cx="8297551" cy="2285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Example:</a:t>
            </a:r>
            <a:r>
              <a:rPr kumimoji="0" sz="2378" spc="14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6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endParaRPr kumimoji="0" sz="2378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marR="10067" fontAlgn="auto">
              <a:lnSpc>
                <a:spcPct val="102600"/>
              </a:lnSpc>
              <a:spcBef>
                <a:spcPts val="743"/>
              </a:spcBef>
              <a:spcAft>
                <a:spcPts val="0"/>
              </a:spcAft>
            </a:pP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Use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the Secant method to find a solution to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180" i="1" spc="19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180" spc="-24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180" i="1" spc="-4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and compare the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ximations with those gi</a:t>
            </a:r>
            <a:r>
              <a:rPr kumimoji="0" sz="2180" spc="-6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en 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y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180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 method with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fontAlgn="auto">
              <a:spcBef>
                <a:spcPts val="69"/>
              </a:spcBef>
              <a:spcAft>
                <a:spcPts val="0"/>
              </a:spcAft>
            </a:pP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i="1" spc="-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π</a:t>
            </a:r>
            <a:r>
              <a:rPr kumimoji="0" sz="2180" i="1" spc="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/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4.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fontAlgn="auto">
              <a:spcBef>
                <a:spcPts val="50"/>
              </a:spcBef>
              <a:spcAft>
                <a:spcPts val="0"/>
              </a:spcAft>
            </a:pPr>
            <a:endParaRPr kumimoji="0" sz="2675">
              <a:solidFill>
                <a:prstClr val="black"/>
              </a:solidFill>
              <a:latin typeface="Times New Roman"/>
              <a:ea typeface="+mn-ea"/>
              <a:cs typeface="Times New Roman"/>
            </a:endParaRPr>
          </a:p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378" spc="4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378" spc="-4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ula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the Secant Method</a:t>
            </a:r>
            <a:endParaRPr kumimoji="0" sz="2378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8073" y="3996164"/>
            <a:ext cx="8783799" cy="1002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78740" y="5683079"/>
            <a:ext cx="201336" cy="2013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836036" y="5657912"/>
            <a:ext cx="226404" cy="2265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9408" y="5758581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961874" y="3724359"/>
            <a:ext cx="100567" cy="2013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61874" y="3824988"/>
            <a:ext cx="100567" cy="18580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8071" y="4083893"/>
            <a:ext cx="8784532" cy="1700029"/>
          </a:xfrm>
          <a:custGeom>
            <a:avLst/>
            <a:gdLst/>
            <a:ahLst/>
            <a:cxnLst/>
            <a:rect l="l" t="t" r="r" b="b"/>
            <a:pathLst>
              <a:path w="4432935" h="857885">
                <a:moveTo>
                  <a:pt x="4432566" y="0"/>
                </a:moveTo>
                <a:lnTo>
                  <a:pt x="0" y="0"/>
                </a:lnTo>
                <a:lnTo>
                  <a:pt x="0" y="806996"/>
                </a:lnTo>
                <a:lnTo>
                  <a:pt x="16636" y="844510"/>
                </a:lnTo>
                <a:lnTo>
                  <a:pt x="4381765" y="857797"/>
                </a:lnTo>
                <a:lnTo>
                  <a:pt x="4396008" y="855752"/>
                </a:lnTo>
                <a:lnTo>
                  <a:pt x="4427129" y="829793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61873" y="3799821"/>
            <a:ext cx="0" cy="1921496"/>
          </a:xfrm>
          <a:custGeom>
            <a:avLst/>
            <a:gdLst/>
            <a:ahLst/>
            <a:cxnLst/>
            <a:rect l="l" t="t" r="r" b="b"/>
            <a:pathLst>
              <a:path h="969644">
                <a:moveTo>
                  <a:pt x="0" y="96939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961873" y="3774653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61873" y="3749487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961873" y="3724320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10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725388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755699"/>
            <a:ext cx="8784532" cy="426580"/>
          </a:xfrm>
          <a:custGeom>
            <a:avLst/>
            <a:gdLst/>
            <a:ahLst/>
            <a:cxnLst/>
            <a:rect l="l" t="t" r="r" b="b"/>
            <a:pathLst>
              <a:path w="4432935" h="215265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15238"/>
                </a:lnTo>
                <a:lnTo>
                  <a:pt x="4432566" y="2152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8073" y="2157138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740" y="3234963"/>
            <a:ext cx="201336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36036" y="3209794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9408" y="3310464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961874" y="1843354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961874" y="1944002"/>
            <a:ext cx="100567" cy="12909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8071" y="2244883"/>
            <a:ext cx="8784532" cy="1090988"/>
          </a:xfrm>
          <a:custGeom>
            <a:avLst/>
            <a:gdLst/>
            <a:ahLst/>
            <a:cxnLst/>
            <a:rect l="l" t="t" r="r" b="b"/>
            <a:pathLst>
              <a:path w="4432935" h="550544">
                <a:moveTo>
                  <a:pt x="4432566" y="0"/>
                </a:moveTo>
                <a:lnTo>
                  <a:pt x="0" y="0"/>
                </a:lnTo>
                <a:lnTo>
                  <a:pt x="0" y="499623"/>
                </a:lnTo>
                <a:lnTo>
                  <a:pt x="16636" y="537137"/>
                </a:lnTo>
                <a:lnTo>
                  <a:pt x="4381765" y="550423"/>
                </a:lnTo>
                <a:lnTo>
                  <a:pt x="4396008" y="548379"/>
                </a:lnTo>
                <a:lnTo>
                  <a:pt x="4427129" y="522420"/>
                </a:lnTo>
                <a:lnTo>
                  <a:pt x="4432566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61873" y="1918835"/>
            <a:ext cx="0" cy="1353983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68320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3" y="1893668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961873" y="186850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61873" y="184333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8071" y="3636701"/>
            <a:ext cx="8784532" cy="385055"/>
          </a:xfrm>
          <a:custGeom>
            <a:avLst/>
            <a:gdLst/>
            <a:ahLst/>
            <a:cxnLst/>
            <a:rect l="l" t="t" r="r" b="b"/>
            <a:pathLst>
              <a:path w="4432935" h="19431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194057"/>
                </a:lnTo>
                <a:lnTo>
                  <a:pt x="4432566" y="194057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8073" y="3996164"/>
            <a:ext cx="8783799" cy="1002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8740" y="5683079"/>
            <a:ext cx="201336" cy="2013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836036" y="5657912"/>
            <a:ext cx="226404" cy="2265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9408" y="5758581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961874" y="3724359"/>
            <a:ext cx="100567" cy="2013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961874" y="3824988"/>
            <a:ext cx="100567" cy="18580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8071" y="4083893"/>
            <a:ext cx="8784532" cy="1700029"/>
          </a:xfrm>
          <a:custGeom>
            <a:avLst/>
            <a:gdLst/>
            <a:ahLst/>
            <a:cxnLst/>
            <a:rect l="l" t="t" r="r" b="b"/>
            <a:pathLst>
              <a:path w="4432935" h="857885">
                <a:moveTo>
                  <a:pt x="4432566" y="0"/>
                </a:moveTo>
                <a:lnTo>
                  <a:pt x="0" y="0"/>
                </a:lnTo>
                <a:lnTo>
                  <a:pt x="0" y="806996"/>
                </a:lnTo>
                <a:lnTo>
                  <a:pt x="16636" y="844510"/>
                </a:lnTo>
                <a:lnTo>
                  <a:pt x="4381765" y="857797"/>
                </a:lnTo>
                <a:lnTo>
                  <a:pt x="4396008" y="855752"/>
                </a:lnTo>
                <a:lnTo>
                  <a:pt x="4427129" y="829793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61873" y="3799821"/>
            <a:ext cx="0" cy="1921496"/>
          </a:xfrm>
          <a:custGeom>
            <a:avLst/>
            <a:gdLst/>
            <a:ahLst/>
            <a:cxnLst/>
            <a:rect l="l" t="t" r="r" b="b"/>
            <a:pathLst>
              <a:path h="969644">
                <a:moveTo>
                  <a:pt x="0" y="96939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61873" y="3774653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961873" y="3749487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61873" y="3724320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3573" y="1799884"/>
            <a:ext cx="8297551" cy="303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Example:</a:t>
            </a:r>
            <a:r>
              <a:rPr kumimoji="0" sz="2378" spc="14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6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endParaRPr kumimoji="0" sz="2378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marR="10067" fontAlgn="auto">
              <a:lnSpc>
                <a:spcPct val="102600"/>
              </a:lnSpc>
              <a:spcBef>
                <a:spcPts val="743"/>
              </a:spcBef>
              <a:spcAft>
                <a:spcPts val="0"/>
              </a:spcAft>
            </a:pP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Use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the Secant method to find a solution to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180" i="1" spc="19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180" spc="-24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180" i="1" spc="-4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and compare the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ximations with those gi</a:t>
            </a:r>
            <a:r>
              <a:rPr kumimoji="0" sz="2180" spc="-6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en 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y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180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 method with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fontAlgn="auto">
              <a:spcBef>
                <a:spcPts val="69"/>
              </a:spcBef>
              <a:spcAft>
                <a:spcPts val="0"/>
              </a:spcAft>
            </a:pP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i="1" spc="-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π</a:t>
            </a:r>
            <a:r>
              <a:rPr kumimoji="0" sz="2180" i="1" spc="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/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4.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fontAlgn="auto">
              <a:spcBef>
                <a:spcPts val="50"/>
              </a:spcBef>
              <a:spcAft>
                <a:spcPts val="0"/>
              </a:spcAft>
            </a:pPr>
            <a:endParaRPr kumimoji="0" sz="2675">
              <a:solidFill>
                <a:prstClr val="black"/>
              </a:solidFill>
              <a:latin typeface="Times New Roman"/>
              <a:ea typeface="+mn-ea"/>
              <a:cs typeface="Times New Roman"/>
            </a:endParaRPr>
          </a:p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378" spc="4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378" spc="-4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ula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the Secant Method</a:t>
            </a:r>
            <a:endParaRPr kumimoji="0" sz="2378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fontAlgn="auto">
              <a:spcBef>
                <a:spcPts val="513"/>
              </a:spcBef>
              <a:spcAft>
                <a:spcPts val="0"/>
              </a:spcAft>
            </a:pPr>
            <a:r>
              <a:rPr kumimoji="0" sz="2180" spc="-8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 need t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 initial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.</a:t>
            </a:r>
            <a:r>
              <a:rPr kumimoji="0" sz="2180" spc="12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Suppose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 use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180" i="1" spc="-208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.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5 and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fontAlgn="auto">
              <a:spcBef>
                <a:spcPts val="69"/>
              </a:spcBef>
              <a:spcAft>
                <a:spcPts val="0"/>
              </a:spcAft>
            </a:pP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i="1" spc="-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π</a:t>
            </a:r>
            <a:r>
              <a:rPr kumimoji="0" sz="2180" i="1" spc="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/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4.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10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8234397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47" y="36042"/>
            <a:ext cx="8754331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006678" algn="l"/>
                <a:tab pos="7900105" algn="l"/>
              </a:tabLst>
            </a:pP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Secant De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i</a:t>
            </a:r>
            <a:r>
              <a:rPr kumimoji="0" sz="1189" spc="-4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1189" spc="-2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tion</a:t>
            </a:r>
            <a:r>
              <a:rPr kumimoji="0" sz="118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Exa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ple</a:t>
            </a:r>
            <a:r>
              <a:rPr kumimoji="0" sz="11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	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Regula </a:t>
            </a:r>
            <a:r>
              <a:rPr kumimoji="0" sz="1189" spc="-69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7F7F7F"/>
                </a:solidFill>
                <a:latin typeface="Arial"/>
                <a:ea typeface="+mn-ea"/>
                <a:cs typeface="Arial"/>
              </a:rPr>
              <a:t>alsi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5" y="432719"/>
            <a:ext cx="9131457" cy="118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95" y="550753"/>
            <a:ext cx="9131836" cy="426912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0" rIns="0" bIns="0" rtlCol="0">
            <a:spAutoFit/>
          </a:bodyPr>
          <a:lstStyle/>
          <a:p>
            <a:pPr marL="213925"/>
            <a:r>
              <a:rPr sz="2774" spc="40" dirty="0">
                <a:solidFill>
                  <a:srgbClr val="FFFFFF"/>
                </a:solidFill>
              </a:rPr>
              <a:t>Compa</a:t>
            </a:r>
            <a:r>
              <a:rPr sz="2774" spc="50" dirty="0">
                <a:solidFill>
                  <a:srgbClr val="FFFFFF"/>
                </a:solidFill>
              </a:rPr>
              <a:t>r</a:t>
            </a:r>
            <a:r>
              <a:rPr sz="2774" spc="30" dirty="0">
                <a:solidFill>
                  <a:srgbClr val="FFFFFF"/>
                </a:solidFill>
              </a:rPr>
              <a:t>ing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the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Secant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40" dirty="0">
                <a:solidFill>
                  <a:srgbClr val="FFFFFF"/>
                </a:solidFill>
              </a:rPr>
              <a:t>&amp;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50" dirty="0">
                <a:solidFill>
                  <a:srgbClr val="FFFFFF"/>
                </a:solidFill>
              </a:rPr>
              <a:t>N</a:t>
            </a:r>
            <a:r>
              <a:rPr sz="2774" spc="-30" dirty="0">
                <a:solidFill>
                  <a:srgbClr val="FFFFFF"/>
                </a:solidFill>
              </a:rPr>
              <a:t>e</a:t>
            </a:r>
            <a:r>
              <a:rPr sz="2774" spc="30" dirty="0">
                <a:solidFill>
                  <a:srgbClr val="FFFFFF"/>
                </a:solidFill>
              </a:rPr>
              <a:t>wton</a:t>
            </a:r>
            <a:r>
              <a:rPr sz="2774" spc="-139" dirty="0">
                <a:solidFill>
                  <a:srgbClr val="FFFFFF"/>
                </a:solidFill>
              </a:rPr>
              <a:t>’</a:t>
            </a:r>
            <a:r>
              <a:rPr sz="2774" spc="30" dirty="0">
                <a:solidFill>
                  <a:srgbClr val="FFFFFF"/>
                </a:solidFill>
              </a:rPr>
              <a:t>s</a:t>
            </a:r>
            <a:r>
              <a:rPr sz="2774" spc="10" dirty="0">
                <a:solidFill>
                  <a:srgbClr val="FFFFFF"/>
                </a:solidFill>
              </a:rPr>
              <a:t> </a:t>
            </a:r>
            <a:r>
              <a:rPr sz="2774" spc="30" dirty="0">
                <a:solidFill>
                  <a:srgbClr val="FFFFFF"/>
                </a:solidFill>
              </a:rPr>
              <a:t>Methods</a:t>
            </a:r>
            <a:endParaRPr sz="2774"/>
          </a:p>
        </p:txBody>
      </p:sp>
      <p:sp>
        <p:nvSpPr>
          <p:cNvPr id="5" name="object 5"/>
          <p:cNvSpPr/>
          <p:nvPr/>
        </p:nvSpPr>
        <p:spPr>
          <a:xfrm>
            <a:off x="178071" y="1755699"/>
            <a:ext cx="8784532" cy="426580"/>
          </a:xfrm>
          <a:custGeom>
            <a:avLst/>
            <a:gdLst/>
            <a:ahLst/>
            <a:cxnLst/>
            <a:rect l="l" t="t" r="r" b="b"/>
            <a:pathLst>
              <a:path w="4432935" h="215265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215238"/>
                </a:lnTo>
                <a:lnTo>
                  <a:pt x="4432566" y="215238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005F00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8073" y="2157138"/>
            <a:ext cx="8783799" cy="100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740" y="3234963"/>
            <a:ext cx="201336" cy="2013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36036" y="3209794"/>
            <a:ext cx="226404" cy="226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9408" y="3310464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961874" y="1843354"/>
            <a:ext cx="100567" cy="2013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961874" y="1944002"/>
            <a:ext cx="100567" cy="12909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8071" y="2244883"/>
            <a:ext cx="8784532" cy="1090988"/>
          </a:xfrm>
          <a:custGeom>
            <a:avLst/>
            <a:gdLst/>
            <a:ahLst/>
            <a:cxnLst/>
            <a:rect l="l" t="t" r="r" b="b"/>
            <a:pathLst>
              <a:path w="4432935" h="550544">
                <a:moveTo>
                  <a:pt x="4432566" y="0"/>
                </a:moveTo>
                <a:lnTo>
                  <a:pt x="0" y="0"/>
                </a:lnTo>
                <a:lnTo>
                  <a:pt x="0" y="499623"/>
                </a:lnTo>
                <a:lnTo>
                  <a:pt x="16636" y="537137"/>
                </a:lnTo>
                <a:lnTo>
                  <a:pt x="4381765" y="550423"/>
                </a:lnTo>
                <a:lnTo>
                  <a:pt x="4396008" y="548379"/>
                </a:lnTo>
                <a:lnTo>
                  <a:pt x="4427129" y="522420"/>
                </a:lnTo>
                <a:lnTo>
                  <a:pt x="4432566" y="0"/>
                </a:lnTo>
                <a:close/>
              </a:path>
            </a:pathLst>
          </a:custGeom>
          <a:solidFill>
            <a:srgbClr val="E5EFE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961873" y="1918835"/>
            <a:ext cx="0" cy="1353983"/>
          </a:xfrm>
          <a:custGeom>
            <a:avLst/>
            <a:gdLst/>
            <a:ahLst/>
            <a:cxnLst/>
            <a:rect l="l" t="t" r="r" b="b"/>
            <a:pathLst>
              <a:path h="683260">
                <a:moveTo>
                  <a:pt x="0" y="68320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61873" y="1893668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961873" y="1868501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61873" y="1843334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8071" y="3636701"/>
            <a:ext cx="8784532" cy="385055"/>
          </a:xfrm>
          <a:custGeom>
            <a:avLst/>
            <a:gdLst/>
            <a:ahLst/>
            <a:cxnLst/>
            <a:rect l="l" t="t" r="r" b="b"/>
            <a:pathLst>
              <a:path w="4432935" h="194310">
                <a:moveTo>
                  <a:pt x="438176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194057"/>
                </a:lnTo>
                <a:lnTo>
                  <a:pt x="4432566" y="194057"/>
                </a:lnTo>
                <a:lnTo>
                  <a:pt x="4431669" y="41299"/>
                </a:lnTo>
                <a:lnTo>
                  <a:pt x="4408709" y="7786"/>
                </a:lnTo>
                <a:lnTo>
                  <a:pt x="4381765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8073" y="3996164"/>
            <a:ext cx="8783799" cy="1002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8740" y="5683079"/>
            <a:ext cx="201336" cy="2013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836036" y="5657912"/>
            <a:ext cx="226404" cy="2265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9408" y="5758581"/>
            <a:ext cx="8481793" cy="1258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961874" y="3724359"/>
            <a:ext cx="100567" cy="2013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961874" y="3824988"/>
            <a:ext cx="100567" cy="185809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8071" y="4083893"/>
            <a:ext cx="8784532" cy="1700029"/>
          </a:xfrm>
          <a:custGeom>
            <a:avLst/>
            <a:gdLst/>
            <a:ahLst/>
            <a:cxnLst/>
            <a:rect l="l" t="t" r="r" b="b"/>
            <a:pathLst>
              <a:path w="4432935" h="857885">
                <a:moveTo>
                  <a:pt x="4432566" y="0"/>
                </a:moveTo>
                <a:lnTo>
                  <a:pt x="0" y="0"/>
                </a:lnTo>
                <a:lnTo>
                  <a:pt x="0" y="806996"/>
                </a:lnTo>
                <a:lnTo>
                  <a:pt x="16636" y="844510"/>
                </a:lnTo>
                <a:lnTo>
                  <a:pt x="4381765" y="857797"/>
                </a:lnTo>
                <a:lnTo>
                  <a:pt x="4396008" y="855752"/>
                </a:lnTo>
                <a:lnTo>
                  <a:pt x="4427129" y="829793"/>
                </a:lnTo>
                <a:lnTo>
                  <a:pt x="4432566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61873" y="3799821"/>
            <a:ext cx="0" cy="1921496"/>
          </a:xfrm>
          <a:custGeom>
            <a:avLst/>
            <a:gdLst/>
            <a:ahLst/>
            <a:cxnLst/>
            <a:rect l="l" t="t" r="r" b="b"/>
            <a:pathLst>
              <a:path h="969644">
                <a:moveTo>
                  <a:pt x="0" y="96939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961873" y="3774653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961873" y="3749487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61873" y="3724320"/>
            <a:ext cx="0" cy="25167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3573" y="1799885"/>
            <a:ext cx="8297551" cy="3033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Example:</a:t>
            </a:r>
            <a:r>
              <a:rPr kumimoji="0" sz="2378" spc="14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i="1" spc="-337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(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-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)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6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=</a:t>
            </a:r>
            <a:r>
              <a:rPr kumimoji="0" sz="2378" spc="-89" dirty="0">
                <a:solidFill>
                  <a:srgbClr val="FFFFFF"/>
                </a:solidFill>
                <a:latin typeface="Tahoma"/>
                <a:ea typeface="+mn-ea"/>
                <a:cs typeface="Tahoma"/>
              </a:rPr>
              <a:t> 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378" spc="-268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378" i="1" spc="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446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i="1" spc="-13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i="1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x</a:t>
            </a:r>
            <a:endParaRPr kumimoji="0" sz="2378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marR="10067" fontAlgn="auto">
              <a:lnSpc>
                <a:spcPct val="102600"/>
              </a:lnSpc>
              <a:spcBef>
                <a:spcPts val="743"/>
              </a:spcBef>
              <a:spcAft>
                <a:spcPts val="0"/>
              </a:spcAft>
            </a:pP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Use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the Secant method to find a solution to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180" i="1" spc="19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180" spc="-24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</a:t>
            </a:r>
            <a:r>
              <a:rPr kumimoji="0" sz="2180" i="1" spc="-4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, and compare the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ximations with those gi</a:t>
            </a:r>
            <a:r>
              <a:rPr kumimoji="0" sz="2180" spc="-6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v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en 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y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wton</a:t>
            </a:r>
            <a:r>
              <a:rPr kumimoji="0" sz="2180" spc="-11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’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 method with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fontAlgn="auto">
              <a:spcBef>
                <a:spcPts val="69"/>
              </a:spcBef>
              <a:spcAft>
                <a:spcPts val="0"/>
              </a:spcAft>
            </a:pP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i="1" spc="-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π</a:t>
            </a:r>
            <a:r>
              <a:rPr kumimoji="0" sz="2180" i="1" spc="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/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4.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fontAlgn="auto">
              <a:spcBef>
                <a:spcPts val="50"/>
              </a:spcBef>
              <a:spcAft>
                <a:spcPts val="0"/>
              </a:spcAft>
            </a:pPr>
            <a:endParaRPr kumimoji="0" sz="2675">
              <a:solidFill>
                <a:prstClr val="black"/>
              </a:solidFill>
              <a:latin typeface="Times New Roman"/>
              <a:ea typeface="+mn-ea"/>
              <a:cs typeface="Times New Roman"/>
            </a:endParaRPr>
          </a:p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378" spc="4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378" spc="-4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ula </a:t>
            </a:r>
            <a:r>
              <a:rPr kumimoji="0" sz="2378" spc="-8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378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or the Secant Method</a:t>
            </a:r>
            <a:endParaRPr kumimoji="0" sz="2378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fontAlgn="auto">
              <a:spcBef>
                <a:spcPts val="513"/>
              </a:spcBef>
              <a:spcAft>
                <a:spcPts val="0"/>
              </a:spcAft>
            </a:pPr>
            <a:r>
              <a:rPr kumimoji="0" sz="2180" spc="-8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 need t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 initial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.</a:t>
            </a:r>
            <a:r>
              <a:rPr kumimoji="0" sz="2180" spc="12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2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Suppose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w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e use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378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0</a:t>
            </a:r>
            <a:r>
              <a:rPr kumimoji="0" sz="2180" i="1" spc="-208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.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5 and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  <a:p>
            <a:pPr marL="25168" fontAlgn="auto">
              <a:spcBef>
                <a:spcPts val="69"/>
              </a:spcBef>
              <a:spcAft>
                <a:spcPts val="0"/>
              </a:spcAft>
            </a:pP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spc="-14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 </a:t>
            </a:r>
            <a:r>
              <a:rPr kumimoji="0" sz="2378" spc="-281" baseline="-1388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5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2180" spc="-8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i="1" spc="-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π</a:t>
            </a:r>
            <a:r>
              <a:rPr kumimoji="0" sz="2180" i="1" spc="89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/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4.</a:t>
            </a:r>
            <a:r>
              <a:rPr kumimoji="0" sz="2180" spc="12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Succeeding appr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ximations are gene</a:t>
            </a:r>
            <a:r>
              <a:rPr kumimoji="0" sz="2180" spc="-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ated </a:t>
            </a:r>
            <a:r>
              <a:rPr kumimoji="0" sz="2180" spc="-5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b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y the 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</a:t>
            </a:r>
            <a:r>
              <a:rPr kumimoji="0" sz="2180" spc="4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r</a:t>
            </a:r>
            <a:r>
              <a:rPr kumimoji="0" sz="2180" spc="-5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m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ula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2176" y="5201473"/>
            <a:ext cx="2351854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3270" i="1" spc="-14" baseline="3787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i="1" spc="-14" baseline="4166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 </a:t>
            </a:r>
            <a:r>
              <a:rPr kumimoji="0" sz="2378" i="1" spc="-238" baseline="4166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3270" spc="-87" baseline="37878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=</a:t>
            </a:r>
            <a:r>
              <a:rPr kumimoji="0" sz="3270" spc="-133" baseline="37878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3270" i="1" spc="-14" baseline="3787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2378" i="1" baseline="3819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378" i="1" spc="563" baseline="3819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378" spc="-14" baseline="3819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2378" spc="192" baseline="3819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3270" i="1" spc="608" baseline="3787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3270" i="1" spc="162" baseline="3787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12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180" spc="-24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41187" y="5006336"/>
            <a:ext cx="4722582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429107" algn="l"/>
                <a:tab pos="4696272" algn="l"/>
              </a:tabLst>
            </a:pPr>
            <a:r>
              <a:rPr kumimoji="0" sz="3270" u="sng" spc="-14" baseline="10101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	</a:t>
            </a:r>
            <a:r>
              <a:rPr kumimoji="0" sz="3270" u="sng" spc="192" baseline="10101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3270" i="1" u="sng" spc="-14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1585" i="1" u="sng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1585" i="1" u="sng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585" u="sng" spc="-404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1585" u="sng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585" u="sng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1585" u="sng" spc="-218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3270" i="1" u="sng" spc="608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3270" u="sng" spc="-119" baseline="10101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3270" i="1" u="sng" spc="-14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1585" i="1" u="sng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1585" i="1" u="sng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585" u="sng" spc="-404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1585" u="sng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</a:t>
            </a:r>
            <a:r>
              <a:rPr kumimoji="0" sz="1585" u="sng" spc="-307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3270" u="sng" spc="192" baseline="10101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r>
              <a:rPr kumimoji="0" sz="3270" u="sng" spc="176" baseline="10101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3270" u="sng" spc="-14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3270" u="sng" spc="-297" baseline="10101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3270" i="1" u="sng" spc="-14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1585" i="1" u="sng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1585" i="1" u="sng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585" u="sng" spc="-404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1585" u="sng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585" u="sng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1585" u="sng" spc="-218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3270" i="1" u="sng" spc="608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3270" u="sng" spc="-119" baseline="10101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3270" i="1" u="sng" spc="-14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r>
              <a:rPr kumimoji="0" sz="1585" i="1" u="sng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1585" i="1" u="sng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585" u="sng" spc="-404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1585" u="sng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585" u="sng" spc="-307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3270" u="sng" spc="192" baseline="10101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r>
              <a:rPr kumimoji="0" sz="3270" u="sng" spc="-14" baseline="10101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kumimoji="0" sz="3270" u="sng" baseline="10101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	</a:t>
            </a:r>
            <a:endParaRPr kumimoji="0" sz="3270" baseline="10101">
              <a:solidFill>
                <a:prstClr val="black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73568" y="5478675"/>
            <a:ext cx="1336366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i="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1585" i="1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585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r>
              <a:rPr kumimoji="0" sz="1585" spc="12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3270" i="1" spc="608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3270" i="1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 </a:t>
            </a:r>
            <a:r>
              <a:rPr kumimoji="0" sz="3270" i="1" spc="-206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585" i="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1585" i="1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585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1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13780" y="5389800"/>
            <a:ext cx="1783078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581371" algn="l"/>
              </a:tabLst>
            </a:pP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	</a:t>
            </a:r>
            <a:r>
              <a:rPr kumimoji="0" sz="2180" spc="12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r>
              <a:rPr kumimoji="0" sz="2180" spc="-218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i="1" spc="404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2180" i="1" spc="-12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129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(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cos</a:t>
            </a:r>
            <a:r>
              <a:rPr kumimoji="0" sz="2180" spc="-24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</a:t>
            </a:r>
            <a:endParaRPr kumimoji="0" sz="2180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45772" y="5478675"/>
            <a:ext cx="1336366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585" i="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1585" i="1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585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</a:t>
            </a:r>
            <a:r>
              <a:rPr kumimoji="0" sz="1585" spc="12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3270" i="1" spc="608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3270" i="1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 </a:t>
            </a:r>
            <a:r>
              <a:rPr kumimoji="0" sz="3270" i="1" spc="-206" baseline="1010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1585" i="1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1585" i="1" spc="377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−</a:t>
            </a:r>
            <a:r>
              <a:rPr kumimoji="0" sz="1585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</a:t>
            </a:r>
            <a:endParaRPr kumimoji="0" sz="1585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85982" y="5201473"/>
            <a:ext cx="2282644" cy="335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  <a:tabLst>
                <a:tab pos="581371" algn="l"/>
                <a:tab pos="1114924" algn="l"/>
              </a:tabLst>
            </a:pPr>
            <a:r>
              <a:rPr kumimoji="0" sz="3270" i="1" spc="-14" baseline="-37878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p	</a:t>
            </a:r>
            <a:r>
              <a:rPr kumimoji="0" sz="3270" spc="192" baseline="-37878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)</a:t>
            </a:r>
            <a:r>
              <a:rPr kumimoji="0" sz="3270" spc="-684" baseline="-37878" dirty="0">
                <a:solidFill>
                  <a:prstClr val="black"/>
                </a:solidFill>
                <a:latin typeface="Lucida Sans Unicode"/>
                <a:ea typeface="+mn-ea"/>
                <a:cs typeface="Lucida Sans Unicode"/>
              </a:rPr>
              <a:t> </a:t>
            </a:r>
            <a:r>
              <a:rPr kumimoji="0" sz="2180" i="1" spc="-198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,</a:t>
            </a:r>
            <a:r>
              <a:rPr kumimoji="0" sz="2180" i="1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	</a:t>
            </a:r>
            <a:r>
              <a:rPr kumimoji="0" sz="2180" spc="-79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or 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n</a:t>
            </a:r>
            <a:r>
              <a:rPr kumimoji="0" sz="2180" i="1" spc="3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i="1" spc="476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≥</a:t>
            </a:r>
            <a:r>
              <a:rPr kumimoji="0" sz="2180" i="1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 </a:t>
            </a:r>
            <a:r>
              <a:rPr kumimoji="0" sz="2180" spc="-10" dirty="0">
                <a:solidFill>
                  <a:prstClr val="black"/>
                </a:solidFill>
                <a:latin typeface="Arial"/>
                <a:ea typeface="+mn-ea"/>
                <a:cs typeface="Arial"/>
              </a:rPr>
              <a:t>2</a:t>
            </a:r>
            <a:r>
              <a:rPr kumimoji="0" sz="2180" i="1" spc="-198" dirty="0">
                <a:solidFill>
                  <a:prstClr val="black"/>
                </a:solidFill>
                <a:latin typeface="Verdana"/>
                <a:ea typeface="+mn-ea"/>
                <a:cs typeface="Verdana"/>
              </a:rPr>
              <a:t>.</a:t>
            </a:r>
            <a:endParaRPr kumimoji="0" sz="2180">
              <a:solidFill>
                <a:prstClr val="black"/>
              </a:solidFill>
              <a:latin typeface="Verdana"/>
              <a:ea typeface="+mn-ea"/>
              <a:cs typeface="Verdan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196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</a:path>
            </a:pathLst>
          </a:custGeom>
          <a:solidFill>
            <a:srgbClr val="191959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047965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091734" y="6592892"/>
            <a:ext cx="3043945" cy="256701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1"/>
                </a:moveTo>
                <a:lnTo>
                  <a:pt x="1535976" y="129031"/>
                </a:lnTo>
                <a:lnTo>
                  <a:pt x="1535976" y="0"/>
                </a:lnTo>
                <a:lnTo>
                  <a:pt x="0" y="0"/>
                </a:lnTo>
                <a:lnTo>
                  <a:pt x="0" y="129031"/>
                </a:lnTo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sz="3567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Nume</a:t>
            </a:r>
            <a:r>
              <a:rPr dirty="0">
                <a:solidFill>
                  <a:prstClr val="white"/>
                </a:solidFill>
              </a:rPr>
              <a:t>r</a:t>
            </a:r>
            <a:r>
              <a:rPr spc="-10" dirty="0">
                <a:solidFill>
                  <a:prstClr val="white"/>
                </a:solidFill>
              </a:rPr>
              <a:t>ical Anal</a:t>
            </a:r>
            <a:r>
              <a:rPr spc="-20" dirty="0">
                <a:solidFill>
                  <a:prstClr val="white"/>
                </a:solidFill>
              </a:rPr>
              <a:t>y</a:t>
            </a:r>
            <a:r>
              <a:rPr spc="-10" dirty="0">
                <a:solidFill>
                  <a:prstClr val="white"/>
                </a:solidFill>
              </a:rPr>
              <a:t>sis</a:t>
            </a:r>
            <a:r>
              <a:rPr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 (Chapter 2)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494954" y="6628935"/>
            <a:ext cx="2150518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Secant &amp; R</a:t>
            </a:r>
            <a:r>
              <a:rPr kumimoji="0" sz="1189" spc="-2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e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gula </a:t>
            </a:r>
            <a:r>
              <a:rPr kumimoji="0" sz="1189" spc="-69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F</a:t>
            </a: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alsi Methods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/>
            <a:r>
              <a:rPr spc="-10" dirty="0">
                <a:solidFill>
                  <a:prstClr val="white"/>
                </a:solidFill>
              </a:rPr>
              <a:t>R L Burden &amp; J D </a:t>
            </a:r>
            <a:r>
              <a:rPr spc="-69" dirty="0">
                <a:solidFill>
                  <a:prstClr val="white"/>
                </a:solidFill>
              </a:rPr>
              <a:t>F</a:t>
            </a:r>
            <a:r>
              <a:rPr spc="-10" dirty="0">
                <a:solidFill>
                  <a:prstClr val="white"/>
                </a:solidFill>
              </a:rPr>
              <a:t>aires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8492953" y="6628935"/>
            <a:ext cx="510890" cy="182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168" fontAlgn="auto">
              <a:spcBef>
                <a:spcPts val="0"/>
              </a:spcBef>
              <a:spcAft>
                <a:spcPts val="0"/>
              </a:spcAft>
            </a:pPr>
            <a:r>
              <a:rPr kumimoji="0" sz="1189" spc="-10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10 / 25</a:t>
            </a:r>
            <a:endParaRPr kumimoji="0" sz="1189">
              <a:solidFill>
                <a:prstClr val="black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0591480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cscdefault">
  <a:themeElements>
    <a:clrScheme name="csc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cdefault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de-AT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sc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c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cscdefault</Template>
  <TotalTime>30282</TotalTime>
  <Words>1485</Words>
  <Application>Microsoft Office PowerPoint</Application>
  <PresentationFormat>On-screen Show (4:3)</PresentationFormat>
  <Paragraphs>387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ＭＳ Ｐゴシック</vt:lpstr>
      <vt:lpstr>新細明體</vt:lpstr>
      <vt:lpstr>Arial</vt:lpstr>
      <vt:lpstr>Calibri</vt:lpstr>
      <vt:lpstr>Calibri Light</vt:lpstr>
      <vt:lpstr>Lucida Sans Unicode</vt:lpstr>
      <vt:lpstr>Tahoma</vt:lpstr>
      <vt:lpstr>Times New Roman</vt:lpstr>
      <vt:lpstr>Verdana</vt:lpstr>
      <vt:lpstr>cscdefault</vt:lpstr>
      <vt:lpstr>Office Theme</vt:lpstr>
      <vt:lpstr>Equation</vt:lpstr>
      <vt:lpstr>  MATH 2140  Numerical Methods  </vt:lpstr>
      <vt:lpstr>B.2. Secant Method</vt:lpstr>
      <vt:lpstr>Secant Method</vt:lpstr>
      <vt:lpstr>Secant Method – Example</vt:lpstr>
      <vt:lpstr>The Secant Method: Algorithm</vt:lpstr>
      <vt:lpstr>Outline</vt:lpstr>
      <vt:lpstr>Comparing the Secant &amp; Newton’s Methods</vt:lpstr>
      <vt:lpstr>Comparing the Secant &amp; Newton’s Methods</vt:lpstr>
      <vt:lpstr>Comparing the Secant &amp; Newton’s Methods</vt:lpstr>
      <vt:lpstr>Comparing the Secant &amp; Newton’s Methods</vt:lpstr>
      <vt:lpstr>Comparing the Secant &amp; Newton’s Methods</vt:lpstr>
      <vt:lpstr>Comparing the Secant &amp; Newton’s Methods</vt:lpstr>
      <vt:lpstr>Comparing the Secant &amp; Newton’s Methods</vt:lpstr>
      <vt:lpstr>Comparing the Secant &amp; Newton’s Methods</vt:lpstr>
      <vt:lpstr>Comparing the Secant &amp; Newton’s Methods</vt:lpstr>
      <vt:lpstr>Comparing the Secant &amp; Newton’s Methods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Analysis</dc:title>
  <dc:creator>Laiwan Chan</dc:creator>
  <cp:lastModifiedBy>KSU-AlMuzahimiyia</cp:lastModifiedBy>
  <cp:revision>297</cp:revision>
  <dcterms:created xsi:type="dcterms:W3CDTF">2001-10-23T13:09:14Z</dcterms:created>
  <dcterms:modified xsi:type="dcterms:W3CDTF">2017-02-27T10:55:42Z</dcterms:modified>
</cp:coreProperties>
</file>