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2" r:id="rId2"/>
    <p:sldId id="266" r:id="rId3"/>
    <p:sldId id="268" r:id="rId4"/>
    <p:sldId id="261" r:id="rId5"/>
    <p:sldId id="265" r:id="rId6"/>
    <p:sldId id="264" r:id="rId7"/>
    <p:sldId id="269" r:id="rId8"/>
    <p:sldId id="263" r:id="rId9"/>
    <p:sldId id="256" r:id="rId10"/>
    <p:sldId id="270" r:id="rId11"/>
    <p:sldId id="331" r:id="rId12"/>
    <p:sldId id="271" r:id="rId13"/>
    <p:sldId id="272" r:id="rId14"/>
    <p:sldId id="257" r:id="rId15"/>
    <p:sldId id="259" r:id="rId16"/>
    <p:sldId id="274" r:id="rId17"/>
    <p:sldId id="275" r:id="rId18"/>
    <p:sldId id="277" r:id="rId19"/>
    <p:sldId id="278" r:id="rId20"/>
    <p:sldId id="276" r:id="rId21"/>
    <p:sldId id="280" r:id="rId22"/>
    <p:sldId id="281" r:id="rId23"/>
    <p:sldId id="282" r:id="rId24"/>
    <p:sldId id="283" r:id="rId25"/>
    <p:sldId id="284" r:id="rId26"/>
    <p:sldId id="285" r:id="rId27"/>
    <p:sldId id="289" r:id="rId28"/>
    <p:sldId id="290" r:id="rId29"/>
    <p:sldId id="286" r:id="rId30"/>
    <p:sldId id="287" r:id="rId31"/>
    <p:sldId id="288" r:id="rId32"/>
    <p:sldId id="292" r:id="rId33"/>
    <p:sldId id="291" r:id="rId34"/>
    <p:sldId id="293" r:id="rId35"/>
    <p:sldId id="294" r:id="rId36"/>
    <p:sldId id="295" r:id="rId37"/>
    <p:sldId id="305" r:id="rId38"/>
    <p:sldId id="302" r:id="rId39"/>
    <p:sldId id="298" r:id="rId40"/>
    <p:sldId id="304" r:id="rId41"/>
    <p:sldId id="306" r:id="rId42"/>
    <p:sldId id="307" r:id="rId43"/>
    <p:sldId id="296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6" r:id="rId63"/>
    <p:sldId id="328" r:id="rId64"/>
    <p:sldId id="329" r:id="rId65"/>
    <p:sldId id="330" r:id="rId66"/>
    <p:sldId id="332" r:id="rId67"/>
    <p:sldId id="333" r:id="rId68"/>
    <p:sldId id="335" r:id="rId69"/>
    <p:sldId id="336" r:id="rId70"/>
    <p:sldId id="337" r:id="rId71"/>
    <p:sldId id="338" r:id="rId72"/>
    <p:sldId id="339" r:id="rId73"/>
    <p:sldId id="340" r:id="rId74"/>
    <p:sldId id="327" r:id="rId75"/>
    <p:sldId id="341" r:id="rId76"/>
    <p:sldId id="344" r:id="rId77"/>
    <p:sldId id="342" r:id="rId78"/>
    <p:sldId id="343" r:id="rId79"/>
    <p:sldId id="345" r:id="rId80"/>
    <p:sldId id="348" r:id="rId81"/>
    <p:sldId id="346" r:id="rId82"/>
    <p:sldId id="347" r:id="rId8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0000"/>
    <a:srgbClr val="00CC00"/>
    <a:srgbClr val="00B8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>
        <p:scale>
          <a:sx n="39" d="100"/>
          <a:sy n="39" d="100"/>
        </p:scale>
        <p:origin x="-1380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72F57-6281-4CB8-9449-AEB0A93DAF91}" type="datetimeFigureOut">
              <a:rPr lang="ar-SA" smtClean="0"/>
              <a:pPr/>
              <a:t>06/03/37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E4621-8713-40BE-B523-54979D530F8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836289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72F57-6281-4CB8-9449-AEB0A93DAF91}" type="datetimeFigureOut">
              <a:rPr lang="ar-SA" smtClean="0"/>
              <a:pPr/>
              <a:t>06/03/37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E4621-8713-40BE-B523-54979D530F8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781297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72F57-6281-4CB8-9449-AEB0A93DAF91}" type="datetimeFigureOut">
              <a:rPr lang="ar-SA" smtClean="0"/>
              <a:pPr/>
              <a:t>06/03/37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E4621-8713-40BE-B523-54979D530F8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4208171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72F57-6281-4CB8-9449-AEB0A93DAF91}" type="datetimeFigureOut">
              <a:rPr lang="ar-SA" smtClean="0"/>
              <a:pPr/>
              <a:t>06/03/37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E4621-8713-40BE-B523-54979D530F8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706817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72F57-6281-4CB8-9449-AEB0A93DAF91}" type="datetimeFigureOut">
              <a:rPr lang="ar-SA" smtClean="0"/>
              <a:pPr/>
              <a:t>06/03/37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E4621-8713-40BE-B523-54979D530F8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527220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72F57-6281-4CB8-9449-AEB0A93DAF91}" type="datetimeFigureOut">
              <a:rPr lang="ar-SA" smtClean="0"/>
              <a:pPr/>
              <a:t>06/03/37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E4621-8713-40BE-B523-54979D530F8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65120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72F57-6281-4CB8-9449-AEB0A93DAF91}" type="datetimeFigureOut">
              <a:rPr lang="ar-SA" smtClean="0"/>
              <a:pPr/>
              <a:t>06/03/37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E4621-8713-40BE-B523-54979D530F8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680178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72F57-6281-4CB8-9449-AEB0A93DAF91}" type="datetimeFigureOut">
              <a:rPr lang="ar-SA" smtClean="0"/>
              <a:pPr/>
              <a:t>06/03/37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E4621-8713-40BE-B523-54979D530F8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4122772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72F57-6281-4CB8-9449-AEB0A93DAF91}" type="datetimeFigureOut">
              <a:rPr lang="ar-SA" smtClean="0"/>
              <a:pPr/>
              <a:t>06/03/37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E4621-8713-40BE-B523-54979D530F8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92558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72F57-6281-4CB8-9449-AEB0A93DAF91}" type="datetimeFigureOut">
              <a:rPr lang="ar-SA" smtClean="0"/>
              <a:pPr/>
              <a:t>06/03/37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E4621-8713-40BE-B523-54979D530F8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72305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72F57-6281-4CB8-9449-AEB0A93DAF91}" type="datetimeFigureOut">
              <a:rPr lang="ar-SA" smtClean="0"/>
              <a:pPr/>
              <a:t>06/03/37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E4621-8713-40BE-B523-54979D530F8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601056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72F57-6281-4CB8-9449-AEB0A93DAF91}" type="datetimeFigureOut">
              <a:rPr lang="ar-SA" smtClean="0"/>
              <a:pPr/>
              <a:t>06/03/37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E4621-8713-40BE-B523-54979D530F8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728395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.gif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.gif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1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15.png"/><Relationship Id="rId7" Type="http://schemas.openxmlformats.org/officeDocument/2006/relationships/image" Target="../media/image39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15.png"/><Relationship Id="rId7" Type="http://schemas.openxmlformats.org/officeDocument/2006/relationships/image" Target="../media/image47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55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image" Target="../media/image51.jpeg"/><Relationship Id="rId18" Type="http://schemas.openxmlformats.org/officeDocument/2006/relationships/image" Target="../media/image42.jpeg"/><Relationship Id="rId3" Type="http://schemas.openxmlformats.org/officeDocument/2006/relationships/image" Target="../media/image16.png"/><Relationship Id="rId21" Type="http://schemas.openxmlformats.org/officeDocument/2006/relationships/image" Target="../media/image38.jpeg"/><Relationship Id="rId7" Type="http://schemas.openxmlformats.org/officeDocument/2006/relationships/image" Target="../media/image64.jpeg"/><Relationship Id="rId12" Type="http://schemas.openxmlformats.org/officeDocument/2006/relationships/image" Target="../media/image50.jpeg"/><Relationship Id="rId17" Type="http://schemas.openxmlformats.org/officeDocument/2006/relationships/image" Target="../media/image68.jpeg"/><Relationship Id="rId2" Type="http://schemas.openxmlformats.org/officeDocument/2006/relationships/image" Target="../media/image15.png"/><Relationship Id="rId16" Type="http://schemas.openxmlformats.org/officeDocument/2006/relationships/image" Target="../media/image67.jpeg"/><Relationship Id="rId20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11" Type="http://schemas.openxmlformats.org/officeDocument/2006/relationships/image" Target="../media/image54.jpeg"/><Relationship Id="rId5" Type="http://schemas.openxmlformats.org/officeDocument/2006/relationships/image" Target="../media/image62.png"/><Relationship Id="rId15" Type="http://schemas.openxmlformats.org/officeDocument/2006/relationships/image" Target="../media/image46.jpeg"/><Relationship Id="rId10" Type="http://schemas.openxmlformats.org/officeDocument/2006/relationships/image" Target="../media/image52.jpeg"/><Relationship Id="rId19" Type="http://schemas.openxmlformats.org/officeDocument/2006/relationships/image" Target="../media/image43.jpeg"/><Relationship Id="rId4" Type="http://schemas.openxmlformats.org/officeDocument/2006/relationships/image" Target="../media/image61.png"/><Relationship Id="rId9" Type="http://schemas.openxmlformats.org/officeDocument/2006/relationships/image" Target="../media/image66.jpeg"/><Relationship Id="rId14" Type="http://schemas.openxmlformats.org/officeDocument/2006/relationships/image" Target="../media/image45.jpeg"/><Relationship Id="rId22" Type="http://schemas.openxmlformats.org/officeDocument/2006/relationships/image" Target="../media/image70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.gif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AutoShape 6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AutoShape 8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7170" name="Picture 2" descr="https://www.g2g.com/blog/wp-content/uploads/2015/04/quie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5138"/>
            <a:ext cx="5688632" cy="568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0" y="4782051"/>
            <a:ext cx="3419872" cy="20313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/>
              <a:t>إعداد</a:t>
            </a:r>
          </a:p>
          <a:p>
            <a:pPr algn="ctr"/>
            <a:r>
              <a:rPr lang="ar-SA" b="1" dirty="0" smtClean="0"/>
              <a:t>مشرف التدريب</a:t>
            </a:r>
          </a:p>
          <a:p>
            <a:pPr algn="ctr"/>
            <a:r>
              <a:rPr lang="ar-SA" b="1" dirty="0" smtClean="0"/>
              <a:t>خالد عبدالله عبدالرحيم</a:t>
            </a:r>
          </a:p>
          <a:p>
            <a:pPr algn="ctr"/>
            <a:r>
              <a:rPr lang="ar-SA" b="1" dirty="0"/>
              <a:t> </a:t>
            </a:r>
            <a:r>
              <a:rPr lang="ar-SA" b="1" dirty="0" smtClean="0"/>
              <a:t>دورة التطوير المهني / جامعة الملك سعود / العام الدراسي 1436-1437هـ </a:t>
            </a:r>
          </a:p>
          <a:p>
            <a:pPr algn="ctr"/>
            <a:r>
              <a:rPr lang="ar-SA" b="1" dirty="0" smtClean="0"/>
              <a:t>الفصل الدراسي الأول .</a:t>
            </a:r>
          </a:p>
          <a:p>
            <a:pPr algn="ctr"/>
            <a:endParaRPr lang="ar-SA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7236296" y="683404"/>
            <a:ext cx="168704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</a:rPr>
              <a:t>على الصامت</a:t>
            </a:r>
            <a:endParaRPr lang="ar-SA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691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نتيجة بحث الصور عن ‪curtain graphics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669014"/>
            <a:ext cx="6076242" cy="333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istrator\Google Drive\حقيبتي\أبو صهيب\مجلد دورة التطوير المهني\بناء الحقيبة التدريبية\صورة الكتاب الطائر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84516"/>
            <a:ext cx="1150902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نتيجة بحث الصور عن ‪Hands‬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045" y="4005064"/>
            <a:ext cx="4819878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2083526" y="109081"/>
            <a:ext cx="18689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60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مبادرة</a:t>
            </a:r>
            <a:endParaRPr lang="ar-SA" sz="60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pic>
        <p:nvPicPr>
          <p:cNvPr id="3082" name="Picture 10" descr="C:\Users\Administrator\Google Drive\حقيبتي\أبو صهيب\مجلد دورة التطوير المهني\بناء الحقيبة التدريبية\صورة الكتاب الطائر2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5565" y="1490977"/>
            <a:ext cx="1488243" cy="172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Administrator\Google Drive\حقيبتي\أبو صهيب\مجلد دورة التطوير المهني\بناء الحقيبة التدريبية\صورة الكتاب الطائر2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2742" y="1526046"/>
            <a:ext cx="361266" cy="41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مربع نص 7"/>
          <p:cNvSpPr txBox="1"/>
          <p:nvPr/>
        </p:nvSpPr>
        <p:spPr>
          <a:xfrm>
            <a:off x="4211960" y="1602795"/>
            <a:ext cx="488293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b="1" dirty="0" smtClean="0">
                <a:solidFill>
                  <a:prstClr val="white"/>
                </a:solidFill>
              </a:rPr>
              <a:t>الكتاب</a:t>
            </a:r>
            <a:endParaRPr lang="ar-SA" sz="1100" b="1" dirty="0">
              <a:solidFill>
                <a:prstClr val="white"/>
              </a:solidFill>
            </a:endParaRPr>
          </a:p>
        </p:txBody>
      </p:sp>
      <p:pic>
        <p:nvPicPr>
          <p:cNvPr id="3084" name="Picture 12" descr="C:\Users\Administrator\Google Drive\حقيبتي\أبو صهيب\مجلد دورة التطوير المهني\بناء الحقيبة التدريبية\صورة الكتاب الطائر2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6448" y="3080660"/>
            <a:ext cx="507530" cy="34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مربع نص 14"/>
          <p:cNvSpPr txBox="1"/>
          <p:nvPr/>
        </p:nvSpPr>
        <p:spPr>
          <a:xfrm>
            <a:off x="1331640" y="3080660"/>
            <a:ext cx="504056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b="1" dirty="0" smtClean="0">
                <a:solidFill>
                  <a:prstClr val="white"/>
                </a:solidFill>
              </a:rPr>
              <a:t>الطائر</a:t>
            </a:r>
            <a:endParaRPr lang="ar-SA" sz="1100" b="1" dirty="0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99084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وسيلة شرح بيضاوية 1"/>
          <p:cNvSpPr/>
          <p:nvPr/>
        </p:nvSpPr>
        <p:spPr>
          <a:xfrm>
            <a:off x="6111738" y="109081"/>
            <a:ext cx="2996766" cy="1832073"/>
          </a:xfrm>
          <a:prstGeom prst="wedgeEllipseCallout">
            <a:avLst>
              <a:gd name="adj1" fmla="val 115"/>
              <a:gd name="adj2" fmla="val 62694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084168" y="44624"/>
            <a:ext cx="2996766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7030A0"/>
                </a:solidFill>
              </a:rPr>
              <a:t>أظنكم</a:t>
            </a:r>
          </a:p>
          <a:p>
            <a:pPr algn="ctr"/>
            <a:r>
              <a:rPr lang="ar-SA" sz="2800" b="1" dirty="0" smtClean="0">
                <a:solidFill>
                  <a:srgbClr val="7030A0"/>
                </a:solidFill>
              </a:rPr>
              <a:t>عرفتم من هو صاحب المبادرة ومن هم الزملاء وما هي الدورة</a:t>
            </a:r>
            <a:endParaRPr lang="ar-SA" sz="2800" b="1" dirty="0">
              <a:solidFill>
                <a:srgbClr val="7030A0"/>
              </a:solidFill>
            </a:endParaRPr>
          </a:p>
        </p:txBody>
      </p:sp>
      <p:pic>
        <p:nvPicPr>
          <p:cNvPr id="1029" name="Picture 5" descr="C:\Users\Administrator\Google Drive\حقيبتي\أبو صهيب\مجلد دورة التطوير المهني\بناء الحقيبة التدريبية\ضاحك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-27384"/>
            <a:ext cx="979481" cy="936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995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نتيجة بحث الصور عن ‪curtain graphics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669014"/>
            <a:ext cx="6076242" cy="333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istrator\Google Drive\حقيبتي\أبو صهيب\مجلد دورة التطوير المهني\بناء الحقيبة التدريبية\صورة الكتاب الطائر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84516"/>
            <a:ext cx="1150902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نتيجة بحث الصور عن ‪Hands‬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045" y="4005064"/>
            <a:ext cx="4819878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2083526" y="109081"/>
            <a:ext cx="18689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60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مبادرة</a:t>
            </a:r>
            <a:endParaRPr lang="ar-SA" sz="60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pic>
        <p:nvPicPr>
          <p:cNvPr id="3082" name="Picture 10" descr="C:\Users\Administrator\Google Drive\حقيبتي\أبو صهيب\مجلد دورة التطوير المهني\بناء الحقيبة التدريبية\صورة الكتاب الطائر2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5565" y="1490977"/>
            <a:ext cx="1488243" cy="172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Administrator\Google Drive\حقيبتي\أبو صهيب\مجلد دورة التطوير المهني\بناء الحقيبة التدريبية\صورة الكتاب الطائر2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2742" y="1526046"/>
            <a:ext cx="361266" cy="41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مربع نص 7"/>
          <p:cNvSpPr txBox="1"/>
          <p:nvPr/>
        </p:nvSpPr>
        <p:spPr>
          <a:xfrm>
            <a:off x="4211960" y="1602795"/>
            <a:ext cx="488293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b="1" dirty="0" smtClean="0">
                <a:solidFill>
                  <a:prstClr val="white"/>
                </a:solidFill>
              </a:rPr>
              <a:t>الكتاب</a:t>
            </a:r>
            <a:endParaRPr lang="ar-SA" sz="1100" b="1" dirty="0">
              <a:solidFill>
                <a:prstClr val="white"/>
              </a:solidFill>
            </a:endParaRPr>
          </a:p>
        </p:txBody>
      </p:sp>
      <p:pic>
        <p:nvPicPr>
          <p:cNvPr id="3084" name="Picture 12" descr="C:\Users\Administrator\Google Drive\حقيبتي\أبو صهيب\مجلد دورة التطوير المهني\بناء الحقيبة التدريبية\صورة الكتاب الطائر2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6448" y="3080660"/>
            <a:ext cx="507530" cy="34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مربع نص 14"/>
          <p:cNvSpPr txBox="1"/>
          <p:nvPr/>
        </p:nvSpPr>
        <p:spPr>
          <a:xfrm>
            <a:off x="1331640" y="3080660"/>
            <a:ext cx="504056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b="1" dirty="0" smtClean="0">
                <a:solidFill>
                  <a:prstClr val="white"/>
                </a:solidFill>
              </a:rPr>
              <a:t>الطائر</a:t>
            </a:r>
            <a:endParaRPr lang="ar-SA" sz="1100" b="1" dirty="0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99084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وسيلة شرح بيضاوية 1"/>
          <p:cNvSpPr/>
          <p:nvPr/>
        </p:nvSpPr>
        <p:spPr>
          <a:xfrm>
            <a:off x="6111738" y="109081"/>
            <a:ext cx="2996766" cy="1832073"/>
          </a:xfrm>
          <a:prstGeom prst="wedgeEllipseCallout">
            <a:avLst>
              <a:gd name="adj1" fmla="val 115"/>
              <a:gd name="adj2" fmla="val 62694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084168" y="407566"/>
            <a:ext cx="299676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chemeClr val="accent6">
                    <a:lumMod val="50000"/>
                  </a:schemeClr>
                </a:solidFill>
              </a:rPr>
              <a:t>إذا لم تعرفوا </a:t>
            </a:r>
          </a:p>
          <a:p>
            <a:pPr algn="ctr"/>
            <a:r>
              <a:rPr lang="ar-SA" sz="3200" b="1" dirty="0" smtClean="0">
                <a:solidFill>
                  <a:schemeClr val="accent6">
                    <a:lumMod val="50000"/>
                  </a:schemeClr>
                </a:solidFill>
              </a:rPr>
              <a:t>فستعرفون بعد قليل</a:t>
            </a:r>
            <a:endParaRPr lang="ar-SA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9" name="Picture 5" descr="C:\Users\Administrator\Google Drive\حقيبتي\أبو صهيب\مجلد دورة التطوير المهني\بناء الحقيبة التدريبية\ضاحك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-27384"/>
            <a:ext cx="979481" cy="936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319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AutoShape 6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AutoShape 8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وسيلة شرح مستطيلة مستديرة الزوايا 2"/>
          <p:cNvSpPr/>
          <p:nvPr/>
        </p:nvSpPr>
        <p:spPr>
          <a:xfrm>
            <a:off x="251520" y="160338"/>
            <a:ext cx="5832648" cy="6509022"/>
          </a:xfrm>
          <a:prstGeom prst="wedgeRoundRectCallout">
            <a:avLst>
              <a:gd name="adj1" fmla="val 71141"/>
              <a:gd name="adj2" fmla="val -9376"/>
              <a:gd name="adj3" fmla="val 16667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51520" y="677009"/>
            <a:ext cx="5832648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6000" b="1" dirty="0" smtClean="0"/>
              <a:t>اسمحوا لي الآن أن أتحدث إليكم من خلف البور بوينت، لأقص عليكم قصة الكتاب الطائر ، وكيف خرجت فكرة المبادرة .</a:t>
            </a:r>
            <a:endParaRPr lang="ar-SA" sz="6000" b="1" dirty="0"/>
          </a:p>
        </p:txBody>
      </p:sp>
    </p:spTree>
    <p:extLst>
      <p:ext uri="{BB962C8B-B14F-4D97-AF65-F5344CB8AC3E}">
        <p14:creationId xmlns:p14="http://schemas.microsoft.com/office/powerpoint/2010/main" xmlns="" val="420196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AutoShape 6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AutoShape 8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وسيلة شرح مستطيلة مستديرة الزوايا 2"/>
          <p:cNvSpPr/>
          <p:nvPr/>
        </p:nvSpPr>
        <p:spPr>
          <a:xfrm>
            <a:off x="251520" y="160338"/>
            <a:ext cx="5832648" cy="2908622"/>
          </a:xfrm>
          <a:prstGeom prst="wedgeRoundRectCallout">
            <a:avLst>
              <a:gd name="adj1" fmla="val 68923"/>
              <a:gd name="adj2" fmla="val 2788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51520" y="116632"/>
            <a:ext cx="5832648" cy="31547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9900" b="1" dirty="0" smtClean="0">
                <a:solidFill>
                  <a:srgbClr val="00B050"/>
                </a:solidFill>
              </a:rPr>
              <a:t>بالإذن </a:t>
            </a:r>
            <a:endParaRPr lang="ar-SA" sz="19900" b="1" dirty="0">
              <a:solidFill>
                <a:srgbClr val="00B050"/>
              </a:solidFill>
            </a:endParaRPr>
          </a:p>
        </p:txBody>
      </p:sp>
      <p:pic>
        <p:nvPicPr>
          <p:cNvPr id="1028" name="Picture 4" descr="نتيجة بحث الصور عن ‪bye bye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126" y="3271342"/>
            <a:ext cx="5866042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004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وسيلة شرح مستطيلة 1"/>
          <p:cNvSpPr/>
          <p:nvPr/>
        </p:nvSpPr>
        <p:spPr>
          <a:xfrm>
            <a:off x="178496" y="158164"/>
            <a:ext cx="8532440" cy="1470636"/>
          </a:xfrm>
          <a:prstGeom prst="wedgeRectCallout">
            <a:avLst>
              <a:gd name="adj1" fmla="val 55971"/>
              <a:gd name="adj2" fmla="val 51918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107504" y="116632"/>
            <a:ext cx="863994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7030A0"/>
                </a:solidFill>
              </a:rPr>
              <a:t>في يوم من الأيام تحدثت الكتب بعضها إلى بعض تشكوا من الإهمال </a:t>
            </a:r>
            <a:r>
              <a:rPr lang="ar-SA" sz="3200" b="1" dirty="0" err="1" smtClean="0">
                <a:solidFill>
                  <a:srgbClr val="7030A0"/>
                </a:solidFill>
              </a:rPr>
              <a:t>واللا</a:t>
            </a:r>
            <a:r>
              <a:rPr lang="ar-SA" sz="3200" b="1" dirty="0" smtClean="0">
                <a:solidFill>
                  <a:srgbClr val="7030A0"/>
                </a:solidFill>
              </a:rPr>
              <a:t> مبالاة من البشر ، فلم يعودوا يشعرون بالمكانة اللائقة بهم بل أصبحوا مهمشين ومهملين وممتهنين كذلك . </a:t>
            </a:r>
            <a:endParaRPr lang="ar-SA" sz="3200" b="1" dirty="0">
              <a:solidFill>
                <a:srgbClr val="7030A0"/>
              </a:solidFill>
            </a:endParaRPr>
          </a:p>
        </p:txBody>
      </p:sp>
      <p:sp>
        <p:nvSpPr>
          <p:cNvPr id="4" name="وسيلة شرح بيضاوية 3"/>
          <p:cNvSpPr/>
          <p:nvPr/>
        </p:nvSpPr>
        <p:spPr>
          <a:xfrm>
            <a:off x="2123728" y="1772816"/>
            <a:ext cx="7020272" cy="2448272"/>
          </a:xfrm>
          <a:prstGeom prst="wedgeEllipseCallout">
            <a:avLst>
              <a:gd name="adj1" fmla="val -82036"/>
              <a:gd name="adj2" fmla="val -5373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555776" y="2086977"/>
            <a:ext cx="6084168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فقرروا الذهاب إلى حكيم ينشدون عنده</a:t>
            </a:r>
          </a:p>
          <a:p>
            <a:pPr algn="ctr"/>
            <a:r>
              <a:rPr lang="ar-SA" sz="3200" b="1" dirty="0" smtClean="0"/>
              <a:t>الحل لمشكلتهم  وليساعدهم على الخروج من ظلام الامتهان إلى نور الاحترام ، وليعودوا إلى سابق عهدهم . </a:t>
            </a:r>
            <a:endParaRPr lang="ar-SA" sz="3200" b="1" dirty="0"/>
          </a:p>
        </p:txBody>
      </p:sp>
      <p:sp>
        <p:nvSpPr>
          <p:cNvPr id="6" name="وسيلة شرح مستطيلة مستديرة الزوايا 5"/>
          <p:cNvSpPr/>
          <p:nvPr/>
        </p:nvSpPr>
        <p:spPr>
          <a:xfrm>
            <a:off x="251520" y="4293096"/>
            <a:ext cx="4320480" cy="2448272"/>
          </a:xfrm>
          <a:prstGeom prst="wedgeRoundRectCallout">
            <a:avLst>
              <a:gd name="adj1" fmla="val 155890"/>
              <a:gd name="adj2" fmla="val -4619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251520" y="4862770"/>
            <a:ext cx="4176464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8800" b="1" dirty="0" smtClean="0">
                <a:solidFill>
                  <a:srgbClr val="FF0000"/>
                </a:solidFill>
              </a:rPr>
              <a:t>فإلى القصة</a:t>
            </a:r>
            <a:endParaRPr lang="ar-SA" sz="8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110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وسيلة شرح بيضاوية 1"/>
          <p:cNvSpPr/>
          <p:nvPr/>
        </p:nvSpPr>
        <p:spPr>
          <a:xfrm>
            <a:off x="4283968" y="620688"/>
            <a:ext cx="3384376" cy="1800200"/>
          </a:xfrm>
          <a:prstGeom prst="wedgeEllipseCallout">
            <a:avLst>
              <a:gd name="adj1" fmla="val 39774"/>
              <a:gd name="adj2" fmla="val 818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4515408" y="836712"/>
            <a:ext cx="300892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err="1" smtClean="0">
                <a:solidFill>
                  <a:srgbClr val="00B853"/>
                </a:solidFill>
              </a:rPr>
              <a:t>يالربع</a:t>
            </a:r>
            <a:r>
              <a:rPr lang="ar-SA" sz="3200" b="1" dirty="0" smtClean="0">
                <a:solidFill>
                  <a:srgbClr val="00B853"/>
                </a:solidFill>
              </a:rPr>
              <a:t> إلى متى ونحن في الذل والهوان</a:t>
            </a:r>
          </a:p>
          <a:p>
            <a:pPr algn="ctr"/>
            <a:r>
              <a:rPr lang="ar-SA" sz="3200" b="1" dirty="0" smtClean="0">
                <a:solidFill>
                  <a:srgbClr val="00B853"/>
                </a:solidFill>
              </a:rPr>
              <a:t>و دق </a:t>
            </a:r>
            <a:r>
              <a:rPr lang="ar-SA" sz="3200" b="1" dirty="0" err="1" smtClean="0">
                <a:solidFill>
                  <a:srgbClr val="00B853"/>
                </a:solidFill>
              </a:rPr>
              <a:t>الخشوم</a:t>
            </a:r>
            <a:endParaRPr lang="ar-SA" sz="3200" b="1" dirty="0">
              <a:solidFill>
                <a:srgbClr val="00B8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281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وسيلة شرح بيضاوية 1"/>
          <p:cNvSpPr/>
          <p:nvPr/>
        </p:nvSpPr>
        <p:spPr>
          <a:xfrm>
            <a:off x="1763688" y="1052736"/>
            <a:ext cx="3384376" cy="1080120"/>
          </a:xfrm>
          <a:prstGeom prst="wedgeEllipseCallout">
            <a:avLst>
              <a:gd name="adj1" fmla="val -67256"/>
              <a:gd name="adj2" fmla="val 1660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1691680" y="1268760"/>
            <a:ext cx="331236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B853"/>
                </a:solidFill>
              </a:rPr>
              <a:t>وش السالفة يا </a:t>
            </a:r>
            <a:r>
              <a:rPr lang="ar-SA" sz="3200" b="1" dirty="0" err="1" smtClean="0">
                <a:solidFill>
                  <a:srgbClr val="00B853"/>
                </a:solidFill>
              </a:rPr>
              <a:t>كتبون</a:t>
            </a:r>
            <a:r>
              <a:rPr lang="ar-SA" sz="3200" b="1" dirty="0" smtClean="0">
                <a:solidFill>
                  <a:srgbClr val="00B853"/>
                </a:solidFill>
              </a:rPr>
              <a:t> ؟</a:t>
            </a:r>
            <a:endParaRPr lang="ar-SA" sz="3200" b="1" dirty="0">
              <a:solidFill>
                <a:srgbClr val="00B8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90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وسيلة شرح بيضاوية 5"/>
          <p:cNvSpPr/>
          <p:nvPr/>
        </p:nvSpPr>
        <p:spPr>
          <a:xfrm>
            <a:off x="3491880" y="764704"/>
            <a:ext cx="3384376" cy="1282824"/>
          </a:xfrm>
          <a:prstGeom prst="wedgeEllipseCallout">
            <a:avLst>
              <a:gd name="adj1" fmla="val -26729"/>
              <a:gd name="adj2" fmla="val 1567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491880" y="983630"/>
            <a:ext cx="331236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B853"/>
                </a:solidFill>
              </a:rPr>
              <a:t>إيه وش السالفة خرعتن الله </a:t>
            </a:r>
            <a:r>
              <a:rPr lang="ar-SA" sz="3200" b="1" dirty="0" err="1" smtClean="0">
                <a:solidFill>
                  <a:srgbClr val="00B853"/>
                </a:solidFill>
              </a:rPr>
              <a:t>يهداك</a:t>
            </a:r>
            <a:endParaRPr lang="ar-SA" sz="3200" b="1" dirty="0">
              <a:solidFill>
                <a:srgbClr val="00B853"/>
              </a:solidFill>
            </a:endParaRPr>
          </a:p>
        </p:txBody>
      </p:sp>
      <p:sp>
        <p:nvSpPr>
          <p:cNvPr id="4" name="وسيلة شرح على شكل سحابة 3"/>
          <p:cNvSpPr/>
          <p:nvPr/>
        </p:nvSpPr>
        <p:spPr>
          <a:xfrm>
            <a:off x="467544" y="995226"/>
            <a:ext cx="2376264" cy="1186681"/>
          </a:xfrm>
          <a:prstGeom prst="cloudCallout">
            <a:avLst>
              <a:gd name="adj1" fmla="val 16347"/>
              <a:gd name="adj2" fmla="val 1023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51520" y="908720"/>
            <a:ext cx="237626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الله يستر .....</a:t>
            </a:r>
          </a:p>
          <a:p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ا</a:t>
            </a:r>
            <a:r>
              <a:rPr lang="ar-SA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بك وش العلم</a:t>
            </a:r>
            <a:endParaRPr lang="ar-SA" sz="3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882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وسيلة شرح بيضاوية 1"/>
          <p:cNvSpPr/>
          <p:nvPr/>
        </p:nvSpPr>
        <p:spPr>
          <a:xfrm>
            <a:off x="179512" y="188640"/>
            <a:ext cx="7488832" cy="2376264"/>
          </a:xfrm>
          <a:prstGeom prst="wedgeEllipseCallout">
            <a:avLst>
              <a:gd name="adj1" fmla="val 45489"/>
              <a:gd name="adj2" fmla="val 6708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467544" y="430793"/>
            <a:ext cx="6825344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err="1" smtClean="0">
                <a:solidFill>
                  <a:srgbClr val="C00000"/>
                </a:solidFill>
              </a:rPr>
              <a:t>هذولي</a:t>
            </a:r>
            <a:r>
              <a:rPr lang="ar-SA" sz="3200" b="1" dirty="0" smtClean="0">
                <a:solidFill>
                  <a:srgbClr val="C00000"/>
                </a:solidFill>
              </a:rPr>
              <a:t> البشر معطينَّا أشكل ، </a:t>
            </a:r>
            <a:r>
              <a:rPr lang="ar-SA" sz="3200" b="1" dirty="0" err="1" smtClean="0">
                <a:solidFill>
                  <a:srgbClr val="C00000"/>
                </a:solidFill>
              </a:rPr>
              <a:t>لايقروننا</a:t>
            </a:r>
            <a:r>
              <a:rPr lang="ar-SA" sz="3200" b="1" dirty="0" smtClean="0">
                <a:solidFill>
                  <a:srgbClr val="C00000"/>
                </a:solidFill>
              </a:rPr>
              <a:t> ولا يستفيدون منا ، </a:t>
            </a:r>
            <a:r>
              <a:rPr lang="ar-SA" sz="3200" b="1" dirty="0" err="1" smtClean="0">
                <a:solidFill>
                  <a:srgbClr val="C00000"/>
                </a:solidFill>
              </a:rPr>
              <a:t>لااااا</a:t>
            </a:r>
            <a:r>
              <a:rPr lang="ar-SA" sz="3200" b="1" dirty="0" smtClean="0">
                <a:solidFill>
                  <a:srgbClr val="C00000"/>
                </a:solidFill>
              </a:rPr>
              <a:t> وبعد... يلفون بنا الشاورما ، </a:t>
            </a:r>
            <a:r>
              <a:rPr lang="ar-SA" sz="3200" b="1" dirty="0" err="1" smtClean="0">
                <a:solidFill>
                  <a:srgbClr val="C00000"/>
                </a:solidFill>
              </a:rPr>
              <a:t>ويحطُّونَّا</a:t>
            </a:r>
            <a:r>
              <a:rPr lang="ar-SA" sz="3200" b="1" dirty="0" smtClean="0">
                <a:solidFill>
                  <a:srgbClr val="C00000"/>
                </a:solidFill>
              </a:rPr>
              <a:t> زينة لمكاتبهم ، </a:t>
            </a:r>
            <a:r>
              <a:rPr lang="ar-SA" sz="3200" b="1" dirty="0" err="1" smtClean="0">
                <a:solidFill>
                  <a:srgbClr val="C00000"/>
                </a:solidFill>
              </a:rPr>
              <a:t>ويحطونَّا</a:t>
            </a:r>
            <a:r>
              <a:rPr lang="ar-SA" sz="3200" b="1" dirty="0" smtClean="0">
                <a:solidFill>
                  <a:srgbClr val="C00000"/>
                </a:solidFill>
              </a:rPr>
              <a:t> بيد وراعينهم </a:t>
            </a:r>
            <a:r>
              <a:rPr lang="ar-SA" sz="3200" b="1" dirty="0" err="1" smtClean="0">
                <a:solidFill>
                  <a:srgbClr val="C00000"/>
                </a:solidFill>
              </a:rPr>
              <a:t>وبهايمهم</a:t>
            </a:r>
            <a:r>
              <a:rPr lang="ar-SA" sz="3200" b="1" dirty="0" smtClean="0">
                <a:solidFill>
                  <a:srgbClr val="C00000"/>
                </a:solidFill>
              </a:rPr>
              <a:t> يلعبون في حسبتنا .  </a:t>
            </a:r>
            <a:endParaRPr lang="ar-SA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040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وسيلة شرح مستطيلة مستديرة الزوايا 3"/>
          <p:cNvSpPr/>
          <p:nvPr/>
        </p:nvSpPr>
        <p:spPr>
          <a:xfrm>
            <a:off x="2051720" y="188640"/>
            <a:ext cx="6912768" cy="1959898"/>
          </a:xfrm>
          <a:prstGeom prst="wedgeRoundRectCallout">
            <a:avLst>
              <a:gd name="adj1" fmla="val 27448"/>
              <a:gd name="adj2" fmla="val 9714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195736" y="332656"/>
            <a:ext cx="669674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شوفوا ذا الورع الصغيِّر اللي بيدي ، معه ربو من الغبار اللي عليه ، </a:t>
            </a:r>
            <a:r>
              <a:rPr lang="ar-SA" sz="2800" b="1" dirty="0" err="1" smtClean="0"/>
              <a:t>محدِّن</a:t>
            </a:r>
            <a:r>
              <a:rPr lang="ar-SA" sz="2800" b="1" dirty="0" smtClean="0"/>
              <a:t> قراه ، ويوم كشفنا عليه عند </a:t>
            </a:r>
            <a:r>
              <a:rPr lang="ar-SA" sz="2800" b="1" dirty="0" err="1" smtClean="0"/>
              <a:t>التختور</a:t>
            </a:r>
            <a:r>
              <a:rPr lang="ar-SA" sz="2800" b="1" dirty="0" smtClean="0"/>
              <a:t> لقينا في ظهره عثه ناخرتنه نخر ... المسيكين .</a:t>
            </a:r>
          </a:p>
          <a:p>
            <a:pPr algn="ctr"/>
            <a:r>
              <a:rPr lang="ar-SA" sz="2800" b="1" dirty="0" err="1" smtClean="0"/>
              <a:t>هااا</a:t>
            </a:r>
            <a:r>
              <a:rPr lang="ar-SA" sz="2800" b="1" dirty="0" smtClean="0"/>
              <a:t> ؟   وش ذنبه ذا الجاهل ؟!</a:t>
            </a:r>
            <a:endParaRPr lang="ar-SA" sz="2800" b="1" dirty="0"/>
          </a:p>
        </p:txBody>
      </p:sp>
    </p:spTree>
    <p:extLst>
      <p:ext uri="{BB962C8B-B14F-4D97-AF65-F5344CB8AC3E}">
        <p14:creationId xmlns:p14="http://schemas.microsoft.com/office/powerpoint/2010/main" xmlns="" val="347875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AutoShape 6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AutoShape 8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وسيلة شرح بيضاوية 8"/>
          <p:cNvSpPr/>
          <p:nvPr/>
        </p:nvSpPr>
        <p:spPr>
          <a:xfrm>
            <a:off x="35496" y="7937"/>
            <a:ext cx="6336704" cy="6445399"/>
          </a:xfrm>
          <a:prstGeom prst="wedgeEllipseCallout">
            <a:avLst>
              <a:gd name="adj1" fmla="val 63456"/>
              <a:gd name="adj2" fmla="val -739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51520" y="665976"/>
            <a:ext cx="5904656" cy="535531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3200" b="1" dirty="0" smtClean="0">
                <a:solidFill>
                  <a:srgbClr val="FF0000"/>
                </a:solidFill>
              </a:rPr>
              <a:t>السلام عليكم ورحمة الله وبركاته</a:t>
            </a:r>
          </a:p>
          <a:p>
            <a:pPr algn="ctr">
              <a:lnSpc>
                <a:spcPct val="150000"/>
              </a:lnSpc>
            </a:pPr>
            <a:r>
              <a:rPr lang="ar-SA" sz="2800" b="1" dirty="0" smtClean="0">
                <a:solidFill>
                  <a:schemeClr val="accent6">
                    <a:lumMod val="50000"/>
                  </a:schemeClr>
                </a:solidFill>
              </a:rPr>
              <a:t>سأعرض لكم أيها الزملاء المبادرة بطريقة جديدة أسميتها ( على الصامت ) فأرجو من الجميع عدم التعليق إلا إذا كنت ستعلق على الصامت ، فإن كنت لا تستطيع التعليق على الصامت ففضلا أجِّل التعليق إلى ما بعد نهاية العرض .</a:t>
            </a:r>
          </a:p>
          <a:p>
            <a:pPr algn="ctr">
              <a:lnSpc>
                <a:spcPct val="150000"/>
              </a:lnSpc>
            </a:pPr>
            <a:r>
              <a:rPr lang="ar-SA" sz="2800" b="1" dirty="0" smtClean="0">
                <a:solidFill>
                  <a:schemeClr val="accent6">
                    <a:lumMod val="50000"/>
                  </a:schemeClr>
                </a:solidFill>
              </a:rPr>
              <a:t>ملحوظة / الضحك إن لزم فيكون كذلك على الصامت ، ولا مانع من الهزاز .</a:t>
            </a:r>
            <a:endParaRPr lang="ar-SA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Administrator\Google Drive\حقيبتي\أبو صهيب\مجلد دورة التطوير المهني\بناء الحقيبة التدريبية\ضاحك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6057"/>
            <a:ext cx="987446" cy="69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Google Drive\حقيبتي\أبو صهيب\مجلد دورة التطوير المهني\بناء الحقيبة التدريبية\ضاحك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3412" y="5838266"/>
            <a:ext cx="860871" cy="97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531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وسيلة شرح خطية 2 1"/>
          <p:cNvSpPr/>
          <p:nvPr/>
        </p:nvSpPr>
        <p:spPr>
          <a:xfrm rot="16200000">
            <a:off x="6912260" y="-63388"/>
            <a:ext cx="792088" cy="2448272"/>
          </a:xfrm>
          <a:prstGeom prst="borderCallout2">
            <a:avLst>
              <a:gd name="adj1" fmla="val 64312"/>
              <a:gd name="adj2" fmla="val -4806"/>
              <a:gd name="adj3" fmla="val 59463"/>
              <a:gd name="adj4" fmla="val -57392"/>
              <a:gd name="adj5" fmla="val 50121"/>
              <a:gd name="adj6" fmla="val -143102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6084168" y="725795"/>
            <a:ext cx="244827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b="1" dirty="0" err="1" smtClean="0"/>
              <a:t>انتوا</a:t>
            </a:r>
            <a:r>
              <a:rPr lang="ar-SA" sz="4800" b="1" dirty="0" smtClean="0"/>
              <a:t> معي ؟ </a:t>
            </a:r>
            <a:endParaRPr lang="ar-SA" sz="4800" b="1" dirty="0"/>
          </a:p>
        </p:txBody>
      </p:sp>
    </p:spTree>
    <p:extLst>
      <p:ext uri="{BB962C8B-B14F-4D97-AF65-F5344CB8AC3E}">
        <p14:creationId xmlns:p14="http://schemas.microsoft.com/office/powerpoint/2010/main" xmlns="" val="15211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وسيلة شرح مستطيلة 4"/>
          <p:cNvSpPr/>
          <p:nvPr/>
        </p:nvSpPr>
        <p:spPr>
          <a:xfrm>
            <a:off x="899592" y="116632"/>
            <a:ext cx="3330624" cy="800799"/>
          </a:xfrm>
          <a:prstGeom prst="wedgeRectCallout">
            <a:avLst>
              <a:gd name="adj1" fmla="val -42797"/>
              <a:gd name="adj2" fmla="val 35367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وسيلة شرح مستطيلة 8"/>
          <p:cNvSpPr/>
          <p:nvPr/>
        </p:nvSpPr>
        <p:spPr>
          <a:xfrm flipH="1">
            <a:off x="927720" y="116632"/>
            <a:ext cx="3302496" cy="1944216"/>
          </a:xfrm>
          <a:prstGeom prst="wedgeRectCallout">
            <a:avLst>
              <a:gd name="adj1" fmla="val -34973"/>
              <a:gd name="adj2" fmla="val 10620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927720" y="188640"/>
            <a:ext cx="315848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معك </a:t>
            </a:r>
            <a:r>
              <a:rPr lang="ar-SA" sz="3200" b="1" dirty="0" err="1" smtClean="0"/>
              <a:t>معك</a:t>
            </a:r>
            <a:r>
              <a:rPr lang="ar-SA" sz="3200" b="1" dirty="0" smtClean="0"/>
              <a:t> يا </a:t>
            </a:r>
            <a:r>
              <a:rPr lang="ar-SA" sz="3200" b="1" dirty="0" err="1" smtClean="0"/>
              <a:t>كتبون</a:t>
            </a:r>
            <a:r>
              <a:rPr lang="ar-SA" sz="3200" b="1" dirty="0" smtClean="0"/>
              <a:t> ...</a:t>
            </a:r>
          </a:p>
          <a:p>
            <a:r>
              <a:rPr lang="ar-SA" sz="3200" b="1" dirty="0" smtClean="0"/>
              <a:t>معك طال فكرك </a:t>
            </a:r>
          </a:p>
          <a:p>
            <a:r>
              <a:rPr lang="ar-SA" sz="3200" b="1" dirty="0" smtClean="0"/>
              <a:t>عفوا ... طال عمرك</a:t>
            </a:r>
            <a:endParaRPr lang="ar-SA" sz="3200" b="1" dirty="0"/>
          </a:p>
        </p:txBody>
      </p:sp>
    </p:spTree>
    <p:extLst>
      <p:ext uri="{BB962C8B-B14F-4D97-AF65-F5344CB8AC3E}">
        <p14:creationId xmlns:p14="http://schemas.microsoft.com/office/powerpoint/2010/main" xmlns="" val="401071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وسيلة شرح مستطيلة مستديرة الزوايا 1"/>
          <p:cNvSpPr/>
          <p:nvPr/>
        </p:nvSpPr>
        <p:spPr>
          <a:xfrm>
            <a:off x="1835696" y="188640"/>
            <a:ext cx="1800200" cy="2088232"/>
          </a:xfrm>
          <a:prstGeom prst="wedgeRoundRectCallout">
            <a:avLst>
              <a:gd name="adj1" fmla="val -26759"/>
              <a:gd name="adj2" fmla="val 75636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1835696" y="188640"/>
            <a:ext cx="1800200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b="1" dirty="0" smtClean="0"/>
              <a:t>الحين وش </a:t>
            </a:r>
            <a:r>
              <a:rPr lang="ar-SA" sz="4400" b="1" dirty="0" err="1" smtClean="0"/>
              <a:t>السواة</a:t>
            </a:r>
            <a:r>
              <a:rPr lang="ar-SA" sz="4400" b="1" dirty="0" smtClean="0"/>
              <a:t>؟</a:t>
            </a:r>
            <a:endParaRPr lang="ar-SA" sz="4400" b="1" dirty="0"/>
          </a:p>
        </p:txBody>
      </p:sp>
    </p:spTree>
    <p:extLst>
      <p:ext uri="{BB962C8B-B14F-4D97-AF65-F5344CB8AC3E}">
        <p14:creationId xmlns:p14="http://schemas.microsoft.com/office/powerpoint/2010/main" xmlns="" val="286147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وسيلة شرح بيضاوية 5"/>
          <p:cNvSpPr/>
          <p:nvPr/>
        </p:nvSpPr>
        <p:spPr>
          <a:xfrm>
            <a:off x="4283968" y="476672"/>
            <a:ext cx="3384376" cy="1080120"/>
          </a:xfrm>
          <a:prstGeom prst="wedgeEllipseCallout">
            <a:avLst>
              <a:gd name="adj1" fmla="val -67256"/>
              <a:gd name="adj2" fmla="val 1660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211960" y="692696"/>
            <a:ext cx="331236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err="1" smtClean="0">
                <a:solidFill>
                  <a:srgbClr val="0070C0"/>
                </a:solidFill>
              </a:rPr>
              <a:t>السواة</a:t>
            </a:r>
            <a:r>
              <a:rPr lang="ar-SA" sz="3200" b="1" dirty="0" smtClean="0">
                <a:solidFill>
                  <a:srgbClr val="0070C0"/>
                </a:solidFill>
              </a:rPr>
              <a:t> .. </a:t>
            </a:r>
            <a:r>
              <a:rPr lang="ar-SA" sz="3200" b="1" dirty="0" err="1" smtClean="0">
                <a:solidFill>
                  <a:srgbClr val="0070C0"/>
                </a:solidFill>
              </a:rPr>
              <a:t>سواة</a:t>
            </a:r>
            <a:r>
              <a:rPr lang="ar-SA" sz="3200" b="1" dirty="0" smtClean="0">
                <a:solidFill>
                  <a:srgbClr val="0070C0"/>
                </a:solidFill>
              </a:rPr>
              <a:t> الله</a:t>
            </a:r>
          </a:p>
        </p:txBody>
      </p:sp>
    </p:spTree>
    <p:extLst>
      <p:ext uri="{BB962C8B-B14F-4D97-AF65-F5344CB8AC3E}">
        <p14:creationId xmlns:p14="http://schemas.microsoft.com/office/powerpoint/2010/main" xmlns="" val="285287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وسيلة شرح بيضاوية 5"/>
          <p:cNvSpPr/>
          <p:nvPr/>
        </p:nvSpPr>
        <p:spPr>
          <a:xfrm>
            <a:off x="539552" y="260648"/>
            <a:ext cx="4211960" cy="2160240"/>
          </a:xfrm>
          <a:prstGeom prst="wedgeEllipseCallout">
            <a:avLst>
              <a:gd name="adj1" fmla="val -30543"/>
              <a:gd name="adj2" fmla="val 8986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683568" y="692696"/>
            <a:ext cx="388843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B853"/>
                </a:solidFill>
              </a:rPr>
              <a:t>وش رايك أنت </a:t>
            </a:r>
            <a:r>
              <a:rPr lang="ar-SA" sz="3200" b="1" dirty="0" err="1" smtClean="0">
                <a:solidFill>
                  <a:srgbClr val="00B853"/>
                </a:solidFill>
              </a:rPr>
              <a:t>ياكتبون</a:t>
            </a:r>
            <a:r>
              <a:rPr lang="ar-SA" sz="3200" b="1" dirty="0" smtClean="0">
                <a:solidFill>
                  <a:srgbClr val="00B853"/>
                </a:solidFill>
              </a:rPr>
              <a:t> ؟ ... انت ما تكلمت إلا وعندك </a:t>
            </a:r>
            <a:r>
              <a:rPr lang="ar-SA" sz="3200" b="1" dirty="0" err="1" smtClean="0">
                <a:solidFill>
                  <a:srgbClr val="00B853"/>
                </a:solidFill>
              </a:rPr>
              <a:t>شي</a:t>
            </a:r>
            <a:r>
              <a:rPr lang="ar-SA" sz="3200" b="1" dirty="0" smtClean="0">
                <a:solidFill>
                  <a:srgbClr val="00B853"/>
                </a:solidFill>
              </a:rPr>
              <a:t> تبي تقوله </a:t>
            </a:r>
          </a:p>
        </p:txBody>
      </p:sp>
    </p:spTree>
    <p:extLst>
      <p:ext uri="{BB962C8B-B14F-4D97-AF65-F5344CB8AC3E}">
        <p14:creationId xmlns:p14="http://schemas.microsoft.com/office/powerpoint/2010/main" xmlns="" val="83213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وسيلة شرح بيضاوية 7"/>
          <p:cNvSpPr/>
          <p:nvPr/>
        </p:nvSpPr>
        <p:spPr>
          <a:xfrm>
            <a:off x="539552" y="980728"/>
            <a:ext cx="7488832" cy="1296144"/>
          </a:xfrm>
          <a:prstGeom prst="wedgeEllipseCallout">
            <a:avLst>
              <a:gd name="adj1" fmla="val 39774"/>
              <a:gd name="adj2" fmla="val 8182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979308" y="1199654"/>
            <a:ext cx="660932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أنا أشوف نروح للحكيم فايز ، ونعلمه بالمشكلة لعله </a:t>
            </a:r>
            <a:r>
              <a:rPr lang="ar-SA" sz="3200" b="1" dirty="0" err="1" smtClean="0">
                <a:solidFill>
                  <a:srgbClr val="C00000"/>
                </a:solidFill>
              </a:rPr>
              <a:t>يلقالنا</a:t>
            </a:r>
            <a:r>
              <a:rPr lang="ar-SA" sz="3200" b="1" dirty="0" smtClean="0">
                <a:solidFill>
                  <a:srgbClr val="C00000"/>
                </a:solidFill>
              </a:rPr>
              <a:t> حل .</a:t>
            </a:r>
            <a:endParaRPr lang="ar-SA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197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وسيلة شرح بيضاوية 5"/>
          <p:cNvSpPr/>
          <p:nvPr/>
        </p:nvSpPr>
        <p:spPr>
          <a:xfrm>
            <a:off x="4283968" y="764704"/>
            <a:ext cx="720080" cy="1080120"/>
          </a:xfrm>
          <a:prstGeom prst="wedgeEllipseCallout">
            <a:avLst>
              <a:gd name="adj1" fmla="val -67256"/>
              <a:gd name="adj2" fmla="val 1660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211960" y="980728"/>
            <a:ext cx="79208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70C0"/>
                </a:solidFill>
              </a:rPr>
              <a:t>تم</a:t>
            </a:r>
          </a:p>
        </p:txBody>
      </p:sp>
      <p:sp>
        <p:nvSpPr>
          <p:cNvPr id="9" name="وسيلة شرح بيضاوية 8"/>
          <p:cNvSpPr/>
          <p:nvPr/>
        </p:nvSpPr>
        <p:spPr>
          <a:xfrm>
            <a:off x="899592" y="908720"/>
            <a:ext cx="720080" cy="1080120"/>
          </a:xfrm>
          <a:prstGeom prst="wedgeEllipseCallout">
            <a:avLst>
              <a:gd name="adj1" fmla="val -67256"/>
              <a:gd name="adj2" fmla="val 1660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827584" y="1124744"/>
            <a:ext cx="79208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70C0"/>
                </a:solidFill>
              </a:rPr>
              <a:t>تم</a:t>
            </a:r>
          </a:p>
        </p:txBody>
      </p:sp>
      <p:sp>
        <p:nvSpPr>
          <p:cNvPr id="2" name="وسيلة شرح على شكل سحابة 1"/>
          <p:cNvSpPr/>
          <p:nvPr/>
        </p:nvSpPr>
        <p:spPr>
          <a:xfrm>
            <a:off x="2465512" y="404664"/>
            <a:ext cx="1026368" cy="1440160"/>
          </a:xfrm>
          <a:prstGeom prst="cloudCallout">
            <a:avLst>
              <a:gd name="adj1" fmla="val -56469"/>
              <a:gd name="adj2" fmla="val 1090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" name="مربع نص 2"/>
          <p:cNvSpPr txBox="1"/>
          <p:nvPr/>
        </p:nvSpPr>
        <p:spPr>
          <a:xfrm>
            <a:off x="2465512" y="620688"/>
            <a:ext cx="102636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ونعم الرأي</a:t>
            </a:r>
            <a:endParaRPr lang="ar-SA" sz="3200" b="1" dirty="0"/>
          </a:p>
        </p:txBody>
      </p:sp>
    </p:spTree>
    <p:extLst>
      <p:ext uri="{BB962C8B-B14F-4D97-AF65-F5344CB8AC3E}">
        <p14:creationId xmlns:p14="http://schemas.microsoft.com/office/powerpoint/2010/main" xmlns="" val="254848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2" grpId="0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وسيلة شرح مستطيلة 11"/>
          <p:cNvSpPr/>
          <p:nvPr/>
        </p:nvSpPr>
        <p:spPr>
          <a:xfrm flipH="1">
            <a:off x="3707904" y="116632"/>
            <a:ext cx="5256584" cy="2062103"/>
          </a:xfrm>
          <a:prstGeom prst="wedgeRectCallout">
            <a:avLst>
              <a:gd name="adj1" fmla="val -17676"/>
              <a:gd name="adj2" fmla="val 9398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ربع نص 12"/>
          <p:cNvSpPr txBox="1"/>
          <p:nvPr/>
        </p:nvSpPr>
        <p:spPr>
          <a:xfrm>
            <a:off x="3707904" y="116632"/>
            <a:ext cx="5256584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err="1" smtClean="0">
                <a:solidFill>
                  <a:srgbClr val="FF0000"/>
                </a:solidFill>
              </a:rPr>
              <a:t>استعنا</a:t>
            </a:r>
            <a:r>
              <a:rPr lang="ar-SA" sz="3200" b="1" dirty="0" smtClean="0">
                <a:solidFill>
                  <a:srgbClr val="FF0000"/>
                </a:solidFill>
              </a:rPr>
              <a:t> بالله</a:t>
            </a:r>
          </a:p>
          <a:p>
            <a:r>
              <a:rPr lang="ar-SA" sz="3200" b="1" dirty="0" smtClean="0">
                <a:solidFill>
                  <a:srgbClr val="FF0000"/>
                </a:solidFill>
              </a:rPr>
              <a:t>خلاص انت يا كتبان عط الحكيم </a:t>
            </a:r>
            <a:r>
              <a:rPr lang="ar-SA" sz="3200" b="1" dirty="0" err="1" smtClean="0">
                <a:solidFill>
                  <a:srgbClr val="FF0000"/>
                </a:solidFill>
              </a:rPr>
              <a:t>ألووو</a:t>
            </a:r>
            <a:endParaRPr lang="ar-SA" sz="3200" b="1" dirty="0" smtClean="0">
              <a:solidFill>
                <a:srgbClr val="FF0000"/>
              </a:solidFill>
            </a:endParaRPr>
          </a:p>
          <a:p>
            <a:r>
              <a:rPr lang="ar-SA" sz="3200" b="1" dirty="0" smtClean="0">
                <a:solidFill>
                  <a:srgbClr val="FF0000"/>
                </a:solidFill>
              </a:rPr>
              <a:t>واشرح له الموضوع ، واخذ منه موعد نقابله .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710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572000" cy="343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068960"/>
            <a:ext cx="2993504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وسيلة شرح بيضاوية 5"/>
          <p:cNvSpPr/>
          <p:nvPr/>
        </p:nvSpPr>
        <p:spPr>
          <a:xfrm>
            <a:off x="1403648" y="404664"/>
            <a:ext cx="3744416" cy="1296144"/>
          </a:xfrm>
          <a:prstGeom prst="wedgeEllipseCallout">
            <a:avLst>
              <a:gd name="adj1" fmla="val -55046"/>
              <a:gd name="adj2" fmla="val 181338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47664" y="476672"/>
            <a:ext cx="352839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B853"/>
                </a:solidFill>
              </a:rPr>
              <a:t>أمرك طال فكرك..</a:t>
            </a:r>
          </a:p>
          <a:p>
            <a:pPr algn="ctr"/>
            <a:r>
              <a:rPr lang="ar-SA" sz="3200" b="1" dirty="0" err="1" smtClean="0">
                <a:solidFill>
                  <a:srgbClr val="00B853"/>
                </a:solidFill>
              </a:rPr>
              <a:t>اااا</a:t>
            </a:r>
            <a:r>
              <a:rPr lang="ar-SA" sz="3200" b="1" dirty="0" smtClean="0">
                <a:solidFill>
                  <a:srgbClr val="00B853"/>
                </a:solidFill>
              </a:rPr>
              <a:t>.. عفوا .. طال عمرك</a:t>
            </a:r>
            <a:endParaRPr lang="ar-SA" sz="3200" b="1" dirty="0">
              <a:solidFill>
                <a:srgbClr val="00B8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8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906282"/>
            <a:ext cx="3563888" cy="29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338330"/>
            <a:ext cx="2489448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وسيلة شرح خطية 2 11"/>
          <p:cNvSpPr/>
          <p:nvPr/>
        </p:nvSpPr>
        <p:spPr>
          <a:xfrm rot="16200000">
            <a:off x="4247963" y="1592795"/>
            <a:ext cx="1080121" cy="2880320"/>
          </a:xfrm>
          <a:prstGeom prst="borderCallout2">
            <a:avLst>
              <a:gd name="adj1" fmla="val 64312"/>
              <a:gd name="adj2" fmla="val -4806"/>
              <a:gd name="adj3" fmla="val 58934"/>
              <a:gd name="adj4" fmla="val -40461"/>
              <a:gd name="adj5" fmla="val 54354"/>
              <a:gd name="adj6" fmla="val -655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ربع نص 12"/>
          <p:cNvSpPr txBox="1"/>
          <p:nvPr/>
        </p:nvSpPr>
        <p:spPr>
          <a:xfrm>
            <a:off x="3347864" y="2492896"/>
            <a:ext cx="288032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السلام عليكم يا حكيم فايز</a:t>
            </a:r>
            <a:endParaRPr lang="ar-SA" sz="3200" b="1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347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AutoShape 6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AutoShape 8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وسيلة شرح بيضاوية 8"/>
          <p:cNvSpPr/>
          <p:nvPr/>
        </p:nvSpPr>
        <p:spPr>
          <a:xfrm>
            <a:off x="323528" y="188640"/>
            <a:ext cx="5544616" cy="4824536"/>
          </a:xfrm>
          <a:prstGeom prst="wedgeEllipseCallout">
            <a:avLst>
              <a:gd name="adj1" fmla="val 74725"/>
              <a:gd name="adj2" fmla="val 42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95536" y="814060"/>
            <a:ext cx="5472608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9600" b="1" dirty="0" smtClean="0">
                <a:solidFill>
                  <a:srgbClr val="FF0000"/>
                </a:solidFill>
              </a:rPr>
              <a:t>توكلنا</a:t>
            </a:r>
          </a:p>
          <a:p>
            <a:pPr algn="ctr"/>
            <a:r>
              <a:rPr lang="ar-SA" sz="9600" b="1" dirty="0" smtClean="0">
                <a:solidFill>
                  <a:srgbClr val="FF0000"/>
                </a:solidFill>
              </a:rPr>
              <a:t>على الله</a:t>
            </a:r>
            <a:endParaRPr lang="ar-SA" sz="9600" b="1" dirty="0">
              <a:solidFill>
                <a:srgbClr val="F7964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323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906282"/>
            <a:ext cx="3563888" cy="29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338330"/>
            <a:ext cx="2489448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وسيلة شرح مستطيلة مستديرة الزوايا 6"/>
          <p:cNvSpPr/>
          <p:nvPr/>
        </p:nvSpPr>
        <p:spPr>
          <a:xfrm>
            <a:off x="2411760" y="980729"/>
            <a:ext cx="4032448" cy="1440160"/>
          </a:xfrm>
          <a:prstGeom prst="wedgeRoundRectCallout">
            <a:avLst>
              <a:gd name="adj1" fmla="val -60650"/>
              <a:gd name="adj2" fmla="val 11528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ربع نص 7"/>
          <p:cNvSpPr txBox="1"/>
          <p:nvPr/>
        </p:nvSpPr>
        <p:spPr>
          <a:xfrm>
            <a:off x="2339752" y="1052736"/>
            <a:ext cx="417646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وعليكم السلام ورحمة الله وبركاته</a:t>
            </a:r>
          </a:p>
          <a:p>
            <a:pPr algn="ctr"/>
            <a:r>
              <a:rPr lang="ar-SA" sz="2800" b="1" dirty="0" smtClean="0"/>
              <a:t>ارحبوا يا رجال ، مرحبا ألف..</a:t>
            </a:r>
          </a:p>
          <a:p>
            <a:pPr algn="ctr"/>
            <a:r>
              <a:rPr lang="ar-SA" sz="2800" b="1" dirty="0" smtClean="0"/>
              <a:t>حيا الله </a:t>
            </a:r>
            <a:r>
              <a:rPr lang="ar-SA" sz="2800" b="1" dirty="0" err="1" smtClean="0"/>
              <a:t>كتبون</a:t>
            </a:r>
            <a:r>
              <a:rPr lang="ar-SA" sz="2800" b="1" dirty="0" smtClean="0"/>
              <a:t> وربعه </a:t>
            </a:r>
            <a:r>
              <a:rPr lang="ar-SA" sz="2800" b="1" dirty="0" err="1" smtClean="0"/>
              <a:t>ياهلا</a:t>
            </a:r>
            <a:r>
              <a:rPr lang="ar-SA" sz="2800" b="1" dirty="0" smtClean="0"/>
              <a:t> والله</a:t>
            </a:r>
            <a:endParaRPr lang="ar-SA" sz="2800" b="1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6112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906282"/>
            <a:ext cx="3563888" cy="29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338330"/>
            <a:ext cx="2489448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وسيلة شرح بيضاوية 8"/>
          <p:cNvSpPr/>
          <p:nvPr/>
        </p:nvSpPr>
        <p:spPr>
          <a:xfrm>
            <a:off x="3419872" y="1628800"/>
            <a:ext cx="1913384" cy="1224136"/>
          </a:xfrm>
          <a:prstGeom prst="wedgeEllipseCallout">
            <a:avLst>
              <a:gd name="adj1" fmla="val -2740"/>
              <a:gd name="adj2" fmla="val 16945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707904" y="1700808"/>
            <a:ext cx="136815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70C0"/>
                </a:solidFill>
              </a:rPr>
              <a:t>المرحِّب يسلم</a:t>
            </a:r>
          </a:p>
        </p:txBody>
      </p:sp>
      <p:sp>
        <p:nvSpPr>
          <p:cNvPr id="12" name="وسيلة شرح بيضاوية 11"/>
          <p:cNvSpPr/>
          <p:nvPr/>
        </p:nvSpPr>
        <p:spPr>
          <a:xfrm>
            <a:off x="7812360" y="1781200"/>
            <a:ext cx="1368152" cy="1224136"/>
          </a:xfrm>
          <a:prstGeom prst="wedgeEllipseCallout">
            <a:avLst>
              <a:gd name="adj1" fmla="val -15484"/>
              <a:gd name="adj2" fmla="val 18439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7843192" y="1853208"/>
            <a:ext cx="136815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70C0"/>
                </a:solidFill>
              </a:rPr>
              <a:t>المهلِّي ما يولِّي</a:t>
            </a:r>
          </a:p>
        </p:txBody>
      </p:sp>
      <p:sp>
        <p:nvSpPr>
          <p:cNvPr id="14" name="وسيلة شرح بيضاوية 13"/>
          <p:cNvSpPr/>
          <p:nvPr/>
        </p:nvSpPr>
        <p:spPr>
          <a:xfrm>
            <a:off x="5076056" y="836712"/>
            <a:ext cx="1913384" cy="1224136"/>
          </a:xfrm>
          <a:prstGeom prst="wedgeEllipseCallout">
            <a:avLst>
              <a:gd name="adj1" fmla="val -1147"/>
              <a:gd name="adj2" fmla="val 24788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5364088" y="908720"/>
            <a:ext cx="136815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70C0"/>
                </a:solidFill>
              </a:rPr>
              <a:t>تحَيَا وتغنم</a:t>
            </a:r>
          </a:p>
        </p:txBody>
      </p:sp>
      <p:sp>
        <p:nvSpPr>
          <p:cNvPr id="16" name="وسيلة شرح على شكل سحابة 15"/>
          <p:cNvSpPr/>
          <p:nvPr/>
        </p:nvSpPr>
        <p:spPr>
          <a:xfrm>
            <a:off x="6641976" y="1844824"/>
            <a:ext cx="1026368" cy="1440160"/>
          </a:xfrm>
          <a:prstGeom prst="cloudCallout">
            <a:avLst>
              <a:gd name="adj1" fmla="val 4410"/>
              <a:gd name="adj2" fmla="val 10059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6641976" y="2060848"/>
            <a:ext cx="102636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تسلم </a:t>
            </a:r>
            <a:r>
              <a:rPr lang="ar-SA" sz="3200" b="1" dirty="0" err="1" smtClean="0">
                <a:solidFill>
                  <a:prstClr val="black"/>
                </a:solidFill>
              </a:rPr>
              <a:t>تسلم</a:t>
            </a:r>
            <a:endParaRPr lang="ar-SA" sz="3200" b="1" dirty="0">
              <a:solidFill>
                <a:prstClr val="black"/>
              </a:solidFill>
            </a:endParaRPr>
          </a:p>
        </p:txBody>
      </p:sp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5587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6" grpId="0" animBg="1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906282"/>
            <a:ext cx="3563888" cy="29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وسيلة شرح بيضاوية 17"/>
          <p:cNvSpPr/>
          <p:nvPr/>
        </p:nvSpPr>
        <p:spPr>
          <a:xfrm>
            <a:off x="1763688" y="828001"/>
            <a:ext cx="5040560" cy="1232847"/>
          </a:xfrm>
          <a:prstGeom prst="wedgeEllipseCallout">
            <a:avLst>
              <a:gd name="adj1" fmla="val -46484"/>
              <a:gd name="adj2" fmla="val 15135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2195736" y="900009"/>
            <a:ext cx="381642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B853"/>
                </a:solidFill>
              </a:rPr>
              <a:t>منهو ولده ذا اللي بيدك ؟</a:t>
            </a:r>
          </a:p>
          <a:p>
            <a:pPr algn="ctr"/>
            <a:r>
              <a:rPr lang="ar-SA" sz="3200" b="1" dirty="0" err="1" smtClean="0">
                <a:solidFill>
                  <a:srgbClr val="00B853"/>
                </a:solidFill>
              </a:rPr>
              <a:t>أووو</a:t>
            </a:r>
            <a:r>
              <a:rPr lang="ar-SA" sz="3200" b="1" dirty="0" smtClean="0">
                <a:solidFill>
                  <a:srgbClr val="00B853"/>
                </a:solidFill>
              </a:rPr>
              <a:t>.. وش اسمه ؟</a:t>
            </a:r>
            <a:endParaRPr lang="ar-SA" sz="3200" b="1" dirty="0">
              <a:solidFill>
                <a:srgbClr val="00B853"/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338330"/>
            <a:ext cx="2489448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052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906282"/>
            <a:ext cx="3563888" cy="29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وسيلة شرح بيضاوية 17"/>
          <p:cNvSpPr/>
          <p:nvPr/>
        </p:nvSpPr>
        <p:spPr>
          <a:xfrm>
            <a:off x="0" y="44624"/>
            <a:ext cx="7740352" cy="3311026"/>
          </a:xfrm>
          <a:prstGeom prst="wedgeEllipseCallout">
            <a:avLst>
              <a:gd name="adj1" fmla="val 2842"/>
              <a:gd name="adj2" fmla="val 7448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179512" y="476672"/>
            <a:ext cx="7272808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C00000"/>
                </a:solidFill>
              </a:rPr>
              <a:t>هذا ولد بنتي كتبانة ،</a:t>
            </a:r>
          </a:p>
          <a:p>
            <a:pPr algn="ctr"/>
            <a:r>
              <a:rPr lang="ar-SA" sz="2800" b="1" dirty="0" smtClean="0">
                <a:solidFill>
                  <a:srgbClr val="C00000"/>
                </a:solidFill>
              </a:rPr>
              <a:t>اسمه </a:t>
            </a:r>
            <a:r>
              <a:rPr lang="ar-SA" sz="2800" b="1" dirty="0" err="1" smtClean="0">
                <a:solidFill>
                  <a:srgbClr val="C00000"/>
                </a:solidFill>
              </a:rPr>
              <a:t>كويتيب</a:t>
            </a:r>
            <a:r>
              <a:rPr lang="ar-SA" sz="2800" b="1" dirty="0" smtClean="0">
                <a:solidFill>
                  <a:srgbClr val="C00000"/>
                </a:solidFill>
              </a:rPr>
              <a:t> ، سميناه على جد </a:t>
            </a:r>
            <a:r>
              <a:rPr lang="ar-SA" sz="2800" b="1" dirty="0" err="1" smtClean="0">
                <a:solidFill>
                  <a:srgbClr val="C00000"/>
                </a:solidFill>
              </a:rPr>
              <a:t>جد</a:t>
            </a:r>
            <a:r>
              <a:rPr lang="ar-SA" sz="2800" b="1" dirty="0" smtClean="0">
                <a:solidFill>
                  <a:srgbClr val="C00000"/>
                </a:solidFill>
              </a:rPr>
              <a:t> جده الله يبيح منه ويسَكِّن حروفه الجنة .</a:t>
            </a:r>
          </a:p>
          <a:p>
            <a:pPr algn="ctr"/>
            <a:r>
              <a:rPr lang="ar-SA" sz="2800" b="1" dirty="0" smtClean="0">
                <a:solidFill>
                  <a:srgbClr val="C00000"/>
                </a:solidFill>
              </a:rPr>
              <a:t>قلنا ربه يغَدِي مثله شجيع ، كان الله يرحمه ما يمر على حدن من البشر إلا ويخليه </a:t>
            </a:r>
            <a:r>
              <a:rPr lang="ar-SA" sz="2800" b="1" dirty="0" err="1" smtClean="0">
                <a:solidFill>
                  <a:srgbClr val="C00000"/>
                </a:solidFill>
              </a:rPr>
              <a:t>يقراه</a:t>
            </a:r>
            <a:r>
              <a:rPr lang="ar-SA" sz="2800" b="1" dirty="0" smtClean="0">
                <a:solidFill>
                  <a:srgbClr val="C00000"/>
                </a:solidFill>
              </a:rPr>
              <a:t> من الجلدة للجلدة غصب . </a:t>
            </a:r>
            <a:endParaRPr lang="ar-SA" sz="2800" b="1" dirty="0">
              <a:solidFill>
                <a:srgbClr val="C00000"/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338330"/>
            <a:ext cx="2489448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وسيلة شرح على شكل سحابة 7"/>
          <p:cNvSpPr/>
          <p:nvPr/>
        </p:nvSpPr>
        <p:spPr>
          <a:xfrm>
            <a:off x="7146032" y="2204864"/>
            <a:ext cx="1997968" cy="1539259"/>
          </a:xfrm>
          <a:prstGeom prst="cloudCallout">
            <a:avLst>
              <a:gd name="adj1" fmla="val -78165"/>
              <a:gd name="adj2" fmla="val 783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7164288" y="2231955"/>
            <a:ext cx="201622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prstClr val="black"/>
                </a:solidFill>
              </a:rPr>
              <a:t>أنا اشهد انه كان ذيب الله يبيح منه</a:t>
            </a:r>
            <a:endParaRPr lang="ar-SA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387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906282"/>
            <a:ext cx="3563888" cy="29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338330"/>
            <a:ext cx="2489448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وسيلة شرح مستطيلة مستديرة الزوايا 6"/>
          <p:cNvSpPr/>
          <p:nvPr/>
        </p:nvSpPr>
        <p:spPr>
          <a:xfrm>
            <a:off x="3059832" y="1251916"/>
            <a:ext cx="5904656" cy="1815883"/>
          </a:xfrm>
          <a:prstGeom prst="wedgeRoundRectCallout">
            <a:avLst>
              <a:gd name="adj1" fmla="val -27358"/>
              <a:gd name="adj2" fmla="val 11223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ربع نص 7"/>
          <p:cNvSpPr txBox="1"/>
          <p:nvPr/>
        </p:nvSpPr>
        <p:spPr>
          <a:xfrm>
            <a:off x="3203848" y="1251917"/>
            <a:ext cx="5688632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err="1" smtClean="0"/>
              <a:t>ياحكيم</a:t>
            </a:r>
            <a:r>
              <a:rPr lang="ar-SA" sz="2800" b="1" dirty="0" smtClean="0"/>
              <a:t> طال عمرك أنا وربعي كتبان </a:t>
            </a:r>
            <a:r>
              <a:rPr lang="ar-SA" sz="2800" b="1" dirty="0" err="1" smtClean="0"/>
              <a:t>وكويتب</a:t>
            </a:r>
            <a:r>
              <a:rPr lang="ar-SA" sz="2800" b="1" dirty="0" smtClean="0"/>
              <a:t> </a:t>
            </a:r>
            <a:r>
              <a:rPr lang="ar-SA" sz="2800" b="1" dirty="0" err="1" smtClean="0"/>
              <a:t>ومكيتب</a:t>
            </a:r>
            <a:r>
              <a:rPr lang="ar-SA" sz="2800" b="1" dirty="0" smtClean="0"/>
              <a:t> </a:t>
            </a:r>
            <a:r>
              <a:rPr lang="ar-SA" sz="2800" b="1" dirty="0" err="1" smtClean="0"/>
              <a:t>نصيناك</a:t>
            </a:r>
            <a:r>
              <a:rPr lang="ar-SA" sz="2800" b="1" dirty="0" smtClean="0"/>
              <a:t> في الموضوع اللي انت خابر وجاك علمه من كتبان . وش رأيك ؟ وش اللي تشور بُه علينا ؟</a:t>
            </a:r>
            <a:endParaRPr lang="ar-SA" sz="2800" b="1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4809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906282"/>
            <a:ext cx="3563888" cy="29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338330"/>
            <a:ext cx="2489448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وسيلة شرح بيضاوية 17"/>
          <p:cNvSpPr/>
          <p:nvPr/>
        </p:nvSpPr>
        <p:spPr>
          <a:xfrm>
            <a:off x="1763688" y="260647"/>
            <a:ext cx="5598368" cy="2220635"/>
          </a:xfrm>
          <a:prstGeom prst="wedgeEllipseCallout">
            <a:avLst>
              <a:gd name="adj1" fmla="val -47089"/>
              <a:gd name="adj2" fmla="val 7770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1763688" y="779220"/>
            <a:ext cx="532859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أنا سمعت الموضوع من كتبان ، بس وش الدليل على صحة كلامكم ؟</a:t>
            </a:r>
          </a:p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أخاف إنكم تنَظِّرون بس .</a:t>
            </a:r>
            <a:endParaRPr lang="ar-SA" sz="3200" b="1" dirty="0">
              <a:solidFill>
                <a:srgbClr val="FF0000"/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9948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906282"/>
            <a:ext cx="3563888" cy="29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338330"/>
            <a:ext cx="2489448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وسيلة شرح خطية 2 6"/>
          <p:cNvSpPr/>
          <p:nvPr/>
        </p:nvSpPr>
        <p:spPr>
          <a:xfrm rot="16200000">
            <a:off x="4748825" y="986763"/>
            <a:ext cx="1230526" cy="3600400"/>
          </a:xfrm>
          <a:prstGeom prst="borderCallout2">
            <a:avLst>
              <a:gd name="adj1" fmla="val 26216"/>
              <a:gd name="adj2" fmla="val 4814"/>
              <a:gd name="adj3" fmla="val 25243"/>
              <a:gd name="adj4" fmla="val -31890"/>
              <a:gd name="adj5" fmla="val 23981"/>
              <a:gd name="adj6" fmla="val -72043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ربع نص 7"/>
          <p:cNvSpPr txBox="1"/>
          <p:nvPr/>
        </p:nvSpPr>
        <p:spPr>
          <a:xfrm>
            <a:off x="3419872" y="2348880"/>
            <a:ext cx="36004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err="1" smtClean="0"/>
              <a:t>أفاااا</a:t>
            </a:r>
            <a:r>
              <a:rPr lang="ar-SA" sz="3200" b="1" dirty="0" smtClean="0"/>
              <a:t> ... ننَظِّر ؟!!! ..</a:t>
            </a:r>
          </a:p>
          <a:p>
            <a:r>
              <a:rPr lang="ar-SA" sz="3200" b="1" dirty="0" smtClean="0"/>
              <a:t>ماهي بلحانا طال عمرك...</a:t>
            </a: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4597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906282"/>
            <a:ext cx="3563888" cy="29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338330"/>
            <a:ext cx="2489448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وسيلة شرح خطية 2 6"/>
          <p:cNvSpPr/>
          <p:nvPr/>
        </p:nvSpPr>
        <p:spPr>
          <a:xfrm rot="16200000">
            <a:off x="4805040" y="1475025"/>
            <a:ext cx="974081" cy="2880320"/>
          </a:xfrm>
          <a:prstGeom prst="borderCallout2">
            <a:avLst>
              <a:gd name="adj1" fmla="val 26216"/>
              <a:gd name="adj2" fmla="val 4814"/>
              <a:gd name="adj3" fmla="val 25243"/>
              <a:gd name="adj4" fmla="val -31890"/>
              <a:gd name="adj5" fmla="val 23981"/>
              <a:gd name="adj6" fmla="val -72043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ربع نص 7"/>
          <p:cNvSpPr txBox="1"/>
          <p:nvPr/>
        </p:nvSpPr>
        <p:spPr>
          <a:xfrm>
            <a:off x="3779912" y="2628201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err="1" smtClean="0"/>
              <a:t>الدلايل</a:t>
            </a:r>
            <a:r>
              <a:rPr lang="ar-SA" sz="3200" b="1" dirty="0" smtClean="0"/>
              <a:t> كثيرة يا حكيم</a:t>
            </a: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4121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906282"/>
            <a:ext cx="3563888" cy="29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338330"/>
            <a:ext cx="3024336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وسيلة شرح خطية 2 6"/>
          <p:cNvSpPr/>
          <p:nvPr/>
        </p:nvSpPr>
        <p:spPr>
          <a:xfrm rot="16200000">
            <a:off x="5481132" y="494933"/>
            <a:ext cx="1062057" cy="4752528"/>
          </a:xfrm>
          <a:prstGeom prst="borderCallout2">
            <a:avLst>
              <a:gd name="adj1" fmla="val 26216"/>
              <a:gd name="adj2" fmla="val 4814"/>
              <a:gd name="adj3" fmla="val 20740"/>
              <a:gd name="adj4" fmla="val -30058"/>
              <a:gd name="adj5" fmla="val 14566"/>
              <a:gd name="adj6" fmla="val -68379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851920" y="2340169"/>
            <a:ext cx="439248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prstClr val="black"/>
                </a:solidFill>
              </a:rPr>
              <a:t>تكلموا </a:t>
            </a:r>
            <a:r>
              <a:rPr lang="ar-SA" sz="3200" b="1" dirty="0" err="1" smtClean="0">
                <a:solidFill>
                  <a:prstClr val="black"/>
                </a:solidFill>
              </a:rPr>
              <a:t>يالربع</a:t>
            </a:r>
            <a:r>
              <a:rPr lang="ar-SA" sz="3200" b="1" dirty="0" smtClean="0">
                <a:solidFill>
                  <a:prstClr val="black"/>
                </a:solidFill>
              </a:rPr>
              <a:t> ..</a:t>
            </a:r>
          </a:p>
          <a:p>
            <a:r>
              <a:rPr lang="ar-SA" sz="3200" b="1" dirty="0" smtClean="0">
                <a:solidFill>
                  <a:prstClr val="black"/>
                </a:solidFill>
              </a:rPr>
              <a:t>تكلم </a:t>
            </a:r>
            <a:r>
              <a:rPr lang="ar-SA" sz="3200" b="1" dirty="0" err="1" smtClean="0">
                <a:solidFill>
                  <a:prstClr val="black"/>
                </a:solidFill>
              </a:rPr>
              <a:t>يامكيتب</a:t>
            </a:r>
            <a:r>
              <a:rPr lang="ar-SA" sz="3200" b="1" dirty="0" smtClean="0">
                <a:solidFill>
                  <a:prstClr val="black"/>
                </a:solidFill>
              </a:rPr>
              <a:t> ..  تكلم </a:t>
            </a:r>
            <a:r>
              <a:rPr lang="ar-SA" sz="3200" b="1" dirty="0" err="1" smtClean="0">
                <a:solidFill>
                  <a:prstClr val="black"/>
                </a:solidFill>
              </a:rPr>
              <a:t>ياكويتب</a:t>
            </a:r>
            <a:r>
              <a:rPr lang="ar-SA" sz="3200" b="1" dirty="0" smtClean="0">
                <a:solidFill>
                  <a:prstClr val="black"/>
                </a:solidFill>
              </a:rPr>
              <a:t> . </a:t>
            </a:r>
            <a:endParaRPr lang="ar-SA" sz="3200" b="1" dirty="0">
              <a:solidFill>
                <a:prstClr val="black"/>
              </a:solidFill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1109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906282"/>
            <a:ext cx="3563888" cy="29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338330"/>
            <a:ext cx="2489448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وسيلة شرح بيضاوية 4"/>
          <p:cNvSpPr/>
          <p:nvPr/>
        </p:nvSpPr>
        <p:spPr>
          <a:xfrm>
            <a:off x="1619672" y="836712"/>
            <a:ext cx="4086200" cy="1080120"/>
          </a:xfrm>
          <a:prstGeom prst="wedgeEllipseCallout">
            <a:avLst>
              <a:gd name="adj1" fmla="val -47742"/>
              <a:gd name="adj2" fmla="val 17686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475656" y="1116033"/>
            <a:ext cx="423021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B853"/>
                </a:solidFill>
              </a:rPr>
              <a:t>تكلم يا </a:t>
            </a:r>
            <a:r>
              <a:rPr lang="ar-SA" sz="3200" b="1" dirty="0" err="1" smtClean="0">
                <a:solidFill>
                  <a:srgbClr val="00B853"/>
                </a:solidFill>
              </a:rPr>
              <a:t>مكيتب</a:t>
            </a:r>
            <a:r>
              <a:rPr lang="ar-SA" sz="3200" b="1" dirty="0" smtClean="0">
                <a:solidFill>
                  <a:srgbClr val="00B853"/>
                </a:solidFill>
              </a:rPr>
              <a:t> .. وش عندك ؟</a:t>
            </a:r>
            <a:endParaRPr lang="ar-SA" sz="3200" b="1" dirty="0">
              <a:solidFill>
                <a:srgbClr val="00B853"/>
              </a:solidFill>
            </a:endParaRPr>
          </a:p>
        </p:txBody>
      </p:sp>
      <p:sp>
        <p:nvSpPr>
          <p:cNvPr id="7" name="وسيلة شرح بيضاوية 6"/>
          <p:cNvSpPr/>
          <p:nvPr/>
        </p:nvSpPr>
        <p:spPr>
          <a:xfrm>
            <a:off x="7020272" y="1844824"/>
            <a:ext cx="1440160" cy="1080120"/>
          </a:xfrm>
          <a:prstGeom prst="wedgeEllipseCallout">
            <a:avLst>
              <a:gd name="adj1" fmla="val -15921"/>
              <a:gd name="adj2" fmla="val 13543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876256" y="1844824"/>
            <a:ext cx="165618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70C0"/>
                </a:solidFill>
              </a:rPr>
              <a:t>أبشر بسعدك</a:t>
            </a: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8219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AutoShape 6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AutoShape 8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وسيلة شرح بيضاوية 8"/>
          <p:cNvSpPr/>
          <p:nvPr/>
        </p:nvSpPr>
        <p:spPr>
          <a:xfrm>
            <a:off x="35496" y="7937"/>
            <a:ext cx="6336704" cy="6850063"/>
          </a:xfrm>
          <a:prstGeom prst="wedgeEllipseCallout">
            <a:avLst>
              <a:gd name="adj1" fmla="val 63456"/>
              <a:gd name="adj2" fmla="val -739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>
            <a:off x="179512" y="185727"/>
            <a:ext cx="6048672" cy="65556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2800" b="1" dirty="0" smtClean="0">
                <a:solidFill>
                  <a:schemeClr val="tx2">
                    <a:lumMod val="75000"/>
                  </a:schemeClr>
                </a:solidFill>
              </a:rPr>
              <a:t>في</a:t>
            </a:r>
          </a:p>
          <a:p>
            <a:pPr algn="ctr">
              <a:lnSpc>
                <a:spcPct val="150000"/>
              </a:lnSpc>
            </a:pPr>
            <a:r>
              <a:rPr lang="ar-SA" sz="2800" b="1" dirty="0" smtClean="0">
                <a:solidFill>
                  <a:schemeClr val="tx2">
                    <a:lumMod val="75000"/>
                  </a:schemeClr>
                </a:solidFill>
              </a:rPr>
              <a:t>إحدى الدورات الفصلية مثل دورتنا هذه</a:t>
            </a:r>
          </a:p>
          <a:p>
            <a:pPr algn="ctr">
              <a:lnSpc>
                <a:spcPct val="150000"/>
              </a:lnSpc>
            </a:pPr>
            <a:r>
              <a:rPr lang="ar-SA" sz="2800" b="1" dirty="0" smtClean="0">
                <a:solidFill>
                  <a:schemeClr val="tx2">
                    <a:lumMod val="75000"/>
                  </a:schemeClr>
                </a:solidFill>
              </a:rPr>
              <a:t>ومع زملاء شرواكم ودكتور شروى مَن عندي .</a:t>
            </a:r>
          </a:p>
          <a:p>
            <a:pPr algn="ctr">
              <a:lnSpc>
                <a:spcPct val="150000"/>
              </a:lnSpc>
            </a:pPr>
            <a:r>
              <a:rPr lang="ar-SA" sz="2800" b="1" dirty="0" smtClean="0">
                <a:solidFill>
                  <a:schemeClr val="tx2">
                    <a:lumMod val="75000"/>
                  </a:schemeClr>
                </a:solidFill>
              </a:rPr>
              <a:t>طرح ذلك الدكتور مبادرة جميلة راقت لي ، وأجمل ما في المبادرة أنها لم تكن تنظيرية وإنما كانت عملية تطبيقية ، وهذا الذي جعل لها أثرا على الزملاء جميعا فيما يظهر لي ، ودليل ذلك أن أحد الزملاء </a:t>
            </a:r>
            <a:r>
              <a:rPr lang="ar-SA" sz="2800" b="1" dirty="0" smtClean="0">
                <a:solidFill>
                  <a:srgbClr val="1F497D">
                    <a:lumMod val="75000"/>
                  </a:srgbClr>
                </a:solidFill>
              </a:rPr>
              <a:t>قام </a:t>
            </a:r>
            <a:r>
              <a:rPr lang="ar-SA" sz="2800" b="1" dirty="0">
                <a:solidFill>
                  <a:srgbClr val="1F497D">
                    <a:lumMod val="75000"/>
                  </a:srgbClr>
                </a:solidFill>
              </a:rPr>
              <a:t>بتطبيق المبادرة عمليا خلال الدورة </a:t>
            </a:r>
            <a:r>
              <a:rPr lang="ar-SA" sz="2800" b="1" dirty="0" smtClean="0">
                <a:solidFill>
                  <a:srgbClr val="1F497D">
                    <a:lumMod val="75000"/>
                  </a:srgbClr>
                </a:solidFill>
              </a:rPr>
              <a:t>، كما </a:t>
            </a:r>
            <a:r>
              <a:rPr lang="ar-SA" sz="2800" b="1" dirty="0" smtClean="0">
                <a:solidFill>
                  <a:schemeClr val="tx2">
                    <a:lumMod val="75000"/>
                  </a:schemeClr>
                </a:solidFill>
              </a:rPr>
              <a:t>أنني تبنيتها كمبادرة</a:t>
            </a:r>
          </a:p>
          <a:p>
            <a:pPr algn="ctr">
              <a:lnSpc>
                <a:spcPct val="150000"/>
              </a:lnSpc>
            </a:pPr>
            <a:r>
              <a:rPr lang="ar-SA" sz="2800" b="1" dirty="0" smtClean="0">
                <a:solidFill>
                  <a:schemeClr val="tx2">
                    <a:lumMod val="75000"/>
                  </a:schemeClr>
                </a:solidFill>
              </a:rPr>
              <a:t>تستحق العرض.</a:t>
            </a:r>
            <a:endParaRPr lang="ar-SA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691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221088"/>
            <a:ext cx="215741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32656"/>
            <a:ext cx="2517775" cy="1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571800"/>
            <a:ext cx="2517775" cy="1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32040"/>
            <a:ext cx="2517775" cy="1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وسيلة شرح مستطيلة 12"/>
          <p:cNvSpPr/>
          <p:nvPr/>
        </p:nvSpPr>
        <p:spPr>
          <a:xfrm flipH="1">
            <a:off x="1403648" y="502800"/>
            <a:ext cx="4536504" cy="1990095"/>
          </a:xfrm>
          <a:prstGeom prst="wedgeRectCallout">
            <a:avLst>
              <a:gd name="adj1" fmla="val -11924"/>
              <a:gd name="adj2" fmla="val 13058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403648" y="430793"/>
            <a:ext cx="4536504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شف يا حكيم فايز الصور يوم كنا في عز ، معززين ومكرمين في المكتبات والبيوت والجامعات والمدارس  ..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376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73016"/>
            <a:ext cx="215741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وسيلة شرح بيضاوية 10"/>
          <p:cNvSpPr/>
          <p:nvPr/>
        </p:nvSpPr>
        <p:spPr>
          <a:xfrm>
            <a:off x="251520" y="-1"/>
            <a:ext cx="4608512" cy="2292951"/>
          </a:xfrm>
          <a:prstGeom prst="wedgeEllipseCallout">
            <a:avLst>
              <a:gd name="adj1" fmla="val 28735"/>
              <a:gd name="adj2" fmla="val 103225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ربع نص 11"/>
          <p:cNvSpPr txBox="1"/>
          <p:nvPr/>
        </p:nvSpPr>
        <p:spPr>
          <a:xfrm>
            <a:off x="251520" y="-1255"/>
            <a:ext cx="4608512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وكان</a:t>
            </a:r>
          </a:p>
          <a:p>
            <a:pPr algn="ctr"/>
            <a:r>
              <a:rPr lang="ar-SA" sz="3200" b="1" dirty="0" smtClean="0"/>
              <a:t>الكبار والصغار والرجال والنساء والأطفال  يهتمون فينا ويقروننا </a:t>
            </a:r>
            <a:r>
              <a:rPr lang="ar-SA" sz="3200" b="1" dirty="0" err="1" smtClean="0"/>
              <a:t>ويستانسون</a:t>
            </a:r>
            <a:r>
              <a:rPr lang="ar-SA" sz="3200" b="1" dirty="0" smtClean="0"/>
              <a:t> ويستفيدون.</a:t>
            </a: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0803" y="1045478"/>
            <a:ext cx="1860005" cy="1247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8407" y="2708920"/>
            <a:ext cx="1973550" cy="1323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221088"/>
            <a:ext cx="1883200" cy="1263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3401" y="5553595"/>
            <a:ext cx="1878356" cy="1259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3930" y="1844824"/>
            <a:ext cx="1930318" cy="1294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3739" y="133606"/>
            <a:ext cx="2084668" cy="139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3394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73016"/>
            <a:ext cx="215741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وسيلة شرح بيضاوية 13"/>
          <p:cNvSpPr/>
          <p:nvPr/>
        </p:nvSpPr>
        <p:spPr>
          <a:xfrm>
            <a:off x="2270572" y="-27384"/>
            <a:ext cx="3381548" cy="2376264"/>
          </a:xfrm>
          <a:prstGeom prst="wedgeEllipseCallout">
            <a:avLst>
              <a:gd name="adj1" fmla="val -2774"/>
              <a:gd name="adj2" fmla="val 9328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2558604" y="491188"/>
            <a:ext cx="288032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حتى الملوك أعطونا من أوقاتهم واهتموا فينا</a:t>
            </a:r>
            <a:endParaRPr lang="ar-SA" sz="3200" b="1" dirty="0">
              <a:solidFill>
                <a:srgbClr val="C0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88840"/>
            <a:ext cx="3808241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وسيلة شرح على شكل سحابة 17"/>
          <p:cNvSpPr/>
          <p:nvPr/>
        </p:nvSpPr>
        <p:spPr>
          <a:xfrm>
            <a:off x="107504" y="923236"/>
            <a:ext cx="2091060" cy="1641668"/>
          </a:xfrm>
          <a:prstGeom prst="cloudCallout">
            <a:avLst>
              <a:gd name="adj1" fmla="val 6799"/>
              <a:gd name="adj2" fmla="val 924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179512" y="995244"/>
            <a:ext cx="187220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اللهم وفق ملكنا وسدد خطاه</a:t>
            </a:r>
            <a:endParaRPr lang="ar-SA" sz="3200" b="1" dirty="0">
              <a:solidFill>
                <a:prstClr val="black"/>
              </a:solidFill>
            </a:endParaRP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1799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896544" y="3890041"/>
            <a:ext cx="3563888" cy="29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وسيلة شرح بيضاوية 4"/>
          <p:cNvSpPr/>
          <p:nvPr/>
        </p:nvSpPr>
        <p:spPr>
          <a:xfrm>
            <a:off x="2339752" y="548680"/>
            <a:ext cx="3384376" cy="1800200"/>
          </a:xfrm>
          <a:prstGeom prst="wedgeEllipseCallout">
            <a:avLst>
              <a:gd name="adj1" fmla="val -71174"/>
              <a:gd name="adj2" fmla="val 10343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2571192" y="764704"/>
            <a:ext cx="300892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B853"/>
                </a:solidFill>
              </a:rPr>
              <a:t>وانت يا </a:t>
            </a:r>
            <a:r>
              <a:rPr lang="ar-SA" sz="3200" b="1" dirty="0" err="1" smtClean="0">
                <a:solidFill>
                  <a:srgbClr val="00B853"/>
                </a:solidFill>
              </a:rPr>
              <a:t>كويتب</a:t>
            </a:r>
            <a:r>
              <a:rPr lang="ar-SA" sz="3200" b="1" dirty="0" smtClean="0">
                <a:solidFill>
                  <a:srgbClr val="00B853"/>
                </a:solidFill>
              </a:rPr>
              <a:t> وش عندك ؟</a:t>
            </a:r>
            <a:endParaRPr lang="ar-SA" sz="3200" b="1" dirty="0">
              <a:solidFill>
                <a:srgbClr val="00B853"/>
              </a:solidFill>
            </a:endParaRPr>
          </a:p>
        </p:txBody>
      </p:sp>
      <p:sp>
        <p:nvSpPr>
          <p:cNvPr id="7" name="وسيلة شرح بيضاوية 6"/>
          <p:cNvSpPr/>
          <p:nvPr/>
        </p:nvSpPr>
        <p:spPr>
          <a:xfrm>
            <a:off x="7020272" y="1844824"/>
            <a:ext cx="1440160" cy="1080120"/>
          </a:xfrm>
          <a:prstGeom prst="wedgeEllipseCallout">
            <a:avLst>
              <a:gd name="adj1" fmla="val -148311"/>
              <a:gd name="adj2" fmla="val 15704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7092280" y="1844824"/>
            <a:ext cx="136815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70C0"/>
                </a:solidFill>
              </a:rPr>
              <a:t>أبشر</a:t>
            </a:r>
          </a:p>
          <a:p>
            <a:pPr algn="ctr"/>
            <a:r>
              <a:rPr lang="ar-SA" sz="3200" b="1" dirty="0" smtClean="0">
                <a:solidFill>
                  <a:srgbClr val="0070C0"/>
                </a:solidFill>
              </a:rPr>
              <a:t> يا حكيم</a:t>
            </a: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51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4507" y="3717032"/>
            <a:ext cx="277259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وسيلة شرح بيضاوية 13"/>
          <p:cNvSpPr/>
          <p:nvPr/>
        </p:nvSpPr>
        <p:spPr>
          <a:xfrm>
            <a:off x="3275856" y="-27384"/>
            <a:ext cx="5801244" cy="4308866"/>
          </a:xfrm>
          <a:prstGeom prst="wedgeEllipseCallout">
            <a:avLst>
              <a:gd name="adj1" fmla="val 31427"/>
              <a:gd name="adj2" fmla="val 4880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3851920" y="116632"/>
            <a:ext cx="4680520" cy="403187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سلمك الله ..</a:t>
            </a:r>
          </a:p>
          <a:p>
            <a:pPr algn="ctr"/>
            <a:r>
              <a:rPr lang="ar-SA" sz="3200" b="1" dirty="0" err="1" smtClean="0">
                <a:solidFill>
                  <a:srgbClr val="C00000"/>
                </a:solidFill>
              </a:rPr>
              <a:t>مافيه</a:t>
            </a:r>
            <a:r>
              <a:rPr lang="ar-SA" sz="3200" b="1" dirty="0" smtClean="0">
                <a:solidFill>
                  <a:srgbClr val="C00000"/>
                </a:solidFill>
              </a:rPr>
              <a:t> عزة ولا سؤدد إلا بعد تضحية وصبر .</a:t>
            </a:r>
          </a:p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قبل هذا العز والمجد اللي عرضه عليك </a:t>
            </a:r>
            <a:r>
              <a:rPr lang="ar-SA" sz="3200" b="1" dirty="0" err="1" smtClean="0">
                <a:solidFill>
                  <a:srgbClr val="C00000"/>
                </a:solidFill>
              </a:rPr>
              <a:t>مكيتب</a:t>
            </a:r>
            <a:r>
              <a:rPr lang="ar-SA" sz="3200" b="1" dirty="0" smtClean="0">
                <a:solidFill>
                  <a:srgbClr val="C00000"/>
                </a:solidFill>
              </a:rPr>
              <a:t> وشفته في الصور. أجدادنا ضحَّوا وعانوا </a:t>
            </a:r>
            <a:r>
              <a:rPr lang="ar-SA" sz="3200" b="1" dirty="0" err="1" smtClean="0">
                <a:solidFill>
                  <a:srgbClr val="C00000"/>
                </a:solidFill>
              </a:rPr>
              <a:t>لاجل</a:t>
            </a:r>
            <a:r>
              <a:rPr lang="ar-SA" sz="3200" b="1" dirty="0" smtClean="0">
                <a:solidFill>
                  <a:srgbClr val="C00000"/>
                </a:solidFill>
              </a:rPr>
              <a:t> الحرية ومستقبل الأجيال ، </a:t>
            </a:r>
            <a:r>
              <a:rPr lang="ar-SA" sz="3200" b="1" dirty="0" err="1" smtClean="0">
                <a:solidFill>
                  <a:srgbClr val="C00000"/>
                </a:solidFill>
              </a:rPr>
              <a:t>واتحمَّلوا</a:t>
            </a:r>
            <a:r>
              <a:rPr lang="ar-SA" sz="3200" b="1" dirty="0" smtClean="0">
                <a:solidFill>
                  <a:srgbClr val="C00000"/>
                </a:solidFill>
              </a:rPr>
              <a:t> المشقة والعذاب .</a:t>
            </a:r>
            <a:endParaRPr lang="ar-SA" sz="3200" b="1" dirty="0">
              <a:solidFill>
                <a:srgbClr val="C00000"/>
              </a:solidFill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0515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4507" y="3717032"/>
            <a:ext cx="277259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وسيلة شرح بيضاوية 13"/>
          <p:cNvSpPr/>
          <p:nvPr/>
        </p:nvSpPr>
        <p:spPr>
          <a:xfrm>
            <a:off x="3275856" y="-27384"/>
            <a:ext cx="5801244" cy="4308866"/>
          </a:xfrm>
          <a:prstGeom prst="wedgeEllipseCallout">
            <a:avLst>
              <a:gd name="adj1" fmla="val 31427"/>
              <a:gd name="adj2" fmla="val 48807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3851920" y="681658"/>
            <a:ext cx="4680520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8000" b="1" dirty="0" smtClean="0">
                <a:solidFill>
                  <a:srgbClr val="C00000"/>
                </a:solidFill>
              </a:rPr>
              <a:t>مالك في </a:t>
            </a:r>
            <a:r>
              <a:rPr lang="ar-SA" sz="8000" b="1" dirty="0" err="1" smtClean="0">
                <a:solidFill>
                  <a:srgbClr val="C00000"/>
                </a:solidFill>
              </a:rPr>
              <a:t>الطويله</a:t>
            </a:r>
            <a:endParaRPr lang="ar-SA" sz="8000" b="1" dirty="0">
              <a:solidFill>
                <a:srgbClr val="C00000"/>
              </a:solidFill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7335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4507" y="3717032"/>
            <a:ext cx="277259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وسيلة شرح مستطيلة مستديرة الزوايا 9"/>
          <p:cNvSpPr/>
          <p:nvPr/>
        </p:nvSpPr>
        <p:spPr>
          <a:xfrm>
            <a:off x="7092280" y="188640"/>
            <a:ext cx="2016224" cy="3528392"/>
          </a:xfrm>
          <a:prstGeom prst="wedgeRoundRectCallout">
            <a:avLst>
              <a:gd name="adj1" fmla="val -12887"/>
              <a:gd name="adj2" fmla="val 67511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ربع نص 10"/>
          <p:cNvSpPr txBox="1"/>
          <p:nvPr/>
        </p:nvSpPr>
        <p:spPr>
          <a:xfrm>
            <a:off x="7092280" y="188640"/>
            <a:ext cx="1984820" cy="35394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شف صور أجدادنا وش لاقوا من العذاب والتنكيل والذل والهوان .</a:t>
            </a:r>
          </a:p>
          <a:p>
            <a:pPr algn="ctr"/>
            <a:r>
              <a:rPr lang="ar-SA" sz="2800" b="1" dirty="0" smtClean="0"/>
              <a:t>سجون وسلاسل وقيود وأغلال سنين ومنين . </a:t>
            </a:r>
            <a:endParaRPr lang="ar-SA" sz="2800" b="1" dirty="0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4735" y="1772816"/>
            <a:ext cx="1950181" cy="1307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487" y="161489"/>
            <a:ext cx="2197959" cy="1474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5545" y="301709"/>
            <a:ext cx="2029371" cy="1361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2909" y="3728070"/>
            <a:ext cx="2173387" cy="145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7216" y="1921323"/>
            <a:ext cx="1769107" cy="1186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0063" y="5338080"/>
            <a:ext cx="2102017" cy="140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وسيلة شرح على شكل سحابة 24"/>
          <p:cNvSpPr/>
          <p:nvPr/>
        </p:nvSpPr>
        <p:spPr>
          <a:xfrm>
            <a:off x="107504" y="1340768"/>
            <a:ext cx="2091060" cy="1440160"/>
          </a:xfrm>
          <a:prstGeom prst="cloudCallout">
            <a:avLst>
              <a:gd name="adj1" fmla="val 13312"/>
              <a:gd name="adj2" fmla="val 8879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179512" y="1764105"/>
            <a:ext cx="19470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err="1" smtClean="0">
                <a:solidFill>
                  <a:prstClr val="black"/>
                </a:solidFill>
              </a:rPr>
              <a:t>يااا</a:t>
            </a:r>
            <a:r>
              <a:rPr lang="ar-SA" sz="3200" b="1" dirty="0" smtClean="0">
                <a:solidFill>
                  <a:prstClr val="black"/>
                </a:solidFill>
              </a:rPr>
              <a:t> </a:t>
            </a:r>
            <a:r>
              <a:rPr lang="ar-SA" sz="3200" b="1" dirty="0" err="1" smtClean="0">
                <a:solidFill>
                  <a:prstClr val="black"/>
                </a:solidFill>
              </a:rPr>
              <a:t>داافع</a:t>
            </a:r>
            <a:r>
              <a:rPr lang="ar-SA" sz="3200" b="1" dirty="0" smtClean="0">
                <a:solidFill>
                  <a:prstClr val="black"/>
                </a:solidFill>
              </a:rPr>
              <a:t> </a:t>
            </a:r>
            <a:r>
              <a:rPr lang="ar-SA" sz="3200" b="1" dirty="0" err="1" smtClean="0">
                <a:solidFill>
                  <a:prstClr val="black"/>
                </a:solidFill>
              </a:rPr>
              <a:t>البَلا</a:t>
            </a:r>
            <a:endParaRPr lang="ar-SA" sz="3200" b="1" dirty="0">
              <a:solidFill>
                <a:prstClr val="black"/>
              </a:solidFill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0355" y="3212976"/>
            <a:ext cx="2011685" cy="1349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6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4507" y="3717032"/>
            <a:ext cx="277259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وسيلة شرح خطية 2 9"/>
          <p:cNvSpPr/>
          <p:nvPr/>
        </p:nvSpPr>
        <p:spPr>
          <a:xfrm rot="16200000">
            <a:off x="5528977" y="641561"/>
            <a:ext cx="2550542" cy="3600400"/>
          </a:xfrm>
          <a:prstGeom prst="borderCallout2">
            <a:avLst>
              <a:gd name="adj1" fmla="val 26216"/>
              <a:gd name="adj2" fmla="val 4814"/>
              <a:gd name="adj3" fmla="val 41454"/>
              <a:gd name="adj4" fmla="val -8118"/>
              <a:gd name="adj5" fmla="val 60185"/>
              <a:gd name="adj6" fmla="val -25832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ربع نص 10"/>
          <p:cNvSpPr txBox="1"/>
          <p:nvPr/>
        </p:nvSpPr>
        <p:spPr>
          <a:xfrm>
            <a:off x="5004048" y="1196752"/>
            <a:ext cx="3600400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ar-SA" sz="3200" b="1" dirty="0" smtClean="0">
                <a:solidFill>
                  <a:srgbClr val="002060"/>
                </a:solidFill>
              </a:rPr>
              <a:t>وذا يا حكيم غيض من فيض .</a:t>
            </a:r>
          </a:p>
          <a:p>
            <a:pPr algn="just"/>
            <a:r>
              <a:rPr lang="ar-SA" sz="3200" b="1" dirty="0" smtClean="0">
                <a:solidFill>
                  <a:srgbClr val="002060"/>
                </a:solidFill>
              </a:rPr>
              <a:t> والحين كَتْبان يعطيك العلم الأقشر </a:t>
            </a:r>
            <a:r>
              <a:rPr lang="ar-SA" sz="3200" b="1" dirty="0" err="1" smtClean="0">
                <a:solidFill>
                  <a:srgbClr val="002060"/>
                </a:solidFill>
              </a:rPr>
              <a:t>والطوام</a:t>
            </a:r>
            <a:r>
              <a:rPr lang="ar-SA" sz="3200" b="1" dirty="0" smtClean="0">
                <a:solidFill>
                  <a:srgbClr val="002060"/>
                </a:solidFill>
              </a:rPr>
              <a:t> في ذا الزمان . 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وسيلة شرح مستطيلة مستديرة الزوايا 8"/>
          <p:cNvSpPr/>
          <p:nvPr/>
        </p:nvSpPr>
        <p:spPr>
          <a:xfrm>
            <a:off x="395536" y="1340768"/>
            <a:ext cx="3240359" cy="965545"/>
          </a:xfrm>
          <a:prstGeom prst="wedgeRoundRectCallout">
            <a:avLst>
              <a:gd name="adj1" fmla="val -20158"/>
              <a:gd name="adj2" fmla="val 149790"/>
              <a:gd name="adj3" fmla="val 16667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ربع نص 12"/>
          <p:cNvSpPr txBox="1"/>
          <p:nvPr/>
        </p:nvSpPr>
        <p:spPr>
          <a:xfrm>
            <a:off x="522112" y="1523603"/>
            <a:ext cx="28302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bg2">
                    <a:lumMod val="25000"/>
                  </a:schemeClr>
                </a:solidFill>
              </a:rPr>
              <a:t>لا حول ولا قوة إلا بالله</a:t>
            </a:r>
            <a:endParaRPr lang="ar-SA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281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وسيلة شرح مستطيلة 8"/>
          <p:cNvSpPr/>
          <p:nvPr/>
        </p:nvSpPr>
        <p:spPr>
          <a:xfrm flipH="1">
            <a:off x="1475656" y="980728"/>
            <a:ext cx="3384376" cy="1198007"/>
          </a:xfrm>
          <a:prstGeom prst="wedgeRectCallout">
            <a:avLst>
              <a:gd name="adj1" fmla="val 49464"/>
              <a:gd name="adj2" fmla="val 142219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475656" y="1287343"/>
            <a:ext cx="331236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وش عندك يا كتبان ؟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355977" y="2829321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14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112060" y="3501008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وسيلة شرح بيضاوية 6"/>
          <p:cNvSpPr/>
          <p:nvPr/>
        </p:nvSpPr>
        <p:spPr>
          <a:xfrm>
            <a:off x="4350862" y="486066"/>
            <a:ext cx="4181577" cy="2654902"/>
          </a:xfrm>
          <a:prstGeom prst="wedgeEllipseCallout">
            <a:avLst>
              <a:gd name="adj1" fmla="val 7582"/>
              <a:gd name="adj2" fmla="val 7642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>
            <a:off x="4644007" y="760636"/>
            <a:ext cx="3888431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00B853"/>
                </a:solidFill>
              </a:rPr>
              <a:t>وش عندي ؟!!!!</a:t>
            </a:r>
          </a:p>
          <a:p>
            <a:pPr algn="ctr"/>
            <a:endParaRPr lang="ar-SA" sz="2000" b="1" dirty="0" smtClean="0">
              <a:solidFill>
                <a:srgbClr val="00B853"/>
              </a:solidFill>
            </a:endParaRPr>
          </a:p>
          <a:p>
            <a:pPr algn="ctr"/>
            <a:r>
              <a:rPr lang="ar-SA" sz="4000" b="1" dirty="0" smtClean="0">
                <a:solidFill>
                  <a:srgbClr val="00B853"/>
                </a:solidFill>
              </a:rPr>
              <a:t>... قُل </a:t>
            </a:r>
            <a:r>
              <a:rPr lang="ar-SA" sz="4000" b="1" dirty="0" err="1" smtClean="0">
                <a:solidFill>
                  <a:srgbClr val="00B853"/>
                </a:solidFill>
              </a:rPr>
              <a:t>وشهو</a:t>
            </a:r>
            <a:r>
              <a:rPr lang="ar-SA" sz="4000" b="1" dirty="0" smtClean="0">
                <a:solidFill>
                  <a:srgbClr val="00B853"/>
                </a:solidFill>
              </a:rPr>
              <a:t> اللي </a:t>
            </a:r>
            <a:r>
              <a:rPr lang="ar-SA" sz="4000" b="1" dirty="0" err="1" smtClean="0">
                <a:solidFill>
                  <a:srgbClr val="00B853"/>
                </a:solidFill>
              </a:rPr>
              <a:t>ماهوب</a:t>
            </a:r>
            <a:r>
              <a:rPr lang="ar-SA" sz="4000" b="1" dirty="0" smtClean="0">
                <a:solidFill>
                  <a:srgbClr val="00B853"/>
                </a:solidFill>
              </a:rPr>
              <a:t> عندي ؟</a:t>
            </a:r>
            <a:endParaRPr lang="ar-SA" sz="4000" b="1" dirty="0">
              <a:solidFill>
                <a:srgbClr val="00B853"/>
              </a:solidFill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4936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AutoShape 6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AutoShape 8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وسيلة شرح بيضاوية 8"/>
          <p:cNvSpPr/>
          <p:nvPr/>
        </p:nvSpPr>
        <p:spPr>
          <a:xfrm>
            <a:off x="35496" y="7937"/>
            <a:ext cx="6336704" cy="6445399"/>
          </a:xfrm>
          <a:prstGeom prst="wedgeEllipseCallout">
            <a:avLst>
              <a:gd name="adj1" fmla="val 63456"/>
              <a:gd name="adj2" fmla="val -739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95536" y="764704"/>
            <a:ext cx="5328592" cy="42505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9600" b="1" dirty="0" smtClean="0">
                <a:solidFill>
                  <a:prstClr val="black"/>
                </a:solidFill>
              </a:rPr>
              <a:t>فإلى</a:t>
            </a:r>
          </a:p>
          <a:p>
            <a:pPr algn="ctr">
              <a:lnSpc>
                <a:spcPct val="150000"/>
              </a:lnSpc>
            </a:pPr>
            <a:r>
              <a:rPr lang="ar-SA" sz="9600" b="1" dirty="0" smtClean="0">
                <a:solidFill>
                  <a:prstClr val="black"/>
                </a:solidFill>
              </a:rPr>
              <a:t>المبادرة</a:t>
            </a:r>
            <a:endParaRPr lang="ar-SA" sz="9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531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9852" y="3356992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وسيلة شرح مستطيلة 10"/>
          <p:cNvSpPr/>
          <p:nvPr/>
        </p:nvSpPr>
        <p:spPr>
          <a:xfrm flipH="1">
            <a:off x="2987824" y="609075"/>
            <a:ext cx="5256584" cy="1235750"/>
          </a:xfrm>
          <a:prstGeom prst="wedgeRectCallout">
            <a:avLst>
              <a:gd name="adj1" fmla="val 21927"/>
              <a:gd name="adj2" fmla="val 213928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987824" y="609074"/>
            <a:ext cx="525658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صرنا بها الزمان </a:t>
            </a:r>
            <a:r>
              <a:rPr lang="ar-SA" sz="3200" b="1" dirty="0" err="1" smtClean="0">
                <a:solidFill>
                  <a:srgbClr val="FF0000"/>
                </a:solidFill>
              </a:rPr>
              <a:t>ياحكيم</a:t>
            </a:r>
            <a:r>
              <a:rPr lang="ar-SA" sz="3200" b="1" dirty="0" smtClean="0">
                <a:solidFill>
                  <a:srgbClr val="FF0000"/>
                </a:solidFill>
              </a:rPr>
              <a:t>  مَلعَبًة بيد اللي يسوى واللي ما يسوى .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462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501008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وسيلة شرح بيضاوية 10"/>
          <p:cNvSpPr/>
          <p:nvPr/>
        </p:nvSpPr>
        <p:spPr>
          <a:xfrm>
            <a:off x="3131840" y="1282452"/>
            <a:ext cx="4608512" cy="1066428"/>
          </a:xfrm>
          <a:prstGeom prst="wedgeEllipseCallout">
            <a:avLst>
              <a:gd name="adj1" fmla="val -23613"/>
              <a:gd name="adj2" fmla="val 211878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131840" y="1476073"/>
            <a:ext cx="46085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وش أقول ؟ وش أخلِّي ؟</a:t>
            </a: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4447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501008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وسيلة شرح بيضاوية 9"/>
          <p:cNvSpPr/>
          <p:nvPr/>
        </p:nvSpPr>
        <p:spPr>
          <a:xfrm>
            <a:off x="755576" y="260648"/>
            <a:ext cx="4824536" cy="2664296"/>
          </a:xfrm>
          <a:prstGeom prst="wedgeEllipseCallout">
            <a:avLst>
              <a:gd name="adj1" fmla="val -35514"/>
              <a:gd name="adj2" fmla="val 66332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331640" y="969689"/>
            <a:ext cx="3892499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C00000"/>
                </a:solidFill>
              </a:rPr>
              <a:t>ما </a:t>
            </a:r>
            <a:r>
              <a:rPr lang="ar-SA" sz="4000" b="1" dirty="0" err="1" smtClean="0">
                <a:solidFill>
                  <a:srgbClr val="C00000"/>
                </a:solidFill>
              </a:rPr>
              <a:t>ظنيت</a:t>
            </a:r>
            <a:r>
              <a:rPr lang="ar-SA" sz="4000" b="1" dirty="0" smtClean="0">
                <a:solidFill>
                  <a:srgbClr val="C00000"/>
                </a:solidFill>
              </a:rPr>
              <a:t> </a:t>
            </a:r>
            <a:r>
              <a:rPr lang="ar-SA" sz="4000" b="1" dirty="0">
                <a:solidFill>
                  <a:srgbClr val="C00000"/>
                </a:solidFill>
              </a:rPr>
              <a:t>بُه </a:t>
            </a:r>
            <a:r>
              <a:rPr lang="ar-SA" sz="4000" b="1" dirty="0" smtClean="0">
                <a:solidFill>
                  <a:srgbClr val="C00000"/>
                </a:solidFill>
              </a:rPr>
              <a:t>أشد من اللي شفته قبيله ...</a:t>
            </a:r>
            <a:endParaRPr lang="ar-SA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177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501008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وسيلة شرح بيضاوية 10"/>
          <p:cNvSpPr/>
          <p:nvPr/>
        </p:nvSpPr>
        <p:spPr>
          <a:xfrm>
            <a:off x="2843808" y="980728"/>
            <a:ext cx="5801244" cy="2160240"/>
          </a:xfrm>
          <a:prstGeom prst="wedgeEllipseCallout">
            <a:avLst>
              <a:gd name="adj1" fmla="val -14518"/>
              <a:gd name="adj2" fmla="val 10104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464315" y="1329730"/>
            <a:ext cx="468052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سلمك الله .. يقولون في الأمثال :</a:t>
            </a:r>
          </a:p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ضربة سيف في عز خير من ضربة سوط في ذل .</a:t>
            </a:r>
            <a:endParaRPr lang="ar-SA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634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501008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وسيلة شرح خطية 2 9"/>
          <p:cNvSpPr/>
          <p:nvPr/>
        </p:nvSpPr>
        <p:spPr>
          <a:xfrm rot="16200000">
            <a:off x="4499994" y="-459432"/>
            <a:ext cx="1224136" cy="4824536"/>
          </a:xfrm>
          <a:prstGeom prst="borderCallout2">
            <a:avLst>
              <a:gd name="adj1" fmla="val 64312"/>
              <a:gd name="adj2" fmla="val -4806"/>
              <a:gd name="adj3" fmla="val 51398"/>
              <a:gd name="adj4" fmla="val -85755"/>
              <a:gd name="adj5" fmla="val 46895"/>
              <a:gd name="adj6" fmla="val -108731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ربع نص 12"/>
          <p:cNvSpPr txBox="1"/>
          <p:nvPr/>
        </p:nvSpPr>
        <p:spPr>
          <a:xfrm>
            <a:off x="2627784" y="1340768"/>
            <a:ext cx="4824537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و بتشوف الحين الذل والهوان اللي لقيناه في ذا الزمان .</a:t>
            </a:r>
            <a:endParaRPr lang="ar-SA" sz="3600" b="1" dirty="0"/>
          </a:p>
        </p:txBody>
      </p:sp>
    </p:spTree>
    <p:extLst>
      <p:ext uri="{BB962C8B-B14F-4D97-AF65-F5344CB8AC3E}">
        <p14:creationId xmlns:p14="http://schemas.microsoft.com/office/powerpoint/2010/main" xmlns="" val="32129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501008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وسيلة شرح مستطيلة مستديرة الزوايا 10"/>
          <p:cNvSpPr/>
          <p:nvPr/>
        </p:nvSpPr>
        <p:spPr>
          <a:xfrm>
            <a:off x="467544" y="266923"/>
            <a:ext cx="3312368" cy="2332190"/>
          </a:xfrm>
          <a:prstGeom prst="wedgeRoundRectCallout">
            <a:avLst>
              <a:gd name="adj1" fmla="val 62170"/>
              <a:gd name="adj2" fmla="val 11378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ربع نص 11"/>
          <p:cNvSpPr txBox="1"/>
          <p:nvPr/>
        </p:nvSpPr>
        <p:spPr>
          <a:xfrm>
            <a:off x="414991" y="352344"/>
            <a:ext cx="3384376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شف هذي الصور </a:t>
            </a:r>
            <a:r>
              <a:rPr lang="ar-SA" sz="2800" b="1" smtClean="0"/>
              <a:t>يا حكيم .</a:t>
            </a:r>
            <a:endParaRPr lang="ar-SA" sz="2800" b="1" dirty="0" smtClean="0"/>
          </a:p>
          <a:p>
            <a:pPr algn="ctr"/>
            <a:r>
              <a:rPr lang="ar-SA" sz="2800" b="1" dirty="0" smtClean="0"/>
              <a:t>بعد المرجلة صرنا اليوم ملعبة وصفحات للتزيين .</a:t>
            </a:r>
          </a:p>
          <a:p>
            <a:pPr algn="ctr"/>
            <a:r>
              <a:rPr lang="ar-SA" sz="2800" b="1" dirty="0" err="1" smtClean="0"/>
              <a:t>لااا</a:t>
            </a:r>
            <a:r>
              <a:rPr lang="ar-SA" sz="2800" b="1" dirty="0" smtClean="0"/>
              <a:t> .. وصرنا لتزيين غرف النوم بعد . </a:t>
            </a:r>
            <a:endParaRPr lang="ar-SA" sz="2800" b="1" dirty="0"/>
          </a:p>
        </p:txBody>
      </p:sp>
      <p:pic>
        <p:nvPicPr>
          <p:cNvPr id="2050" name="Picture 2" descr="C:\Users\Administrator\Google Drive\حقيبتي\أبو صهيب\مجلد دورة التطوير المهني\بناء الحقيبة التدريبية\صورة الكتاب الطائر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4269" y="95261"/>
            <a:ext cx="2218586" cy="210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Google Drive\حقيبتي\أبو صهيب\مجلد دورة التطوير المهني\بناء الحقيبة التدريبية\صورة الكتاب الطائر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0748" y="4838700"/>
            <a:ext cx="2625018" cy="18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Google Drive\حقيبتي\أبو صهيب\مجلد دورة التطوير المهني\بناء الحقيبة التدريبية\صورة الكتاب الطائر5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7775" y="2420888"/>
            <a:ext cx="1683882" cy="222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Google Drive\حقيبتي\أبو صهيب\مجلد دورة التطوير المهني\بناء الحقيبة التدريبية\صورة الكتاب الطائر4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323" y="266923"/>
            <a:ext cx="17907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Google Drive\حقيبتي\أبو صهيب\مجلد دورة التطوير المهني\بناء الحقيبة التدريبية\صورة الكتاب الطائر5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76872"/>
            <a:ext cx="2448272" cy="195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440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501008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وسيلة شرح بيضاوية 12"/>
          <p:cNvSpPr/>
          <p:nvPr/>
        </p:nvSpPr>
        <p:spPr>
          <a:xfrm>
            <a:off x="110332" y="260648"/>
            <a:ext cx="3381548" cy="2376264"/>
          </a:xfrm>
          <a:prstGeom prst="wedgeEllipseCallout">
            <a:avLst>
              <a:gd name="adj1" fmla="val 69143"/>
              <a:gd name="adj2" fmla="val 1072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110332" y="476672"/>
            <a:ext cx="338154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وشف يا حكيم...</a:t>
            </a:r>
          </a:p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شف المهزلة</a:t>
            </a:r>
          </a:p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يلعبون فينا </a:t>
            </a:r>
            <a:r>
              <a:rPr lang="ar-SA" sz="3200" b="1" dirty="0" err="1" smtClean="0">
                <a:solidFill>
                  <a:srgbClr val="C00000"/>
                </a:solidFill>
              </a:rPr>
              <a:t>الوراعين</a:t>
            </a:r>
            <a:endParaRPr lang="ar-SA" sz="32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Administrator\Google Drive\حقيبتي\أبو صهيب\مجلد دورة التطوير المهني\بناء الحقيبة التدريبية\صورة الكتاب الطائر3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6128" y="3918664"/>
            <a:ext cx="3708400" cy="296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\Google Drive\حقيبتي\أبو صهيب\مجلد دورة التطوير المهني\بناء الحقيبة التدريبية\صورة الكتاب الطائر3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7152" y="2626221"/>
            <a:ext cx="274320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Google Drive\حقيبتي\أبو صهيب\مجلد دورة التطوير المهني\بناء الحقيبة التدريبية\صورة الكتاب الطائر6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69886"/>
            <a:ext cx="207645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625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501008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وسيلة شرح مستطيلة مستديرة الزوايا 10"/>
          <p:cNvSpPr/>
          <p:nvPr/>
        </p:nvSpPr>
        <p:spPr>
          <a:xfrm>
            <a:off x="395536" y="908720"/>
            <a:ext cx="3816424" cy="994021"/>
          </a:xfrm>
          <a:prstGeom prst="wedgeRoundRectCallout">
            <a:avLst>
              <a:gd name="adj1" fmla="val 47319"/>
              <a:gd name="adj2" fmla="val 27825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ربع نص 11"/>
          <p:cNvSpPr txBox="1"/>
          <p:nvPr/>
        </p:nvSpPr>
        <p:spPr>
          <a:xfrm>
            <a:off x="539552" y="908721"/>
            <a:ext cx="30963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6">
                    <a:lumMod val="75000"/>
                  </a:schemeClr>
                </a:solidFill>
              </a:rPr>
              <a:t>حتى </a:t>
            </a:r>
            <a:r>
              <a:rPr lang="ar-SA" sz="2800" b="1" dirty="0" err="1" smtClean="0">
                <a:solidFill>
                  <a:schemeClr val="accent6">
                    <a:lumMod val="75000"/>
                  </a:schemeClr>
                </a:solidFill>
              </a:rPr>
              <a:t>القطاوة</a:t>
            </a:r>
            <a:r>
              <a:rPr lang="ar-SA" sz="2800" b="1" dirty="0" smtClean="0">
                <a:solidFill>
                  <a:schemeClr val="accent6">
                    <a:lumMod val="75000"/>
                  </a:schemeClr>
                </a:solidFill>
              </a:rPr>
              <a:t> تطاولت علينا .</a:t>
            </a:r>
            <a:endParaRPr lang="ar-SA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Administrator\Google Drive\حقيبتي\أبو صهيب\مجلد دورة التطوير المهني\بناء الحقيبة التدريبية\صورة الكتاب الطائر5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2406" y="147524"/>
            <a:ext cx="184785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istrator\Google Drive\حقيبتي\أبو صهيب\مجلد دورة التطوير المهني\بناء الحقيبة التدريبية\صورة الكتاب الطائر5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8832" y="4685756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dministrator\Google Drive\حقيبتي\أبو صهيب\مجلد دورة التطوير المهني\بناء الحقيبة التدريبية\صورة الكتاب الطائر4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3195" y="1902741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dministrator\Google Drive\حقيبتي\أبو صهيب\مجلد دورة التطوير المهني\بناء الحقيبة التدريبية\صورة الكتاب الطائر4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5900"/>
            <a:ext cx="152400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Administrator\Google Drive\حقيبتي\أبو صهيب\مجلد دورة التطوير المهني\بناء الحقيبة التدريبية\صورة الكتاب الطائر4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804868"/>
            <a:ext cx="2135750" cy="128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492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501008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وسيلة شرح بيضاوية 12"/>
          <p:cNvSpPr/>
          <p:nvPr/>
        </p:nvSpPr>
        <p:spPr>
          <a:xfrm>
            <a:off x="5508104" y="4221088"/>
            <a:ext cx="3384376" cy="1080120"/>
          </a:xfrm>
          <a:prstGeom prst="wedgeEllipseCallout">
            <a:avLst>
              <a:gd name="adj1" fmla="val -66107"/>
              <a:gd name="adj2" fmla="val -21274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5436096" y="4437112"/>
            <a:ext cx="331236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B050"/>
                </a:solidFill>
              </a:rPr>
              <a:t>شف ذا الدب</a:t>
            </a:r>
            <a:endParaRPr lang="ar-SA" sz="3200" b="1" dirty="0">
              <a:solidFill>
                <a:srgbClr val="00B050"/>
              </a:solidFill>
            </a:endParaRPr>
          </a:p>
        </p:txBody>
      </p:sp>
      <p:pic>
        <p:nvPicPr>
          <p:cNvPr id="5122" name="Picture 2" descr="C:\Users\Administrator\Google Drive\حقيبتي\أبو صهيب\مجلد دورة التطوير المهني\بناء الحقيبة التدريبية\صورة الكتاب الطائر5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9814" y="116633"/>
            <a:ext cx="519869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7920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501008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Administrator\Google Drive\حقيبتي\أبو صهيب\مجلد دورة التطوير المهني\بناء الحقيبة التدريبية\صورة الكتاب الطائر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0100" y="4075224"/>
            <a:ext cx="3419790" cy="227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istrator\Google Drive\حقيبتي\أبو صهيب\مجلد دورة التطوير المهني\بناء الحقيبة التدريبية\صورة الكتاب الطائر3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8965" y="592099"/>
            <a:ext cx="4232944" cy="280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وسيلة شرح بيضاوية 10"/>
          <p:cNvSpPr/>
          <p:nvPr/>
        </p:nvSpPr>
        <p:spPr>
          <a:xfrm>
            <a:off x="1331640" y="485800"/>
            <a:ext cx="2304256" cy="2488504"/>
          </a:xfrm>
          <a:prstGeom prst="wedgeEllipseCallout">
            <a:avLst>
              <a:gd name="adj1" fmla="val 77967"/>
              <a:gd name="adj2" fmla="val 90999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259632" y="701824"/>
            <a:ext cx="2448272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chemeClr val="accent4">
                    <a:lumMod val="75000"/>
                  </a:schemeClr>
                </a:solidFill>
              </a:rPr>
              <a:t>حتى الجرذي والفار يسرحون ويمرحون على ظهورنا</a:t>
            </a:r>
          </a:p>
        </p:txBody>
      </p:sp>
    </p:spTree>
    <p:extLst>
      <p:ext uri="{BB962C8B-B14F-4D97-AF65-F5344CB8AC3E}">
        <p14:creationId xmlns:p14="http://schemas.microsoft.com/office/powerpoint/2010/main" xmlns="" val="170362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نتيجة بحث الصور عن ‪curtain graphics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669014"/>
            <a:ext cx="6076242" cy="333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2083526" y="109081"/>
            <a:ext cx="18689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60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مبادرة</a:t>
            </a:r>
            <a:endParaRPr lang="ar-SA" sz="60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99084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وسيلة شرح مستطيلة مستديرة الزوايا 1"/>
          <p:cNvSpPr/>
          <p:nvPr/>
        </p:nvSpPr>
        <p:spPr>
          <a:xfrm>
            <a:off x="395536" y="4126427"/>
            <a:ext cx="5832648" cy="2626553"/>
          </a:xfrm>
          <a:prstGeom prst="wedgeRoundRectCallout">
            <a:avLst>
              <a:gd name="adj1" fmla="val 67854"/>
              <a:gd name="adj2" fmla="val -9469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511982" y="4149080"/>
            <a:ext cx="5644194" cy="267765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6">
                    <a:lumMod val="50000"/>
                  </a:schemeClr>
                </a:solidFill>
              </a:rPr>
              <a:t>هذه المبادرة لم يضع لها الدكتور مسمى .</a:t>
            </a:r>
          </a:p>
          <a:p>
            <a:pPr algn="ctr"/>
            <a:r>
              <a:rPr lang="ar-SA" sz="2800" b="1" dirty="0" smtClean="0">
                <a:solidFill>
                  <a:schemeClr val="accent6">
                    <a:lumMod val="50000"/>
                  </a:schemeClr>
                </a:solidFill>
              </a:rPr>
              <a:t>لذلك قمت باقتراح اسم لها رأيت أنه الأنسب .</a:t>
            </a:r>
          </a:p>
          <a:p>
            <a:pPr algn="ctr"/>
            <a:r>
              <a:rPr lang="ar-SA" sz="2800" b="1" dirty="0" smtClean="0">
                <a:solidFill>
                  <a:schemeClr val="accent6">
                    <a:lumMod val="50000"/>
                  </a:schemeClr>
                </a:solidFill>
              </a:rPr>
              <a:t>وقمت كذلك بتطبيقها عمليا في بيتي .</a:t>
            </a:r>
          </a:p>
          <a:p>
            <a:pPr algn="ctr"/>
            <a:r>
              <a:rPr lang="ar-SA" sz="2800" b="1" dirty="0" smtClean="0">
                <a:solidFill>
                  <a:schemeClr val="accent6">
                    <a:lumMod val="50000"/>
                  </a:schemeClr>
                </a:solidFill>
              </a:rPr>
              <a:t>وقمت باقتراح تطوير لها .</a:t>
            </a:r>
          </a:p>
          <a:p>
            <a:pPr algn="ctr"/>
            <a:r>
              <a:rPr lang="ar-SA" sz="2800" b="1" dirty="0" smtClean="0">
                <a:solidFill>
                  <a:schemeClr val="accent6">
                    <a:lumMod val="50000"/>
                  </a:schemeClr>
                </a:solidFill>
              </a:rPr>
              <a:t>كما أن أحد الزملاء قام بتطبيقها في قاعة الدورة مثل ما أخبرتكم قبل قليل .</a:t>
            </a:r>
            <a:endParaRPr lang="ar-SA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04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501008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C:\Users\Administrator\Google Drive\حقيبتي\أبو صهيب\مجلد دورة التطوير المهني\بناء الحقيبة التدريبية\صورة الكتاب الطائر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4259" y="2508271"/>
            <a:ext cx="2286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istrator\Google Drive\حقيبتي\أبو صهيب\مجلد دورة التطوير المهني\بناء الحقيبة التدريبية\صورة الكتاب الطائر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4264" y="427915"/>
            <a:ext cx="2794000" cy="170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dministrator\Google Drive\حقيبتي\أبو صهيب\مجلد دورة التطوير المهني\بناء الحقيبة التدريبية\صورة الكتاب الطائر4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5060" y="4202385"/>
            <a:ext cx="1857375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Administrator\Google Drive\حقيبتي\أبو صهيب\مجلد دورة التطوير المهني\بناء الحقيبة التدريبية\صورة الكتاب الطائر6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69878"/>
            <a:ext cx="1668016" cy="2224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وسيلة شرح مستطيلة مستديرة الزوايا 15"/>
          <p:cNvSpPr/>
          <p:nvPr/>
        </p:nvSpPr>
        <p:spPr>
          <a:xfrm>
            <a:off x="2393176" y="1281887"/>
            <a:ext cx="1602759" cy="1931089"/>
          </a:xfrm>
          <a:prstGeom prst="wedgeRoundRectCallout">
            <a:avLst>
              <a:gd name="adj1" fmla="val 68702"/>
              <a:gd name="adj2" fmla="val 89341"/>
              <a:gd name="adj3" fmla="val 16667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ربع نص 16"/>
          <p:cNvSpPr txBox="1"/>
          <p:nvPr/>
        </p:nvSpPr>
        <p:spPr>
          <a:xfrm>
            <a:off x="2393176" y="1340768"/>
            <a:ext cx="1552673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err="1" smtClean="0">
                <a:solidFill>
                  <a:schemeClr val="bg2">
                    <a:lumMod val="25000"/>
                  </a:schemeClr>
                </a:solidFill>
              </a:rPr>
              <a:t>والكلااااب</a:t>
            </a:r>
            <a:r>
              <a:rPr lang="ar-SA" sz="2800" b="1" dirty="0" smtClean="0">
                <a:solidFill>
                  <a:schemeClr val="bg2">
                    <a:lumMod val="25000"/>
                  </a:schemeClr>
                </a:solidFill>
              </a:rPr>
              <a:t> ، والغنم ..</a:t>
            </a:r>
          </a:p>
          <a:p>
            <a:pPr algn="ctr"/>
            <a:r>
              <a:rPr lang="ar-SA" sz="2800" b="1" dirty="0" smtClean="0">
                <a:solidFill>
                  <a:schemeClr val="bg2">
                    <a:lumMod val="25000"/>
                  </a:schemeClr>
                </a:solidFill>
              </a:rPr>
              <a:t>كلاً </a:t>
            </a:r>
            <a:r>
              <a:rPr lang="ar-SA" sz="2800" b="1" dirty="0" err="1" smtClean="0">
                <a:solidFill>
                  <a:schemeClr val="bg2">
                    <a:lumMod val="25000"/>
                  </a:schemeClr>
                </a:solidFill>
              </a:rPr>
              <a:t>ماخذ</a:t>
            </a:r>
            <a:r>
              <a:rPr lang="ar-SA" sz="2800" b="1" dirty="0" smtClean="0">
                <a:solidFill>
                  <a:schemeClr val="bg2">
                    <a:lumMod val="25000"/>
                  </a:schemeClr>
                </a:solidFill>
              </a:rPr>
              <a:t> راحته</a:t>
            </a:r>
            <a:endParaRPr lang="ar-SA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548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501008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Administrator\Google Drive\حقيبتي\أبو صهيب\مجلد دورة التطوير المهني\بناء الحقيبة التدريبية\صورة الكتاب الطائر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2872" y="332656"/>
            <a:ext cx="5042061" cy="3208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وسيلة شرح بيضاوية 12"/>
          <p:cNvSpPr/>
          <p:nvPr/>
        </p:nvSpPr>
        <p:spPr>
          <a:xfrm>
            <a:off x="5405483" y="3966269"/>
            <a:ext cx="3641004" cy="1683365"/>
          </a:xfrm>
          <a:prstGeom prst="wedgeEllipseCallout">
            <a:avLst>
              <a:gd name="adj1" fmla="val -62617"/>
              <a:gd name="adj2" fmla="val 202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5652120" y="4005064"/>
            <a:ext cx="293761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شف يقرِّط فينا .. شف خشته .</a:t>
            </a:r>
          </a:p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سوَّد الله ضروسه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2" name="AutoShape 4" descr="نتيجة بحث الصور عن ‪silent faces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030" name="Picture 6" descr="http://thumb10.shutterstock.com/photos/thumb_large/946633/11584064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081" y="499922"/>
            <a:ext cx="15906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2195736" y="332656"/>
            <a:ext cx="504056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842081" y="1936948"/>
            <a:ext cx="135365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/>
              <a:t>على الهزاز لو </a:t>
            </a:r>
            <a:r>
              <a:rPr lang="ar-SA" b="1" dirty="0" err="1" smtClean="0"/>
              <a:t>سمحتوا</a:t>
            </a:r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xmlns="" val="317469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501008"/>
            <a:ext cx="1980220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Administrator\Google Drive\حقيبتي\أبو صهيب\مجلد دورة التطوير المهني\بناء الحقيبة التدريبية\صورة الكتاب الطائر6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229200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dministrator\Google Drive\حقيبتي\أبو صهيب\مجلد دورة التطوير المهني\بناء الحقيبة التدريبية\صورة الكتاب الطائر6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5037" y="94825"/>
            <a:ext cx="1895475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Administrator\Google Drive\حقيبتي\أبو صهيب\مجلد دورة التطوير المهني\بناء الحقيبة التدريبية\صورة الكتاب الطائر5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4068" y="1916832"/>
            <a:ext cx="2542468" cy="309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وسيلة شرح بيضاوية 11"/>
          <p:cNvSpPr/>
          <p:nvPr/>
        </p:nvSpPr>
        <p:spPr>
          <a:xfrm>
            <a:off x="107504" y="260648"/>
            <a:ext cx="5904656" cy="1800200"/>
          </a:xfrm>
          <a:prstGeom prst="wedgeEllipseCallout">
            <a:avLst>
              <a:gd name="adj1" fmla="val 20334"/>
              <a:gd name="adj2" fmla="val 155682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179512" y="551582"/>
            <a:ext cx="669674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E20000"/>
                </a:solidFill>
              </a:rPr>
              <a:t>لقد هَزُلت حتى بدا من هُزالها</a:t>
            </a:r>
          </a:p>
          <a:p>
            <a:pPr algn="ctr"/>
            <a:r>
              <a:rPr lang="ar-SA" sz="3200" b="1" dirty="0">
                <a:solidFill>
                  <a:srgbClr val="E20000"/>
                </a:solidFill>
              </a:rPr>
              <a:t> </a:t>
            </a:r>
            <a:r>
              <a:rPr lang="ar-SA" sz="3200" b="1" dirty="0" smtClean="0">
                <a:solidFill>
                  <a:srgbClr val="E20000"/>
                </a:solidFill>
              </a:rPr>
              <a:t>                       كُلَاها وحتى سامها كل مفلس</a:t>
            </a:r>
            <a:endParaRPr lang="ar-SA" sz="3200" b="1" dirty="0">
              <a:solidFill>
                <a:srgbClr val="E2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03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557921"/>
            <a:ext cx="1763378" cy="254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7" y="4557921"/>
            <a:ext cx="1947695" cy="185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4212926"/>
            <a:ext cx="2932766" cy="296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وسيلة شرح بيضاوية 12"/>
          <p:cNvSpPr/>
          <p:nvPr/>
        </p:nvSpPr>
        <p:spPr>
          <a:xfrm>
            <a:off x="2843808" y="980728"/>
            <a:ext cx="4176464" cy="1656184"/>
          </a:xfrm>
          <a:prstGeom prst="wedgeEllipseCallout">
            <a:avLst>
              <a:gd name="adj1" fmla="val -14984"/>
              <a:gd name="adj2" fmla="val 1460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3056352" y="1343670"/>
            <a:ext cx="367588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err="1" smtClean="0">
                <a:solidFill>
                  <a:schemeClr val="bg1"/>
                </a:solidFill>
              </a:rPr>
              <a:t>هااا</a:t>
            </a:r>
            <a:r>
              <a:rPr lang="ar-SA" sz="3200" b="1" dirty="0" smtClean="0">
                <a:solidFill>
                  <a:schemeClr val="bg1"/>
                </a:solidFill>
              </a:rPr>
              <a:t> .. وش رايك يا حكيم ؟</a:t>
            </a:r>
          </a:p>
          <a:p>
            <a:pPr algn="ctr"/>
            <a:r>
              <a:rPr lang="ar-SA" sz="3200" b="1" dirty="0" smtClean="0">
                <a:solidFill>
                  <a:schemeClr val="bg1"/>
                </a:solidFill>
              </a:rPr>
              <a:t>وش تشور بُه علينا ؟</a:t>
            </a:r>
            <a:endParaRPr lang="ar-SA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075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557921"/>
            <a:ext cx="1763378" cy="254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7" y="4557921"/>
            <a:ext cx="1947695" cy="185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4212926"/>
            <a:ext cx="2932766" cy="296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وسيلة شرح بيضاوية 7"/>
          <p:cNvSpPr/>
          <p:nvPr/>
        </p:nvSpPr>
        <p:spPr>
          <a:xfrm>
            <a:off x="1586575" y="476672"/>
            <a:ext cx="4608512" cy="1872208"/>
          </a:xfrm>
          <a:prstGeom prst="wedgeEllipseCallout">
            <a:avLst>
              <a:gd name="adj1" fmla="val -48520"/>
              <a:gd name="adj2" fmla="val 99648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547664" y="707212"/>
            <a:ext cx="460851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والله سالفتكم سالفة ، </a:t>
            </a:r>
            <a:r>
              <a:rPr lang="ar-SA" sz="3200" b="1" dirty="0" err="1" smtClean="0">
                <a:solidFill>
                  <a:prstClr val="black"/>
                </a:solidFill>
              </a:rPr>
              <a:t>صرتوا</a:t>
            </a:r>
            <a:r>
              <a:rPr lang="ar-SA" sz="3200" b="1" dirty="0" smtClean="0">
                <a:solidFill>
                  <a:prstClr val="black"/>
                </a:solidFill>
              </a:rPr>
              <a:t> </a:t>
            </a:r>
            <a:r>
              <a:rPr lang="ar-SA" sz="3200" b="1" dirty="0" err="1" smtClean="0">
                <a:solidFill>
                  <a:prstClr val="black"/>
                </a:solidFill>
              </a:rPr>
              <a:t>ملطشة</a:t>
            </a:r>
            <a:r>
              <a:rPr lang="ar-SA" sz="3200" b="1" dirty="0">
                <a:solidFill>
                  <a:prstClr val="black"/>
                </a:solidFill>
              </a:rPr>
              <a:t> </a:t>
            </a:r>
            <a:r>
              <a:rPr lang="ar-SA" sz="3200" b="1" dirty="0" smtClean="0">
                <a:solidFill>
                  <a:prstClr val="black"/>
                </a:solidFill>
              </a:rPr>
              <a:t>، ووضعكم مخزي ومزري ويرثى له .</a:t>
            </a:r>
          </a:p>
        </p:txBody>
      </p:sp>
    </p:spTree>
    <p:extLst>
      <p:ext uri="{BB962C8B-B14F-4D97-AF65-F5344CB8AC3E}">
        <p14:creationId xmlns:p14="http://schemas.microsoft.com/office/powerpoint/2010/main" xmlns="" val="67804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557921"/>
            <a:ext cx="1763378" cy="254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7" y="4557921"/>
            <a:ext cx="1947695" cy="185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4212926"/>
            <a:ext cx="2932766" cy="296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وسيلة شرح خطية 2 12"/>
          <p:cNvSpPr/>
          <p:nvPr/>
        </p:nvSpPr>
        <p:spPr>
          <a:xfrm rot="16200000">
            <a:off x="2987826" y="-1107503"/>
            <a:ext cx="1224136" cy="4824536"/>
          </a:xfrm>
          <a:prstGeom prst="borderCallout2">
            <a:avLst>
              <a:gd name="adj1" fmla="val 30035"/>
              <a:gd name="adj2" fmla="val -4806"/>
              <a:gd name="adj3" fmla="val 18734"/>
              <a:gd name="adj4" fmla="val -77809"/>
              <a:gd name="adj5" fmla="val 15038"/>
              <a:gd name="adj6" fmla="val -97606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ربع نص 14"/>
          <p:cNvSpPr txBox="1"/>
          <p:nvPr/>
        </p:nvSpPr>
        <p:spPr>
          <a:xfrm>
            <a:off x="1115616" y="692697"/>
            <a:ext cx="4824537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لكن هيِّن ، كل مشكلة ولها حل ، ويعين الله .</a:t>
            </a:r>
            <a:endParaRPr lang="ar-SA" sz="3600" b="1" dirty="0"/>
          </a:p>
        </p:txBody>
      </p:sp>
    </p:spTree>
    <p:extLst>
      <p:ext uri="{BB962C8B-B14F-4D97-AF65-F5344CB8AC3E}">
        <p14:creationId xmlns:p14="http://schemas.microsoft.com/office/powerpoint/2010/main" xmlns="" val="352341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557921"/>
            <a:ext cx="1763378" cy="254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7" y="4557921"/>
            <a:ext cx="1947695" cy="185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4212926"/>
            <a:ext cx="2932766" cy="296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وسيلة شرح على شكل سحابة 7"/>
          <p:cNvSpPr/>
          <p:nvPr/>
        </p:nvSpPr>
        <p:spPr>
          <a:xfrm>
            <a:off x="2514987" y="229466"/>
            <a:ext cx="5417130" cy="3024336"/>
          </a:xfrm>
          <a:prstGeom prst="cloudCallout">
            <a:avLst>
              <a:gd name="adj1" fmla="val -68573"/>
              <a:gd name="adj2" fmla="val 47112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722070" y="548680"/>
            <a:ext cx="5044040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وش ها </a:t>
            </a:r>
            <a:r>
              <a:rPr lang="ar-SA" sz="3200" b="1" dirty="0" err="1" smtClean="0">
                <a:solidFill>
                  <a:prstClr val="black"/>
                </a:solidFill>
              </a:rPr>
              <a:t>البلشة</a:t>
            </a:r>
            <a:r>
              <a:rPr lang="ar-SA" sz="3200" b="1" dirty="0">
                <a:solidFill>
                  <a:prstClr val="black"/>
                </a:solidFill>
              </a:rPr>
              <a:t> </a:t>
            </a:r>
            <a:r>
              <a:rPr lang="ar-SA" sz="3200" b="1" dirty="0" smtClean="0">
                <a:solidFill>
                  <a:prstClr val="black"/>
                </a:solidFill>
              </a:rPr>
              <a:t>؟</a:t>
            </a:r>
          </a:p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هو أنا لاقيها من الورعان </a:t>
            </a:r>
            <a:r>
              <a:rPr lang="ar-SA" sz="3200" b="1" dirty="0" err="1" smtClean="0">
                <a:solidFill>
                  <a:prstClr val="black"/>
                </a:solidFill>
              </a:rPr>
              <a:t>وللا</a:t>
            </a:r>
            <a:r>
              <a:rPr lang="ar-SA" sz="3200" b="1" dirty="0" smtClean="0">
                <a:solidFill>
                  <a:prstClr val="black"/>
                </a:solidFill>
              </a:rPr>
              <a:t> من العمل </a:t>
            </a:r>
            <a:r>
              <a:rPr lang="ar-SA" sz="3200" b="1" dirty="0" err="1" smtClean="0">
                <a:solidFill>
                  <a:prstClr val="black"/>
                </a:solidFill>
              </a:rPr>
              <a:t>وللا</a:t>
            </a:r>
            <a:r>
              <a:rPr lang="ar-SA" sz="3200" b="1" dirty="0" smtClean="0">
                <a:solidFill>
                  <a:prstClr val="black"/>
                </a:solidFill>
              </a:rPr>
              <a:t> من الجيران </a:t>
            </a:r>
            <a:r>
              <a:rPr lang="ar-SA" sz="3200" b="1" dirty="0" err="1" smtClean="0">
                <a:solidFill>
                  <a:prstClr val="black"/>
                </a:solidFill>
              </a:rPr>
              <a:t>وللا</a:t>
            </a:r>
            <a:r>
              <a:rPr lang="ar-SA" sz="3200" b="1" dirty="0" smtClean="0">
                <a:solidFill>
                  <a:prstClr val="black"/>
                </a:solidFill>
              </a:rPr>
              <a:t> من ....</a:t>
            </a:r>
          </a:p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زد </a:t>
            </a:r>
            <a:r>
              <a:rPr lang="ar-SA" sz="3200" b="1" dirty="0" err="1" smtClean="0">
                <a:solidFill>
                  <a:prstClr val="black"/>
                </a:solidFill>
              </a:rPr>
              <a:t>جيتوا</a:t>
            </a:r>
            <a:r>
              <a:rPr lang="ar-SA" sz="3200" b="1" dirty="0" smtClean="0">
                <a:solidFill>
                  <a:prstClr val="black"/>
                </a:solidFill>
              </a:rPr>
              <a:t> </a:t>
            </a:r>
            <a:r>
              <a:rPr lang="ar-SA" sz="3200" b="1" dirty="0" err="1" smtClean="0">
                <a:solidFill>
                  <a:prstClr val="black"/>
                </a:solidFill>
              </a:rPr>
              <a:t>انتوا</a:t>
            </a:r>
            <a:r>
              <a:rPr lang="ar-SA" sz="3200" b="1" dirty="0" smtClean="0">
                <a:solidFill>
                  <a:prstClr val="black"/>
                </a:solidFill>
              </a:rPr>
              <a:t> </a:t>
            </a:r>
            <a:r>
              <a:rPr lang="ar-SA" sz="3200" b="1" dirty="0" err="1" smtClean="0">
                <a:solidFill>
                  <a:prstClr val="black"/>
                </a:solidFill>
              </a:rPr>
              <a:t>يابني</a:t>
            </a:r>
            <a:r>
              <a:rPr lang="ar-SA" sz="3200" b="1" dirty="0" smtClean="0">
                <a:solidFill>
                  <a:prstClr val="black"/>
                </a:solidFill>
              </a:rPr>
              <a:t> كتبان </a:t>
            </a:r>
            <a:endParaRPr lang="ar-SA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219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557921"/>
            <a:ext cx="1763378" cy="254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7" y="4557921"/>
            <a:ext cx="1947695" cy="185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4212926"/>
            <a:ext cx="2932766" cy="296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وسيلة شرح على شكل سحابة 7"/>
          <p:cNvSpPr/>
          <p:nvPr/>
        </p:nvSpPr>
        <p:spPr>
          <a:xfrm>
            <a:off x="2596317" y="148717"/>
            <a:ext cx="6521509" cy="3487566"/>
          </a:xfrm>
          <a:prstGeom prst="cloudCallout">
            <a:avLst>
              <a:gd name="adj1" fmla="val -68275"/>
              <a:gd name="adj2" fmla="val 36513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Google Drive\حقيبتي\أبو صهيب\مجلد دورة التطوير المهني\بناء الحقيبة التدريبية\صورة الكتاب الطائر6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2250" y="549251"/>
            <a:ext cx="664985" cy="372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Administrator\Google Drive\حقيبتي\أبو صهيب\مجلد دورة التطوير المهني\بناء الحقيبة التدريبية\صورة الكتاب الطائر6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4953" y="2768714"/>
            <a:ext cx="441107" cy="563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Google Drive\حقيبتي\أبو صهيب\مجلد دورة التطوير المهني\بناء الحقيبة التدريبية\صورة الكتاب الطائر5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6286" y="1298080"/>
            <a:ext cx="591672" cy="72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istrator\Google Drive\حقيبتي\أبو صهيب\مجلد دورة التطوير المهني\بناء الحقيبة التدريبية\صورة الكتاب الطائر5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5404" y="1962855"/>
            <a:ext cx="860912" cy="54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dministrator\Google Drive\حقيبتي\أبو صهيب\مجلد دورة التطوير المهني\بناء الحقيبة التدريبية\صورة الكتاب الطائر4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69762" y="1123145"/>
            <a:ext cx="861995" cy="57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Administrator\Google Drive\حقيبتي\أبو صهيب\مجلد دورة التطوير المهني\بناء الحقيبة التدريبية\صورة الكتاب الطائر4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97594" y="2021382"/>
            <a:ext cx="555260" cy="737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dministrator\Google Drive\حقيبتي\أبو صهيب\مجلد دورة التطوير المهني\بناء الحقيبة التدريبية\صورة الكتاب الطائر39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624" y="497917"/>
            <a:ext cx="938859" cy="62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Administrator\Google Drive\حقيبتي\أبو صهيب\مجلد دورة التطوير المهني\بناء الحقيبة التدريبية\صورة الكتاب الطائر38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4028" y="2106091"/>
            <a:ext cx="856775" cy="56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Administrator\Google Drive\حقيبتي\أبو صهيب\مجلد دورة التطوير المهني\بناء الحقيبة التدريبية\صورة الكتاب الطائر58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8191" y="1273736"/>
            <a:ext cx="711627" cy="533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Administrator\Google Drive\حقيبتي\أبو صهيب\مجلد دورة التطوير المهني\بناء الحقيبة التدريبية\صورة الكتاب الطائر41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2157" y="1892500"/>
            <a:ext cx="618208" cy="6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C:\Users\Administrator\Google Drive\حقيبتي\أبو صهيب\مجلد دورة التطوير المهني\بناء الحقيبة التدريبية\صورة الكتاب الطائر42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5512" y="2878885"/>
            <a:ext cx="616080" cy="37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Administrator\Google Drive\حقيبتي\أبو صهيب\مجلد دورة التطوير المهني\بناء الحقيبة التدريبية\صورة الكتاب الطائر36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9818" y="2422744"/>
            <a:ext cx="864925" cy="691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Administrator\Google Drive\حقيبتي\أبو صهيب\مجلد دورة التطوير المهني\بناء الحقيبة التدريبية\صورة الكتاب الطائر34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7140" y="1252415"/>
            <a:ext cx="856169" cy="52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:\Users\Administrator\Google Drive\حقيبتي\أبو صهيب\مجلد دورة التطوير المهني\بناء الحقيبة التدريبية\صورة الكتاب الطائر62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2761" y="1273736"/>
            <a:ext cx="648072" cy="68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Administrator\Google Drive\حقيبتي\أبو صهيب\مجلد دورة التطوير المهني\بناء الحقيبة التدريبية\صورة الكتاب الطائر51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2000" y="445677"/>
            <a:ext cx="690120" cy="656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C:\Users\Administrator\Google Drive\حقيبتي\أبو صهيب\مجلد دورة التطوير المهني\بناء الحقيبة التدريبية\صورة الكتاب الطائر52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6606" y="2717840"/>
            <a:ext cx="523794" cy="693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C:\Users\Administrator\Google Drive\حقيبتي\أبو صهيب\مجلد دورة التطوير المهني\بناء الحقيبة التدريبية\صورة الكتاب الطائر53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5224" y="610253"/>
            <a:ext cx="761567" cy="609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3101474" y="634330"/>
            <a:ext cx="1093569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9900" b="1" dirty="0">
                <a:solidFill>
                  <a:prstClr val="black"/>
                </a:solidFill>
              </a:rPr>
              <a:t>؟</a:t>
            </a:r>
            <a:endParaRPr lang="ar-SA" sz="19900" dirty="0"/>
          </a:p>
        </p:txBody>
      </p:sp>
    </p:spTree>
    <p:extLst>
      <p:ext uri="{BB962C8B-B14F-4D97-AF65-F5344CB8AC3E}">
        <p14:creationId xmlns:p14="http://schemas.microsoft.com/office/powerpoint/2010/main" xmlns="" val="415658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557921"/>
            <a:ext cx="1763378" cy="254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7" y="4557921"/>
            <a:ext cx="1947695" cy="185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4212926"/>
            <a:ext cx="2932766" cy="296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وسيلة شرح على شكل سحابة 7"/>
          <p:cNvSpPr/>
          <p:nvPr/>
        </p:nvSpPr>
        <p:spPr>
          <a:xfrm>
            <a:off x="2514987" y="229466"/>
            <a:ext cx="5417130" cy="3343550"/>
          </a:xfrm>
          <a:prstGeom prst="cloudCallout">
            <a:avLst>
              <a:gd name="adj1" fmla="val -70010"/>
              <a:gd name="adj2" fmla="val 38384"/>
            </a:avLst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pic>
        <p:nvPicPr>
          <p:cNvPr id="13" name="Picture 10" descr="http://zu7l.com/upfiles/iai667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8831" y="692696"/>
            <a:ext cx="224944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مخطط انسيابي: معالجة 1"/>
          <p:cNvSpPr/>
          <p:nvPr/>
        </p:nvSpPr>
        <p:spPr>
          <a:xfrm rot="19320654">
            <a:off x="3956612" y="2803753"/>
            <a:ext cx="936104" cy="216024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خطط انسيابي: معالجة 14"/>
          <p:cNvSpPr/>
          <p:nvPr/>
        </p:nvSpPr>
        <p:spPr>
          <a:xfrm>
            <a:off x="3707904" y="2500810"/>
            <a:ext cx="936104" cy="216024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21599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557921"/>
            <a:ext cx="1763378" cy="254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7" y="4557921"/>
            <a:ext cx="1947695" cy="185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4212926"/>
            <a:ext cx="2932766" cy="296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وسيلة شرح على شكل سحابة 7"/>
          <p:cNvSpPr/>
          <p:nvPr/>
        </p:nvSpPr>
        <p:spPr>
          <a:xfrm>
            <a:off x="2596317" y="148717"/>
            <a:ext cx="6521509" cy="3487566"/>
          </a:xfrm>
          <a:prstGeom prst="cloudCallout">
            <a:avLst>
              <a:gd name="adj1" fmla="val -68275"/>
              <a:gd name="adj2" fmla="val 365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7387958" y="1174233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7490748" y="708665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7484697" y="1543727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7575488" y="2115848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6134532" y="1543559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6554975" y="2091059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3454288" y="706050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4713592" y="706228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5481100" y="2002778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39" name="مربع نص 38"/>
          <p:cNvSpPr txBox="1"/>
          <p:nvPr/>
        </p:nvSpPr>
        <p:spPr>
          <a:xfrm>
            <a:off x="4860236" y="1292335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40" name="مربع نص 39"/>
          <p:cNvSpPr txBox="1"/>
          <p:nvPr/>
        </p:nvSpPr>
        <p:spPr>
          <a:xfrm>
            <a:off x="5313247" y="2491169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6371352" y="2602943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42" name="مربع نص 41"/>
          <p:cNvSpPr txBox="1"/>
          <p:nvPr/>
        </p:nvSpPr>
        <p:spPr>
          <a:xfrm>
            <a:off x="2812046" y="1627405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43" name="مربع نص 42"/>
          <p:cNvSpPr txBox="1"/>
          <p:nvPr/>
        </p:nvSpPr>
        <p:spPr>
          <a:xfrm>
            <a:off x="2878820" y="2402888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3672312" y="2792465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45" name="مربع نص 44"/>
          <p:cNvSpPr txBox="1"/>
          <p:nvPr/>
        </p:nvSpPr>
        <p:spPr>
          <a:xfrm>
            <a:off x="5297538" y="2992520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46" name="مربع نص 45"/>
          <p:cNvSpPr txBox="1"/>
          <p:nvPr/>
        </p:nvSpPr>
        <p:spPr>
          <a:xfrm>
            <a:off x="6526995" y="508610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47" name="مربع نص 46"/>
          <p:cNvSpPr txBox="1"/>
          <p:nvPr/>
        </p:nvSpPr>
        <p:spPr>
          <a:xfrm>
            <a:off x="5857071" y="1011028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48" name="مربع نص 47"/>
          <p:cNvSpPr txBox="1"/>
          <p:nvPr/>
        </p:nvSpPr>
        <p:spPr>
          <a:xfrm>
            <a:off x="3628840" y="2050204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49" name="مربع نص 48"/>
          <p:cNvSpPr txBox="1"/>
          <p:nvPr/>
        </p:nvSpPr>
        <p:spPr>
          <a:xfrm>
            <a:off x="3491880" y="1119308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50" name="مربع نص 49"/>
          <p:cNvSpPr txBox="1"/>
          <p:nvPr/>
        </p:nvSpPr>
        <p:spPr>
          <a:xfrm>
            <a:off x="4107293" y="2392355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51" name="مربع نص 50"/>
          <p:cNvSpPr txBox="1"/>
          <p:nvPr/>
        </p:nvSpPr>
        <p:spPr>
          <a:xfrm>
            <a:off x="4239372" y="1692445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  <p:sp>
        <p:nvSpPr>
          <p:cNvPr id="52" name="مربع نص 51"/>
          <p:cNvSpPr txBox="1"/>
          <p:nvPr/>
        </p:nvSpPr>
        <p:spPr>
          <a:xfrm>
            <a:off x="5513668" y="505995"/>
            <a:ext cx="124172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</a:rPr>
              <a:t>استغفر الله</a:t>
            </a:r>
            <a:endParaRPr lang="ar-SA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151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نتيجة بحث الصور عن ‪curtain graphics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669014"/>
            <a:ext cx="6076242" cy="333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2083526" y="109081"/>
            <a:ext cx="18689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60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مبادرة</a:t>
            </a:r>
            <a:endParaRPr lang="ar-SA" sz="60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99084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وسيلة شرح مستطيلة 4"/>
          <p:cNvSpPr/>
          <p:nvPr/>
        </p:nvSpPr>
        <p:spPr>
          <a:xfrm flipV="1">
            <a:off x="611560" y="4764038"/>
            <a:ext cx="5256584" cy="1833314"/>
          </a:xfrm>
          <a:prstGeom prst="wedgeRectCallout">
            <a:avLst>
              <a:gd name="adj1" fmla="val 76627"/>
              <a:gd name="adj2" fmla="val 147367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ربع نص 7"/>
          <p:cNvSpPr txBox="1"/>
          <p:nvPr/>
        </p:nvSpPr>
        <p:spPr>
          <a:xfrm>
            <a:off x="611560" y="4797152"/>
            <a:ext cx="525658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FFFF00"/>
                </a:solidFill>
              </a:rPr>
              <a:t>وكما هو معلوم أن لكل مبادرة </a:t>
            </a:r>
            <a:r>
              <a:rPr lang="ar-SA" sz="2800" b="1" dirty="0" err="1" smtClean="0">
                <a:solidFill>
                  <a:srgbClr val="FFFF00"/>
                </a:solidFill>
              </a:rPr>
              <a:t>متلقِّفون</a:t>
            </a:r>
            <a:r>
              <a:rPr lang="ar-SA" sz="2800" b="1" dirty="0" smtClean="0">
                <a:solidFill>
                  <a:srgbClr val="FFFF00"/>
                </a:solidFill>
              </a:rPr>
              <a:t> يكونون هم الإيجابيون والمؤمنون بالتغيير وأهميته .</a:t>
            </a:r>
          </a:p>
          <a:p>
            <a:pPr algn="ctr"/>
            <a:r>
              <a:rPr lang="ar-SA" sz="2800" b="1" dirty="0" smtClean="0">
                <a:solidFill>
                  <a:srgbClr val="FFFF00"/>
                </a:solidFill>
              </a:rPr>
              <a:t>فها هي أيديهم تتسابق لأخذ زمام المبادرة .</a:t>
            </a:r>
            <a:endParaRPr lang="ar-SA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18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557921"/>
            <a:ext cx="1763378" cy="254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7" y="4557921"/>
            <a:ext cx="1947695" cy="185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4212926"/>
            <a:ext cx="2932766" cy="296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وسيلة شرح على شكل سحابة 7"/>
          <p:cNvSpPr/>
          <p:nvPr/>
        </p:nvSpPr>
        <p:spPr>
          <a:xfrm>
            <a:off x="2596317" y="148717"/>
            <a:ext cx="6521509" cy="3487566"/>
          </a:xfrm>
          <a:prstGeom prst="cloudCallout">
            <a:avLst>
              <a:gd name="adj1" fmla="val -68275"/>
              <a:gd name="adj2" fmla="val 36513"/>
            </a:avLst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pic>
        <p:nvPicPr>
          <p:cNvPr id="30" name="Picture 2" descr="C:\Users\Administrator\Google Drive\حقيبتي\أبو صهيب\مجلد دورة التطوير المهني\بناء الحقيبة التدريبية\صورة الكتاب الطائر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8944" y="787397"/>
            <a:ext cx="2834535" cy="221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151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557921"/>
            <a:ext cx="1763378" cy="254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7" y="4557921"/>
            <a:ext cx="1947695" cy="185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4212926"/>
            <a:ext cx="2932766" cy="296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وسيلة شرح بيضاوية 12"/>
          <p:cNvSpPr/>
          <p:nvPr/>
        </p:nvSpPr>
        <p:spPr>
          <a:xfrm>
            <a:off x="2843808" y="260648"/>
            <a:ext cx="4176464" cy="2376264"/>
          </a:xfrm>
          <a:prstGeom prst="wedgeEllipseCallout">
            <a:avLst>
              <a:gd name="adj1" fmla="val -84393"/>
              <a:gd name="adj2" fmla="val 76789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3056352" y="574809"/>
            <a:ext cx="3675888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white"/>
                </a:solidFill>
              </a:rPr>
              <a:t>وجدت فكرة </a:t>
            </a:r>
            <a:r>
              <a:rPr lang="ar-SA" sz="3200" b="1" dirty="0" err="1" smtClean="0">
                <a:solidFill>
                  <a:prstClr val="white"/>
                </a:solidFill>
              </a:rPr>
              <a:t>بتحل</a:t>
            </a:r>
            <a:r>
              <a:rPr lang="ar-SA" sz="3200" b="1" dirty="0" smtClean="0">
                <a:solidFill>
                  <a:prstClr val="white"/>
                </a:solidFill>
              </a:rPr>
              <a:t> مشكلتكم إن شاء الله ، وترجعون تتربعون على عروش العقول</a:t>
            </a:r>
            <a:endParaRPr lang="ar-SA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238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istrator\Google Drive\حقيبتي\أبو صهيب\مجلد دورة التطوير المهني\بناء الحقيبة التدريبية\صورة الكتاب الطائر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906282"/>
            <a:ext cx="3563888" cy="29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Google Drive\حقيبتي\أبو صهيب\مجلد دورة التطوير المهني\بناء الحقيبة التدريبية\صورة الكتاب الطائر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338330"/>
            <a:ext cx="2489448" cy="21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وسيلة شرح مستطيلة مستديرة الزوايا 6"/>
          <p:cNvSpPr/>
          <p:nvPr/>
        </p:nvSpPr>
        <p:spPr>
          <a:xfrm>
            <a:off x="755576" y="351707"/>
            <a:ext cx="4316115" cy="907941"/>
          </a:xfrm>
          <a:prstGeom prst="wedgeRoundRectCallout">
            <a:avLst>
              <a:gd name="adj1" fmla="val 28293"/>
              <a:gd name="adj2" fmla="val 36937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899592" y="493403"/>
            <a:ext cx="41582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prstClr val="black"/>
                </a:solidFill>
              </a:rPr>
              <a:t>وش هي الفكرة يا حكيم فايز ؟</a:t>
            </a:r>
            <a:endParaRPr lang="ar-SA" sz="2800" b="1" dirty="0">
              <a:solidFill>
                <a:prstClr val="black"/>
              </a:solidFill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وسيلة شرح على شكل سحابة 10"/>
          <p:cNvSpPr/>
          <p:nvPr/>
        </p:nvSpPr>
        <p:spPr>
          <a:xfrm>
            <a:off x="5327255" y="404664"/>
            <a:ext cx="3497173" cy="2304256"/>
          </a:xfrm>
          <a:prstGeom prst="cloudCallout">
            <a:avLst>
              <a:gd name="adj1" fmla="val 7318"/>
              <a:gd name="adj2" fmla="val 100019"/>
            </a:avLst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12" name="وسيلة شرح على شكل سحابة 11"/>
          <p:cNvSpPr/>
          <p:nvPr/>
        </p:nvSpPr>
        <p:spPr>
          <a:xfrm>
            <a:off x="5323299" y="412826"/>
            <a:ext cx="3497173" cy="2304256"/>
          </a:xfrm>
          <a:prstGeom prst="cloudCallout">
            <a:avLst>
              <a:gd name="adj1" fmla="val -29955"/>
              <a:gd name="adj2" fmla="val 111840"/>
            </a:avLst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13" name="وسيلة شرح على شكل سحابة 12"/>
          <p:cNvSpPr/>
          <p:nvPr/>
        </p:nvSpPr>
        <p:spPr>
          <a:xfrm>
            <a:off x="5292080" y="412826"/>
            <a:ext cx="3497173" cy="2304256"/>
          </a:xfrm>
          <a:prstGeom prst="cloudCallout">
            <a:avLst>
              <a:gd name="adj1" fmla="val 54048"/>
              <a:gd name="adj2" fmla="val 110996"/>
            </a:avLst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6012160" y="805677"/>
            <a:ext cx="2232248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b="1" dirty="0" smtClean="0">
                <a:solidFill>
                  <a:srgbClr val="00B0F0"/>
                </a:solidFill>
              </a:rPr>
              <a:t>وش بتكون الفكرة ؟</a:t>
            </a:r>
            <a:endParaRPr lang="ar-SA" sz="4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261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557921"/>
            <a:ext cx="1763378" cy="254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7" y="4557921"/>
            <a:ext cx="1947695" cy="185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4212926"/>
            <a:ext cx="2932766" cy="296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وسيلة شرح بيضاوية 11"/>
          <p:cNvSpPr/>
          <p:nvPr/>
        </p:nvSpPr>
        <p:spPr>
          <a:xfrm>
            <a:off x="2270572" y="116632"/>
            <a:ext cx="5613796" cy="2808312"/>
          </a:xfrm>
          <a:prstGeom prst="wedgeEllipseCallout">
            <a:avLst>
              <a:gd name="adj1" fmla="val -64116"/>
              <a:gd name="adj2" fmla="val 6141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2627784" y="332656"/>
            <a:ext cx="47816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الفكرة هي الكتاب الطائر</a:t>
            </a:r>
            <a:endParaRPr lang="ar-SA" sz="3200" b="1" dirty="0">
              <a:solidFill>
                <a:srgbClr val="C00000"/>
              </a:solidFill>
            </a:endParaRPr>
          </a:p>
        </p:txBody>
      </p:sp>
      <p:pic>
        <p:nvPicPr>
          <p:cNvPr id="15" name="Picture 2" descr="C:\Users\Administrator\Google Drive\حقيبتي\أبو صهيب\مجلد دورة التطوير المهني\بناء الحقيبة التدريبية\صورة الكتاب الطائر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3336" y="836712"/>
            <a:ext cx="2474848" cy="192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977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نتيجة بحث الصور عن وجوه تعبيرية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3" name="AutoShape 4" descr="نتيجة بحث الصور عن وجوه تعبيرية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4" name="AutoShape 6" descr="نتيجة بحث الصور عن وجوه تعبيرية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5" name="AutoShape 8" descr="نتيجة بحث الصور عن وجوه تعبيرية"/>
          <p:cNvSpPr>
            <a:spLocks noChangeAspect="1" noChangeArrowheads="1"/>
          </p:cNvSpPr>
          <p:nvPr/>
        </p:nvSpPr>
        <p:spPr bwMode="auto">
          <a:xfrm>
            <a:off x="9380538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7" name="وسيلة شرح بيضاوية 6"/>
          <p:cNvSpPr/>
          <p:nvPr/>
        </p:nvSpPr>
        <p:spPr>
          <a:xfrm>
            <a:off x="2478486" y="160338"/>
            <a:ext cx="5256584" cy="1188132"/>
          </a:xfrm>
          <a:prstGeom prst="wedgeEllipseCallout">
            <a:avLst>
              <a:gd name="adj1" fmla="val 46066"/>
              <a:gd name="adj2" fmla="val 10966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766518" y="439659"/>
            <a:ext cx="463923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وهكذا ظهرت فكرة الكتاب الطائر</a:t>
            </a:r>
            <a:endParaRPr lang="ar-SA" sz="3200" b="1" dirty="0">
              <a:solidFill>
                <a:srgbClr val="C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وسيلة شرح مستطيلة مستديرة الزوايا 9"/>
          <p:cNvSpPr/>
          <p:nvPr/>
        </p:nvSpPr>
        <p:spPr>
          <a:xfrm>
            <a:off x="251520" y="1628800"/>
            <a:ext cx="5179294" cy="1959898"/>
          </a:xfrm>
          <a:prstGeom prst="wedgeRoundRectCallout">
            <a:avLst>
              <a:gd name="adj1" fmla="val 69144"/>
              <a:gd name="adj2" fmla="val 8801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ربع نص 10"/>
          <p:cNvSpPr txBox="1"/>
          <p:nvPr/>
        </p:nvSpPr>
        <p:spPr>
          <a:xfrm>
            <a:off x="341364" y="1772816"/>
            <a:ext cx="5017441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وقد قام زميلنا الأستاذ / جميل مفرج </a:t>
            </a:r>
          </a:p>
          <a:p>
            <a:pPr algn="ctr"/>
            <a:r>
              <a:rPr lang="ar-SA" sz="2800" b="1" dirty="0" smtClean="0"/>
              <a:t>بتطبيق الفكرة في القاعة حيث أطلق هذا الكتيب            منه ثم إليَّ ثم إلى الأستاذ / سعود السمحان</a:t>
            </a:r>
            <a:endParaRPr lang="ar-SA" sz="2800" b="1" dirty="0"/>
          </a:p>
        </p:txBody>
      </p:sp>
      <p:pic>
        <p:nvPicPr>
          <p:cNvPr id="1036" name="Picture 12" descr="http://cdn.mysitemyway.com/etc-mysitemyway/icons/legacy-previews/icons/3d-transparent-glass-icons-arrows/006790-3d-transparent-glass-icon-arrows-hand-pointer1-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559948"/>
            <a:ext cx="997753" cy="99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727555" y="4110119"/>
            <a:ext cx="3179549" cy="2226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2503" y="4137354"/>
            <a:ext cx="3053071" cy="2154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6502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نتيجة بحث الصور عن وجوه تعبيرية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" name="AutoShape 4" descr="نتيجة بحث الصور عن وجوه تعبيرية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4" name="AutoShape 6" descr="نتيجة بحث الصور عن وجوه تعبيرية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AutoShape 8" descr="نتيجة بحث الصور عن وجوه تعبيرية"/>
          <p:cNvSpPr>
            <a:spLocks noChangeAspect="1" noChangeArrowheads="1"/>
          </p:cNvSpPr>
          <p:nvPr/>
        </p:nvSpPr>
        <p:spPr bwMode="auto">
          <a:xfrm>
            <a:off x="9380538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وسيلة شرح بيضاوية 6"/>
          <p:cNvSpPr/>
          <p:nvPr/>
        </p:nvSpPr>
        <p:spPr>
          <a:xfrm>
            <a:off x="2478486" y="160338"/>
            <a:ext cx="5256584" cy="1188132"/>
          </a:xfrm>
          <a:prstGeom prst="wedgeEllipseCallout">
            <a:avLst>
              <a:gd name="adj1" fmla="val 46066"/>
              <a:gd name="adj2" fmla="val 109661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766518" y="335558"/>
            <a:ext cx="463923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وقد قمت أنا بتطبيق الفكرة في بيتي</a:t>
            </a:r>
            <a:endParaRPr lang="ar-SA" sz="3200" b="1" dirty="0">
              <a:solidFill>
                <a:srgbClr val="C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وسيلة شرح مستطيلة مستديرة الزوايا 9"/>
          <p:cNvSpPr/>
          <p:nvPr/>
        </p:nvSpPr>
        <p:spPr>
          <a:xfrm>
            <a:off x="188749" y="1628799"/>
            <a:ext cx="5242065" cy="2293897"/>
          </a:xfrm>
          <a:prstGeom prst="wedgeRoundRectCallout">
            <a:avLst>
              <a:gd name="adj1" fmla="val 69144"/>
              <a:gd name="adj2" fmla="val 880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79512" y="1772816"/>
            <a:ext cx="5238748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002060"/>
                </a:solidFill>
              </a:rPr>
              <a:t>قرأت ابنتي الصغيرة كتيب صغير جدا للأطفال كتجربة ثم اعطته لوالدتها ثم إلى أخيها الأكبر ثم إلى أختها الكبرى ثم إليَّ أنا .</a:t>
            </a:r>
          </a:p>
          <a:p>
            <a:pPr algn="ctr"/>
            <a:r>
              <a:rPr lang="ar-SA" sz="2800" b="1" dirty="0" smtClean="0">
                <a:solidFill>
                  <a:srgbClr val="002060"/>
                </a:solidFill>
              </a:rPr>
              <a:t>وهذا هو الكتيب  </a:t>
            </a:r>
            <a:endParaRPr lang="ar-SA" sz="2800" b="1" dirty="0">
              <a:solidFill>
                <a:srgbClr val="002060"/>
              </a:solidFill>
            </a:endParaRPr>
          </a:p>
        </p:txBody>
      </p:sp>
      <p:pic>
        <p:nvPicPr>
          <p:cNvPr id="1036" name="Picture 12" descr="http://cdn.mysitemyway.com/etc-mysitemyway/icons/legacy-previews/icons/3d-transparent-glass-icons-arrows/006790-3d-transparent-glass-icon-arrows-hand-pointer1-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0161" y="3140968"/>
            <a:ext cx="789551" cy="78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365104"/>
            <a:ext cx="3168352" cy="2304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0" y="4549746"/>
            <a:ext cx="2304257" cy="1934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8846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وسيلة شرح بيضاوية 8"/>
          <p:cNvSpPr/>
          <p:nvPr/>
        </p:nvSpPr>
        <p:spPr>
          <a:xfrm>
            <a:off x="35496" y="7937"/>
            <a:ext cx="6336704" cy="6445399"/>
          </a:xfrm>
          <a:prstGeom prst="wedgeEllipseCallout">
            <a:avLst>
              <a:gd name="adj1" fmla="val 63456"/>
              <a:gd name="adj2" fmla="val -77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67544" y="548680"/>
            <a:ext cx="5472608" cy="526297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3200" b="1" dirty="0" smtClean="0">
                <a:solidFill>
                  <a:srgbClr val="FF0000"/>
                </a:solidFill>
              </a:rPr>
              <a:t>هذه الفكرة </a:t>
            </a:r>
          </a:p>
          <a:p>
            <a:pPr algn="ctr">
              <a:lnSpc>
                <a:spcPct val="150000"/>
              </a:lnSpc>
            </a:pPr>
            <a:r>
              <a:rPr lang="ar-SA" sz="3200" b="1" dirty="0" smtClean="0">
                <a:solidFill>
                  <a:srgbClr val="FF0000"/>
                </a:solidFill>
              </a:rPr>
              <a:t>يمكن تفعيلها داخل المنظمات .</a:t>
            </a:r>
          </a:p>
          <a:p>
            <a:pPr algn="ctr">
              <a:lnSpc>
                <a:spcPct val="150000"/>
              </a:lnSpc>
            </a:pPr>
            <a:r>
              <a:rPr lang="ar-SA" sz="3200" b="1" dirty="0" smtClean="0">
                <a:solidFill>
                  <a:srgbClr val="FF0000"/>
                </a:solidFill>
              </a:rPr>
              <a:t>لتحقيق وتعزيز إيجابيات أو مكافحةٍ ووقاية من سلبيات أو زرع </a:t>
            </a:r>
            <a:r>
              <a:rPr lang="ar-SA" sz="3200" b="1" dirty="0" err="1" smtClean="0">
                <a:solidFill>
                  <a:srgbClr val="FF0000"/>
                </a:solidFill>
              </a:rPr>
              <a:t>إتجاهات</a:t>
            </a:r>
            <a:r>
              <a:rPr lang="ar-SA" sz="3200" b="1" dirty="0" smtClean="0">
                <a:solidFill>
                  <a:srgbClr val="FF0000"/>
                </a:solidFill>
              </a:rPr>
              <a:t> حسب الاحتياج أو وضع منسوبي المنظمة في دائرة الحدث فيما يخدم مصلحتهم . </a:t>
            </a:r>
            <a:endParaRPr lang="ar-SA" sz="2800" b="1" dirty="0">
              <a:solidFill>
                <a:srgbClr val="F79646">
                  <a:lumMod val="50000"/>
                </a:srgbClr>
              </a:solidFill>
            </a:endParaRPr>
          </a:p>
        </p:txBody>
      </p:sp>
      <p:pic>
        <p:nvPicPr>
          <p:cNvPr id="2050" name="Picture 2" descr="C:\Users\Administrator\Google Drive\حقيبتي\أبو صهيب\مجلد دورة التطوير المهني\بناء الحقيبة التدريبية\ضاحك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6057"/>
            <a:ext cx="987446" cy="69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Google Drive\حقيبتي\أبو صهيب\مجلد دورة التطوير المهني\بناء الحقيبة التدريبية\ضاحك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3412" y="5786938"/>
            <a:ext cx="860871" cy="97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وسيلة شرح على شكل سحابة 10"/>
          <p:cNvSpPr/>
          <p:nvPr/>
        </p:nvSpPr>
        <p:spPr>
          <a:xfrm>
            <a:off x="6858000" y="143723"/>
            <a:ext cx="2106488" cy="1440160"/>
          </a:xfrm>
          <a:prstGeom prst="cloudCallout">
            <a:avLst>
              <a:gd name="adj1" fmla="val -10976"/>
              <a:gd name="adj2" fmla="val 833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7452320" y="359747"/>
            <a:ext cx="102636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تطوير الفكرة</a:t>
            </a:r>
            <a:endParaRPr lang="ar-SA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58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AutoShape 6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AutoShape 8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وسيلة شرح بيضاوية 8"/>
          <p:cNvSpPr/>
          <p:nvPr/>
        </p:nvSpPr>
        <p:spPr>
          <a:xfrm>
            <a:off x="35496" y="7937"/>
            <a:ext cx="6336704" cy="6445399"/>
          </a:xfrm>
          <a:prstGeom prst="wedgeEllipseCallout">
            <a:avLst>
              <a:gd name="adj1" fmla="val 63456"/>
              <a:gd name="adj2" fmla="val -77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67544" y="692696"/>
            <a:ext cx="5472608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3600" b="1" dirty="0" smtClean="0">
                <a:solidFill>
                  <a:srgbClr val="FF0000"/>
                </a:solidFill>
              </a:rPr>
              <a:t>فمثلا / </a:t>
            </a:r>
          </a:p>
          <a:p>
            <a:pPr algn="ctr">
              <a:lnSpc>
                <a:spcPct val="150000"/>
              </a:lnSpc>
            </a:pPr>
            <a:r>
              <a:rPr lang="ar-SA" sz="3600" b="1" dirty="0" smtClean="0">
                <a:solidFill>
                  <a:srgbClr val="FF0000"/>
                </a:solidFill>
              </a:rPr>
              <a:t>1) يطلق الكتاب الطائر داخل المدرسة لمعالجة سلبية أو تعزيز إيجابية أو زرع اتجاه إيجابي أو تعريف بموضوع الساعة مثلا في حدود احتياج الطلاب .</a:t>
            </a:r>
            <a:endParaRPr lang="ar-SA" sz="3600" b="1" dirty="0">
              <a:solidFill>
                <a:srgbClr val="F79646">
                  <a:lumMod val="50000"/>
                </a:srgbClr>
              </a:solidFill>
            </a:endParaRPr>
          </a:p>
        </p:txBody>
      </p:sp>
      <p:pic>
        <p:nvPicPr>
          <p:cNvPr id="2050" name="Picture 2" descr="C:\Users\Administrator\Google Drive\حقيبتي\أبو صهيب\مجلد دورة التطوير المهني\بناء الحقيبة التدريبية\ضاحك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6057"/>
            <a:ext cx="987446" cy="69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Google Drive\حقيبتي\أبو صهيب\مجلد دورة التطوير المهني\بناء الحقيبة التدريبية\ضاحك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3412" y="5786938"/>
            <a:ext cx="860871" cy="97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وسيلة شرح على شكل سحابة 10"/>
          <p:cNvSpPr/>
          <p:nvPr/>
        </p:nvSpPr>
        <p:spPr>
          <a:xfrm>
            <a:off x="6858000" y="143723"/>
            <a:ext cx="2106488" cy="1440160"/>
          </a:xfrm>
          <a:prstGeom prst="cloudCallout">
            <a:avLst>
              <a:gd name="adj1" fmla="val -10976"/>
              <a:gd name="adj2" fmla="val 833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7452320" y="359747"/>
            <a:ext cx="102636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تطوير الفكرة</a:t>
            </a:r>
            <a:endParaRPr lang="ar-SA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010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AutoShape 6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AutoShape 8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وسيلة شرح بيضاوية 8"/>
          <p:cNvSpPr/>
          <p:nvPr/>
        </p:nvSpPr>
        <p:spPr>
          <a:xfrm>
            <a:off x="35496" y="7937"/>
            <a:ext cx="6336704" cy="6445399"/>
          </a:xfrm>
          <a:prstGeom prst="wedgeEllipseCallout">
            <a:avLst>
              <a:gd name="adj1" fmla="val 63456"/>
              <a:gd name="adj2" fmla="val -77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67544" y="692696"/>
            <a:ext cx="5472608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5400" b="1" dirty="0" smtClean="0">
                <a:solidFill>
                  <a:srgbClr val="FF0000"/>
                </a:solidFill>
              </a:rPr>
              <a:t>2) يطلق داخل المنزل للأسباب السابق ذكرها فيما يخص احتياجات الأسرة .</a:t>
            </a:r>
            <a:endParaRPr lang="ar-SA" sz="5400" b="1" dirty="0">
              <a:solidFill>
                <a:srgbClr val="F79646">
                  <a:lumMod val="50000"/>
                </a:srgbClr>
              </a:solidFill>
            </a:endParaRPr>
          </a:p>
        </p:txBody>
      </p:sp>
      <p:pic>
        <p:nvPicPr>
          <p:cNvPr id="2050" name="Picture 2" descr="C:\Users\Administrator\Google Drive\حقيبتي\أبو صهيب\مجلد دورة التطوير المهني\بناء الحقيبة التدريبية\ضاحك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6057"/>
            <a:ext cx="987446" cy="69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Google Drive\حقيبتي\أبو صهيب\مجلد دورة التطوير المهني\بناء الحقيبة التدريبية\ضاحك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3412" y="5786938"/>
            <a:ext cx="860871" cy="97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وسيلة شرح على شكل سحابة 10"/>
          <p:cNvSpPr/>
          <p:nvPr/>
        </p:nvSpPr>
        <p:spPr>
          <a:xfrm>
            <a:off x="6858000" y="143723"/>
            <a:ext cx="2106488" cy="1440160"/>
          </a:xfrm>
          <a:prstGeom prst="cloudCallout">
            <a:avLst>
              <a:gd name="adj1" fmla="val -10976"/>
              <a:gd name="adj2" fmla="val 833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7452320" y="359747"/>
            <a:ext cx="102636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تطوير الفكرة</a:t>
            </a:r>
            <a:endParaRPr lang="ar-SA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755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AutoShape 6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AutoShape 8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وسيلة شرح بيضاوية 8"/>
          <p:cNvSpPr/>
          <p:nvPr/>
        </p:nvSpPr>
        <p:spPr>
          <a:xfrm>
            <a:off x="35496" y="7937"/>
            <a:ext cx="6336704" cy="6445399"/>
          </a:xfrm>
          <a:prstGeom prst="wedgeEllipseCallout">
            <a:avLst>
              <a:gd name="adj1" fmla="val 63456"/>
              <a:gd name="adj2" fmla="val -77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51520" y="1086991"/>
            <a:ext cx="5904656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5400" b="1" dirty="0" smtClean="0">
                <a:solidFill>
                  <a:srgbClr val="FF0000"/>
                </a:solidFill>
              </a:rPr>
              <a:t>2) يطلق داخل مقر العمل للأسباب السابق ذكرها فيما يخص احتياجات منسوبي العمل .</a:t>
            </a:r>
            <a:endParaRPr lang="ar-SA" sz="5400" b="1" dirty="0">
              <a:solidFill>
                <a:srgbClr val="F79646">
                  <a:lumMod val="50000"/>
                </a:srgbClr>
              </a:solidFill>
            </a:endParaRPr>
          </a:p>
        </p:txBody>
      </p:sp>
      <p:pic>
        <p:nvPicPr>
          <p:cNvPr id="2050" name="Picture 2" descr="C:\Users\Administrator\Google Drive\حقيبتي\أبو صهيب\مجلد دورة التطوير المهني\بناء الحقيبة التدريبية\ضاحك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6057"/>
            <a:ext cx="987446" cy="69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Google Drive\حقيبتي\أبو صهيب\مجلد دورة التطوير المهني\بناء الحقيبة التدريبية\ضاحك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3412" y="5786938"/>
            <a:ext cx="860871" cy="97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وسيلة شرح على شكل سحابة 10"/>
          <p:cNvSpPr/>
          <p:nvPr/>
        </p:nvSpPr>
        <p:spPr>
          <a:xfrm>
            <a:off x="6858000" y="143723"/>
            <a:ext cx="2106488" cy="1440160"/>
          </a:xfrm>
          <a:prstGeom prst="cloudCallout">
            <a:avLst>
              <a:gd name="adj1" fmla="val -10976"/>
              <a:gd name="adj2" fmla="val 833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7452320" y="359747"/>
            <a:ext cx="102636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تطوير الفكرة</a:t>
            </a:r>
            <a:endParaRPr lang="ar-SA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335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نتيجة بحث الصور عن ‪curtain graphics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669014"/>
            <a:ext cx="6076242" cy="333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نتيجة بحث الصور عن ‪Hands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045" y="4005064"/>
            <a:ext cx="4819878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2083526" y="109081"/>
            <a:ext cx="18689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60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مبادرة</a:t>
            </a:r>
            <a:endParaRPr lang="ar-SA" sz="60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99084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وسيلة شرح خطية 1 (حدود وشريط التمييز)‏ 1"/>
          <p:cNvSpPr/>
          <p:nvPr/>
        </p:nvSpPr>
        <p:spPr>
          <a:xfrm rot="16200000">
            <a:off x="6744668" y="-471860"/>
            <a:ext cx="1810841" cy="2843809"/>
          </a:xfrm>
          <a:prstGeom prst="accentBorderCallout1">
            <a:avLst>
              <a:gd name="adj1" fmla="val 18750"/>
              <a:gd name="adj2" fmla="val -8333"/>
              <a:gd name="adj3" fmla="val 33187"/>
              <a:gd name="adj4" fmla="val -31600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6372200" y="260648"/>
            <a:ext cx="259228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92D050"/>
                </a:solidFill>
              </a:rPr>
              <a:t>صبرا </a:t>
            </a:r>
            <a:r>
              <a:rPr lang="ar-SA" sz="2800" b="1" dirty="0" err="1" smtClean="0">
                <a:solidFill>
                  <a:srgbClr val="92D050"/>
                </a:solidFill>
              </a:rPr>
              <a:t>صبرا</a:t>
            </a:r>
            <a:r>
              <a:rPr lang="ar-SA" sz="2800" b="1" dirty="0" smtClean="0">
                <a:solidFill>
                  <a:srgbClr val="92D050"/>
                </a:solidFill>
              </a:rPr>
              <a:t> .....</a:t>
            </a:r>
          </a:p>
          <a:p>
            <a:pPr algn="ctr"/>
            <a:r>
              <a:rPr lang="ar-SA" sz="2800" b="1" dirty="0" smtClean="0">
                <a:solidFill>
                  <a:srgbClr val="92D050"/>
                </a:solidFill>
              </a:rPr>
              <a:t>على رسلكم فالمبادرة قادمة.</a:t>
            </a:r>
            <a:endParaRPr lang="ar-SA" sz="28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04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AutoShape 6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AutoShape 8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وسيلة شرح بيضاوية 8"/>
          <p:cNvSpPr/>
          <p:nvPr/>
        </p:nvSpPr>
        <p:spPr>
          <a:xfrm>
            <a:off x="35496" y="7937"/>
            <a:ext cx="6336704" cy="6445399"/>
          </a:xfrm>
          <a:prstGeom prst="wedgeEllipseCallout">
            <a:avLst>
              <a:gd name="adj1" fmla="val 63456"/>
              <a:gd name="adj2" fmla="val -77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51520" y="889550"/>
            <a:ext cx="5904656" cy="43396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3800" b="1" dirty="0" smtClean="0">
                <a:solidFill>
                  <a:srgbClr val="FF0000"/>
                </a:solidFill>
              </a:rPr>
              <a:t>وهلمَّ</a:t>
            </a:r>
          </a:p>
          <a:p>
            <a:pPr algn="ctr"/>
            <a:r>
              <a:rPr lang="ar-SA" sz="13800" b="1" dirty="0" smtClean="0">
                <a:solidFill>
                  <a:srgbClr val="FF0000"/>
                </a:solidFill>
              </a:rPr>
              <a:t>جرا</a:t>
            </a:r>
            <a:endParaRPr lang="ar-SA" sz="13800" b="1" dirty="0">
              <a:solidFill>
                <a:srgbClr val="F79646">
                  <a:lumMod val="50000"/>
                </a:srgbClr>
              </a:solidFill>
            </a:endParaRPr>
          </a:p>
        </p:txBody>
      </p:sp>
      <p:pic>
        <p:nvPicPr>
          <p:cNvPr id="2050" name="Picture 2" descr="C:\Users\Administrator\Google Drive\حقيبتي\أبو صهيب\مجلد دورة التطوير المهني\بناء الحقيبة التدريبية\ضاحك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6057"/>
            <a:ext cx="987446" cy="69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Google Drive\حقيبتي\أبو صهيب\مجلد دورة التطوير المهني\بناء الحقيبة التدريبية\ضاحك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3412" y="5786938"/>
            <a:ext cx="860871" cy="97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وسيلة شرح على شكل سحابة 10"/>
          <p:cNvSpPr/>
          <p:nvPr/>
        </p:nvSpPr>
        <p:spPr>
          <a:xfrm>
            <a:off x="6858000" y="143723"/>
            <a:ext cx="2106488" cy="1440160"/>
          </a:xfrm>
          <a:prstGeom prst="cloudCallout">
            <a:avLst>
              <a:gd name="adj1" fmla="val -10976"/>
              <a:gd name="adj2" fmla="val 833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7452320" y="359747"/>
            <a:ext cx="102636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prstClr val="black"/>
                </a:solidFill>
              </a:rPr>
              <a:t>تطوير الفكرة</a:t>
            </a:r>
            <a:endParaRPr lang="ar-SA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13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7" y="3427658"/>
            <a:ext cx="3276873" cy="324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557921"/>
            <a:ext cx="1763378" cy="254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7" y="4557921"/>
            <a:ext cx="1947695" cy="185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4212926"/>
            <a:ext cx="2932766" cy="296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وسيلة شرح بيضاوية 15"/>
          <p:cNvSpPr/>
          <p:nvPr/>
        </p:nvSpPr>
        <p:spPr>
          <a:xfrm>
            <a:off x="179512" y="0"/>
            <a:ext cx="8964488" cy="3140968"/>
          </a:xfrm>
          <a:prstGeom prst="wedgeEllipseCallout">
            <a:avLst>
              <a:gd name="adj1" fmla="val -4752"/>
              <a:gd name="adj2" fmla="val 9299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8" name="وسيلة شرح بيضاوية 17"/>
          <p:cNvSpPr/>
          <p:nvPr/>
        </p:nvSpPr>
        <p:spPr>
          <a:xfrm>
            <a:off x="179512" y="0"/>
            <a:ext cx="8964488" cy="3140968"/>
          </a:xfrm>
          <a:prstGeom prst="wedgeEllipseCallout">
            <a:avLst>
              <a:gd name="adj1" fmla="val 10874"/>
              <a:gd name="adj2" fmla="val 973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9" name="وسيلة شرح بيضاوية 18"/>
          <p:cNvSpPr/>
          <p:nvPr/>
        </p:nvSpPr>
        <p:spPr>
          <a:xfrm>
            <a:off x="179512" y="0"/>
            <a:ext cx="8964488" cy="3140968"/>
          </a:xfrm>
          <a:prstGeom prst="wedgeEllipseCallout">
            <a:avLst>
              <a:gd name="adj1" fmla="val 27802"/>
              <a:gd name="adj2" fmla="val 954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20" name="وسيلة شرح بيضاوية 19"/>
          <p:cNvSpPr/>
          <p:nvPr/>
        </p:nvSpPr>
        <p:spPr>
          <a:xfrm>
            <a:off x="179512" y="0"/>
            <a:ext cx="8964488" cy="3140968"/>
          </a:xfrm>
          <a:prstGeom prst="wedgeEllipseCallout">
            <a:avLst>
              <a:gd name="adj1" fmla="val 46466"/>
              <a:gd name="adj2" fmla="val 9113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395536" y="332656"/>
            <a:ext cx="8676456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C00000"/>
                </a:solidFill>
              </a:rPr>
              <a:t>شكر الله لك يا حكيم فايز</a:t>
            </a:r>
          </a:p>
          <a:p>
            <a:pPr algn="ctr"/>
            <a:r>
              <a:rPr lang="ar-SA" sz="4000" b="1" dirty="0" smtClean="0">
                <a:solidFill>
                  <a:srgbClr val="C00000"/>
                </a:solidFill>
              </a:rPr>
              <a:t>صدق الله في قوله تعالى ( وأمرهم شورى بينهم ) .</a:t>
            </a:r>
          </a:p>
          <a:p>
            <a:pPr algn="ctr"/>
            <a:r>
              <a:rPr lang="ar-SA" sz="4000" b="1" dirty="0" smtClean="0">
                <a:solidFill>
                  <a:srgbClr val="C00000"/>
                </a:solidFill>
              </a:rPr>
              <a:t>وصدق رسوله الكريم في قوله ( الدين النصيحة ) .</a:t>
            </a:r>
          </a:p>
          <a:p>
            <a:pPr algn="ctr"/>
            <a:r>
              <a:rPr lang="ar-SA" sz="4000" b="1" dirty="0" smtClean="0">
                <a:solidFill>
                  <a:srgbClr val="C00000"/>
                </a:solidFill>
              </a:rPr>
              <a:t>صلى الله عليه وسلم </a:t>
            </a:r>
            <a:endParaRPr lang="ar-SA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723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AutoShape 6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075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AutoShape 8" descr="نتيجة بحث الصور عن ‪Fly book‬‏"/>
          <p:cNvSpPr>
            <a:spLocks noChangeAspect="1" noChangeArrowheads="1"/>
          </p:cNvSpPr>
          <p:nvPr/>
        </p:nvSpPr>
        <p:spPr bwMode="auto">
          <a:xfrm>
            <a:off x="9228138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71700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وسيلة شرح بيضاوية 8"/>
          <p:cNvSpPr/>
          <p:nvPr/>
        </p:nvSpPr>
        <p:spPr>
          <a:xfrm>
            <a:off x="35496" y="7937"/>
            <a:ext cx="6336704" cy="6850063"/>
          </a:xfrm>
          <a:prstGeom prst="wedgeEllipseCallout">
            <a:avLst>
              <a:gd name="adj1" fmla="val 63456"/>
              <a:gd name="adj2" fmla="val -739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79512" y="185727"/>
            <a:ext cx="6048672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3600" b="1" dirty="0" smtClean="0">
                <a:solidFill>
                  <a:srgbClr val="1F497D">
                    <a:lumMod val="75000"/>
                  </a:srgbClr>
                </a:solidFill>
              </a:rPr>
              <a:t>أخيرا</a:t>
            </a:r>
          </a:p>
          <a:p>
            <a:pPr algn="ctr">
              <a:lnSpc>
                <a:spcPct val="150000"/>
              </a:lnSpc>
            </a:pPr>
            <a:r>
              <a:rPr lang="ar-SA" sz="3600" b="1" dirty="0" smtClean="0">
                <a:solidFill>
                  <a:srgbClr val="1F497D">
                    <a:lumMod val="75000"/>
                  </a:srgbClr>
                </a:solidFill>
              </a:rPr>
              <a:t>إن كان فيه تصفيق فعلى الصامت</a:t>
            </a:r>
          </a:p>
          <a:p>
            <a:pPr algn="ctr">
              <a:lnSpc>
                <a:spcPct val="150000"/>
              </a:lnSpc>
            </a:pPr>
            <a:endParaRPr lang="ar-SA" sz="28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ctr">
              <a:lnSpc>
                <a:spcPct val="150000"/>
              </a:lnSpc>
            </a:pPr>
            <a:endParaRPr lang="ar-SA" sz="2800" b="1" dirty="0">
              <a:solidFill>
                <a:srgbClr val="1F497D">
                  <a:lumMod val="75000"/>
                </a:srgbClr>
              </a:solidFill>
            </a:endParaRPr>
          </a:p>
          <a:p>
            <a:pPr algn="ctr">
              <a:lnSpc>
                <a:spcPct val="150000"/>
              </a:lnSpc>
            </a:pPr>
            <a:endParaRPr lang="ar-SA" sz="28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ctr">
              <a:lnSpc>
                <a:spcPct val="150000"/>
              </a:lnSpc>
            </a:pPr>
            <a:endParaRPr lang="ar-SA" sz="2800" b="1" dirty="0">
              <a:solidFill>
                <a:srgbClr val="1F497D">
                  <a:lumMod val="75000"/>
                </a:srgb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ar-SA" sz="4000" b="1" dirty="0" smtClean="0">
                <a:solidFill>
                  <a:srgbClr val="1F497D">
                    <a:lumMod val="75000"/>
                  </a:srgbClr>
                </a:solidFill>
              </a:rPr>
              <a:t>شكرا لكم</a:t>
            </a:r>
          </a:p>
          <a:p>
            <a:pPr algn="ctr">
              <a:lnSpc>
                <a:spcPct val="150000"/>
              </a:lnSpc>
            </a:pPr>
            <a:r>
              <a:rPr lang="ar-SA" sz="4000" b="1" dirty="0" smtClean="0">
                <a:solidFill>
                  <a:srgbClr val="1F497D">
                    <a:lumMod val="75000"/>
                  </a:srgbClr>
                </a:solidFill>
              </a:rPr>
              <a:t>والحمد لله</a:t>
            </a:r>
            <a:endParaRPr lang="ar-SA" sz="4000" b="1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3" name="Picture 2" descr="http://thumbs.dreamstime.com/z/d-smiling-sphere-face-big-zipper-white-background-300892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8874" y="2173309"/>
            <a:ext cx="1296296" cy="125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api.ning.com/files/zsX3J4G1XD6Fi2wfs5dFLQvgQ2e0Z2CjlByHaeK9yX6ymFOm5pqZPikZhqOQRVLcU6PhDMlYkOkca7zHs*J3rtGfNGZgszrr/APLAUSOS0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65359"/>
            <a:ext cx="1761138" cy="138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640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نتيجة بحث الصور عن ‪curtain graphics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669014"/>
            <a:ext cx="6076242" cy="333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istrator\Google Drive\حقيبتي\أبو صهيب\مجلد دورة التطوير المهني\بناء الحقيبة التدريبية\صورة الكتاب الطائر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84516"/>
            <a:ext cx="1008112" cy="11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نتيجة بحث الصور عن ‪Hands‬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045" y="4005064"/>
            <a:ext cx="4819878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2083526" y="109081"/>
            <a:ext cx="18689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مبادرة</a:t>
            </a:r>
            <a:endParaRPr lang="ar-SA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082" name="Picture 10" descr="C:\Users\Administrator\Google Drive\حقيبتي\أبو صهيب\مجلد دورة التطوير المهني\بناء الحقيبة التدريبية\صورة الكتاب الطائر2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5565" y="1490977"/>
            <a:ext cx="1344227" cy="151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Administrator\Google Drive\حقيبتي\أبو صهيب\مجلد دورة التطوير المهني\بناء الحقيبة التدريبية\صورة الكتاب الطائر2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2742" y="1526046"/>
            <a:ext cx="361266" cy="41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مربع نص 7"/>
          <p:cNvSpPr txBox="1"/>
          <p:nvPr/>
        </p:nvSpPr>
        <p:spPr>
          <a:xfrm>
            <a:off x="4211960" y="1602795"/>
            <a:ext cx="488293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b="1" dirty="0" smtClean="0">
                <a:solidFill>
                  <a:schemeClr val="bg1"/>
                </a:solidFill>
              </a:rPr>
              <a:t>الكتاب</a:t>
            </a:r>
            <a:endParaRPr lang="ar-SA" sz="1100" b="1" dirty="0">
              <a:solidFill>
                <a:schemeClr val="bg1"/>
              </a:solidFill>
            </a:endParaRPr>
          </a:p>
        </p:txBody>
      </p:sp>
      <p:pic>
        <p:nvPicPr>
          <p:cNvPr id="3084" name="Picture 12" descr="C:\Users\Administrator\Google Drive\حقيبتي\أبو صهيب\مجلد دورة التطوير المهني\بناء الحقيبة التدريبية\صورة الكتاب الطائر2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6448" y="3080660"/>
            <a:ext cx="507530" cy="34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مربع نص 14"/>
          <p:cNvSpPr txBox="1"/>
          <p:nvPr/>
        </p:nvSpPr>
        <p:spPr>
          <a:xfrm>
            <a:off x="1331640" y="3080660"/>
            <a:ext cx="504056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100" b="1" dirty="0" smtClean="0">
                <a:solidFill>
                  <a:schemeClr val="bg1"/>
                </a:solidFill>
              </a:rPr>
              <a:t>الطائر</a:t>
            </a:r>
            <a:endParaRPr lang="ar-SA" sz="1100" b="1" dirty="0">
              <a:solidFill>
                <a:schemeClr val="bg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199084"/>
            <a:ext cx="263842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وسيلة شرح بيضاوية 1"/>
          <p:cNvSpPr/>
          <p:nvPr/>
        </p:nvSpPr>
        <p:spPr>
          <a:xfrm>
            <a:off x="6111738" y="109081"/>
            <a:ext cx="2996766" cy="1832073"/>
          </a:xfrm>
          <a:prstGeom prst="wedgeEllipseCallout">
            <a:avLst>
              <a:gd name="adj1" fmla="val 115"/>
              <a:gd name="adj2" fmla="val 62694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6588224" y="116632"/>
            <a:ext cx="2232248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err="1" smtClean="0">
                <a:solidFill>
                  <a:schemeClr val="accent2">
                    <a:lumMod val="50000"/>
                  </a:schemeClr>
                </a:solidFill>
              </a:rPr>
              <a:t>هاكم</a:t>
            </a:r>
            <a:r>
              <a:rPr lang="ar-SA" sz="3600" b="1" dirty="0" smtClean="0">
                <a:solidFill>
                  <a:schemeClr val="accent2">
                    <a:lumMod val="50000"/>
                  </a:schemeClr>
                </a:solidFill>
              </a:rPr>
              <a:t> المبادرة وسميتها الكتاب الطائر</a:t>
            </a:r>
            <a:endParaRPr lang="ar-SA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372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2" grpId="0" animBg="1"/>
      <p:bldP spid="5" grpId="0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</TotalTime>
  <Words>1313</Words>
  <Application>Microsoft Office PowerPoint</Application>
  <PresentationFormat>عرض على الشاشة (3:4)‏</PresentationFormat>
  <Paragraphs>210</Paragraphs>
  <Slides>82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82</vt:i4>
      </vt:variant>
    </vt:vector>
  </HeadingPairs>
  <TitlesOfParts>
    <vt:vector size="83" baseType="lpstr">
      <vt:lpstr>نسق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  <vt:lpstr>الشريحة 72</vt:lpstr>
      <vt:lpstr>الشريحة 73</vt:lpstr>
      <vt:lpstr>الشريحة 74</vt:lpstr>
      <vt:lpstr>الشريحة 75</vt:lpstr>
      <vt:lpstr>الشريحة 76</vt:lpstr>
      <vt:lpstr>الشريحة 77</vt:lpstr>
      <vt:lpstr>الشريحة 78</vt:lpstr>
      <vt:lpstr>الشريحة 79</vt:lpstr>
      <vt:lpstr>الشريحة 80</vt:lpstr>
      <vt:lpstr>الشريحة 81</vt:lpstr>
      <vt:lpstr>الشريحة 82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مبادرة</dc:title>
  <dc:creator>Lenovo</dc:creator>
  <cp:lastModifiedBy>TOSHIBA</cp:lastModifiedBy>
  <cp:revision>154</cp:revision>
  <dcterms:created xsi:type="dcterms:W3CDTF">2015-11-06T17:45:46Z</dcterms:created>
  <dcterms:modified xsi:type="dcterms:W3CDTF">2015-12-16T22:16:37Z</dcterms:modified>
</cp:coreProperties>
</file>