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8"/>
  </p:notesMasterIdLst>
  <p:sldIdLst>
    <p:sldId id="256" r:id="rId2"/>
    <p:sldId id="280" r:id="rId3"/>
    <p:sldId id="257" r:id="rId4"/>
    <p:sldId id="281" r:id="rId5"/>
    <p:sldId id="276" r:id="rId6"/>
    <p:sldId id="258" r:id="rId7"/>
    <p:sldId id="277" r:id="rId8"/>
    <p:sldId id="259" r:id="rId9"/>
    <p:sldId id="261" r:id="rId10"/>
    <p:sldId id="260" r:id="rId11"/>
    <p:sldId id="262" r:id="rId12"/>
    <p:sldId id="263" r:id="rId13"/>
    <p:sldId id="278" r:id="rId14"/>
    <p:sldId id="264" r:id="rId15"/>
    <p:sldId id="265" r:id="rId16"/>
    <p:sldId id="266" r:id="rId17"/>
    <p:sldId id="267" r:id="rId18"/>
    <p:sldId id="268" r:id="rId19"/>
    <p:sldId id="279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yan albalawi" initials="KMB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82133" autoAdjust="0"/>
  </p:normalViewPr>
  <p:slideViewPr>
    <p:cSldViewPr>
      <p:cViewPr>
        <p:scale>
          <a:sx n="90" d="100"/>
          <a:sy n="90" d="100"/>
        </p:scale>
        <p:origin x="-22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EDDA07-88C0-44AA-AB1C-76FE31014AED}" type="doc">
      <dgm:prSet loTypeId="urn:microsoft.com/office/officeart/2011/layout/CircleProcess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03AE3FF-B575-4F27-954F-96D6B4EFDB11}">
      <dgm:prSet phldrT="[Text]" custT="1"/>
      <dgm:spPr/>
      <dgm:t>
        <a:bodyPr/>
        <a:lstStyle/>
        <a:p>
          <a:pPr rtl="1"/>
          <a:r>
            <a:rPr lang="ar-SA" sz="2000" b="1" dirty="0"/>
            <a:t>رصيد الأموال</a:t>
          </a:r>
        </a:p>
        <a:p>
          <a:pPr rtl="1"/>
          <a:r>
            <a:rPr lang="ar-SA" sz="1600" dirty="0"/>
            <a:t>( الموارد المتاحه لتسديد الالتزامات ق. الأجل في المستقبل)</a:t>
          </a:r>
        </a:p>
      </dgm:t>
    </dgm:pt>
    <dgm:pt modelId="{D5EA1443-5018-4476-BF05-8B46CC67378B}" type="parTrans" cxnId="{28B05FB1-6844-42FD-B3AF-8CA6E1BCFA13}">
      <dgm:prSet/>
      <dgm:spPr/>
      <dgm:t>
        <a:bodyPr/>
        <a:lstStyle/>
        <a:p>
          <a:pPr rtl="1"/>
          <a:endParaRPr lang="ar-SA"/>
        </a:p>
      </dgm:t>
    </dgm:pt>
    <dgm:pt modelId="{6851BA5B-4FEA-425A-B2E2-2E8EC0C3C6FB}" type="sibTrans" cxnId="{28B05FB1-6844-42FD-B3AF-8CA6E1BCFA13}">
      <dgm:prSet/>
      <dgm:spPr/>
      <dgm:t>
        <a:bodyPr/>
        <a:lstStyle/>
        <a:p>
          <a:pPr rtl="1"/>
          <a:endParaRPr lang="ar-SA"/>
        </a:p>
      </dgm:t>
    </dgm:pt>
    <dgm:pt modelId="{A3640D0F-3946-4A31-AEA4-6117C92ED943}">
      <dgm:prSet phldrT="[Text]" custT="1"/>
      <dgm:spPr/>
      <dgm:t>
        <a:bodyPr/>
        <a:lstStyle/>
        <a:p>
          <a:pPr rtl="1"/>
          <a:r>
            <a:rPr lang="ar-SA" sz="2000" b="1" dirty="0"/>
            <a:t>الالتزامات +</a:t>
          </a:r>
        </a:p>
        <a:p>
          <a:pPr rtl="1"/>
          <a:r>
            <a:rPr lang="ar-SA" sz="2000" dirty="0"/>
            <a:t>(</a:t>
          </a:r>
          <a:r>
            <a:rPr lang="ar-SA" sz="1600" dirty="0"/>
            <a:t> قصيرة الأجل فقط</a:t>
          </a:r>
          <a:r>
            <a:rPr lang="ar-SA" sz="1600" dirty="0" smtClean="0"/>
            <a:t>) القيود المفروضه على استخدام الموارد</a:t>
          </a:r>
          <a:endParaRPr lang="ar-SA" sz="2000" dirty="0"/>
        </a:p>
      </dgm:t>
    </dgm:pt>
    <dgm:pt modelId="{D8023C74-FE93-4F58-AAEA-14D653A76E7D}" type="parTrans" cxnId="{6E5B2586-3E08-48B6-955B-4B4F11D93A1E}">
      <dgm:prSet/>
      <dgm:spPr/>
      <dgm:t>
        <a:bodyPr/>
        <a:lstStyle/>
        <a:p>
          <a:pPr rtl="1"/>
          <a:endParaRPr lang="ar-SA"/>
        </a:p>
      </dgm:t>
    </dgm:pt>
    <dgm:pt modelId="{37CE5854-6A06-43A3-91EB-0011033D304D}" type="sibTrans" cxnId="{6E5B2586-3E08-48B6-955B-4B4F11D93A1E}">
      <dgm:prSet/>
      <dgm:spPr/>
      <dgm:t>
        <a:bodyPr/>
        <a:lstStyle/>
        <a:p>
          <a:pPr rtl="1"/>
          <a:endParaRPr lang="ar-SA"/>
        </a:p>
      </dgm:t>
    </dgm:pt>
    <dgm:pt modelId="{F03997B2-D612-4767-8AC2-843FA7E0D164}">
      <dgm:prSet phldrT="[Text]" custT="1"/>
      <dgm:spPr/>
      <dgm:t>
        <a:bodyPr/>
        <a:lstStyle/>
        <a:p>
          <a:pPr rtl="1"/>
          <a:r>
            <a:rPr lang="ar-SA" sz="2000" b="1"/>
            <a:t>الأصول</a:t>
          </a:r>
          <a:r>
            <a:rPr lang="ar-SA" sz="2600" b="1"/>
            <a:t> =</a:t>
          </a:r>
        </a:p>
        <a:p>
          <a:pPr rtl="1"/>
          <a:r>
            <a:rPr lang="ar-SA" sz="1600"/>
            <a:t>(الموارد و الامكانيات)</a:t>
          </a:r>
        </a:p>
      </dgm:t>
    </dgm:pt>
    <dgm:pt modelId="{9119CE7F-E145-497A-B5A7-A787C5968C73}" type="parTrans" cxnId="{FBEDF824-B68B-4B3B-8281-E81C65D56554}">
      <dgm:prSet/>
      <dgm:spPr/>
      <dgm:t>
        <a:bodyPr/>
        <a:lstStyle/>
        <a:p>
          <a:pPr rtl="1"/>
          <a:endParaRPr lang="ar-SA"/>
        </a:p>
      </dgm:t>
    </dgm:pt>
    <dgm:pt modelId="{758CFE4B-D1C9-4298-866F-982914A84F90}" type="sibTrans" cxnId="{FBEDF824-B68B-4B3B-8281-E81C65D56554}">
      <dgm:prSet/>
      <dgm:spPr/>
      <dgm:t>
        <a:bodyPr/>
        <a:lstStyle/>
        <a:p>
          <a:pPr rtl="1"/>
          <a:endParaRPr lang="ar-SA"/>
        </a:p>
      </dgm:t>
    </dgm:pt>
    <dgm:pt modelId="{DE8AB99D-C310-4E45-91A3-2A053990A060}" type="pres">
      <dgm:prSet presAssocID="{4EEDDA07-88C0-44AA-AB1C-76FE31014AE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A33E72D-BCA1-475E-ADE1-A2615FA05C11}" type="pres">
      <dgm:prSet presAssocID="{F03997B2-D612-4767-8AC2-843FA7E0D164}" presName="Accent3" presStyleCnt="0"/>
      <dgm:spPr/>
    </dgm:pt>
    <dgm:pt modelId="{38152CBD-6D1A-4163-9354-EF36631DFC34}" type="pres">
      <dgm:prSet presAssocID="{F03997B2-D612-4767-8AC2-843FA7E0D164}" presName="Accent" presStyleLbl="node1" presStyleIdx="0" presStyleCnt="3"/>
      <dgm:spPr/>
    </dgm:pt>
    <dgm:pt modelId="{CD41BD36-F1C1-4029-8199-1DDBC9AA64FC}" type="pres">
      <dgm:prSet presAssocID="{F03997B2-D612-4767-8AC2-843FA7E0D164}" presName="ParentBackground3" presStyleCnt="0"/>
      <dgm:spPr/>
    </dgm:pt>
    <dgm:pt modelId="{BFF6E55C-9E02-4870-96F5-F79A1947907A}" type="pres">
      <dgm:prSet presAssocID="{F03997B2-D612-4767-8AC2-843FA7E0D164}" presName="ParentBackground" presStyleLbl="fgAcc1" presStyleIdx="0" presStyleCnt="3"/>
      <dgm:spPr/>
      <dgm:t>
        <a:bodyPr/>
        <a:lstStyle/>
        <a:p>
          <a:pPr rtl="1"/>
          <a:endParaRPr lang="ar-SA"/>
        </a:p>
      </dgm:t>
    </dgm:pt>
    <dgm:pt modelId="{6770E982-98EE-4E22-B1CB-53C14CC5534E}" type="pres">
      <dgm:prSet presAssocID="{F03997B2-D612-4767-8AC2-843FA7E0D164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F965F8-3018-45F8-A4DB-5F64E0E971C9}" type="pres">
      <dgm:prSet presAssocID="{A3640D0F-3946-4A31-AEA4-6117C92ED943}" presName="Accent2" presStyleCnt="0"/>
      <dgm:spPr/>
    </dgm:pt>
    <dgm:pt modelId="{02DA71BD-D23B-4FFB-8FA4-4D5B41DF89E9}" type="pres">
      <dgm:prSet presAssocID="{A3640D0F-3946-4A31-AEA4-6117C92ED943}" presName="Accent" presStyleLbl="node1" presStyleIdx="1" presStyleCnt="3"/>
      <dgm:spPr/>
    </dgm:pt>
    <dgm:pt modelId="{C83E7F93-1F06-42CC-A2CB-BA577B44FB78}" type="pres">
      <dgm:prSet presAssocID="{A3640D0F-3946-4A31-AEA4-6117C92ED943}" presName="ParentBackground2" presStyleCnt="0"/>
      <dgm:spPr/>
    </dgm:pt>
    <dgm:pt modelId="{428D5363-1760-4DF1-A024-4848DFA61322}" type="pres">
      <dgm:prSet presAssocID="{A3640D0F-3946-4A31-AEA4-6117C92ED943}" presName="ParentBackground" presStyleLbl="fgAcc1" presStyleIdx="1" presStyleCnt="3"/>
      <dgm:spPr/>
      <dgm:t>
        <a:bodyPr/>
        <a:lstStyle/>
        <a:p>
          <a:pPr rtl="1"/>
          <a:endParaRPr lang="ar-SA"/>
        </a:p>
      </dgm:t>
    </dgm:pt>
    <dgm:pt modelId="{7AE79583-D290-4283-8691-C6DA4A61586F}" type="pres">
      <dgm:prSet presAssocID="{A3640D0F-3946-4A31-AEA4-6117C92ED943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5D003F-48F0-4537-8110-854F8F3014C6}" type="pres">
      <dgm:prSet presAssocID="{B03AE3FF-B575-4F27-954F-96D6B4EFDB11}" presName="Accent1" presStyleCnt="0"/>
      <dgm:spPr/>
    </dgm:pt>
    <dgm:pt modelId="{828C9D0E-4BB3-4DF3-A735-562FFA449B4D}" type="pres">
      <dgm:prSet presAssocID="{B03AE3FF-B575-4F27-954F-96D6B4EFDB11}" presName="Accent" presStyleLbl="node1" presStyleIdx="2" presStyleCnt="3"/>
      <dgm:spPr/>
    </dgm:pt>
    <dgm:pt modelId="{47D50139-E0BC-43DB-A58D-326B881850D4}" type="pres">
      <dgm:prSet presAssocID="{B03AE3FF-B575-4F27-954F-96D6B4EFDB11}" presName="ParentBackground1" presStyleCnt="0"/>
      <dgm:spPr/>
    </dgm:pt>
    <dgm:pt modelId="{91854348-6E0D-4576-A29F-012A0A4CDB52}" type="pres">
      <dgm:prSet presAssocID="{B03AE3FF-B575-4F27-954F-96D6B4EFDB11}" presName="ParentBackground" presStyleLbl="fgAcc1" presStyleIdx="2" presStyleCnt="3"/>
      <dgm:spPr/>
      <dgm:t>
        <a:bodyPr/>
        <a:lstStyle/>
        <a:p>
          <a:pPr rtl="1"/>
          <a:endParaRPr lang="ar-SA"/>
        </a:p>
      </dgm:t>
    </dgm:pt>
    <dgm:pt modelId="{416E75A4-2170-4B32-A6BD-62C7388C8883}" type="pres">
      <dgm:prSet presAssocID="{B03AE3FF-B575-4F27-954F-96D6B4EFDB11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0B403D8-7369-4B89-9D66-4D7699AC045F}" type="presOf" srcId="{B03AE3FF-B575-4F27-954F-96D6B4EFDB11}" destId="{91854348-6E0D-4576-A29F-012A0A4CDB52}" srcOrd="0" destOrd="0" presId="urn:microsoft.com/office/officeart/2011/layout/CircleProcess"/>
    <dgm:cxn modelId="{27C43BE1-C2B9-4E0F-AACA-6B823BF6A7E7}" type="presOf" srcId="{F03997B2-D612-4767-8AC2-843FA7E0D164}" destId="{6770E982-98EE-4E22-B1CB-53C14CC5534E}" srcOrd="1" destOrd="0" presId="urn:microsoft.com/office/officeart/2011/layout/CircleProcess"/>
    <dgm:cxn modelId="{6E5B2586-3E08-48B6-955B-4B4F11D93A1E}" srcId="{4EEDDA07-88C0-44AA-AB1C-76FE31014AED}" destId="{A3640D0F-3946-4A31-AEA4-6117C92ED943}" srcOrd="1" destOrd="0" parTransId="{D8023C74-FE93-4F58-AAEA-14D653A76E7D}" sibTransId="{37CE5854-6A06-43A3-91EB-0011033D304D}"/>
    <dgm:cxn modelId="{82B2C042-AAD1-4849-8386-E6B9D0F660C9}" type="presOf" srcId="{A3640D0F-3946-4A31-AEA4-6117C92ED943}" destId="{428D5363-1760-4DF1-A024-4848DFA61322}" srcOrd="0" destOrd="0" presId="urn:microsoft.com/office/officeart/2011/layout/CircleProcess"/>
    <dgm:cxn modelId="{28B05FB1-6844-42FD-B3AF-8CA6E1BCFA13}" srcId="{4EEDDA07-88C0-44AA-AB1C-76FE31014AED}" destId="{B03AE3FF-B575-4F27-954F-96D6B4EFDB11}" srcOrd="0" destOrd="0" parTransId="{D5EA1443-5018-4476-BF05-8B46CC67378B}" sibTransId="{6851BA5B-4FEA-425A-B2E2-2E8EC0C3C6FB}"/>
    <dgm:cxn modelId="{FBEDF824-B68B-4B3B-8281-E81C65D56554}" srcId="{4EEDDA07-88C0-44AA-AB1C-76FE31014AED}" destId="{F03997B2-D612-4767-8AC2-843FA7E0D164}" srcOrd="2" destOrd="0" parTransId="{9119CE7F-E145-497A-B5A7-A787C5968C73}" sibTransId="{758CFE4B-D1C9-4298-866F-982914A84F90}"/>
    <dgm:cxn modelId="{91670ED4-4122-4B7C-BF2E-E5D27ACD7196}" type="presOf" srcId="{4EEDDA07-88C0-44AA-AB1C-76FE31014AED}" destId="{DE8AB99D-C310-4E45-91A3-2A053990A060}" srcOrd="0" destOrd="0" presId="urn:microsoft.com/office/officeart/2011/layout/CircleProcess"/>
    <dgm:cxn modelId="{749D7CF7-67DE-4360-898F-A150E484A4B5}" type="presOf" srcId="{F03997B2-D612-4767-8AC2-843FA7E0D164}" destId="{BFF6E55C-9E02-4870-96F5-F79A1947907A}" srcOrd="0" destOrd="0" presId="urn:microsoft.com/office/officeart/2011/layout/CircleProcess"/>
    <dgm:cxn modelId="{18175C18-C1D3-4031-BD88-AA31046FD7D7}" type="presOf" srcId="{B03AE3FF-B575-4F27-954F-96D6B4EFDB11}" destId="{416E75A4-2170-4B32-A6BD-62C7388C8883}" srcOrd="1" destOrd="0" presId="urn:microsoft.com/office/officeart/2011/layout/CircleProcess"/>
    <dgm:cxn modelId="{BAF49283-D6A2-4E4D-8D86-AADEA8EA1FF5}" type="presOf" srcId="{A3640D0F-3946-4A31-AEA4-6117C92ED943}" destId="{7AE79583-D290-4283-8691-C6DA4A61586F}" srcOrd="1" destOrd="0" presId="urn:microsoft.com/office/officeart/2011/layout/CircleProcess"/>
    <dgm:cxn modelId="{5B5CC7F9-542B-4B8D-812A-0BBF242DD68C}" type="presParOf" srcId="{DE8AB99D-C310-4E45-91A3-2A053990A060}" destId="{1A33E72D-BCA1-475E-ADE1-A2615FA05C11}" srcOrd="0" destOrd="0" presId="urn:microsoft.com/office/officeart/2011/layout/CircleProcess"/>
    <dgm:cxn modelId="{975CDC41-D788-49C5-BD10-B180CD955B91}" type="presParOf" srcId="{1A33E72D-BCA1-475E-ADE1-A2615FA05C11}" destId="{38152CBD-6D1A-4163-9354-EF36631DFC34}" srcOrd="0" destOrd="0" presId="urn:microsoft.com/office/officeart/2011/layout/CircleProcess"/>
    <dgm:cxn modelId="{47936037-D945-459E-A009-013B1038D1FC}" type="presParOf" srcId="{DE8AB99D-C310-4E45-91A3-2A053990A060}" destId="{CD41BD36-F1C1-4029-8199-1DDBC9AA64FC}" srcOrd="1" destOrd="0" presId="urn:microsoft.com/office/officeart/2011/layout/CircleProcess"/>
    <dgm:cxn modelId="{EED29C00-C59B-4687-8FE9-9FAA5A5CE933}" type="presParOf" srcId="{CD41BD36-F1C1-4029-8199-1DDBC9AA64FC}" destId="{BFF6E55C-9E02-4870-96F5-F79A1947907A}" srcOrd="0" destOrd="0" presId="urn:microsoft.com/office/officeart/2011/layout/CircleProcess"/>
    <dgm:cxn modelId="{DA34182E-5B9F-45A4-9BBA-43680028B134}" type="presParOf" srcId="{DE8AB99D-C310-4E45-91A3-2A053990A060}" destId="{6770E982-98EE-4E22-B1CB-53C14CC5534E}" srcOrd="2" destOrd="0" presId="urn:microsoft.com/office/officeart/2011/layout/CircleProcess"/>
    <dgm:cxn modelId="{42EE9601-4147-4186-B489-571935C5E18D}" type="presParOf" srcId="{DE8AB99D-C310-4E45-91A3-2A053990A060}" destId="{9AF965F8-3018-45F8-A4DB-5F64E0E971C9}" srcOrd="3" destOrd="0" presId="urn:microsoft.com/office/officeart/2011/layout/CircleProcess"/>
    <dgm:cxn modelId="{3EC881F0-66D2-4A21-A4B1-4CCBA4FB7EBE}" type="presParOf" srcId="{9AF965F8-3018-45F8-A4DB-5F64E0E971C9}" destId="{02DA71BD-D23B-4FFB-8FA4-4D5B41DF89E9}" srcOrd="0" destOrd="0" presId="urn:microsoft.com/office/officeart/2011/layout/CircleProcess"/>
    <dgm:cxn modelId="{AF39EA40-3C42-42EF-A2AC-87B3C993F9C4}" type="presParOf" srcId="{DE8AB99D-C310-4E45-91A3-2A053990A060}" destId="{C83E7F93-1F06-42CC-A2CB-BA577B44FB78}" srcOrd="4" destOrd="0" presId="urn:microsoft.com/office/officeart/2011/layout/CircleProcess"/>
    <dgm:cxn modelId="{93EB924A-E500-40EE-ADB3-CC43AAEDF662}" type="presParOf" srcId="{C83E7F93-1F06-42CC-A2CB-BA577B44FB78}" destId="{428D5363-1760-4DF1-A024-4848DFA61322}" srcOrd="0" destOrd="0" presId="urn:microsoft.com/office/officeart/2011/layout/CircleProcess"/>
    <dgm:cxn modelId="{5361A744-7206-4382-A312-7F25DCA9BFCA}" type="presParOf" srcId="{DE8AB99D-C310-4E45-91A3-2A053990A060}" destId="{7AE79583-D290-4283-8691-C6DA4A61586F}" srcOrd="5" destOrd="0" presId="urn:microsoft.com/office/officeart/2011/layout/CircleProcess"/>
    <dgm:cxn modelId="{17F6BD1C-55AC-4EE5-B69A-716B1CBBF6DC}" type="presParOf" srcId="{DE8AB99D-C310-4E45-91A3-2A053990A060}" destId="{DC5D003F-48F0-4537-8110-854F8F3014C6}" srcOrd="6" destOrd="0" presId="urn:microsoft.com/office/officeart/2011/layout/CircleProcess"/>
    <dgm:cxn modelId="{24EE3712-7E5B-4E24-81CA-073C4C40B868}" type="presParOf" srcId="{DC5D003F-48F0-4537-8110-854F8F3014C6}" destId="{828C9D0E-4BB3-4DF3-A735-562FFA449B4D}" srcOrd="0" destOrd="0" presId="urn:microsoft.com/office/officeart/2011/layout/CircleProcess"/>
    <dgm:cxn modelId="{63E0176F-5E5E-4A08-8377-EE1C0754DA04}" type="presParOf" srcId="{DE8AB99D-C310-4E45-91A3-2A053990A060}" destId="{47D50139-E0BC-43DB-A58D-326B881850D4}" srcOrd="7" destOrd="0" presId="urn:microsoft.com/office/officeart/2011/layout/CircleProcess"/>
    <dgm:cxn modelId="{EE995F0D-062A-4E1B-BFD1-BEF386CDC638}" type="presParOf" srcId="{47D50139-E0BC-43DB-A58D-326B881850D4}" destId="{91854348-6E0D-4576-A29F-012A0A4CDB52}" srcOrd="0" destOrd="0" presId="urn:microsoft.com/office/officeart/2011/layout/CircleProcess"/>
    <dgm:cxn modelId="{6737F9DF-9C43-4711-87DB-EE6BF0E613BD}" type="presParOf" srcId="{DE8AB99D-C310-4E45-91A3-2A053990A060}" destId="{416E75A4-2170-4B32-A6BD-62C7388C8883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152CBD-6D1A-4163-9354-EF36631DFC34}">
      <dsp:nvSpPr>
        <dsp:cNvPr id="0" name=""/>
        <dsp:cNvSpPr/>
      </dsp:nvSpPr>
      <dsp:spPr>
        <a:xfrm>
          <a:off x="4455010" y="691928"/>
          <a:ext cx="1810596" cy="1810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6E55C-9E02-4870-96F5-F79A1947907A}">
      <dsp:nvSpPr>
        <dsp:cNvPr id="0" name=""/>
        <dsp:cNvSpPr/>
      </dsp:nvSpPr>
      <dsp:spPr>
        <a:xfrm>
          <a:off x="4515127" y="752303"/>
          <a:ext cx="1690361" cy="169018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/>
            <a:t>الأصول</a:t>
          </a:r>
          <a:r>
            <a:rPr lang="ar-SA" sz="2600" b="1" kern="1200"/>
            <a:t> =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/>
            <a:t>(الموارد و الامكانيات)</a:t>
          </a:r>
        </a:p>
      </dsp:txBody>
      <dsp:txXfrm>
        <a:off x="4756776" y="993803"/>
        <a:ext cx="1207064" cy="1207181"/>
      </dsp:txXfrm>
    </dsp:sp>
    <dsp:sp modelId="{02DA71BD-D23B-4FFB-8FA4-4D5B41DF89E9}">
      <dsp:nvSpPr>
        <dsp:cNvPr id="0" name=""/>
        <dsp:cNvSpPr/>
      </dsp:nvSpPr>
      <dsp:spPr>
        <a:xfrm rot="2700000">
          <a:off x="2585887" y="694117"/>
          <a:ext cx="1806235" cy="1806235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8D5363-1760-4DF1-A024-4848DFA61322}">
      <dsp:nvSpPr>
        <dsp:cNvPr id="0" name=""/>
        <dsp:cNvSpPr/>
      </dsp:nvSpPr>
      <dsp:spPr>
        <a:xfrm>
          <a:off x="2643824" y="752303"/>
          <a:ext cx="1690361" cy="169018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/>
            <a:t>الالتزامات +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/>
            <a:t>(</a:t>
          </a:r>
          <a:r>
            <a:rPr lang="ar-SA" sz="1600" kern="1200" dirty="0"/>
            <a:t> قصيرة الأجل فقط</a:t>
          </a:r>
          <a:r>
            <a:rPr lang="ar-SA" sz="1600" kern="1200" dirty="0" smtClean="0"/>
            <a:t>) القيود المفروضه على استخدام الموارد</a:t>
          </a:r>
          <a:endParaRPr lang="ar-SA" sz="2000" kern="1200" dirty="0"/>
        </a:p>
      </dsp:txBody>
      <dsp:txXfrm>
        <a:off x="2885473" y="993803"/>
        <a:ext cx="1207064" cy="1207181"/>
      </dsp:txXfrm>
    </dsp:sp>
    <dsp:sp modelId="{828C9D0E-4BB3-4DF3-A735-562FFA449B4D}">
      <dsp:nvSpPr>
        <dsp:cNvPr id="0" name=""/>
        <dsp:cNvSpPr/>
      </dsp:nvSpPr>
      <dsp:spPr>
        <a:xfrm rot="2700000">
          <a:off x="714585" y="694117"/>
          <a:ext cx="1806235" cy="1806235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854348-6E0D-4576-A29F-012A0A4CDB52}">
      <dsp:nvSpPr>
        <dsp:cNvPr id="0" name=""/>
        <dsp:cNvSpPr/>
      </dsp:nvSpPr>
      <dsp:spPr>
        <a:xfrm>
          <a:off x="772522" y="752303"/>
          <a:ext cx="1690361" cy="169018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/>
            <a:t>رصيد الأموال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/>
            <a:t>( الموارد المتاحه لتسديد الالتزامات ق. الأجل في المستقبل)</a:t>
          </a:r>
        </a:p>
      </dsp:txBody>
      <dsp:txXfrm>
        <a:off x="1014170" y="993803"/>
        <a:ext cx="1207064" cy="12071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3CA64F6-F00E-4E2E-BB08-0699F225F907}" type="datetimeFigureOut">
              <a:rPr lang="ar-SA" smtClean="0"/>
              <a:pPr/>
              <a:t>06/01/39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DC6AB18-85A1-4371-A5DB-62B304FBC2C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9273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dirty="0" smtClean="0"/>
              <a:t>المحاسبه عن الأموال  =</a:t>
            </a:r>
            <a:r>
              <a:rPr lang="ar-SA" sz="1200" baseline="0" dirty="0" smtClean="0"/>
              <a:t> المحاسبة الحكومية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08118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التقرير الشهري عن الايرادات , و الذي يفصح عن التالي: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الايرادات الشهريه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الايرادات المجمعه من بدايه السنه و حتى نهايه الشهر موضوع التقرير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الايرادات تحت التحصيل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 الايرادات المتوقع تحصيلها في الفتره المتبقيه لنهايه السنه الماليه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الانحرافات (+/-) على مستوى شهري و مستوى تجميعي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الاهتمام يوجه عاده على النقص الجوهري في الايرادات الفعليه عن المقدرة ( قد يكون بسبب تلاعب أو تغير في الأنظمه)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التقرير الشهري عن النفقات , و الذي يفصح عن التالي: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النفقات الشهريه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النفقات المجمعه من بدايه السنه و حتى نهايه الشهر موضوع التقرير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الارتباطات و الاعتمادات المتاحه وهي المتوقع الارتباط على انفاقها في الفتره الباقيه على نهايه السنه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استخدام الميزانيه و حساب الارتباطات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الانحرافات (+/-)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الاهتمام يكون في حاله الزياده الجوهريه في النفقات على الاعتمادات ( قد يكون بسبب تلاعب أو تغير في الأنظمه)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80035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الاساليب نفسها تتطبق على مستوى المال و مستوى الوحده الاداريه الحكوميه مع الاخذ في الاعتبار عدم تأثير الميزانيه العموميه بالنسبه للوحدات الاداريه الحكوميه</a:t>
            </a:r>
            <a:r>
              <a:rPr lang="ar-S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لعدم وجودها اصلا بالنسبة لها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82053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الاساليب نفسها تتطبق على مستوى المال و مستوى الوحده الاداريه الحكوميه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82053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ar-SA" dirty="0" smtClean="0"/>
              <a:t>- في ظل المحاسبه الحكوميه يتم تقدير المصروفات اللازمه لتغطيه الانشطه العامه للسنه الماليه القادمه ُ</a:t>
            </a:r>
            <a:r>
              <a:rPr lang="ar-SA" b="1" u="sng" dirty="0" smtClean="0"/>
              <a:t>ثم</a:t>
            </a:r>
            <a:r>
              <a:rPr lang="ar-SA" dirty="0" smtClean="0"/>
              <a:t> يتم تدبير الايرادات اللازمه لتغطيتها ( عكس منشآت قطاع الأعمال)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- </a:t>
            </a:r>
            <a:r>
              <a:rPr lang="ar-SA" sz="1200" dirty="0" smtClean="0"/>
              <a:t>الايرادات المقدرة و الاعتمادات هي حسابات تذكيريه أو وهميه حيث انها لا تمثل مخزونا للمنافع الاقتصاديه فهي ليست نتاج احداث لاقتصاديه او عمليات تمت في الماضي</a:t>
            </a:r>
            <a:endParaRPr lang="en-US" sz="2000" dirty="0" smtClean="0"/>
          </a:p>
          <a:p>
            <a:r>
              <a:rPr lang="ar-SA" dirty="0" smtClean="0"/>
              <a:t>- 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يترتب على إثبات هذه التقديرات تأثير ايجابي أو سلبي على رصيد المال</a:t>
            </a:r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الإيرادات المقدرة &gt; الاعتمادات         فائض</a:t>
            </a:r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الإيرادات المقدره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الاعتمادات          عجز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848794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تهدف الرقابه</a:t>
            </a:r>
            <a:r>
              <a:rPr lang="ar-SA" baseline="0" dirty="0" smtClean="0"/>
              <a:t> عن طريق الارتباطات</a:t>
            </a:r>
            <a:r>
              <a:rPr lang="ar-SA" dirty="0" smtClean="0"/>
              <a:t> الى ضمان صرف الاعتمادات في الأغراض المخصصه لها و عدم تجاوز القيمه المحدده</a:t>
            </a:r>
            <a:endParaRPr lang="en-US" sz="1800" dirty="0" smtClean="0"/>
          </a:p>
          <a:p>
            <a:endParaRPr lang="ar-SA" dirty="0" smtClean="0"/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المعادلة و التي تهدف الى الرقابة على الإنفاق تتمثل في عنصرين هما الارتباطات واحتياطي الارتباطات ويتم إلغاء هذين الحسابين عندما يتحول الالتزام المحتمل إلى التزام فعلي </a:t>
            </a:r>
          </a:p>
          <a:p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حساب الارتباطات يقفل في نفس السنه الماليه التي حدث فيها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ملاحظه : هناك نوع من النفقات لا يستلزم الارتباط به مثل  اعتمادات الرواتب و الاجور حيث يتم سدادها شهريا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8849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اخذت الكثير من الدول المتقدمة به لانه يمكن من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عمل المقارنه على اساس موحد بين النتائج الماليه للفترات الدوريه.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تحليل المصروفات الحكوميه على اساس التكلفه الحقيقيه للخدمه بغض النظر عن المدفوعات النقديه 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توضيح القيمه الحقيقيه للمشاريع الحكوميه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27241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93315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وفي المملكة العربية السعودية يتم تطبيق أساس الاستحقاق المعدل ( الأساس النقدي المعدل ) حيث يستخدم أساس الاستحقاق في إثبات المصروفات والأساس النقدي في إثبات الإيرادات.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325017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03782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الفرق بين المحاسبة</a:t>
            </a:r>
            <a:r>
              <a:rPr lang="ar-SA" baseline="0" dirty="0" smtClean="0"/>
              <a:t> الماليه و المحاسبة الحكوميه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baseline="0" dirty="0" smtClean="0"/>
              <a:t>*</a:t>
            </a:r>
            <a:r>
              <a:rPr lang="ar-SA" sz="1200" dirty="0" smtClean="0">
                <a:effectLst/>
              </a:rPr>
              <a:t>في الولايات المتحده </a:t>
            </a:r>
            <a:r>
              <a:rPr lang="ar-SA" sz="1200" u="sng" dirty="0" smtClean="0">
                <a:effectLst/>
              </a:rPr>
              <a:t>الأمريكيه</a:t>
            </a:r>
            <a:r>
              <a:rPr lang="ar-SA" sz="1200" dirty="0" smtClean="0">
                <a:effectLst/>
              </a:rPr>
              <a:t> تتم المحاسبه الحكوميه على عده مستويات : الولايات / المدن / المقاطعات بينما في </a:t>
            </a:r>
            <a:r>
              <a:rPr lang="ar-SA" sz="1200" u="sng" dirty="0" smtClean="0">
                <a:effectLst/>
              </a:rPr>
              <a:t>المملكه </a:t>
            </a:r>
            <a:r>
              <a:rPr lang="ar-SA" sz="1200" dirty="0" smtClean="0">
                <a:effectLst/>
              </a:rPr>
              <a:t>المحاسبه تكون على مستوى الدوله ككل 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dirty="0" smtClean="0">
                <a:effectLst/>
                <a:latin typeface="+mn-lt"/>
                <a:ea typeface="Calibri"/>
                <a:cs typeface="Arial"/>
              </a:rPr>
              <a:t>المال =</a:t>
            </a:r>
            <a:r>
              <a:rPr lang="ar-SA" sz="1200" baseline="0" dirty="0" smtClean="0">
                <a:effectLst/>
                <a:latin typeface="+mn-lt"/>
                <a:ea typeface="Calibri"/>
                <a:cs typeface="Arial"/>
              </a:rPr>
              <a:t> </a:t>
            </a:r>
            <a:r>
              <a:rPr lang="ar-SA" sz="1200" b="0" i="0" u="none" strike="noStrike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مجموعة من الموارد التي يتم تخصيصها لتحقيق هدف معين أو لأداء نشاط محدد وتكون موضوع القياس والاتصال المحاسبي </a:t>
            </a:r>
            <a:endParaRPr lang="ar-SA" sz="1200" dirty="0" smtClean="0">
              <a:effectLst/>
              <a:latin typeface="+mn-lt"/>
              <a:ea typeface="Calibri"/>
              <a:cs typeface="Arial"/>
            </a:endParaRPr>
          </a:p>
          <a:p>
            <a:r>
              <a:rPr lang="ar-SA" dirty="0" smtClean="0"/>
              <a:t>الوحده المحاسبيه</a:t>
            </a:r>
            <a:r>
              <a:rPr lang="ar-SA" baseline="0" dirty="0" smtClean="0"/>
              <a:t> تعد مركز للمسؤوليه و المحاسبه و تقييم الاداء 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86030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effectLst/>
              <a:latin typeface="+mn-lt"/>
              <a:ea typeface="Calibri"/>
              <a:cs typeface="Arial"/>
            </a:endParaRPr>
          </a:p>
          <a:p>
            <a:r>
              <a:rPr lang="ar-SA" b="0" baseline="0" dirty="0" smtClean="0"/>
              <a:t>**</a:t>
            </a:r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ونادرا ما تتعدد الأموال ومعظم مصادرها تكون من إيرادات الثروة الطبيعية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***باعتبار أن موارد الأموال قابلة للإنفاق وتتجدد سنويا من مصادرها الخارجية</a:t>
            </a:r>
            <a:endParaRPr lang="ar-SA" b="0" baseline="0" dirty="0" smtClean="0"/>
          </a:p>
          <a:p>
            <a:endParaRPr lang="ar-SA" dirty="0" smtClean="0"/>
          </a:p>
          <a:p>
            <a:pPr marL="0" marR="0" lvl="1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600" dirty="0" smtClean="0">
                <a:effectLst/>
              </a:rPr>
              <a:t>المصروفات الايراديه هي كل ما يلزم انفاقه نقدا او التعهد بسداده في سبيل تحقيق الايرادات في الفترة المحاسبيه الماليه</a:t>
            </a:r>
          </a:p>
          <a:p>
            <a:r>
              <a:rPr lang="ar-SA" sz="1200" dirty="0" smtClean="0">
                <a:effectLst/>
              </a:rPr>
              <a:t>المصروف الرأسمالي فهو كل ما يلزم انفاقه في سبيل الحصول على الايرادات في الفتره اللاحقه او في خلال اكثر من فتره محاسبيه قادمه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86030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4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الأصول السائلة : تتضمن كل من النقدية و أي أصول أخرى يتوقع تحويلها إلى نقدية خلال العمليات العادية للمال ، وترتبط الالتزامات قصيرة الأجل ارتباطا مباشرا بهذه</a:t>
            </a:r>
          </a:p>
          <a:p>
            <a:r>
              <a:rPr lang="ar-SA" sz="14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الأصول السائلة .</a:t>
            </a:r>
          </a:p>
          <a:p>
            <a:pPr lvl="1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هناك عدة مساوئ لمجرد الاكتفاء بتسجيل الأصول الثابته العامه في سجلات بيانيه دونما متابعة الحالة التشغيليه منها :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عدم الالتزام بالعمر الانتاجي للأصل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عدم ارتباط قرارات الاحلال بخطط مدروسه.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عدم القدرة على تحديد التوقيت المناسب لاحلال الاصول مما قد يؤدي الى استمرار استخدامها  بالرغم من انخفاض كفاءتها الأمر الذي يسهم في زياده نفقات التشغيل.</a:t>
            </a:r>
          </a:p>
          <a:p>
            <a:pPr lvl="3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عدم الاهتمام بالرقايه  على الاصول الراسماليه او الاستخدام الفعال لها </a:t>
            </a:r>
          </a:p>
          <a:p>
            <a:pPr lvl="3" rtl="1"/>
            <a:endParaRPr lang="ar-SA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مبررات هامه تستلزم</a:t>
            </a:r>
            <a:r>
              <a:rPr lang="ar-SA" sz="14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المحاسبه عن الاصول الثابته العامه و استهلاكها مثل :</a:t>
            </a:r>
          </a:p>
          <a:p>
            <a:pPr lvl="3" rtl="1"/>
            <a:r>
              <a:rPr lang="ar-SA" sz="14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تحديد تكاليف الخدمات العامه لاغراض القياس و التقييم و المراجعه </a:t>
            </a:r>
          </a:p>
          <a:p>
            <a:pPr lvl="3" rtl="1"/>
            <a:r>
              <a:rPr lang="ar-SA" sz="14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الرقابه على تشغيل و صيانه الاصول الثابته العامه و المحافظه عليها </a:t>
            </a:r>
          </a:p>
          <a:p>
            <a:pPr lvl="3" rtl="1"/>
            <a:r>
              <a:rPr lang="ar-SA" sz="14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التخطيط لاغراض عمليات الاحلال و الاستبدال 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ar-SA" sz="1200" b="1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51500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ar-SA" dirty="0" smtClean="0"/>
          </a:p>
          <a:p>
            <a:r>
              <a:rPr lang="ar-SA" dirty="0" smtClean="0"/>
              <a:t>وينعكس اثر التباين بين نظام</a:t>
            </a:r>
            <a:r>
              <a:rPr lang="ar-SA" baseline="0" dirty="0" smtClean="0"/>
              <a:t> المحاسبه عن الاموال و نظام المحاسبه الماليه على كثير من المفاهيم و المبادئ الاساسيه للمحاسبه الحكوميه و التى من ابرزها التالي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20329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rtl="1"/>
            <a:r>
              <a:rPr lang="ar-SA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الاصول الثابته </a:t>
            </a: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لا يتم المحاسبه عنها في نطاق المال لأنها لا تتحول الى نقديه</a:t>
            </a:r>
            <a:r>
              <a:rPr lang="ar-S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و </a:t>
            </a: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يتم المحاسبه عنها عن طريق مجموعه من الحسابات  هي " مجموعة حسابات الأصول الثابته العامه طويلة الأجل"  باستخدام الاساس ( النقدي او الاستحقاق) المعدل و تظهر في شكل نفقات و ليس كأصول ثابته في ميزانيه المال </a:t>
            </a:r>
          </a:p>
          <a:p>
            <a:pPr lvl="1" rtl="1"/>
            <a:r>
              <a:rPr lang="en-US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الأمر نفسه مع </a:t>
            </a:r>
            <a:r>
              <a:rPr lang="ar-SA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الالتزامات طويله الاجل </a:t>
            </a: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فيتم المحاسبه عنها باستخدام " مجموعة حسابات الالتزامات العامه طويله الأجل " و لا تظهر في ميزانيه المال</a:t>
            </a:r>
            <a:r>
              <a:rPr lang="ar-S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 rtl="1"/>
            <a:endParaRPr lang="ar-SA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يتم انشاء سجلات بيانية واحصائية يمكن عن طريقها الرقابة على الأصول الثابتة العامة طويلة الأجل و متابعة سداد الالتزامات العامة طويلة الأجل </a:t>
            </a:r>
            <a:endParaRPr lang="en-US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82735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1&amp;2 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أموال تعمل على أساس سنوي ولذلك تقفل حساباتها الاسمية في نهاية كل سنة مالية وتبدأ العمليات من جديد في نهاية السنة المالية التالية</a:t>
            </a:r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3&amp;4 أموال يتوقف بقاؤها على انجاز الأغراض المستهدفة منها ويتم أيضا إعداد التقارير المالية والتي تفصح عن نتائج العمليات والمركز المالي لكل مال في نهاية السنة المالية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91658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اموال الملكية هي وحدات قائمة تستمد بقاءها واستمرارها من بيع السلع وأداء الخدمات بمقابل فهي تعتمد على مواردها الذاتية التي تتولد من رؤوس أموالها الدائمة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6292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10527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8724-F530-490B-924A-378E724EC9F1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29DE-22B4-4338-B423-3B7083A65081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1038-9BCC-47E3-BAA7-CCC401A3DD37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3BB-3364-419C-A314-D834300B9995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4A99-6E60-4684-88B2-530764727D80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7A68-28B8-4886-B83E-60CEA4C22EFE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0206-B90E-499E-9BCD-7234F6A13810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F1A7-3E1A-4098-A662-58E04C58EA24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2F9C-9E7F-4868-801B-C38465C2EF1D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9DFF-0245-4BA7-887B-0B22EE88C850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04E-D4DA-4D2D-901E-8FCB85CD0C09}" type="datetime1">
              <a:rPr lang="ar-SA" smtClean="0"/>
              <a:pPr/>
              <a:t>06/01/39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7D5A32A-84C3-4EEA-B8FD-838140A6487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0ED5A5D-E5DA-4C7C-B8FB-3A36CCFD22A0}" type="datetime1">
              <a:rPr lang="ar-SA" smtClean="0"/>
              <a:pPr/>
              <a:t>06/01/39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نظام المحاسبة الحكومية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الثاني</a:t>
            </a:r>
          </a:p>
          <a:p>
            <a:r>
              <a:rPr lang="ar-SA" dirty="0" smtClean="0"/>
              <a:t>جامعه الملك سعود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6493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20000" cy="1008112"/>
          </a:xfrm>
        </p:spPr>
        <p:txBody>
          <a:bodyPr/>
          <a:lstStyle/>
          <a:p>
            <a:r>
              <a:rPr lang="ar-SA" sz="4800" dirty="0"/>
              <a:t>مفاهيم المحاسبه </a:t>
            </a:r>
            <a:r>
              <a:rPr lang="ar-SA" sz="4800" dirty="0" smtClean="0"/>
              <a:t>الحكوميه</a:t>
            </a:r>
            <a:r>
              <a:rPr lang="en-US" sz="4800" dirty="0"/>
              <a:t/>
            </a:r>
            <a:br>
              <a:rPr lang="en-US" sz="4800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/>
          <a:lstStyle/>
          <a:p>
            <a:r>
              <a:rPr lang="ar-SA" sz="2400" b="1" u="sng" dirty="0" smtClean="0"/>
              <a:t>الاصول </a:t>
            </a:r>
            <a:r>
              <a:rPr lang="ar-SA" sz="2400" b="1" u="sng" dirty="0"/>
              <a:t>و </a:t>
            </a:r>
            <a:r>
              <a:rPr lang="ar-SA" sz="2400" b="1" u="sng" dirty="0" smtClean="0"/>
              <a:t>الالتزامات</a:t>
            </a:r>
          </a:p>
          <a:p>
            <a:pPr lvl="1"/>
            <a:r>
              <a:rPr lang="ar-SA" dirty="0" smtClean="0"/>
              <a:t>معادله </a:t>
            </a:r>
            <a:r>
              <a:rPr lang="ar-SA" dirty="0"/>
              <a:t>الميزانيه في المحاسبه الحكوميه </a:t>
            </a:r>
            <a:r>
              <a:rPr lang="ar-SA" dirty="0" smtClean="0"/>
              <a:t>و التي تكون على مستوى الدولة 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946787435"/>
              </p:ext>
            </p:extLst>
          </p:nvPr>
        </p:nvGraphicFramePr>
        <p:xfrm>
          <a:off x="899592" y="2132856"/>
          <a:ext cx="6606108" cy="3194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2523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sz="2800" dirty="0"/>
              <a:t>معادله الميزانيه على مستوى الوحده الادرايه </a:t>
            </a:r>
            <a:r>
              <a:rPr lang="ar-SA" sz="2800" dirty="0" smtClean="0"/>
              <a:t>المنفذه لاهداف المال </a:t>
            </a:r>
            <a:endParaRPr lang="en-US" sz="2800" dirty="0"/>
          </a:p>
          <a:p>
            <a:pPr marL="777240" lvl="2" indent="0">
              <a:buNone/>
            </a:pPr>
            <a:endParaRPr lang="ar-SA" sz="2400" dirty="0" smtClean="0"/>
          </a:p>
          <a:p>
            <a:pPr lvl="3"/>
            <a:r>
              <a:rPr lang="ar-SA" sz="2200" dirty="0" smtClean="0"/>
              <a:t>الاصول : </a:t>
            </a:r>
            <a:r>
              <a:rPr lang="ar-SA" sz="2200" dirty="0"/>
              <a:t>الموارد المخصصة </a:t>
            </a:r>
            <a:r>
              <a:rPr lang="ar-SA" sz="2200" dirty="0" smtClean="0"/>
              <a:t>للوحدة الإدارية </a:t>
            </a:r>
            <a:r>
              <a:rPr lang="ar-SA" sz="2200" dirty="0"/>
              <a:t>الحكومية في </a:t>
            </a:r>
            <a:r>
              <a:rPr lang="ar-SA" sz="2200" dirty="0" smtClean="0"/>
              <a:t>شكل اعتمادات </a:t>
            </a:r>
            <a:r>
              <a:rPr lang="ar-SA" sz="2200" dirty="0"/>
              <a:t>تعتمد لها </a:t>
            </a:r>
            <a:r>
              <a:rPr lang="ar-SA" sz="2200" dirty="0" smtClean="0"/>
              <a:t>في الميزانية </a:t>
            </a:r>
            <a:r>
              <a:rPr lang="ar-SA" sz="2200" dirty="0"/>
              <a:t>العامة </a:t>
            </a:r>
            <a:r>
              <a:rPr lang="ar-SA" sz="2200" dirty="0" smtClean="0"/>
              <a:t>لتأدية الأنشطة </a:t>
            </a:r>
            <a:r>
              <a:rPr lang="ar-SA" sz="2200" dirty="0"/>
              <a:t>المنوطة بها في </a:t>
            </a:r>
            <a:r>
              <a:rPr lang="ar-SA" sz="2200" dirty="0" smtClean="0"/>
              <a:t>نطاق فترة </a:t>
            </a:r>
            <a:r>
              <a:rPr lang="ar-SA" sz="2200" dirty="0"/>
              <a:t>زمنية </a:t>
            </a:r>
            <a:r>
              <a:rPr lang="ar-SA" sz="2200" dirty="0" smtClean="0"/>
              <a:t>محددة</a:t>
            </a:r>
          </a:p>
          <a:p>
            <a:pPr lvl="3"/>
            <a:r>
              <a:rPr lang="ar-SA" sz="2200" dirty="0" smtClean="0"/>
              <a:t>الالتزامات : </a:t>
            </a:r>
            <a:r>
              <a:rPr lang="ar-SA" sz="2200" dirty="0"/>
              <a:t>القيود المفروضة </a:t>
            </a:r>
            <a:r>
              <a:rPr lang="ar-SA" sz="2200" dirty="0" smtClean="0"/>
              <a:t>على استخدام الوحدة الإدارية الحكومية للموارد المخصصة لها</a:t>
            </a:r>
          </a:p>
          <a:p>
            <a:r>
              <a:rPr lang="ar-SA" sz="2800" dirty="0" smtClean="0"/>
              <a:t>ماذا عن الاصول الثابته و الالتزامات ط. الاجل في المحاسبة الحكومية ؟</a:t>
            </a:r>
          </a:p>
          <a:p>
            <a:pPr marL="411480" lvl="1" indent="0">
              <a:buNone/>
            </a:pPr>
            <a:endParaRPr lang="ar-SA" sz="2600" dirty="0"/>
          </a:p>
        </p:txBody>
      </p:sp>
      <p:sp>
        <p:nvSpPr>
          <p:cNvPr id="4" name="Rectangle 3"/>
          <p:cNvSpPr/>
          <p:nvPr/>
        </p:nvSpPr>
        <p:spPr>
          <a:xfrm>
            <a:off x="2539256" y="1988840"/>
            <a:ext cx="28803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lvl="2" algn="ctr"/>
            <a:endParaRPr lang="ar-SA" sz="2600" b="1" dirty="0" smtClean="0"/>
          </a:p>
          <a:p>
            <a:pPr marL="0" lvl="2" algn="ctr"/>
            <a:r>
              <a:rPr lang="ar-SA" sz="2600" b="1" dirty="0" smtClean="0"/>
              <a:t>الأصول </a:t>
            </a:r>
            <a:r>
              <a:rPr lang="ar-SA" sz="2600" b="1" dirty="0"/>
              <a:t>= الالتزامات</a:t>
            </a:r>
          </a:p>
          <a:p>
            <a:pPr algn="ctr"/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1980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348064"/>
          </a:xfrm>
        </p:spPr>
        <p:txBody>
          <a:bodyPr/>
          <a:lstStyle/>
          <a:p>
            <a:endParaRPr lang="ar-SA" sz="2400" b="1" u="sng" dirty="0" smtClean="0"/>
          </a:p>
          <a:p>
            <a:endParaRPr lang="ar-SA" sz="2400" b="1" u="sng" dirty="0"/>
          </a:p>
          <a:p>
            <a:r>
              <a:rPr lang="ar-SA" sz="2800" b="1" u="sng" dirty="0" smtClean="0"/>
              <a:t>أنواع </a:t>
            </a:r>
            <a:r>
              <a:rPr lang="ar-SA" sz="2800" b="1" u="sng" dirty="0"/>
              <a:t>الأموال </a:t>
            </a:r>
            <a:endParaRPr lang="ar-SA" sz="2800" b="1" u="sng" dirty="0" smtClean="0"/>
          </a:p>
          <a:p>
            <a:pPr lvl="1"/>
            <a:r>
              <a:rPr lang="ar-SA" sz="2400" dirty="0" smtClean="0"/>
              <a:t>الاموال الحكومية </a:t>
            </a:r>
          </a:p>
          <a:p>
            <a:pPr lvl="1"/>
            <a:r>
              <a:rPr lang="ar-SA" sz="2400" dirty="0" smtClean="0"/>
              <a:t>اموال الملكية </a:t>
            </a:r>
          </a:p>
          <a:p>
            <a:pPr lvl="1"/>
            <a:r>
              <a:rPr lang="ar-SA" sz="2400" dirty="0" smtClean="0"/>
              <a:t>اموال الوكالة او الامانه</a:t>
            </a:r>
          </a:p>
          <a:p>
            <a:pPr marL="777240" lvl="2" indent="0">
              <a:buNone/>
            </a:pPr>
            <a:endParaRPr lang="en-US" dirty="0"/>
          </a:p>
          <a:p>
            <a:pPr lvl="3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107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348064"/>
          </a:xfrm>
        </p:spPr>
        <p:txBody>
          <a:bodyPr/>
          <a:lstStyle/>
          <a:p>
            <a:pPr marL="411480" lvl="1" indent="0">
              <a:buNone/>
            </a:pPr>
            <a:endParaRPr lang="en-US" sz="2400" dirty="0"/>
          </a:p>
          <a:p>
            <a:r>
              <a:rPr lang="ar-SA" sz="2800" b="1" u="sng" dirty="0"/>
              <a:t>أولا: الأموال الحكوميه </a:t>
            </a:r>
            <a:endParaRPr lang="en-US" sz="2800" b="1" u="sng" dirty="0"/>
          </a:p>
          <a:p>
            <a:pPr lvl="1"/>
            <a:r>
              <a:rPr lang="ar-SA" sz="2400" dirty="0"/>
              <a:t>تختص ب</a:t>
            </a:r>
            <a:r>
              <a:rPr lang="ar-SA" sz="2400" dirty="0" smtClean="0"/>
              <a:t>أنشطة الانفاق بالأخص للمحاسبة </a:t>
            </a:r>
            <a:r>
              <a:rPr lang="ar-SA" sz="2400" dirty="0"/>
              <a:t>عن تحصيل وإنفاق الموارد العامة</a:t>
            </a:r>
            <a:endParaRPr lang="en-US" sz="2400" dirty="0"/>
          </a:p>
          <a:p>
            <a:pPr lvl="1"/>
            <a:r>
              <a:rPr lang="ar-SA" sz="2400" dirty="0" smtClean="0"/>
              <a:t>تُمول </a:t>
            </a:r>
            <a:r>
              <a:rPr lang="ar-SA" sz="2400" dirty="0"/>
              <a:t>من الضرائب و الرسوم و ايرادات الثروة الطبيعه و اي موارد سياديه </a:t>
            </a:r>
            <a:r>
              <a:rPr lang="ar-SA" sz="2400" dirty="0" smtClean="0"/>
              <a:t>اخرى</a:t>
            </a:r>
          </a:p>
          <a:p>
            <a:pPr lvl="1"/>
            <a:r>
              <a:rPr lang="ar-SA" sz="2400" dirty="0"/>
              <a:t>تخصص سنويا في شكل اعتمادات في الميزانية العامة للدولة للإنفاق منها على أغراض عامة </a:t>
            </a:r>
            <a:r>
              <a:rPr lang="ar-SA" sz="2400" dirty="0" smtClean="0"/>
              <a:t>وخاصة</a:t>
            </a:r>
          </a:p>
          <a:p>
            <a:pPr lvl="1"/>
            <a:endParaRPr lang="en-US" dirty="0"/>
          </a:p>
          <a:p>
            <a:pPr lvl="3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0510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764704"/>
            <a:ext cx="7620000" cy="5564088"/>
          </a:xfrm>
        </p:spPr>
        <p:txBody>
          <a:bodyPr/>
          <a:lstStyle/>
          <a:p>
            <a:r>
              <a:rPr lang="ar-SA" dirty="0" smtClean="0"/>
              <a:t>تقسيمات الاموال الحكومية 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3418713"/>
              </p:ext>
            </p:extLst>
          </p:nvPr>
        </p:nvGraphicFramePr>
        <p:xfrm>
          <a:off x="251520" y="1700808"/>
          <a:ext cx="8136904" cy="439248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33748"/>
                <a:gridCol w="2033748"/>
                <a:gridCol w="2034704"/>
                <a:gridCol w="2034704"/>
              </a:tblGrid>
              <a:tr h="572933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المال العام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2.</a:t>
                      </a:r>
                      <a:r>
                        <a:rPr lang="ar-SA" sz="1400" b="1" baseline="0" dirty="0" smtClean="0">
                          <a:effectLst/>
                          <a:cs typeface="+mn-cs"/>
                        </a:rPr>
                        <a:t>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أموال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الايراد المخصص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3. أموال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المشروعات الرأسماليه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4. أموال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خدمة الدين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</a:tr>
              <a:tr h="3819555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مال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 </a:t>
                      </a: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العمليات او المال </a:t>
                      </a:r>
                      <a:r>
                        <a:rPr lang="ar-SA" sz="14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الجاري</a:t>
                      </a: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i="0" u="none" strike="noStrike" kern="1200" baseline="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يخصص للمحاسبة عن جميع موارد الدولة العامة ماعدا تلك التي يتم المحاسبة عنها في مال آخر</a:t>
                      </a:r>
                      <a:endParaRPr lang="en-US" sz="14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المحاسبه عنه قد تكون مركزيا ( على مستوى الدوله) أو لا مركزيا ( على مستوى المناطق المحليه)</a:t>
                      </a:r>
                      <a:endParaRPr lang="en-US" sz="14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تسمى بالموارد القابله للتخصيص لكونها جزء من مال قابل للانفاق و غير </a:t>
                      </a:r>
                      <a:r>
                        <a:rPr lang="ar-SA" sz="14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مقيد </a:t>
                      </a: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حيث لابد من نص نظام للانفاق </a:t>
                      </a:r>
                      <a:r>
                        <a:rPr lang="ar-SA" sz="14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منه</a:t>
                      </a:r>
                      <a:r>
                        <a:rPr lang="ar-SA" sz="1400" b="1" baseline="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 </a:t>
                      </a:r>
                      <a:endParaRPr lang="en-US" sz="14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  <a:cs typeface="+mn-cs"/>
                      </a:endParaRPr>
                    </a:p>
                  </a:txBody>
                  <a:tcPr marL="68061" marR="6806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هي مصادر ايراديه معينه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مخصصه</a:t>
                      </a:r>
                      <a:r>
                        <a:rPr lang="ar-SA" sz="1400" b="1" baseline="0" dirty="0" smtClean="0">
                          <a:effectLst/>
                          <a:cs typeface="+mn-cs"/>
                        </a:rPr>
                        <a:t>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قانونا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للانفاق منها على أغراض محدده.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مثال : </a:t>
                      </a:r>
                      <a:endParaRPr lang="ar-SA" sz="1400" b="1" dirty="0" smtClean="0">
                        <a:effectLst/>
                        <a:cs typeface="+mn-cs"/>
                      </a:endParaRPr>
                    </a:p>
                    <a:p>
                      <a:pPr marL="800100" lvl="1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مال الزكاة</a:t>
                      </a:r>
                      <a:r>
                        <a:rPr lang="ar-SA" sz="1400" b="1" baseline="0" dirty="0" smtClean="0">
                          <a:effectLst/>
                          <a:cs typeface="+mn-cs"/>
                        </a:rPr>
                        <a:t> 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مخصص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حصيلته للصرف منها على مصارفها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الشرعيه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  <a:p>
                      <a:pPr marL="800100" lvl="1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فرض ضريبه معينه تخصص حصيلتها لاصلاح و صيانه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الطرق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الموارد الماليه المستخدمه للحصول على تسهيلات رأسماليه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أساسيه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حسابات يكون انشاؤها و بقاءها بناءا على الأغراض المستهدفه منها </a:t>
                      </a:r>
                      <a:endParaRPr lang="ar-SA" sz="1400" b="1" dirty="0" smtClean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مثلا هذا الحساب يفتح عندما يصرح بمشروع معين و يستمر و يتوقف استمراره على اكتمال المشروع الذي انشئ من أجله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.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الموارد التي يتم جمعها لسداد القروض العامه طويله الأجل و الفوائد المستحقه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عليها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يستمر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مفتوحا حتى ينجز الهدف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6981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636096"/>
          </a:xfrm>
        </p:spPr>
        <p:txBody>
          <a:bodyPr/>
          <a:lstStyle/>
          <a:p>
            <a:pPr lvl="0"/>
            <a:r>
              <a:rPr lang="ar-SA" sz="2400" b="1" u="sng" dirty="0"/>
              <a:t>ثانيا : أموال الملكيه </a:t>
            </a:r>
            <a:endParaRPr lang="ar-SA" sz="2400" b="1" u="sng" dirty="0" smtClean="0"/>
          </a:p>
          <a:p>
            <a:pPr lvl="1"/>
            <a:r>
              <a:rPr lang="ar-SA" dirty="0"/>
              <a:t> تهتم بالمحافظه على راس المال </a:t>
            </a:r>
            <a:endParaRPr lang="en-US" sz="1800" dirty="0"/>
          </a:p>
          <a:p>
            <a:pPr lvl="1"/>
            <a:r>
              <a:rPr lang="ar-SA" dirty="0"/>
              <a:t>تشبه منشآت قطاع الاعمال في كونها تمثل وحدات تقوم و تستمرعلى بيع السلع و اداء الخدمات بمقابل , أي انها تعتمد على مواردها الذاتيه المتجدده من رؤوس أموالها </a:t>
            </a:r>
            <a:r>
              <a:rPr lang="ar-SA" dirty="0" smtClean="0"/>
              <a:t>الدائمة</a:t>
            </a:r>
            <a:endParaRPr lang="en-US" sz="1800" dirty="0"/>
          </a:p>
          <a:p>
            <a:pPr lvl="1"/>
            <a:r>
              <a:rPr lang="ar-SA" dirty="0"/>
              <a:t>تشمل التالي :</a:t>
            </a:r>
            <a:endParaRPr lang="en-US" sz="1800" dirty="0"/>
          </a:p>
          <a:p>
            <a:pPr lvl="0"/>
            <a:endParaRPr lang="en-US" dirty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94094093"/>
              </p:ext>
            </p:extLst>
          </p:nvPr>
        </p:nvGraphicFramePr>
        <p:xfrm>
          <a:off x="395536" y="2996952"/>
          <a:ext cx="7488832" cy="311026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26650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1" dirty="0">
                          <a:effectLst/>
                        </a:rPr>
                        <a:t>اموال المرافق العامه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dirty="0" smtClean="0">
                          <a:effectLst/>
                        </a:rPr>
                        <a:t>2. أموال </a:t>
                      </a:r>
                      <a:r>
                        <a:rPr lang="ar-SA" sz="1600" b="1" dirty="0">
                          <a:effectLst/>
                        </a:rPr>
                        <a:t>الخدمه الداخليه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29844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تشمل عمليات تعمل بصورة </a:t>
                      </a:r>
                      <a:r>
                        <a:rPr lang="ar-SA" sz="16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مشابهه </a:t>
                      </a: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لمنشات قطاع الأعمال</a:t>
                      </a:r>
                      <a:endParaRPr lang="en-US" sz="16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285750" indent="-285750">
                        <a:buFont typeface="Calibri" pitchFamily="34" charset="0"/>
                        <a:buChar char="⁻"/>
                      </a:pPr>
                      <a:r>
                        <a:rPr lang="ar-SA" sz="16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تشمل ايضا العمليات التي يجد التنظيم الحكومي ضرورة لتحديد دوري لمصروفاتها و </a:t>
                      </a:r>
                      <a:r>
                        <a:rPr lang="ar-SA" sz="16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ايراداتها</a:t>
                      </a:r>
                      <a:r>
                        <a:rPr lang="ar-SA" sz="1600" b="1" baseline="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SA" sz="1600" b="1" i="0" u="none" strike="noStrike" kern="1200" baseline="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للمحافظة على رأس المال أو لأغراض السياسة العامة أو الرقابة الإدارية أو محاسبة المسئولين</a:t>
                      </a:r>
                      <a:endParaRPr lang="en-US" sz="16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قد تحقق فائض اذا بيعت باكثر من التكلفه و قد تحقق عجز قدمت بأقل من التكلفه نتيجه دعم و قرار سياسي ( العجز يمول من المال العام)</a:t>
                      </a:r>
                      <a:endParaRPr lang="en-US" sz="16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مثال : مرافق المياه و الكهرباء و النقل</a:t>
                      </a:r>
                      <a:endParaRPr lang="en-US" sz="16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هي الأموال المستخدمه لتمويل السلع و الخدمات المقدمه بين الأقسام و الادارات في تنظيم </a:t>
                      </a:r>
                      <a:r>
                        <a:rPr lang="ar-SA" sz="1600" b="1" dirty="0" smtClean="0">
                          <a:effectLst/>
                        </a:rPr>
                        <a:t>حكومي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3521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50106"/>
          </a:xfrm>
        </p:spPr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7620000" cy="5276056"/>
          </a:xfrm>
        </p:spPr>
        <p:txBody>
          <a:bodyPr/>
          <a:lstStyle/>
          <a:p>
            <a:pPr lvl="0"/>
            <a:r>
              <a:rPr lang="ar-SA" sz="2400" b="1" u="sng" dirty="0"/>
              <a:t>ثالثا: أموال الوكاله أو </a:t>
            </a:r>
            <a:r>
              <a:rPr lang="ar-SA" sz="2400" b="1" u="sng" dirty="0" smtClean="0"/>
              <a:t>الأمانه</a:t>
            </a:r>
            <a:endParaRPr lang="en-US" sz="2000" b="1" u="sng" dirty="0"/>
          </a:p>
          <a:p>
            <a:pPr lvl="1"/>
            <a:r>
              <a:rPr lang="ar-SA" dirty="0"/>
              <a:t>هي أموال الغير التي عُهد بها للتنظيم الحكومي </a:t>
            </a:r>
            <a:endParaRPr lang="en-US" sz="1800" dirty="0"/>
          </a:p>
          <a:p>
            <a:pPr lvl="1"/>
            <a:r>
              <a:rPr lang="ar-SA" dirty="0"/>
              <a:t>لا يوجد رصيد و تتساوي الأصول مع الالتزامات </a:t>
            </a:r>
            <a:r>
              <a:rPr lang="ar-SA" dirty="0" smtClean="0"/>
              <a:t>فيها</a:t>
            </a:r>
            <a:endParaRPr lang="en-US" sz="1800" dirty="0"/>
          </a:p>
          <a:p>
            <a:pPr lvl="1"/>
            <a:r>
              <a:rPr lang="ar-SA" dirty="0" smtClean="0"/>
              <a:t>تشمل </a:t>
            </a:r>
            <a:r>
              <a:rPr lang="ar-SA" dirty="0"/>
              <a:t>التالي 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7901322"/>
              </p:ext>
            </p:extLst>
          </p:nvPr>
        </p:nvGraphicFramePr>
        <p:xfrm>
          <a:off x="755576" y="3068960"/>
          <a:ext cx="7200799" cy="258833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399703"/>
                <a:gridCol w="2400548"/>
                <a:gridCol w="2400548"/>
              </a:tblGrid>
              <a:tr h="648072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1" dirty="0">
                          <a:effectLst/>
                        </a:rPr>
                        <a:t>أموال الأمانه القابله للانفاق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dirty="0" smtClean="0">
                          <a:effectLst/>
                        </a:rPr>
                        <a:t>2.</a:t>
                      </a:r>
                      <a:r>
                        <a:rPr lang="ar-SA" sz="1600" b="1" baseline="0" dirty="0" smtClean="0">
                          <a:effectLst/>
                        </a:rPr>
                        <a:t> </a:t>
                      </a:r>
                      <a:r>
                        <a:rPr lang="ar-SA" sz="1600" b="1" dirty="0" smtClean="0">
                          <a:effectLst/>
                        </a:rPr>
                        <a:t>أموال </a:t>
                      </a:r>
                      <a:r>
                        <a:rPr lang="ar-SA" sz="1600" b="1" dirty="0">
                          <a:effectLst/>
                        </a:rPr>
                        <a:t>الامانه غير القابله للانفاق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dirty="0" smtClean="0">
                          <a:effectLst/>
                        </a:rPr>
                        <a:t>3. أموال </a:t>
                      </a:r>
                      <a:r>
                        <a:rPr lang="ar-SA" sz="1600" b="1" dirty="0">
                          <a:effectLst/>
                        </a:rPr>
                        <a:t>المعاشات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40266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effectLst/>
                        </a:rPr>
                        <a:t>تشبه الأموال </a:t>
                      </a:r>
                      <a:r>
                        <a:rPr lang="ar-SA" sz="1600" b="1" dirty="0" smtClean="0">
                          <a:solidFill>
                            <a:schemeClr val="tx1"/>
                          </a:solidFill>
                          <a:effectLst/>
                        </a:rPr>
                        <a:t>الحكوميه </a:t>
                      </a:r>
                      <a:r>
                        <a:rPr lang="ar-SA" sz="16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فهي</a:t>
                      </a:r>
                      <a:r>
                        <a:rPr lang="ar-SA" sz="1600" b="1" kern="1200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6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تصرف بما تجده الوحدة مناسبا 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تشبه اموال الملكيه </a:t>
                      </a:r>
                      <a:endParaRPr lang="ar-SA" sz="1600" b="1" dirty="0" smtClean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يجب استغلالها لصرف الدخل المتولد منها على أغراض محدده</a:t>
                      </a:r>
                      <a:endParaRPr lang="en-US" sz="1600" b="1" dirty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 smtClean="0">
                          <a:effectLst/>
                        </a:rPr>
                        <a:t>مثل </a:t>
                      </a:r>
                      <a:r>
                        <a:rPr lang="ar-SA" sz="1600" b="1" dirty="0">
                          <a:effectLst/>
                        </a:rPr>
                        <a:t>أموال الاوقاف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هي أموال </a:t>
                      </a:r>
                      <a:r>
                        <a:rPr lang="ar-SA" sz="1600" b="1" dirty="0" smtClean="0">
                          <a:effectLst/>
                        </a:rPr>
                        <a:t>تحتفظ </a:t>
                      </a:r>
                      <a:r>
                        <a:rPr lang="ar-SA" sz="1600" b="1" dirty="0">
                          <a:effectLst/>
                        </a:rPr>
                        <a:t>بها الوحده الاداريه الحكوميه ( مصلحه المعاشات و التقاعد ) لحساب الغير </a:t>
                      </a:r>
                      <a:r>
                        <a:rPr lang="ar-SA" sz="1600" b="1" dirty="0" smtClean="0">
                          <a:effectLst/>
                        </a:rPr>
                        <a:t>مؤقتا</a:t>
                      </a:r>
                    </a:p>
                    <a:p>
                      <a:pPr marL="800100" lvl="1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 smtClean="0">
                          <a:effectLst/>
                        </a:rPr>
                        <a:t>نظام </a:t>
                      </a:r>
                      <a:r>
                        <a:rPr lang="ar-SA" sz="1600" b="1" dirty="0">
                          <a:effectLst/>
                        </a:rPr>
                        <a:t>معاشات التقاعد</a:t>
                      </a:r>
                      <a:endParaRPr lang="en-US" sz="1600" b="1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تحافظ على رأس المال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6086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7620000" cy="5184576"/>
          </a:xfrm>
        </p:spPr>
        <p:txBody>
          <a:bodyPr>
            <a:normAutofit/>
          </a:bodyPr>
          <a:lstStyle/>
          <a:p>
            <a:r>
              <a:rPr lang="ar-SA" sz="2400" b="1" u="sng" dirty="0"/>
              <a:t>التقارير الماليه </a:t>
            </a:r>
            <a:endParaRPr lang="en-US" sz="2400" dirty="0"/>
          </a:p>
          <a:p>
            <a:pPr lvl="1"/>
            <a:r>
              <a:rPr lang="ar-SA" sz="1800" dirty="0" smtClean="0"/>
              <a:t>هي </a:t>
            </a:r>
            <a:r>
              <a:rPr lang="ar-SA" sz="1800" dirty="0"/>
              <a:t>مخرجات النظام المحاسبي </a:t>
            </a:r>
            <a:r>
              <a:rPr lang="ar-SA" sz="1800" dirty="0" smtClean="0"/>
              <a:t>الحكومي و اهم عناصر عملية </a:t>
            </a:r>
            <a:r>
              <a:rPr lang="ar-SA" sz="1800" dirty="0"/>
              <a:t>الاتصال المحاسبي </a:t>
            </a:r>
            <a:r>
              <a:rPr lang="ar-SA" sz="1800" dirty="0" smtClean="0"/>
              <a:t>الحكومي و تشمل التالي :</a:t>
            </a:r>
          </a:p>
          <a:p>
            <a:pPr lvl="2"/>
            <a:r>
              <a:rPr lang="ar-SA" dirty="0" smtClean="0"/>
              <a:t>تقارير </a:t>
            </a:r>
            <a:r>
              <a:rPr lang="ar-SA" dirty="0"/>
              <a:t>مؤقته شهريه و ربع سنويه </a:t>
            </a:r>
            <a:r>
              <a:rPr lang="ar-SA" dirty="0" smtClean="0"/>
              <a:t>تفيد </a:t>
            </a:r>
            <a:r>
              <a:rPr lang="ar-SA" dirty="0"/>
              <a:t>في المتابعة واتخاذ القرار وهي أداة مفيدة لأغراض </a:t>
            </a:r>
            <a:r>
              <a:rPr lang="ar-SA" dirty="0" smtClean="0"/>
              <a:t>الرقابة والتخطيط </a:t>
            </a:r>
          </a:p>
          <a:p>
            <a:pPr lvl="3"/>
            <a:r>
              <a:rPr lang="ar-SA" sz="1800" dirty="0" smtClean="0"/>
              <a:t>التقرير </a:t>
            </a:r>
            <a:r>
              <a:rPr lang="ar-SA" sz="1800" dirty="0"/>
              <a:t>الشهري عن الايرادات </a:t>
            </a:r>
            <a:endParaRPr lang="ar-SA" sz="1800" dirty="0" smtClean="0"/>
          </a:p>
          <a:p>
            <a:pPr lvl="3"/>
            <a:r>
              <a:rPr lang="ar-SA" sz="1800" dirty="0"/>
              <a:t>التقرير الشهري عن النفقات </a:t>
            </a:r>
            <a:endParaRPr lang="ar-SA" sz="1800" dirty="0" smtClean="0"/>
          </a:p>
          <a:p>
            <a:pPr lvl="2"/>
            <a:r>
              <a:rPr lang="ar-SA" sz="2000" dirty="0" smtClean="0"/>
              <a:t>تقارير </a:t>
            </a:r>
            <a:r>
              <a:rPr lang="ar-SA" sz="2000" dirty="0"/>
              <a:t>نهائيه ختاميه في نهايه السنه الماليه </a:t>
            </a:r>
            <a:r>
              <a:rPr lang="ar-SA" sz="2000" dirty="0" smtClean="0"/>
              <a:t>عن </a:t>
            </a:r>
            <a:r>
              <a:rPr lang="ar-SA" sz="2000" dirty="0"/>
              <a:t>كل وحده اداريه رئيسيه حكوميه </a:t>
            </a:r>
            <a:endParaRPr lang="ar-SA" sz="2000" dirty="0" smtClean="0"/>
          </a:p>
          <a:p>
            <a:pPr lvl="3"/>
            <a:r>
              <a:rPr lang="ar-SA" sz="1800" dirty="0"/>
              <a:t>تقرير عن الإيرادات وعن النفقات</a:t>
            </a:r>
            <a:endParaRPr lang="ar-SA" sz="1800" dirty="0" smtClean="0"/>
          </a:p>
          <a:p>
            <a:pPr lvl="2"/>
            <a:r>
              <a:rPr lang="ar-SA" dirty="0" smtClean="0"/>
              <a:t>تقرير </a:t>
            </a:r>
            <a:r>
              <a:rPr lang="ar-SA" dirty="0"/>
              <a:t>مالي سنوي شامل يغطي كل الأموال و حسابات الوحدات الحكوميه بما فيها القوائم الماليه الخاصه بالأموال و الجداول التفصيليه و </a:t>
            </a:r>
            <a:r>
              <a:rPr lang="ar-SA" dirty="0" smtClean="0"/>
              <a:t>الاحصائيه </a:t>
            </a:r>
            <a:r>
              <a:rPr lang="ar-SA" dirty="0"/>
              <a:t>بهدف توفير المعلومات التي تحقق الرقابة على </a:t>
            </a:r>
            <a:r>
              <a:rPr lang="ar-SA" dirty="0" smtClean="0"/>
              <a:t>العمليات و الاموال </a:t>
            </a:r>
          </a:p>
          <a:p>
            <a:pPr lvl="3"/>
            <a:r>
              <a:rPr lang="ar-SA" sz="1800" dirty="0"/>
              <a:t>قائمة الايرادات و النفقات</a:t>
            </a:r>
            <a:endParaRPr lang="en-US" sz="1800" dirty="0"/>
          </a:p>
          <a:p>
            <a:pPr lvl="3"/>
            <a:r>
              <a:rPr lang="ar-SA" sz="1800" dirty="0"/>
              <a:t>الميزانيه العموميه </a:t>
            </a:r>
            <a:endParaRPr lang="en-US" sz="1800" dirty="0"/>
          </a:p>
          <a:p>
            <a:pPr lvl="3"/>
            <a:r>
              <a:rPr lang="ar-SA" sz="1800" dirty="0"/>
              <a:t>قائمة التغيير في رصيد المال</a:t>
            </a:r>
            <a:endParaRPr lang="ar-SA" sz="1800" dirty="0" smtClean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169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الرقابه على الاعتمادات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/>
              <a:t>الاعتماد هو جزء من المال يتم تخصيصه عن طريق الميزانيه العامه للدوله لانجاز غرض </a:t>
            </a:r>
            <a:r>
              <a:rPr lang="ar-SA" dirty="0" smtClean="0"/>
              <a:t>معين</a:t>
            </a:r>
            <a:endParaRPr lang="en-US" dirty="0"/>
          </a:p>
          <a:p>
            <a:r>
              <a:rPr lang="ar-SA" dirty="0"/>
              <a:t>المحاسبه هنا تهدف الى تحقيق التوازن بين النفقات و الاعتمادات و ليس النفقات و الايرادات </a:t>
            </a:r>
            <a:endParaRPr lang="ar-SA" dirty="0" smtClean="0"/>
          </a:p>
          <a:p>
            <a:r>
              <a:rPr lang="ar-SA" dirty="0"/>
              <a:t>يوجد مستويين من المحاسبه في المحاسبه الحكوميه :</a:t>
            </a:r>
            <a:endParaRPr lang="en-US" dirty="0"/>
          </a:p>
          <a:p>
            <a:pPr lvl="2"/>
            <a:r>
              <a:rPr lang="ar-SA" dirty="0"/>
              <a:t>مستوى مرتبط بالأموال يحقق التوازن بين موارد المال( الايرادات) و استخداماته (الاعتمادات)</a:t>
            </a:r>
            <a:endParaRPr lang="en-US" sz="1600" dirty="0"/>
          </a:p>
          <a:p>
            <a:pPr lvl="2"/>
            <a:r>
              <a:rPr lang="ar-SA" dirty="0"/>
              <a:t>مستوى مرتبط بالوحده الاداريه الحكوميه يحقق التوازن بين الاعتمادات المقدره و النفقات </a:t>
            </a:r>
            <a:r>
              <a:rPr lang="ar-SA" dirty="0" smtClean="0"/>
              <a:t>المحققه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045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الرقابه على الاعتمادات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b="1" u="sng" dirty="0" smtClean="0"/>
              <a:t>اساليب  </a:t>
            </a:r>
            <a:r>
              <a:rPr lang="ar-SA" sz="2400" b="1" u="sng" dirty="0"/>
              <a:t>الرقابه على الاعتمادات </a:t>
            </a:r>
            <a:endParaRPr lang="ar-SA" sz="2400" b="1" u="sng" dirty="0" smtClean="0"/>
          </a:p>
          <a:p>
            <a:pPr lvl="1"/>
            <a:r>
              <a:rPr lang="ar-SA" sz="2400" dirty="0" smtClean="0"/>
              <a:t> </a:t>
            </a:r>
            <a:r>
              <a:rPr lang="ar-SA" sz="2400" dirty="0"/>
              <a:t>الرقابه عن طريق الميزانيه</a:t>
            </a:r>
          </a:p>
          <a:p>
            <a:pPr lvl="1"/>
            <a:r>
              <a:rPr lang="ar-SA" sz="2400" dirty="0"/>
              <a:t> الرقابه عن طريق الارتباطات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2154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حضور الطالبات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dirty="0" smtClean="0"/>
              <a:t>1 – نعم </a:t>
            </a:r>
          </a:p>
          <a:p>
            <a:pPr algn="ctr"/>
            <a:r>
              <a:rPr lang="ar-SA" sz="5400" dirty="0" smtClean="0"/>
              <a:t>2- لا </a:t>
            </a:r>
            <a:endParaRPr lang="ar-SA" sz="5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الرقابه على الاعتمادات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916016"/>
          </a:xfrm>
        </p:spPr>
        <p:txBody>
          <a:bodyPr>
            <a:normAutofit lnSpcReduction="10000"/>
          </a:bodyPr>
          <a:lstStyle/>
          <a:p>
            <a:r>
              <a:rPr lang="ar-SA" sz="2600" b="1" u="sng" dirty="0"/>
              <a:t>أولا : الرقابه عن طريق الميزانيه</a:t>
            </a:r>
            <a:r>
              <a:rPr lang="ar-SA" sz="2600" b="1" u="sng" dirty="0" smtClean="0"/>
              <a:t>:</a:t>
            </a:r>
          </a:p>
          <a:p>
            <a:pPr lvl="1"/>
            <a:r>
              <a:rPr lang="ar-SA" sz="2400" dirty="0"/>
              <a:t>الميزانيه في الوحدات الاداريه تعتبر وثيقه قانونيه لا يجوز تعديلها او الخروج عنها الا بنص القانون ( يختلف عن منشآت قطاع الاعمال </a:t>
            </a:r>
            <a:r>
              <a:rPr lang="ar-SA" sz="2400" dirty="0" smtClean="0"/>
              <a:t>)</a:t>
            </a:r>
            <a:endParaRPr lang="ar-SA" sz="2200" dirty="0" smtClean="0"/>
          </a:p>
          <a:p>
            <a:pPr lvl="1"/>
            <a:r>
              <a:rPr lang="ar-SA" sz="2200" dirty="0" smtClean="0"/>
              <a:t>الرقابه </a:t>
            </a:r>
            <a:r>
              <a:rPr lang="ar-SA" sz="2200" dirty="0"/>
              <a:t>عن طريق الميزانيه يتطلب </a:t>
            </a:r>
            <a:r>
              <a:rPr lang="ar-SA" sz="2200" dirty="0" smtClean="0"/>
              <a:t>ربط </a:t>
            </a:r>
            <a:r>
              <a:rPr lang="ar-SA" sz="2200" dirty="0"/>
              <a:t>الايرادات المقدرة و </a:t>
            </a:r>
            <a:r>
              <a:rPr lang="ar-SA" sz="2200" dirty="0" smtClean="0"/>
              <a:t>الاعتمادات من جهه و</a:t>
            </a:r>
            <a:r>
              <a:rPr lang="ar-SA" sz="2200" dirty="0"/>
              <a:t> </a:t>
            </a:r>
            <a:r>
              <a:rPr lang="ar-SA" sz="2200" dirty="0" smtClean="0"/>
              <a:t>ربط </a:t>
            </a:r>
            <a:r>
              <a:rPr lang="ar-SA" sz="2200" dirty="0"/>
              <a:t>الايرادات و النفقات الفعليه  </a:t>
            </a:r>
            <a:r>
              <a:rPr lang="ar-SA" sz="2200" dirty="0" smtClean="0"/>
              <a:t>من جهه اخرى</a:t>
            </a:r>
            <a:r>
              <a:rPr lang="ar-SA" sz="2200" dirty="0"/>
              <a:t> </a:t>
            </a:r>
            <a:r>
              <a:rPr lang="ar-SA" sz="2200" dirty="0" smtClean="0"/>
              <a:t>الأمر الذي يستلزم تسجيل </a:t>
            </a:r>
            <a:r>
              <a:rPr lang="ar-SA" sz="2200" dirty="0"/>
              <a:t>بيانات الميزانية في السجلات المحاسبية للمال في بداية الفترة </a:t>
            </a:r>
            <a:r>
              <a:rPr lang="ar-SA" sz="2200" dirty="0" smtClean="0"/>
              <a:t>المحاسبية </a:t>
            </a:r>
          </a:p>
          <a:p>
            <a:pPr lvl="1"/>
            <a:r>
              <a:rPr lang="ar-SA" sz="2200" dirty="0" smtClean="0"/>
              <a:t>البيانات لابد ان تكون  </a:t>
            </a:r>
            <a:r>
              <a:rPr lang="ar-SA" sz="2200" dirty="0"/>
              <a:t>قابلة </a:t>
            </a:r>
            <a:r>
              <a:rPr lang="ar-SA" sz="2200" dirty="0" smtClean="0"/>
              <a:t>للمقارنة و يتم ذلك عن طريق </a:t>
            </a:r>
          </a:p>
          <a:p>
            <a:pPr lvl="2"/>
            <a:r>
              <a:rPr lang="ar-SA" sz="2200" dirty="0"/>
              <a:t>تبويب السجلات المحاسبية بالطريقة نفسها المتبعة في تبويب </a:t>
            </a:r>
            <a:r>
              <a:rPr lang="ar-SA" sz="2200" dirty="0" smtClean="0"/>
              <a:t>الميزانية</a:t>
            </a:r>
          </a:p>
          <a:p>
            <a:pPr lvl="2"/>
            <a:r>
              <a:rPr lang="ar-SA" sz="2200" dirty="0"/>
              <a:t>بناء تقديرات الموازنة على أساس </a:t>
            </a:r>
            <a:r>
              <a:rPr lang="ar-SA" sz="2200" dirty="0" smtClean="0"/>
              <a:t>شهري</a:t>
            </a:r>
          </a:p>
          <a:p>
            <a:pPr lvl="1"/>
            <a:r>
              <a:rPr lang="ar-SA" sz="2200" dirty="0" smtClean="0"/>
              <a:t>معادله الميزانيه الجديدة بعد صدور الموازنة  </a:t>
            </a:r>
            <a:endParaRPr lang="en-US" sz="2200" dirty="0"/>
          </a:p>
          <a:p>
            <a:pPr marL="114300" indent="0" algn="ctr">
              <a:buNone/>
            </a:pPr>
            <a:r>
              <a:rPr lang="ar-SA" sz="2400" b="1" dirty="0"/>
              <a:t>الأصول + الايرادات المقدره = </a:t>
            </a:r>
            <a:r>
              <a:rPr lang="ar-SA" sz="2400" b="1" dirty="0" smtClean="0"/>
              <a:t>الالتزامات + الاعتمادات + رصيد المال</a:t>
            </a:r>
          </a:p>
          <a:p>
            <a:pPr lvl="2"/>
            <a:r>
              <a:rPr lang="ar-SA" sz="2000" dirty="0" smtClean="0"/>
              <a:t>اثبات هذه التقديرات قد يترتب عليه تاثير سلبي او ايجابي على رصيد المال</a:t>
            </a:r>
            <a:endParaRPr lang="en-US" sz="2000" dirty="0"/>
          </a:p>
          <a:p>
            <a:pPr marL="777240" lvl="2" indent="0" algn="ctr">
              <a:buNone/>
            </a:pPr>
            <a:endParaRPr lang="en-US" sz="2000" dirty="0"/>
          </a:p>
          <a:p>
            <a:pPr marL="411480" lvl="1" indent="0" algn="ctr">
              <a:buNone/>
            </a:pPr>
            <a:endParaRPr lang="en-US" dirty="0"/>
          </a:p>
          <a:p>
            <a:pPr marL="411480" lvl="1" indent="0" algn="ctr">
              <a:buNone/>
            </a:pPr>
            <a:endParaRPr lang="ar-SA" dirty="0"/>
          </a:p>
          <a:p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1785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الرقابه على الاعتمادات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136904" cy="4800600"/>
          </a:xfrm>
        </p:spPr>
        <p:txBody>
          <a:bodyPr/>
          <a:lstStyle/>
          <a:p>
            <a:r>
              <a:rPr lang="ar-SA" sz="2400" b="1" u="sng" dirty="0"/>
              <a:t>ثانيا : الرقابه عن طريق </a:t>
            </a:r>
            <a:r>
              <a:rPr lang="ar-SA" sz="2400" b="1" u="sng" dirty="0" smtClean="0"/>
              <a:t>الارتباطات</a:t>
            </a:r>
          </a:p>
          <a:p>
            <a:pPr marL="708660" lvl="2">
              <a:buClr>
                <a:schemeClr val="accent1"/>
              </a:buClr>
            </a:pPr>
            <a:r>
              <a:rPr lang="ar-SA" sz="2000" dirty="0"/>
              <a:t>الارتباطات </a:t>
            </a:r>
            <a:r>
              <a:rPr lang="ar-SA" sz="2000" dirty="0" smtClean="0"/>
              <a:t>هي </a:t>
            </a:r>
            <a:r>
              <a:rPr lang="ar-SA" sz="2000" dirty="0"/>
              <a:t>نفقات متوقعه نتيجه توقيع عقد مقاوله مع الغير أو اصدار أمر شراء أو تحديد بواسطه عمل اداري</a:t>
            </a:r>
            <a:endParaRPr lang="en-US" sz="2000" dirty="0"/>
          </a:p>
          <a:p>
            <a:pPr lvl="1"/>
            <a:r>
              <a:rPr lang="ar-SA" dirty="0" smtClean="0"/>
              <a:t>عند قيام </a:t>
            </a:r>
            <a:r>
              <a:rPr lang="ar-SA" dirty="0"/>
              <a:t>الوحدات الإدارية الحكومية ب</a:t>
            </a:r>
            <a:r>
              <a:rPr lang="ar-SA" dirty="0" smtClean="0"/>
              <a:t>تحصيل </a:t>
            </a:r>
            <a:r>
              <a:rPr lang="ar-SA" dirty="0"/>
              <a:t>الإيرادات وسداد </a:t>
            </a:r>
            <a:r>
              <a:rPr lang="ar-SA" dirty="0" smtClean="0"/>
              <a:t>النفقات والارتباطات </a:t>
            </a:r>
            <a:r>
              <a:rPr lang="ar-SA" dirty="0"/>
              <a:t>مع الغير وفقا لتقديرات الميزانية </a:t>
            </a:r>
            <a:r>
              <a:rPr lang="ar-SA" dirty="0" smtClean="0"/>
              <a:t>فستأخذ الميزانيه </a:t>
            </a:r>
            <a:r>
              <a:rPr lang="ar-SA" dirty="0"/>
              <a:t>على مستوى </a:t>
            </a:r>
            <a:r>
              <a:rPr lang="ar-SA" dirty="0" smtClean="0"/>
              <a:t>المال الشكل التالي :</a:t>
            </a:r>
          </a:p>
          <a:p>
            <a:pPr marL="411480" lvl="1" indent="0">
              <a:buNone/>
            </a:pPr>
            <a:endParaRPr lang="en-US" sz="3800" dirty="0"/>
          </a:p>
          <a:p>
            <a:pPr marL="114300" indent="0" algn="ctr">
              <a:buNone/>
            </a:pPr>
            <a:r>
              <a:rPr lang="ar-SA" sz="2000" b="1" dirty="0"/>
              <a:t>الأصول + الايرادات المقدره + </a:t>
            </a:r>
            <a:r>
              <a:rPr lang="ar-SA" sz="2000" b="1" dirty="0" smtClean="0"/>
              <a:t>الارتباطات + النفقات  = الالتزامات + الاعتمادات+ الايرادات+ احتياطي </a:t>
            </a:r>
            <a:r>
              <a:rPr lang="ar-SA" sz="2000" b="1" dirty="0"/>
              <a:t>الارتباطات +رصيد المال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058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أسس القياس المحاسبي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dirty="0"/>
              <a:t>دليل المحاسبة الحكومية الصادر من </a:t>
            </a:r>
            <a:r>
              <a:rPr lang="ar-SA" dirty="0" smtClean="0"/>
              <a:t>الأمم المتحدة </a:t>
            </a:r>
            <a:r>
              <a:rPr lang="ar-SA" dirty="0"/>
              <a:t>أوضح </a:t>
            </a:r>
            <a:r>
              <a:rPr lang="ar-SA" dirty="0" smtClean="0"/>
              <a:t>أن اختيار </a:t>
            </a:r>
            <a:r>
              <a:rPr lang="ar-SA" dirty="0"/>
              <a:t>الأساس المحاسبي </a:t>
            </a:r>
            <a:r>
              <a:rPr lang="ar-SA" dirty="0" smtClean="0"/>
              <a:t>المستخدم في </a:t>
            </a:r>
            <a:r>
              <a:rPr lang="ar-SA" dirty="0"/>
              <a:t>أي دولة يعتمد على عده عوامل </a:t>
            </a:r>
            <a:r>
              <a:rPr lang="ar-SA" dirty="0" smtClean="0"/>
              <a:t>منها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1</a:t>
            </a:r>
            <a:r>
              <a:rPr lang="ar-SA" sz="2000" dirty="0"/>
              <a:t>) نوع البيانات المطلوبة لتحقيق حاجات الأجهزة </a:t>
            </a:r>
            <a:r>
              <a:rPr lang="ar-SA" sz="2000" dirty="0" smtClean="0"/>
              <a:t>الرقابية</a:t>
            </a:r>
            <a:endParaRPr lang="ar-SA" sz="2000" dirty="0"/>
          </a:p>
          <a:p>
            <a:pPr marL="777240" lvl="2" indent="0">
              <a:buNone/>
            </a:pPr>
            <a:r>
              <a:rPr lang="ar-SA" sz="2000" dirty="0"/>
              <a:t>2) مستوى تطور المحاسبة في الدولة </a:t>
            </a:r>
            <a:r>
              <a:rPr lang="ar-SA" sz="2000" dirty="0" smtClean="0"/>
              <a:t>المعنية </a:t>
            </a:r>
            <a:endParaRPr lang="ar-SA" sz="2000" dirty="0"/>
          </a:p>
          <a:p>
            <a:pPr marL="777240" lvl="2" indent="0">
              <a:buNone/>
            </a:pPr>
            <a:r>
              <a:rPr lang="ar-SA" sz="2000" dirty="0"/>
              <a:t>3) كفاءة المحاسبين</a:t>
            </a:r>
            <a:endParaRPr lang="ar-SA" sz="2000" dirty="0" smtClean="0"/>
          </a:p>
          <a:p>
            <a:r>
              <a:rPr lang="ar-SA" b="1" u="sng" dirty="0" smtClean="0"/>
              <a:t>الاسس المستخدمة للقياس المحاسبي :</a:t>
            </a:r>
            <a:endParaRPr lang="ar-SA" b="1" u="sng" dirty="0"/>
          </a:p>
          <a:p>
            <a:pPr lvl="1"/>
            <a:r>
              <a:rPr lang="ar-SA" dirty="0" smtClean="0"/>
              <a:t>الاستحقاق </a:t>
            </a:r>
          </a:p>
          <a:p>
            <a:pPr lvl="1"/>
            <a:r>
              <a:rPr lang="ar-SA" dirty="0"/>
              <a:t>الأساس </a:t>
            </a:r>
            <a:r>
              <a:rPr lang="ar-SA" dirty="0" smtClean="0"/>
              <a:t>النقدي </a:t>
            </a:r>
            <a:r>
              <a:rPr lang="ar-SA" dirty="0"/>
              <a:t>/ اساس الخزينه </a:t>
            </a:r>
            <a:endParaRPr lang="ar-SA" dirty="0" smtClean="0"/>
          </a:p>
          <a:p>
            <a:pPr lvl="1"/>
            <a:r>
              <a:rPr lang="ar-SA" dirty="0"/>
              <a:t>الاساس المختلط / النقدي المعدل / الاستحقاق </a:t>
            </a:r>
            <a:r>
              <a:rPr lang="ar-SA" dirty="0" smtClean="0"/>
              <a:t>المعدل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38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أسس القياس المحاسبي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ar-SA" sz="2800" b="1" u="sng" dirty="0"/>
              <a:t>أساس الاستحقاق :</a:t>
            </a:r>
            <a:endParaRPr lang="en-US" sz="2800" b="1" u="sng" dirty="0"/>
          </a:p>
          <a:p>
            <a:pPr lvl="2"/>
            <a:r>
              <a:rPr lang="ar-SA" sz="2000" dirty="0"/>
              <a:t>الاعتراف بالايرادات خلال الفتره المكتسبه فيها بغض النظر عن تحصيلها و تسجيل المصروفات اعتمادا على مساهمتها بتحقيق ايراد معين بصرف النظر عن </a:t>
            </a:r>
            <a:r>
              <a:rPr lang="ar-SA" sz="2000" dirty="0" smtClean="0"/>
              <a:t>سدادها</a:t>
            </a:r>
          </a:p>
          <a:p>
            <a:pPr lvl="2"/>
            <a:r>
              <a:rPr lang="ar-SA" sz="2000" dirty="0" smtClean="0"/>
              <a:t>مزاياه و عيوبه :</a:t>
            </a:r>
          </a:p>
          <a:p>
            <a:pPr lvl="3"/>
            <a:r>
              <a:rPr lang="ar-SA" sz="2000" dirty="0" smtClean="0"/>
              <a:t>مزاياه تتلخص في اتاحته للقابليه </a:t>
            </a:r>
            <a:r>
              <a:rPr lang="ar-SA" sz="2000" dirty="0"/>
              <a:t>المقارنه </a:t>
            </a:r>
            <a:r>
              <a:rPr lang="ar-SA" sz="2000" dirty="0" smtClean="0"/>
              <a:t>بين مجهودات </a:t>
            </a:r>
            <a:r>
              <a:rPr lang="ar-SA" sz="2000" dirty="0"/>
              <a:t>الفتره </a:t>
            </a:r>
            <a:r>
              <a:rPr lang="ar-SA" sz="2000" dirty="0" smtClean="0"/>
              <a:t>المحاسبيه ومنجزاتها , كما انه يساهم في تحقيق </a:t>
            </a:r>
            <a:r>
              <a:rPr lang="ar-SA" sz="2000" dirty="0"/>
              <a:t>الاستقلال </a:t>
            </a:r>
            <a:r>
              <a:rPr lang="ar-SA" sz="2000" dirty="0" smtClean="0"/>
              <a:t>بين الفترات المحاسبيه</a:t>
            </a:r>
          </a:p>
          <a:p>
            <a:pPr lvl="3"/>
            <a:r>
              <a:rPr lang="ar-SA" sz="2000" dirty="0" smtClean="0"/>
              <a:t>عيوبه تكمن في انه يعتمد على التقدير الشخصي عند تحديد بعض عناصر المصروفات</a:t>
            </a:r>
          </a:p>
          <a:p>
            <a:pPr lvl="3"/>
            <a:endParaRPr lang="en-US" sz="2400" b="1" dirty="0"/>
          </a:p>
          <a:p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0203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أسس القياس المحاسبي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b="1" u="sng" dirty="0" smtClean="0"/>
              <a:t>الاساس النقدي / </a:t>
            </a:r>
            <a:r>
              <a:rPr lang="en-US" b="1" u="sng" dirty="0" smtClean="0"/>
              <a:t> </a:t>
            </a:r>
            <a:r>
              <a:rPr lang="ar-SA" b="1" u="sng" dirty="0" smtClean="0"/>
              <a:t>أساس الخزينه </a:t>
            </a:r>
          </a:p>
          <a:p>
            <a:pPr lvl="1"/>
            <a:r>
              <a:rPr lang="ar-SA" dirty="0"/>
              <a:t>الاعتراف يكون بناءا على واقعه التحصيل للايرادات و صرف النفقات </a:t>
            </a:r>
            <a:r>
              <a:rPr lang="ar-SA" dirty="0" smtClean="0"/>
              <a:t>بغض </a:t>
            </a:r>
            <a:r>
              <a:rPr lang="ar-SA" dirty="0"/>
              <a:t>النظر عن ما ان كانت تخص </a:t>
            </a:r>
            <a:r>
              <a:rPr lang="ar-SA" dirty="0" smtClean="0"/>
              <a:t>الفترة محل المحاسبة </a:t>
            </a:r>
            <a:r>
              <a:rPr lang="ar-SA" dirty="0"/>
              <a:t>او لا</a:t>
            </a:r>
            <a:r>
              <a:rPr lang="ar-SA" dirty="0" smtClean="0"/>
              <a:t> </a:t>
            </a:r>
          </a:p>
          <a:p>
            <a:pPr lvl="1"/>
            <a:r>
              <a:rPr lang="ar-SA" dirty="0" smtClean="0"/>
              <a:t>مزاياها و عيوبها :</a:t>
            </a:r>
          </a:p>
          <a:p>
            <a:pPr lvl="2"/>
            <a:r>
              <a:rPr lang="ar-SA" sz="2000" dirty="0" smtClean="0"/>
              <a:t>تمتاز ب</a:t>
            </a:r>
            <a:r>
              <a:rPr lang="ar-SA" sz="2000" dirty="0"/>
              <a:t>الوضوح </a:t>
            </a:r>
            <a:r>
              <a:rPr lang="ar-SA" sz="2000" dirty="0" smtClean="0"/>
              <a:t>والبساطه والموضوعيه</a:t>
            </a:r>
            <a:r>
              <a:rPr lang="ar-SA" sz="2000" dirty="0"/>
              <a:t> </a:t>
            </a:r>
            <a:endParaRPr lang="ar-SA" sz="2000" dirty="0" smtClean="0"/>
          </a:p>
          <a:p>
            <a:pPr lvl="2"/>
            <a:r>
              <a:rPr lang="ar-SA" sz="2000" dirty="0" smtClean="0"/>
              <a:t>السرعه </a:t>
            </a:r>
            <a:r>
              <a:rPr lang="ar-SA" sz="2000" dirty="0"/>
              <a:t>في </a:t>
            </a:r>
            <a:r>
              <a:rPr lang="ar-SA" sz="2000" dirty="0" smtClean="0"/>
              <a:t>اعداد التقارير </a:t>
            </a:r>
            <a:r>
              <a:rPr lang="ar-SA" sz="2000" dirty="0"/>
              <a:t>الماليه </a:t>
            </a:r>
            <a:r>
              <a:rPr lang="ar-SA" sz="2000" dirty="0" smtClean="0"/>
              <a:t>والحسابات الختاميه</a:t>
            </a:r>
          </a:p>
          <a:p>
            <a:pPr lvl="2"/>
            <a:r>
              <a:rPr lang="ar-SA" sz="2000" dirty="0" smtClean="0"/>
              <a:t>يعاب عليها انها لا تعكس </a:t>
            </a:r>
            <a:r>
              <a:rPr lang="ar-SA" sz="2000" dirty="0"/>
              <a:t>الجهود </a:t>
            </a:r>
            <a:r>
              <a:rPr lang="ar-SA" sz="2000" dirty="0" smtClean="0"/>
              <a:t>والمنجزات المرتبطه </a:t>
            </a:r>
            <a:r>
              <a:rPr lang="ar-SA" sz="2000" dirty="0"/>
              <a:t>بالفتره </a:t>
            </a:r>
            <a:r>
              <a:rPr lang="ar-SA" sz="2000" dirty="0" smtClean="0"/>
              <a:t>المحاسبيه مما يجعل المعلومات المحاسبية غير قابلة للمقارنه</a:t>
            </a:r>
          </a:p>
          <a:p>
            <a:pPr lvl="1"/>
            <a:r>
              <a:rPr lang="ar-SA" dirty="0"/>
              <a:t>يتم الاعتماد على هذا الاساس في الحكومه </a:t>
            </a:r>
            <a:r>
              <a:rPr lang="ar-SA" dirty="0" smtClean="0"/>
              <a:t>عند:</a:t>
            </a:r>
          </a:p>
          <a:p>
            <a:pPr lvl="2"/>
            <a:r>
              <a:rPr lang="ar-SA" sz="2000" dirty="0" smtClean="0"/>
              <a:t> </a:t>
            </a:r>
            <a:r>
              <a:rPr lang="ar-SA" sz="2000" dirty="0"/>
              <a:t>تقدير ايرادات الميزانيه العامه  </a:t>
            </a:r>
            <a:r>
              <a:rPr lang="ar-SA" sz="2000" dirty="0" smtClean="0"/>
              <a:t>ضمانا لتوفر الموارد اللازمه لتمويل النفقات العامه</a:t>
            </a:r>
          </a:p>
          <a:p>
            <a:pPr lvl="2"/>
            <a:r>
              <a:rPr lang="ar-SA" sz="2000" dirty="0" smtClean="0"/>
              <a:t> </a:t>
            </a:r>
            <a:r>
              <a:rPr lang="ar-SA" sz="2000" dirty="0"/>
              <a:t>التحويل ين الأموال </a:t>
            </a:r>
            <a:endParaRPr lang="ar-SA" sz="2000" dirty="0" smtClean="0"/>
          </a:p>
          <a:p>
            <a:pPr lvl="2"/>
            <a:r>
              <a:rPr lang="ar-SA" sz="2000" dirty="0" smtClean="0"/>
              <a:t> </a:t>
            </a:r>
            <a:r>
              <a:rPr lang="ar-SA" sz="2000" dirty="0"/>
              <a:t>التوقف عن صرف أرصده بعض الاعتمادات التي لم تصرف حتى نهايه </a:t>
            </a:r>
            <a:r>
              <a:rPr lang="ar-SA" sz="2000" dirty="0" smtClean="0"/>
              <a:t>السنه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097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أسس القياس المحاسبي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608512"/>
          </a:xfrm>
        </p:spPr>
        <p:txBody>
          <a:bodyPr>
            <a:normAutofit/>
          </a:bodyPr>
          <a:lstStyle/>
          <a:p>
            <a:r>
              <a:rPr lang="ar-SA" sz="2400" b="1" u="sng" dirty="0"/>
              <a:t>الاساس المختلط / النقدي المعدل / الاستحقاق المعدل:</a:t>
            </a:r>
            <a:endParaRPr lang="en-US" sz="2400" b="1" u="sng" dirty="0"/>
          </a:p>
          <a:p>
            <a:pPr lvl="1"/>
            <a:r>
              <a:rPr lang="ar-SA" dirty="0"/>
              <a:t>اساس وسط يجمع </a:t>
            </a:r>
            <a:r>
              <a:rPr lang="ar-SA" dirty="0" smtClean="0"/>
              <a:t>بين الاساس </a:t>
            </a:r>
            <a:r>
              <a:rPr lang="ar-SA" dirty="0"/>
              <a:t>النقدي </a:t>
            </a:r>
            <a:r>
              <a:rPr lang="ar-SA" dirty="0" smtClean="0"/>
              <a:t>واساس الاستحقاق </a:t>
            </a:r>
            <a:r>
              <a:rPr lang="ar-SA" dirty="0"/>
              <a:t>حيث </a:t>
            </a:r>
            <a:r>
              <a:rPr lang="ar-SA" dirty="0" smtClean="0"/>
              <a:t>يطبق الاساس </a:t>
            </a:r>
            <a:r>
              <a:rPr lang="ar-SA" dirty="0"/>
              <a:t>النقدي على </a:t>
            </a:r>
            <a:r>
              <a:rPr lang="ar-SA" dirty="0" smtClean="0"/>
              <a:t>بعض العناصر </a:t>
            </a:r>
            <a:r>
              <a:rPr lang="ar-SA" dirty="0"/>
              <a:t>واساس </a:t>
            </a:r>
            <a:r>
              <a:rPr lang="ar-SA" dirty="0" smtClean="0"/>
              <a:t>الاستحاق على </a:t>
            </a:r>
            <a:r>
              <a:rPr lang="ar-SA" dirty="0"/>
              <a:t>بعض </a:t>
            </a:r>
            <a:r>
              <a:rPr lang="ar-SA" dirty="0" smtClean="0"/>
              <a:t>العناصر</a:t>
            </a:r>
            <a:endParaRPr lang="ar-SA" dirty="0"/>
          </a:p>
          <a:p>
            <a:pPr lvl="1"/>
            <a:r>
              <a:rPr lang="ar-SA" dirty="0" smtClean="0"/>
              <a:t>يستخدم بصورة اساسية في الوحدات الحكومية الادارية </a:t>
            </a:r>
          </a:p>
          <a:p>
            <a:pPr lvl="1"/>
            <a:r>
              <a:rPr lang="ar-SA" dirty="0" smtClean="0"/>
              <a:t>الاعتراف بالايرادات يتم في الفترة التي تتاح فيها و يمكن قياسها</a:t>
            </a:r>
          </a:p>
          <a:p>
            <a:pPr lvl="2"/>
            <a:r>
              <a:rPr lang="ar-SA" dirty="0"/>
              <a:t>الاساس النقدي </a:t>
            </a:r>
            <a:r>
              <a:rPr lang="ar-SA" dirty="0" smtClean="0"/>
              <a:t> يستخدم مثلا في حاله </a:t>
            </a:r>
            <a:r>
              <a:rPr lang="ar-SA" dirty="0"/>
              <a:t>الضرائب </a:t>
            </a:r>
            <a:r>
              <a:rPr lang="ar-SA" dirty="0" smtClean="0"/>
              <a:t>العقاريه </a:t>
            </a:r>
          </a:p>
          <a:p>
            <a:pPr lvl="1"/>
            <a:r>
              <a:rPr lang="ar-SA" sz="1800" dirty="0" smtClean="0"/>
              <a:t>الاعتراف بالمصروفات (القابله للقياس) يكون في الفتره المحاسبيه </a:t>
            </a:r>
            <a:r>
              <a:rPr lang="ar-SA" sz="1800" dirty="0"/>
              <a:t>التي حدث </a:t>
            </a:r>
            <a:r>
              <a:rPr lang="ar-SA" sz="1800" dirty="0" smtClean="0"/>
              <a:t>فيها الالتزام (ماعدا الفوائد التي </a:t>
            </a:r>
            <a:r>
              <a:rPr lang="ar-SA" sz="1800" dirty="0"/>
              <a:t>لم تستحق </a:t>
            </a:r>
            <a:r>
              <a:rPr lang="ar-SA" sz="1800" dirty="0" smtClean="0"/>
              <a:t>على الالتزامات </a:t>
            </a:r>
            <a:r>
              <a:rPr lang="ar-SA" sz="1800" dirty="0"/>
              <a:t>طويلة </a:t>
            </a:r>
            <a:r>
              <a:rPr lang="ar-SA" sz="1800" dirty="0" smtClean="0"/>
              <a:t>الاجل) و </a:t>
            </a:r>
            <a:r>
              <a:rPr lang="ar-SA" sz="1800" dirty="0"/>
              <a:t>المصروفات التي </a:t>
            </a:r>
            <a:r>
              <a:rPr lang="ar-SA" sz="1800" dirty="0" smtClean="0"/>
              <a:t>يترتب عنها </a:t>
            </a:r>
            <a:r>
              <a:rPr lang="ar-SA" sz="1800" dirty="0"/>
              <a:t>التزام فعلي</a:t>
            </a:r>
            <a:endParaRPr lang="ar-SA" sz="1800" dirty="0" smtClean="0"/>
          </a:p>
          <a:p>
            <a:pPr lvl="2"/>
            <a:r>
              <a:rPr lang="ar-SA" dirty="0" smtClean="0"/>
              <a:t>اساس </a:t>
            </a:r>
            <a:r>
              <a:rPr lang="ar-SA" dirty="0"/>
              <a:t>الاستحقاق </a:t>
            </a:r>
            <a:r>
              <a:rPr lang="ar-SA" dirty="0" smtClean="0"/>
              <a:t> يطبق على الرواتب </a:t>
            </a:r>
            <a:r>
              <a:rPr lang="ar-SA" dirty="0"/>
              <a:t>و </a:t>
            </a:r>
            <a:r>
              <a:rPr lang="ar-SA" dirty="0" smtClean="0"/>
              <a:t>الاجور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200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0035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المحاور الرئيسيه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مفاهيم </a:t>
            </a:r>
            <a:r>
              <a:rPr lang="ar-SA" sz="2800" dirty="0"/>
              <a:t>المحاسبة الحكومية</a:t>
            </a:r>
          </a:p>
          <a:p>
            <a:r>
              <a:rPr lang="ar-SA" sz="2800" dirty="0" smtClean="0"/>
              <a:t>الرقابة </a:t>
            </a:r>
            <a:r>
              <a:rPr lang="ar-SA" sz="2800" dirty="0"/>
              <a:t>على الاعتمادات</a:t>
            </a:r>
          </a:p>
          <a:p>
            <a:r>
              <a:rPr lang="ar-SA" sz="2800" dirty="0" smtClean="0"/>
              <a:t>أسس </a:t>
            </a:r>
            <a:r>
              <a:rPr lang="ar-SA" sz="2800" dirty="0"/>
              <a:t>القياس المحاسبي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2430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مفاهيم المحاسبه الحكوميه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السوال الثاني : </a:t>
            </a:r>
          </a:p>
          <a:p>
            <a:r>
              <a:rPr lang="ar-SA" dirty="0" smtClean="0"/>
              <a:t>ماهي الوحده المحاسبيه الحكوميه ؟ </a:t>
            </a:r>
          </a:p>
          <a:p>
            <a:endParaRPr lang="ar-SA" dirty="0" smtClean="0"/>
          </a:p>
          <a:p>
            <a:r>
              <a:rPr lang="ar-SA" dirty="0" smtClean="0"/>
              <a:t>1- الدوله </a:t>
            </a:r>
          </a:p>
          <a:p>
            <a:r>
              <a:rPr lang="ar-SA" dirty="0" smtClean="0"/>
              <a:t>2- المنشاه الحكوميه </a:t>
            </a:r>
          </a:p>
          <a:p>
            <a:r>
              <a:rPr lang="ar-SA" dirty="0" smtClean="0"/>
              <a:t>3- الايرادات و النفقات </a:t>
            </a:r>
          </a:p>
          <a:p>
            <a:r>
              <a:rPr lang="ar-SA" dirty="0" smtClean="0"/>
              <a:t>4- لاشي مما ذكر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ar-SA" sz="2800" b="1" u="sng" dirty="0"/>
              <a:t>تعريف المال :</a:t>
            </a:r>
          </a:p>
          <a:p>
            <a:pPr lvl="2"/>
            <a:r>
              <a:rPr lang="ar-SA" sz="2400" dirty="0"/>
              <a:t>هي وحده ماليه و محاسبيه مستقله</a:t>
            </a:r>
          </a:p>
          <a:p>
            <a:pPr lvl="2"/>
            <a:r>
              <a:rPr lang="ar-SA" sz="2400" dirty="0"/>
              <a:t> تتضمن مجموعه متوازنه من الحسابات تسجل فيها النقديه و الموارد الماليه الأخرى و ما يرتبط بها من التزامات و الرصيد المتبقي للمال بالاضافه الى التغيرات الطارئه عليه</a:t>
            </a:r>
          </a:p>
          <a:p>
            <a:pPr lvl="1"/>
            <a:r>
              <a:rPr lang="ar-SA" sz="2400" dirty="0"/>
              <a:t> يخصص هذا المال لانجاز أنشطه محددة أو تحقيق أهداف معينه وفقا للقوانين و الأنظمه و اللوائح و التعليمات</a:t>
            </a:r>
          </a:p>
          <a:p>
            <a:pPr marL="114300" indent="0">
              <a:buNone/>
            </a:pPr>
            <a:endParaRPr lang="en-US" sz="2400" dirty="0"/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7335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7620000" cy="3600400"/>
          </a:xfrm>
        </p:spPr>
        <p:txBody>
          <a:bodyPr>
            <a:normAutofit/>
          </a:bodyPr>
          <a:lstStyle/>
          <a:p>
            <a:pPr lvl="2"/>
            <a:r>
              <a:rPr lang="ar-SA" sz="2400" dirty="0"/>
              <a:t>في قطاع </a:t>
            </a:r>
            <a:r>
              <a:rPr lang="ar-SA" sz="2400" dirty="0" smtClean="0"/>
              <a:t>الأعمال </a:t>
            </a:r>
            <a:r>
              <a:rPr lang="en-US" sz="2400" dirty="0" smtClean="0"/>
              <a:t>&lt;</a:t>
            </a:r>
            <a:r>
              <a:rPr lang="ar-SA" sz="2400" dirty="0" smtClean="0"/>
              <a:t> </a:t>
            </a:r>
            <a:r>
              <a:rPr lang="ar-SA" sz="2400" dirty="0"/>
              <a:t>تستخدم </a:t>
            </a:r>
            <a:r>
              <a:rPr lang="ar-SA" sz="2400" dirty="0" smtClean="0"/>
              <a:t>نظرية </a:t>
            </a:r>
            <a:r>
              <a:rPr lang="ar-SA" sz="2400" dirty="0"/>
              <a:t>المحاسبه </a:t>
            </a:r>
            <a:r>
              <a:rPr lang="ar-SA" sz="2400" dirty="0" smtClean="0"/>
              <a:t>الماليه </a:t>
            </a:r>
            <a:endParaRPr lang="en-US" sz="2400" dirty="0"/>
          </a:p>
          <a:p>
            <a:pPr lvl="2"/>
            <a:r>
              <a:rPr lang="ar-SA" sz="2400" dirty="0"/>
              <a:t>في القطاع الحكومي </a:t>
            </a:r>
            <a:r>
              <a:rPr lang="en-US" sz="2400" dirty="0" smtClean="0"/>
              <a:t> &lt;</a:t>
            </a:r>
            <a:r>
              <a:rPr lang="ar-SA" sz="2400" dirty="0" smtClean="0"/>
              <a:t>تستخدم نظرية </a:t>
            </a:r>
            <a:r>
              <a:rPr lang="ar-SA" sz="2400" dirty="0"/>
              <a:t>المحاسبه عن </a:t>
            </a:r>
            <a:r>
              <a:rPr lang="ar-SA" sz="2400" dirty="0" smtClean="0"/>
              <a:t>الأموال</a:t>
            </a:r>
          </a:p>
          <a:p>
            <a:pPr marL="777240" lvl="2" indent="0">
              <a:buNone/>
            </a:pPr>
            <a:endParaRPr lang="ar-SA" sz="2400" dirty="0"/>
          </a:p>
          <a:p>
            <a:pPr lvl="1"/>
            <a:r>
              <a:rPr lang="ar-SA" sz="2600" b="1" dirty="0"/>
              <a:t> ما الفرق بين المحاسبة الماليه و المحاسبة الحكوميه ؟ </a:t>
            </a:r>
          </a:p>
          <a:p>
            <a:pPr marL="411480" lvl="1" indent="0">
              <a:buNone/>
            </a:pPr>
            <a:r>
              <a:rPr lang="ar-SA" sz="2600" dirty="0" smtClean="0"/>
              <a:t> </a:t>
            </a:r>
            <a:endParaRPr lang="en-US" sz="2600" dirty="0"/>
          </a:p>
          <a:p>
            <a:pPr marL="411480" lvl="1" indent="0"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209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ar-SA" sz="4800" b="1" dirty="0"/>
              <a:t>الفرق بين المحاسبة الماليه و </a:t>
            </a:r>
            <a:r>
              <a:rPr lang="ar-SA" sz="4800" b="1" dirty="0" smtClean="0"/>
              <a:t>الحكوميه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35674963"/>
              </p:ext>
            </p:extLst>
          </p:nvPr>
        </p:nvGraphicFramePr>
        <p:xfrm>
          <a:off x="467544" y="2276872"/>
          <a:ext cx="7619896" cy="324036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612060"/>
                <a:gridCol w="3220459"/>
                <a:gridCol w="2787377"/>
              </a:tblGrid>
              <a:tr h="10470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المحاسبة </a:t>
                      </a:r>
                      <a:r>
                        <a:rPr lang="ar-SA" sz="1800" b="1" dirty="0">
                          <a:effectLst/>
                        </a:rPr>
                        <a:t>عن الأموال </a:t>
                      </a:r>
                      <a:r>
                        <a:rPr lang="en-US" sz="1800" b="1" dirty="0" smtClean="0">
                          <a:effectLst/>
                        </a:rPr>
                        <a:t>GOV   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المحاسبه</a:t>
                      </a:r>
                      <a:r>
                        <a:rPr lang="ar-SA" sz="1800" b="1" baseline="0" dirty="0" smtClean="0">
                          <a:effectLst/>
                        </a:rPr>
                        <a:t> ال</a:t>
                      </a:r>
                      <a:r>
                        <a:rPr lang="ar-SA" sz="1800" b="1" dirty="0" smtClean="0">
                          <a:effectLst/>
                        </a:rPr>
                        <a:t>ماليه </a:t>
                      </a:r>
                      <a:r>
                        <a:rPr lang="en-US" sz="1800" b="1" dirty="0" smtClean="0">
                          <a:effectLst/>
                        </a:rPr>
                        <a:t>  FIN   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</a:tr>
              <a:tr h="104139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الوحدة المحاسبيه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dirty="0">
                          <a:effectLst/>
                        </a:rPr>
                        <a:t>هي المال او الموارد </a:t>
                      </a:r>
                      <a:r>
                        <a:rPr lang="ar-SA" sz="1600" b="1" dirty="0" smtClean="0">
                          <a:effectLst/>
                        </a:rPr>
                        <a:t>الماليه</a:t>
                      </a:r>
                      <a:endParaRPr lang="en-US" sz="16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الوحده هي المنشأه نفسها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</a:tr>
              <a:tr h="115188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الالتزام بالقواعد القانونيه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القواعد و </a:t>
                      </a:r>
                      <a:r>
                        <a:rPr lang="ar-SA" sz="1600" b="1" dirty="0" smtClean="0">
                          <a:effectLst/>
                        </a:rPr>
                        <a:t>التعليمات (</a:t>
                      </a:r>
                      <a:r>
                        <a:rPr lang="ar-SA" sz="1600" b="1" baseline="0" dirty="0" smtClean="0">
                          <a:effectLst/>
                        </a:rPr>
                        <a:t> القوانيين و المراسيم) </a:t>
                      </a:r>
                      <a:r>
                        <a:rPr lang="ar-SA" sz="1600" b="1" dirty="0" smtClean="0">
                          <a:effectLst/>
                        </a:rPr>
                        <a:t> </a:t>
                      </a:r>
                      <a:r>
                        <a:rPr lang="ar-SA" sz="1600" b="1" dirty="0">
                          <a:effectLst/>
                        </a:rPr>
                        <a:t>لها السبق على المبادئ </a:t>
                      </a:r>
                      <a:r>
                        <a:rPr lang="ar-SA" sz="1600" b="1" dirty="0" smtClean="0">
                          <a:effectLst/>
                        </a:rPr>
                        <a:t> المحاسبية</a:t>
                      </a:r>
                      <a:r>
                        <a:rPr lang="ar-SA" sz="1600" b="1" baseline="0" dirty="0" smtClean="0">
                          <a:effectLst/>
                        </a:rPr>
                        <a:t> المتعارف علبها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المبادئ المحاسبيه </a:t>
                      </a:r>
                      <a:r>
                        <a:rPr lang="en-US" sz="1600" b="1" dirty="0">
                          <a:effectLst/>
                        </a:rPr>
                        <a:t>GAAP or IFRS</a:t>
                      </a:r>
                      <a:r>
                        <a:rPr lang="ar-SA" sz="1600" b="1" dirty="0">
                          <a:effectLst/>
                        </a:rPr>
                        <a:t> </a:t>
                      </a:r>
                      <a:r>
                        <a:rPr lang="ar-SA" sz="1600" b="1" dirty="0" smtClean="0">
                          <a:effectLst/>
                        </a:rPr>
                        <a:t>هي</a:t>
                      </a:r>
                      <a:r>
                        <a:rPr lang="ar-SA" sz="1600" b="1" baseline="0" dirty="0" smtClean="0">
                          <a:effectLst/>
                        </a:rPr>
                        <a:t> الاساس الذي لا يجوز الخروج عنه</a:t>
                      </a:r>
                      <a:r>
                        <a:rPr lang="ar-SA" sz="1600" b="1" dirty="0" smtClean="0">
                          <a:effectLst/>
                        </a:rPr>
                        <a:t>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1840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الفرق بين المحاسبة الماليه و الحكوميه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10363447"/>
              </p:ext>
            </p:extLst>
          </p:nvPr>
        </p:nvGraphicFramePr>
        <p:xfrm>
          <a:off x="251520" y="1484784"/>
          <a:ext cx="7979993" cy="537321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352098"/>
                <a:gridCol w="3953231"/>
                <a:gridCol w="2674664"/>
              </a:tblGrid>
              <a:tr h="44454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المحاسبة </a:t>
                      </a:r>
                      <a:r>
                        <a:rPr lang="ar-SA" sz="1800" b="1" dirty="0">
                          <a:effectLst/>
                        </a:rPr>
                        <a:t>عن الأموال </a:t>
                      </a:r>
                      <a:r>
                        <a:rPr lang="en-US" sz="1800" b="1" dirty="0" smtClean="0">
                          <a:effectLst/>
                        </a:rPr>
                        <a:t>GOV   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المحاسبه</a:t>
                      </a:r>
                      <a:r>
                        <a:rPr lang="ar-SA" sz="1800" b="1" baseline="0" dirty="0" smtClean="0">
                          <a:effectLst/>
                        </a:rPr>
                        <a:t> ال</a:t>
                      </a:r>
                      <a:r>
                        <a:rPr lang="ar-SA" sz="1800" b="1" dirty="0" smtClean="0">
                          <a:effectLst/>
                        </a:rPr>
                        <a:t>ماليه </a:t>
                      </a:r>
                      <a:r>
                        <a:rPr lang="en-US" sz="1800" b="1" dirty="0" smtClean="0">
                          <a:effectLst/>
                        </a:rPr>
                        <a:t>  FIN   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</a:tr>
              <a:tr h="492867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التبويب المحاسبي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 smtClean="0">
                          <a:effectLst/>
                        </a:rPr>
                        <a:t>لا يوجد مقارنه  </a:t>
                      </a:r>
                      <a:r>
                        <a:rPr lang="ar-SA" sz="1600" b="1" dirty="0">
                          <a:effectLst/>
                        </a:rPr>
                        <a:t>بين ايرادات الوحده الاداريه و نفقاتها على مستوى </a:t>
                      </a:r>
                      <a:r>
                        <a:rPr lang="ar-SA" sz="1600" b="1" dirty="0" smtClean="0">
                          <a:effectLst/>
                        </a:rPr>
                        <a:t>الوحده بينما تكون المقارنة</a:t>
                      </a:r>
                      <a:r>
                        <a:rPr lang="ar-SA" sz="1600" b="1" baseline="0" dirty="0" smtClean="0">
                          <a:effectLst/>
                        </a:rPr>
                        <a:t> </a:t>
                      </a:r>
                      <a:r>
                        <a:rPr lang="ar-SA" sz="1600" b="1" dirty="0" smtClean="0">
                          <a:effectLst/>
                        </a:rPr>
                        <a:t>بين </a:t>
                      </a:r>
                      <a:r>
                        <a:rPr lang="ar-SA" sz="1600" b="1" dirty="0">
                          <a:effectLst/>
                        </a:rPr>
                        <a:t>الايرادات و النفقات </a:t>
                      </a:r>
                      <a:r>
                        <a:rPr lang="ar-SA" sz="1600" b="1" dirty="0" smtClean="0">
                          <a:effectLst/>
                        </a:rPr>
                        <a:t>على مستوى</a:t>
                      </a:r>
                      <a:r>
                        <a:rPr lang="ar-SA" sz="1600" b="1" baseline="0" dirty="0" smtClean="0">
                          <a:effectLst/>
                        </a:rPr>
                        <a:t> المال او </a:t>
                      </a:r>
                      <a:r>
                        <a:rPr lang="ar-SA" sz="1600" b="1" dirty="0" smtClean="0">
                          <a:effectLst/>
                        </a:rPr>
                        <a:t> </a:t>
                      </a:r>
                      <a:r>
                        <a:rPr lang="ar-SA" sz="1600" b="1" dirty="0">
                          <a:effectLst/>
                        </a:rPr>
                        <a:t>الدوله و نتيجتها اما عجز أو </a:t>
                      </a:r>
                      <a:r>
                        <a:rPr lang="ar-SA" sz="1600" b="1" dirty="0" smtClean="0">
                          <a:effectLst/>
                        </a:rPr>
                        <a:t>فائض</a:t>
                      </a:r>
                      <a:endParaRPr lang="en-US" sz="1600" b="1" dirty="0">
                        <a:effectLst/>
                      </a:endParaRPr>
                    </a:p>
                    <a:p>
                      <a:pPr marL="800100" lvl="1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عجز </a:t>
                      </a:r>
                      <a:r>
                        <a:rPr lang="en-US" sz="1600" b="1" dirty="0">
                          <a:effectLst/>
                        </a:rPr>
                        <a:t>&lt;&lt;</a:t>
                      </a:r>
                      <a:r>
                        <a:rPr lang="ar-SA" sz="1600" b="1" dirty="0">
                          <a:effectLst/>
                        </a:rPr>
                        <a:t> يغطى عن طريق </a:t>
                      </a:r>
                      <a:r>
                        <a:rPr lang="ar-SA" sz="1600" b="1" dirty="0" smtClean="0">
                          <a:effectLst/>
                        </a:rPr>
                        <a:t>السحب </a:t>
                      </a:r>
                      <a:r>
                        <a:rPr lang="ar-SA" sz="1600" b="1" dirty="0">
                          <a:effectLst/>
                        </a:rPr>
                        <a:t>من </a:t>
                      </a:r>
                      <a:r>
                        <a:rPr lang="ar-SA" sz="1600" b="1" i="1" dirty="0" smtClean="0">
                          <a:effectLst/>
                        </a:rPr>
                        <a:t>الاحتياطيى العام</a:t>
                      </a:r>
                      <a:endParaRPr lang="en-US" sz="1600" b="1" i="1" dirty="0">
                        <a:effectLst/>
                      </a:endParaRPr>
                    </a:p>
                    <a:p>
                      <a:pPr marL="800100" marR="0" lvl="1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i="1" dirty="0" smtClean="0">
                          <a:effectLst/>
                        </a:rPr>
                        <a:t>فائض </a:t>
                      </a:r>
                      <a:r>
                        <a:rPr lang="en-US" sz="1600" b="1" i="1" dirty="0">
                          <a:effectLst/>
                        </a:rPr>
                        <a:t>&lt;&lt;</a:t>
                      </a:r>
                      <a:r>
                        <a:rPr lang="ar-SA" sz="1600" b="1" i="1" dirty="0">
                          <a:effectLst/>
                        </a:rPr>
                        <a:t> يحول الى الاحنياطي العام </a:t>
                      </a:r>
                      <a:r>
                        <a:rPr lang="ar-SA" sz="1600" b="1" i="1" dirty="0" smtClean="0">
                          <a:effectLst/>
                        </a:rPr>
                        <a:t>للدوله </a:t>
                      </a: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i="1" dirty="0" smtClean="0">
                          <a:effectLst/>
                        </a:rPr>
                        <a:t>لا فرق بين مصروف ايرادي (جاري) و رأسمالي </a:t>
                      </a: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i="1" dirty="0" smtClean="0">
                          <a:effectLst/>
                        </a:rPr>
                        <a:t> لذلك يتم استخدام مصطلح نفقات بدل مصروفات</a:t>
                      </a: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التبويب المحاسبي للايرادات و النفقات في الميزانيه العامه للدوله يكون كالتالي :</a:t>
                      </a:r>
                      <a:endParaRPr lang="en-US" sz="16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 algn="ctr" rtl="1">
                        <a:buFont typeface="Arial" pitchFamily="34" charset="0"/>
                        <a:buChar char="•"/>
                      </a:pPr>
                      <a:r>
                        <a:rPr lang="ar-SA" sz="16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الايرادات العامه تصنف حسب نوع المال – مصادر الايرادات – الوحده الاداريه المسئوله عن التحصيل</a:t>
                      </a:r>
                      <a:endParaRPr lang="en-US" sz="16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 algn="ctr" rtl="1">
                        <a:buFont typeface="Arial" pitchFamily="34" charset="0"/>
                        <a:buChar char="•"/>
                      </a:pPr>
                      <a:r>
                        <a:rPr lang="ar-SA" sz="16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النفقات </a:t>
                      </a:r>
                      <a:r>
                        <a:rPr lang="ar-SA" sz="16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تبوب حسب نوع المال – الوظيفه – البرامج و الانشطه – الوحده الاداريه و طبيعه النفقه و نوعها</a:t>
                      </a:r>
                      <a:endParaRPr lang="en-US" sz="1600" b="1" i="0" dirty="0" smtClean="0">
                        <a:effectLst/>
                      </a:endParaRP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endParaRPr lang="en-US" sz="16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 smtClean="0">
                          <a:effectLst/>
                        </a:rPr>
                        <a:t>يستخدم مبدأ المقابله بين الايرادات و المصروفات الخاصه بالفتره</a:t>
                      </a:r>
                      <a:r>
                        <a:rPr lang="ar-SA" sz="1600" b="1" baseline="0" dirty="0" smtClean="0">
                          <a:effectLst/>
                        </a:rPr>
                        <a:t> بغض النظر عن التدفقات الداخله و الخارجه</a:t>
                      </a:r>
                      <a:endParaRPr lang="ar-SA" sz="1600" b="1" dirty="0" smtClean="0">
                        <a:effectLst/>
                      </a:endParaRP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dirty="0" smtClean="0">
                          <a:effectLst/>
                        </a:rPr>
                        <a:t>يتم التفرقه بين المصروف الايرادي و الرأس مالي</a:t>
                      </a:r>
                      <a:endParaRPr lang="en-US" sz="1600" b="1" dirty="0" smtClean="0">
                        <a:effectLst/>
                      </a:endParaRPr>
                    </a:p>
                    <a:p>
                      <a:pPr marL="457200" marR="0" lvl="1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822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b="1" dirty="0"/>
              <a:t>الفرق بين المحاسبة الماليه و الحكوميه</a:t>
            </a:r>
            <a:endParaRPr lang="ar-S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77001640"/>
              </p:ext>
            </p:extLst>
          </p:nvPr>
        </p:nvGraphicFramePr>
        <p:xfrm>
          <a:off x="323528" y="1340768"/>
          <a:ext cx="7920879" cy="53657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23618"/>
                <a:gridCol w="3901841"/>
                <a:gridCol w="2295420"/>
              </a:tblGrid>
              <a:tr h="627814">
                <a:tc>
                  <a:txBody>
                    <a:bodyPr/>
                    <a:lstStyle/>
                    <a:p>
                      <a:pPr algn="ctr" rtl="1"/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0872" marR="9087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>
                          <a:effectLst/>
                        </a:rPr>
                        <a:t>المحاسبة عن الأموال </a:t>
                      </a:r>
                      <a:r>
                        <a:rPr lang="en-US" sz="1800" dirty="0" smtClean="0">
                          <a:effectLst/>
                        </a:rPr>
                        <a:t>GOV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90872" marR="90872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effectLst/>
                        </a:rPr>
                        <a:t>المحاسبه</a:t>
                      </a:r>
                      <a:r>
                        <a:rPr lang="ar-SA" sz="1800" baseline="0" dirty="0" smtClean="0">
                          <a:effectLst/>
                        </a:rPr>
                        <a:t> ال</a:t>
                      </a:r>
                      <a:r>
                        <a:rPr lang="ar-SA" sz="1800" dirty="0" smtClean="0">
                          <a:effectLst/>
                        </a:rPr>
                        <a:t>ماليه </a:t>
                      </a:r>
                      <a:r>
                        <a:rPr lang="en-US" sz="1800" dirty="0" smtClean="0">
                          <a:effectLst/>
                        </a:rPr>
                        <a:t>FIN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90872" marR="90872" anchor="ctr"/>
                </a:tc>
              </a:tr>
              <a:tr h="15173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effectLst/>
                        </a:rPr>
                        <a:t>الاصول و الالتزامات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1"/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0872" marR="9087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يتم الافصاح عن الأصول السائلة المتاحة لتحقيق الغرض المستهدف من المال وتفصح ايضا عن التزامات المرتبطة بهذه الاصول ( ق. الاجل)</a:t>
                      </a:r>
                      <a:endParaRPr lang="en-US" sz="1600" b="1" dirty="0" smtClean="0"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 rtl="1"/>
                      <a:endParaRPr lang="ar-SA" sz="1600" b="1" dirty="0"/>
                    </a:p>
                  </a:txBody>
                  <a:tcPr marL="90872" marR="90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يتم الافصاح عن الأصول قصيرة و طويلة الأجل</a:t>
                      </a:r>
                    </a:p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وعن الالتزامات قصيرة و</a:t>
                      </a:r>
                    </a:p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طويلة الأجل بما يتفق مع أساس</a:t>
                      </a:r>
                    </a:p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الاستحقاق في الميزانية العمومية</a:t>
                      </a:r>
                      <a:endParaRPr lang="ar-SA" sz="1600" b="1" dirty="0"/>
                    </a:p>
                  </a:txBody>
                  <a:tcPr marL="90872" marR="90872" anchor="ctr"/>
                </a:tc>
              </a:tr>
              <a:tr h="318343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تقييم الأصول الثابتة والاستهلاك</a:t>
                      </a:r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0872" marR="9087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التقييم يكون باستخدام التكلفه التاريخيه 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صعبة التحديد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لذا يتم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تقديرها </a:t>
                      </a:r>
                      <a:endParaRPr lang="ar-SA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الاصول الثابته المستلمه على شكل هبه أو منحه تقدر قيمتها على أساس القيمه العادله السائده في السوق وقت الحصول عليها 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الاصول المشتراة و المنشئه فقط يتم معالجتها كنفقات 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تسجل كافه الأصول الثابته في "مجموعة حسابات الأصول الثابته العامه طويلة الأجل«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لا يتم احتساب استهلاك على الأصول الثابته نتيجه عدم التفرقه بين المصروفات الايراديه و الرأس ماليه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endParaRPr lang="ar-SA" sz="1600" b="1" dirty="0"/>
                    </a:p>
                  </a:txBody>
                  <a:tcPr marL="90872" marR="90872" anchor="ctr"/>
                </a:tc>
                <a:tc>
                  <a:txBody>
                    <a:bodyPr/>
                    <a:lstStyle/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استخدام التكلفه التاريخيه</a:t>
                      </a:r>
                      <a:r>
                        <a:rPr lang="ar-SA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في التقويم</a:t>
                      </a:r>
                    </a:p>
                    <a:p>
                      <a:pPr marL="285750" indent="-285750" algn="ctr">
                        <a:buFont typeface="Calibri" pitchFamily="34" charset="0"/>
                        <a:buChar char="⁻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يتم </a:t>
                      </a:r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توزيع تكلفة الأصل على مستوى عمره الإنتاجي ( حساب استهلاك)</a:t>
                      </a:r>
                      <a:endParaRPr lang="ar-SA" sz="1600" b="1" dirty="0"/>
                    </a:p>
                  </a:txBody>
                  <a:tcPr marL="90872" marR="90872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4115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1993</TotalTime>
  <Words>2736</Words>
  <Application>Microsoft Office PowerPoint</Application>
  <PresentationFormat>On-screen Show (4:3)</PresentationFormat>
  <Paragraphs>332</Paragraphs>
  <Slides>26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Adjacency</vt:lpstr>
      <vt:lpstr>نظام المحاسبة الحكومية</vt:lpstr>
      <vt:lpstr>حضور الطالبات </vt:lpstr>
      <vt:lpstr>المحاور الرئيسيه</vt:lpstr>
      <vt:lpstr>مفاهيم المحاسبه الحكوميه</vt:lpstr>
      <vt:lpstr>مفاهيم المحاسبه الحكوميه  </vt:lpstr>
      <vt:lpstr>مفاهيم المحاسبه الحكوميه  </vt:lpstr>
      <vt:lpstr>الفرق بين المحاسبة الماليه و الحكوميه</vt:lpstr>
      <vt:lpstr>الفرق بين المحاسبة الماليه و الحكوميه</vt:lpstr>
      <vt:lpstr>الفرق بين المحاسبة الماليه و الحكوميه</vt:lpstr>
      <vt:lpstr>مفاهيم المحاسبه الحكوميه </vt:lpstr>
      <vt:lpstr>مفاهيم المحاسبه الحكوميه  </vt:lpstr>
      <vt:lpstr>مفاهيم المحاسبه الحكوميه  </vt:lpstr>
      <vt:lpstr>مفاهيم المحاسبه الحكوميه  </vt:lpstr>
      <vt:lpstr>مفاهيم المحاسبه الحكوميه  </vt:lpstr>
      <vt:lpstr>مفاهيم المحاسبه الحكوميه  </vt:lpstr>
      <vt:lpstr>مفاهيم المحاسبه الحكوميه  </vt:lpstr>
      <vt:lpstr>مفاهيم المحاسبه الحكوميه  </vt:lpstr>
      <vt:lpstr>الرقابه على الاعتمادات </vt:lpstr>
      <vt:lpstr>الرقابه على الاعتمادات </vt:lpstr>
      <vt:lpstr>الرقابه على الاعتمادات </vt:lpstr>
      <vt:lpstr>الرقابه على الاعتمادات </vt:lpstr>
      <vt:lpstr>أسس القياس المحاسبي </vt:lpstr>
      <vt:lpstr>أسس القياس المحاسبي </vt:lpstr>
      <vt:lpstr>أسس القياس المحاسبي </vt:lpstr>
      <vt:lpstr>أسس القياس المحاسبي </vt:lpstr>
      <vt:lpstr>المصادر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نظام المحاسبة الحكومية</dc:title>
  <dc:creator>kayan albalawi</dc:creator>
  <cp:lastModifiedBy>halyafie</cp:lastModifiedBy>
  <cp:revision>213</cp:revision>
  <dcterms:created xsi:type="dcterms:W3CDTF">2013-09-02T09:25:48Z</dcterms:created>
  <dcterms:modified xsi:type="dcterms:W3CDTF">2017-09-26T09:13:09Z</dcterms:modified>
</cp:coreProperties>
</file>