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74" r:id="rId4"/>
    <p:sldId id="267" r:id="rId5"/>
    <p:sldId id="272" r:id="rId6"/>
    <p:sldId id="261" r:id="rId7"/>
    <p:sldId id="264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7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E5287-6172-0447-A63D-9561CDC76AA0}" type="datetime1">
              <a:rPr lang="en-GB" smtClean="0"/>
              <a:t>24/02/17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E4CB1-A2C7-E14F-B978-157A414A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507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BAC87-A0DB-E246-94A8-20EBB56591A3}" type="datetime1">
              <a:rPr lang="en-GB" smtClean="0"/>
              <a:t>24/02/17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F081A-A680-E14F-91CC-AF991E37E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693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F081A-A680-E14F-91CC-AF991E37E2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6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E462A-866F-DF45-8D0F-6F0D42131FD3}" type="datetime1">
              <a:rPr lang="en-GB" smtClean="0"/>
              <a:t>24/02/17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3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2538-4368-F241-B8F6-99E01137AB01}" type="datetime1">
              <a:rPr lang="en-GB" smtClean="0"/>
              <a:t>24/02/17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6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BD62-B256-9943-AE37-A11F969C6EFB}" type="datetime1">
              <a:rPr lang="en-GB" smtClean="0"/>
              <a:t>24/02/17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5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383B-5A2E-044C-8B77-FC1DAC9F61F6}" type="datetime1">
              <a:rPr lang="en-GB" smtClean="0"/>
              <a:t>24/02/17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0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ABB10-1BA8-7245-A192-4F7508A39774}" type="datetime1">
              <a:rPr lang="en-GB" smtClean="0"/>
              <a:t>24/02/17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4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C329-12D0-5A4D-BB29-487084445200}" type="datetime1">
              <a:rPr lang="en-GB" smtClean="0"/>
              <a:t>24/02/17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4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00E1-A887-6F46-A55B-8F07D491EF18}" type="datetime1">
              <a:rPr lang="en-GB" smtClean="0"/>
              <a:t>24/02/17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48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64082-1FD1-5A43-A3CB-47490A9E7E5F}" type="datetime1">
              <a:rPr lang="en-GB" smtClean="0"/>
              <a:t>24/02/17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4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4D28D-968D-E241-BFD9-C2EDEEDB8399}" type="datetime1">
              <a:rPr lang="en-GB" smtClean="0"/>
              <a:t>24/02/17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91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4EB7-9D93-3944-B711-B64734A0EA67}" type="datetime1">
              <a:rPr lang="en-GB" smtClean="0"/>
              <a:t>24/02/17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5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7376E-F340-A74A-90BA-D50AA20C3ABD}" type="datetime1">
              <a:rPr lang="en-GB" smtClean="0"/>
              <a:t>24/02/17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41FA0-6992-9947-B12B-4AA6458B1472}" type="datetime1">
              <a:rPr lang="en-GB" smtClean="0"/>
              <a:t>24/02/17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E24D2-A686-0C49-BF5F-1C08A8A2E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8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aymubarak@ksu.edu.sa" TargetMode="External"/><Relationship Id="rId3" Type="http://schemas.openxmlformats.org/officeDocument/2006/relationships/hyperlink" Target="http://fac.ksu.edu.sa/aymubarak/hom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slideshar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913517" y="864023"/>
            <a:ext cx="7332932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MBIO</a:t>
            </a:r>
            <a:r>
              <a:rPr lang="en-US" sz="4400" b="1" dirty="0">
                <a:solidFill>
                  <a:srgbClr val="3366FF"/>
                </a:solidFill>
                <a:latin typeface="+mj-lt"/>
                <a:cs typeface="Comic Sans MS" charset="0"/>
              </a:rPr>
              <a:t> </a:t>
            </a:r>
            <a:r>
              <a:rPr lang="en-US" sz="44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320–Microbial diagnosis</a:t>
            </a:r>
          </a:p>
          <a:p>
            <a:pPr algn="ctr"/>
            <a:r>
              <a:rPr lang="en-US" sz="4400" b="1" dirty="0" smtClean="0">
                <a:solidFill>
                  <a:srgbClr val="3366FF"/>
                </a:solidFill>
                <a:cs typeface="Comic Sans MS" charset="0"/>
              </a:rPr>
              <a:t> Course </a:t>
            </a:r>
            <a:r>
              <a:rPr lang="en-US" sz="4400" b="1" dirty="0">
                <a:solidFill>
                  <a:srgbClr val="3366FF"/>
                </a:solidFill>
                <a:cs typeface="Comic Sans MS" charset="0"/>
              </a:rPr>
              <a:t>Syllabus</a:t>
            </a:r>
          </a:p>
          <a:p>
            <a:pPr algn="ctr"/>
            <a:endParaRPr lang="en-US" sz="4400" dirty="0">
              <a:solidFill>
                <a:srgbClr val="3366FF"/>
              </a:solidFill>
              <a:latin typeface="+mj-lt"/>
              <a:cs typeface="Comic Sans MS" charset="0"/>
            </a:endParaRP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1025724" y="2660443"/>
            <a:ext cx="7261471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cs typeface="Comic Sans MS" charset="0"/>
              </a:rPr>
              <a:t>Dr</a:t>
            </a:r>
            <a:r>
              <a:rPr lang="en-US" sz="2400" b="1" dirty="0">
                <a:cs typeface="Comic Sans MS" charset="0"/>
              </a:rPr>
              <a:t>. Ayman </a:t>
            </a:r>
            <a:r>
              <a:rPr lang="en-US" sz="2400" b="1" dirty="0" smtClean="0">
                <a:cs typeface="Comic Sans MS" charset="0"/>
              </a:rPr>
              <a:t>S. Mubarak, </a:t>
            </a:r>
            <a:r>
              <a:rPr lang="en-US" sz="2400" b="1" dirty="0" err="1" smtClean="0">
                <a:cs typeface="Comic Sans MS" charset="0"/>
              </a:rPr>
              <a:t>Ph.D</a:t>
            </a:r>
            <a:endParaRPr lang="en-US" sz="2400" b="1" dirty="0" smtClean="0">
              <a:cs typeface="Comic Sans MS" charset="0"/>
            </a:endParaRPr>
          </a:p>
          <a:p>
            <a:endParaRPr lang="en-US" sz="2400" b="1" dirty="0" smtClean="0">
              <a:cs typeface="Comic Sans MS" charset="0"/>
            </a:endParaRPr>
          </a:p>
          <a:p>
            <a:r>
              <a:rPr lang="en-US" sz="2400" b="1" dirty="0" smtClean="0">
                <a:cs typeface="Comic Sans MS" charset="0"/>
              </a:rPr>
              <a:t>Office: 1B 10/1 </a:t>
            </a:r>
          </a:p>
          <a:p>
            <a:endParaRPr lang="en-US" sz="2400" b="1" dirty="0" smtClean="0">
              <a:cs typeface="Comic Sans MS" charset="0"/>
            </a:endParaRPr>
          </a:p>
          <a:p>
            <a:r>
              <a:rPr lang="en-US" sz="2400" b="1" dirty="0" smtClean="0">
                <a:cs typeface="Comic Sans MS" charset="0"/>
              </a:rPr>
              <a:t>Office hours: (Sunday and Tuesday 10 </a:t>
            </a:r>
            <a:r>
              <a:rPr lang="en-US" sz="2400" b="1" dirty="0" err="1" smtClean="0">
                <a:cs typeface="Comic Sans MS" charset="0"/>
              </a:rPr>
              <a:t>a.m</a:t>
            </a:r>
            <a:r>
              <a:rPr lang="en-US" sz="2400" b="1" dirty="0" smtClean="0">
                <a:cs typeface="Comic Sans MS" charset="0"/>
              </a:rPr>
              <a:t> - 12 </a:t>
            </a:r>
            <a:r>
              <a:rPr lang="en-US" sz="2400" b="1" dirty="0" err="1" smtClean="0">
                <a:cs typeface="Comic Sans MS" charset="0"/>
              </a:rPr>
              <a:t>p.m</a:t>
            </a:r>
            <a:r>
              <a:rPr lang="en-US" sz="2400" b="1" dirty="0" smtClean="0">
                <a:cs typeface="Comic Sans MS" charset="0"/>
              </a:rPr>
              <a:t>) </a:t>
            </a:r>
          </a:p>
          <a:p>
            <a:endParaRPr lang="en-US" sz="2400" b="1" dirty="0" smtClean="0">
              <a:cs typeface="Comic Sans MS" charset="0"/>
            </a:endParaRPr>
          </a:p>
          <a:p>
            <a:r>
              <a:rPr lang="en-US" sz="2400" b="1" dirty="0" smtClean="0">
                <a:cs typeface="Comic Sans MS" charset="0"/>
              </a:rPr>
              <a:t>E-mail: </a:t>
            </a:r>
            <a:r>
              <a:rPr lang="en-US" sz="2400" b="1" dirty="0" smtClean="0">
                <a:cs typeface="Comic Sans MS" charset="0"/>
                <a:hlinkClick r:id="rId2"/>
              </a:rPr>
              <a:t>aymubarak@ksu.edu.sa</a:t>
            </a:r>
            <a:endParaRPr lang="en-US" sz="2400" b="1" dirty="0" smtClean="0">
              <a:cs typeface="Comic Sans MS" charset="0"/>
            </a:endParaRPr>
          </a:p>
          <a:p>
            <a:endParaRPr lang="ar-sa" sz="2400" b="1" dirty="0" smtClean="0">
              <a:cs typeface="Comic Sans MS" charset="0"/>
            </a:endParaRPr>
          </a:p>
          <a:p>
            <a:r>
              <a:rPr lang="en-US" sz="2400" b="1" dirty="0">
                <a:cs typeface="Comic Sans MS" charset="0"/>
              </a:rPr>
              <a:t>Site: </a:t>
            </a:r>
            <a:r>
              <a:rPr lang="en-US" sz="2400" b="1" dirty="0">
                <a:cs typeface="Comic Sans MS" charset="0"/>
                <a:hlinkClick r:id="rId3"/>
              </a:rPr>
              <a:t>http://fac.ksu.edu.sa/aymubarak/</a:t>
            </a:r>
            <a:r>
              <a:rPr lang="en-US" sz="2400" b="1" dirty="0" smtClean="0">
                <a:cs typeface="Comic Sans MS" charset="0"/>
                <a:hlinkClick r:id="rId3"/>
              </a:rPr>
              <a:t>home</a:t>
            </a:r>
            <a:endParaRPr lang="en-US" sz="2400" b="1" dirty="0" smtClean="0">
              <a:cs typeface="Comic Sans MS" charset="0"/>
            </a:endParaRPr>
          </a:p>
          <a:p>
            <a:endParaRPr lang="en-US" sz="2400" b="1" dirty="0" smtClean="0">
              <a:cs typeface="Comic Sans MS" charset="0"/>
            </a:endParaRPr>
          </a:p>
          <a:p>
            <a:endParaRPr lang="en-US" sz="2400" b="1" dirty="0">
              <a:cs typeface="Comic Sans MS" charset="0"/>
            </a:endParaRPr>
          </a:p>
          <a:p>
            <a:endParaRPr lang="en-US" sz="2400" b="1" dirty="0" smtClean="0">
              <a:cs typeface="Comic Sans MS" charset="0"/>
            </a:endParaRPr>
          </a:p>
          <a:p>
            <a:endParaRPr lang="en-US" sz="2400" dirty="0"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11907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90600" y="2274888"/>
            <a:ext cx="725305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>
                <a:cs typeface="Comic Sans MS" charset="0"/>
              </a:rPr>
              <a:t>Lecture time</a:t>
            </a:r>
            <a:r>
              <a:rPr lang="en-US" sz="2800" dirty="0">
                <a:cs typeface="Comic Sans MS" charset="0"/>
              </a:rPr>
              <a:t>: Sun </a:t>
            </a:r>
            <a:r>
              <a:rPr lang="en-US" sz="2800" dirty="0" smtClean="0">
                <a:cs typeface="Comic Sans MS" charset="0"/>
              </a:rPr>
              <a:t>1:</a:t>
            </a:r>
            <a:r>
              <a:rPr lang="en-US" sz="2800" dirty="0">
                <a:cs typeface="Comic Sans MS" charset="0"/>
              </a:rPr>
              <a:t>00 </a:t>
            </a:r>
            <a:r>
              <a:rPr lang="en-US" sz="2800" dirty="0" smtClean="0">
                <a:cs typeface="Comic Sans MS" charset="0"/>
              </a:rPr>
              <a:t>-1:</a:t>
            </a:r>
            <a:r>
              <a:rPr lang="en-US" sz="2800" dirty="0">
                <a:cs typeface="Comic Sans MS" charset="0"/>
              </a:rPr>
              <a:t>50 </a:t>
            </a:r>
            <a:r>
              <a:rPr lang="en-US" sz="2800" dirty="0" smtClean="0">
                <a:cs typeface="Comic Sans MS" charset="0"/>
              </a:rPr>
              <a:t>p.m</a:t>
            </a:r>
            <a:r>
              <a:rPr lang="en-US" sz="2800" dirty="0">
                <a:cs typeface="Comic Sans MS" charset="0"/>
              </a:rPr>
              <a:t>.</a:t>
            </a:r>
          </a:p>
          <a:p>
            <a:endParaRPr lang="en-US" sz="2800" dirty="0">
              <a:cs typeface="Comic Sans MS" charset="0"/>
            </a:endParaRPr>
          </a:p>
          <a:p>
            <a:r>
              <a:rPr lang="en-US" sz="2800" b="1" dirty="0">
                <a:cs typeface="Comic Sans MS" charset="0"/>
              </a:rPr>
              <a:t>Credits</a:t>
            </a:r>
            <a:r>
              <a:rPr lang="en-US" sz="2800" dirty="0">
                <a:cs typeface="Comic Sans MS" charset="0"/>
              </a:rPr>
              <a:t>: </a:t>
            </a:r>
            <a:r>
              <a:rPr lang="en-US" sz="2800" dirty="0" smtClean="0">
                <a:cs typeface="Comic Sans MS" charset="0"/>
              </a:rPr>
              <a:t>2 </a:t>
            </a:r>
            <a:r>
              <a:rPr lang="en-US" sz="2800" dirty="0" err="1">
                <a:cs typeface="Comic Sans MS" charset="0"/>
              </a:rPr>
              <a:t>hrs</a:t>
            </a:r>
            <a:r>
              <a:rPr lang="en-US" sz="2800" dirty="0">
                <a:cs typeface="Comic Sans MS" charset="0"/>
              </a:rPr>
              <a:t> </a:t>
            </a:r>
            <a:r>
              <a:rPr lang="en-US" sz="2800" dirty="0" smtClean="0">
                <a:cs typeface="Comic Sans MS" charset="0"/>
              </a:rPr>
              <a:t>(1+</a:t>
            </a:r>
            <a:r>
              <a:rPr lang="en-US" sz="2800" dirty="0">
                <a:cs typeface="Comic Sans MS" charset="0"/>
              </a:rPr>
              <a:t>1)</a:t>
            </a:r>
          </a:p>
          <a:p>
            <a:endParaRPr lang="en-US" sz="2800" dirty="0">
              <a:cs typeface="Comic Sans MS" charset="0"/>
            </a:endParaRPr>
          </a:p>
          <a:p>
            <a:r>
              <a:rPr lang="en-US" sz="2800" b="1" dirty="0" smtClean="0">
                <a:cs typeface="Comic Sans MS" charset="0"/>
              </a:rPr>
              <a:t>Prerequisites: </a:t>
            </a:r>
            <a:r>
              <a:rPr lang="en-US" sz="2800" dirty="0" smtClean="0"/>
              <a:t>MBIO </a:t>
            </a:r>
            <a:r>
              <a:rPr lang="is-IS" sz="2800" dirty="0" smtClean="0"/>
              <a:t>240</a:t>
            </a:r>
            <a:r>
              <a:rPr lang="is-IS" sz="2800" dirty="0"/>
              <a:t>, 250, </a:t>
            </a:r>
            <a:r>
              <a:rPr lang="is-IS" sz="2800" dirty="0" smtClean="0"/>
              <a:t>260 and 270 </a:t>
            </a:r>
            <a:r>
              <a:rPr lang="is-IS" sz="2800" dirty="0"/>
              <a:t>	</a:t>
            </a:r>
          </a:p>
          <a:p>
            <a:endParaRPr lang="en-US" sz="2800" dirty="0">
              <a:cs typeface="Comic Sans MS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297736" y="838200"/>
            <a:ext cx="40362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3366FF"/>
                </a:solidFill>
                <a:latin typeface="+mj-lt"/>
                <a:cs typeface="Comic Sans MS" charset="0"/>
              </a:rPr>
              <a:t>Course </a:t>
            </a:r>
            <a:r>
              <a:rPr lang="en-US" sz="36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Information</a:t>
            </a:r>
            <a:endParaRPr lang="en-US" sz="36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99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6783" y="383952"/>
            <a:ext cx="84825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Aims of the course</a:t>
            </a:r>
            <a:r>
              <a:rPr lang="en-US" sz="3600" dirty="0" smtClean="0"/>
              <a:t> </a:t>
            </a:r>
            <a:endParaRPr 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276783" y="1632567"/>
            <a:ext cx="8482571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To learn </a:t>
            </a:r>
          </a:p>
          <a:p>
            <a:endParaRPr lang="en-US" sz="2800" b="1" u="sng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The technique of Samples collection, transport processing and storage </a:t>
            </a:r>
            <a:r>
              <a:rPr lang="en-US" sz="2800" dirty="0"/>
              <a:t>condition for microbial diagnosis </a:t>
            </a:r>
            <a:r>
              <a:rPr lang="en-US" sz="2800" dirty="0" smtClean="0"/>
              <a:t>of human diseases.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Different molecular techniques used </a:t>
            </a:r>
            <a:r>
              <a:rPr lang="en-US" sz="2800" dirty="0"/>
              <a:t>for </a:t>
            </a:r>
            <a:r>
              <a:rPr lang="en-US" sz="2800" dirty="0" smtClean="0"/>
              <a:t>diagnosis.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Examples of some microbial diagnosis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r>
              <a:rPr lang="en-US" sz="2800" dirty="0" smtClean="0"/>
              <a:t> 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225552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783" y="383952"/>
            <a:ext cx="8482571" cy="569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0000"/>
                </a:solidFill>
              </a:rPr>
              <a:t>Expected Learning Outcomes</a:t>
            </a:r>
          </a:p>
          <a:p>
            <a:endParaRPr lang="en-US" sz="2800" b="1" u="sng" dirty="0" smtClean="0">
              <a:solidFill>
                <a:srgbClr val="FF0000"/>
              </a:solidFill>
            </a:endParaRPr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By the end of this course you will be:</a:t>
            </a:r>
          </a:p>
          <a:p>
            <a:endParaRPr lang="en-US" sz="2800" b="1" u="sng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</a:rPr>
              <a:t>Able to </a:t>
            </a:r>
            <a:r>
              <a:rPr lang="en-US" sz="2800" dirty="0"/>
              <a:t>c</a:t>
            </a:r>
            <a:r>
              <a:rPr lang="en-US" sz="2800" dirty="0" smtClean="0"/>
              <a:t>ollect and transport and storage the microbial samples.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</a:rPr>
              <a:t>Able to prepare </a:t>
            </a:r>
            <a:r>
              <a:rPr lang="en-US" sz="2800" dirty="0" smtClean="0"/>
              <a:t>microbial samples for molecular diagnosis and sera-diagnosis. 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Able </a:t>
            </a:r>
            <a:r>
              <a:rPr lang="en-US" sz="2800" dirty="0" smtClean="0">
                <a:solidFill>
                  <a:srgbClr val="FF0000"/>
                </a:solidFill>
              </a:rPr>
              <a:t>to identify </a:t>
            </a:r>
            <a:r>
              <a:rPr lang="en-US" sz="2800" dirty="0" smtClean="0"/>
              <a:t>and diagnose some microbial diseases. </a:t>
            </a:r>
          </a:p>
          <a:p>
            <a:r>
              <a:rPr lang="en-US" sz="2800" dirty="0" smtClean="0"/>
              <a:t> </a:t>
            </a:r>
            <a:endParaRPr lang="en-US" sz="2800" b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7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700829"/>
              </p:ext>
            </p:extLst>
          </p:nvPr>
        </p:nvGraphicFramePr>
        <p:xfrm>
          <a:off x="384305" y="910312"/>
          <a:ext cx="8391330" cy="528848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685579"/>
                <a:gridCol w="1385517"/>
                <a:gridCol w="1320234"/>
              </a:tblGrid>
              <a:tr h="4002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List of Topics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No. </a:t>
                      </a:r>
                      <a:r>
                        <a:rPr lang="en-US" sz="2400" dirty="0" smtClean="0">
                          <a:effectLst/>
                        </a:rPr>
                        <a:t>of</a:t>
                      </a:r>
                      <a:r>
                        <a:rPr lang="en-GB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Weeks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Contact Hours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Specimens collection,</a:t>
                      </a:r>
                      <a:r>
                        <a:rPr lang="en-US" sz="2000" baseline="0" dirty="0" smtClean="0">
                          <a:effectLst/>
                        </a:rPr>
                        <a:t> transport and processing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Times New Roman"/>
                          <a:ea typeface="Times New Roman"/>
                        </a:rPr>
                        <a:t>Culture </a:t>
                      </a:r>
                      <a:r>
                        <a:rPr lang="en-GB" sz="2000" dirty="0" smtClean="0">
                          <a:effectLst/>
                          <a:latin typeface="Times New Roman"/>
                          <a:ea typeface="Times New Roman"/>
                        </a:rPr>
                        <a:t>based</a:t>
                      </a:r>
                      <a:r>
                        <a:rPr lang="en-GB" sz="2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2000" baseline="0" dirty="0" smtClean="0">
                          <a:effectLst/>
                          <a:latin typeface="Times New Roman"/>
                          <a:ea typeface="Times New Roman"/>
                        </a:rPr>
                        <a:t>methods  and biochemical reactions for diagnosis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Serological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diagnosis</a:t>
                      </a:r>
                      <a:r>
                        <a:rPr lang="en-US" sz="2000" baseline="0" dirty="0" smtClean="0">
                          <a:effectLst/>
                        </a:rPr>
                        <a:t> for different pathogens.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 2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Molecular methods used </a:t>
                      </a:r>
                      <a:r>
                        <a:rPr lang="en-US" sz="2000" baseline="0" dirty="0" smtClean="0">
                          <a:effectLst/>
                        </a:rPr>
                        <a:t> for pathogens diagnosis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Diagnosis of bacterial and fungal diseases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Diagnosis of viral infections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9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effectLst/>
                        </a:rPr>
                        <a:t>Diagnosis of some selected microbial examples such as viruses, bacteria and fungi</a:t>
                      </a:r>
                      <a:r>
                        <a:rPr lang="is-IS" sz="2000" baseline="0" dirty="0" smtClean="0">
                          <a:effectLst/>
                        </a:rPr>
                        <a:t>….etc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639643" y="151947"/>
            <a:ext cx="42422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dirty="0">
                <a:solidFill>
                  <a:srgbClr val="3366FF"/>
                </a:solidFill>
                <a:latin typeface="+mj-lt"/>
                <a:cs typeface="Comic Sans MS" charset="0"/>
              </a:rPr>
              <a:t>Topics  to be covered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4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07544"/>
              </p:ext>
            </p:extLst>
          </p:nvPr>
        </p:nvGraphicFramePr>
        <p:xfrm>
          <a:off x="358188" y="1525181"/>
          <a:ext cx="8328612" cy="338853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38210"/>
                <a:gridCol w="2053040"/>
                <a:gridCol w="2237362"/>
              </a:tblGrid>
              <a:tr h="6858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Criteria</a:t>
                      </a:r>
                      <a:endParaRPr lang="en-US" sz="2400" b="1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dirty="0" smtClean="0"/>
                        <a:t>Assessment</a:t>
                      </a:r>
                      <a:endParaRPr lang="en-US" sz="2400" dirty="0" smtClean="0"/>
                    </a:p>
                    <a:p>
                      <a:pPr algn="ctr"/>
                      <a:endParaRPr lang="en-US" sz="2400" b="1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 due</a:t>
                      </a:r>
                      <a:endParaRPr lang="en-US" sz="2400" b="1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*Research project assignment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</a:pPr>
                      <a:r>
                        <a:rPr lang="en-US" sz="2000" baseline="0" dirty="0" smtClean="0"/>
                        <a:t>10</a:t>
                      </a:r>
                      <a:r>
                        <a:rPr lang="en-US" sz="2000" dirty="0" smtClean="0"/>
                        <a:t>%		</a:t>
                      </a:r>
                      <a:endParaRPr lang="en-US" sz="200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</a:pPr>
                      <a:r>
                        <a:rPr lang="en-US" sz="2000" dirty="0" smtClean="0">
                          <a:latin typeface="+mn-lt"/>
                          <a:cs typeface="Comic Sans MS"/>
                        </a:rPr>
                        <a:t>Week 13, Sun 1</a:t>
                      </a:r>
                      <a:r>
                        <a:rPr lang="en-US" sz="2000" baseline="0" dirty="0" smtClean="0">
                          <a:latin typeface="+mn-lt"/>
                          <a:cs typeface="Comic Sans MS"/>
                        </a:rPr>
                        <a:t> pm</a:t>
                      </a: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Mid</a:t>
                      </a:r>
                      <a:r>
                        <a:rPr lang="en-US" sz="2000" b="0" baseline="0" dirty="0" smtClean="0"/>
                        <a:t>-t</a:t>
                      </a:r>
                      <a:r>
                        <a:rPr lang="en-US" sz="2000" b="0" dirty="0" smtClean="0"/>
                        <a:t>erm Exam 1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10%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Week 8</a:t>
                      </a:r>
                      <a:r>
                        <a:rPr lang="en-US" sz="2000" baseline="30000" dirty="0" smtClean="0">
                          <a:latin typeface="+mn-lt"/>
                        </a:rPr>
                        <a:t>th</a:t>
                      </a:r>
                      <a:r>
                        <a:rPr lang="en-US" sz="2000" dirty="0" smtClean="0">
                          <a:latin typeface="+mn-lt"/>
                        </a:rPr>
                        <a:t> </a:t>
                      </a: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Mid</a:t>
                      </a:r>
                      <a:r>
                        <a:rPr lang="en-US" sz="2000" b="0" baseline="0" dirty="0" smtClean="0"/>
                        <a:t>-t</a:t>
                      </a:r>
                      <a:r>
                        <a:rPr lang="en-US" sz="2000" b="0" dirty="0" smtClean="0"/>
                        <a:t>erm Exam 2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10%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</a:rPr>
                        <a:t>Week 14</a:t>
                      </a:r>
                      <a:r>
                        <a:rPr lang="en-US" sz="2000" baseline="30000" dirty="0" smtClean="0">
                          <a:latin typeface="+mn-lt"/>
                        </a:rPr>
                        <a:t>th</a:t>
                      </a:r>
                      <a:r>
                        <a:rPr lang="en-US" sz="2000" dirty="0" smtClean="0">
                          <a:latin typeface="+mn-lt"/>
                        </a:rPr>
                        <a:t> </a:t>
                      </a: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Lab report and Exam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30</a:t>
                      </a:r>
                      <a:r>
                        <a:rPr lang="en-US" sz="2000" baseline="0" dirty="0" smtClean="0"/>
                        <a:t>%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+mn-lt"/>
                        <a:cs typeface="Comic Sans MS"/>
                      </a:endParaRPr>
                    </a:p>
                  </a:txBody>
                  <a:tcPr marT="45735" marB="45735"/>
                </a:tc>
              </a:tr>
              <a:tr h="475598">
                <a:tc>
                  <a:txBody>
                    <a:bodyPr/>
                    <a:lstStyle/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sz="2000" b="0" dirty="0" smtClean="0"/>
                        <a:t>Final Exam</a:t>
                      </a:r>
                      <a:endParaRPr lang="en-US" sz="2000" b="0" dirty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 40%	</a:t>
                      </a: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latin typeface="Comic Sans MS"/>
                        <a:cs typeface="Comic Sans MS"/>
                      </a:endParaRPr>
                    </a:p>
                  </a:txBody>
                  <a:tcPr marT="45735" marB="45735"/>
                </a:tc>
              </a:tr>
            </a:tbl>
          </a:graphicData>
        </a:graphic>
      </p:graphicFrame>
      <p:sp>
        <p:nvSpPr>
          <p:cNvPr id="19470" name="Rectangle 3"/>
          <p:cNvSpPr>
            <a:spLocks noChangeArrowheads="1"/>
          </p:cNvSpPr>
          <p:nvPr/>
        </p:nvSpPr>
        <p:spPr bwMode="auto">
          <a:xfrm>
            <a:off x="2625848" y="403409"/>
            <a:ext cx="39273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366FF"/>
                </a:solidFill>
                <a:latin typeface="+mj-lt"/>
                <a:cs typeface="Comic Sans MS" charset="0"/>
              </a:rPr>
              <a:t>Grades Distribution</a:t>
            </a:r>
            <a:endParaRPr lang="en-US" sz="3600" dirty="0">
              <a:solidFill>
                <a:srgbClr val="3366FF"/>
              </a:solidFill>
              <a:latin typeface="+mj-lt"/>
              <a:cs typeface="Comic Sans M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802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4464" y="1830465"/>
            <a:ext cx="7685294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u="sng" dirty="0">
              <a:latin typeface="Comic Sans MS" charset="0"/>
              <a:cs typeface="Comic Sans MS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cs typeface="Comic Sans MS" charset="0"/>
              </a:rPr>
              <a:t>Richard S., David G., John S.C.B., Mike P.F.B. (2007). </a:t>
            </a:r>
            <a:r>
              <a:rPr lang="en-US" sz="2000" b="1" dirty="0" smtClean="0"/>
              <a:t>Medical </a:t>
            </a:r>
            <a:r>
              <a:rPr lang="en-US" sz="2000" b="1" dirty="0"/>
              <a:t>Microbiology: A Guide to Microbial Infections: Pathogenesis, Immunity, Laboratory Diagnosis and </a:t>
            </a:r>
            <a:r>
              <a:rPr lang="en-US" sz="2000" b="1" dirty="0" smtClean="0"/>
              <a:t>Control.</a:t>
            </a:r>
            <a:r>
              <a:rPr lang="en-US" sz="2000" dirty="0" smtClean="0"/>
              <a:t> Science health. 17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edition.</a:t>
            </a:r>
            <a:endParaRPr lang="en-US" sz="2000" dirty="0" smtClean="0">
              <a:cs typeface="Comic Sans MS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cs typeface="Comic Sans MS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62893" y="883716"/>
            <a:ext cx="482976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3366FF"/>
                </a:solidFill>
                <a:latin typeface="Comic Sans MS" charset="0"/>
                <a:cs typeface="Comic Sans MS" charset="0"/>
              </a:rPr>
              <a:t>Recommended </a:t>
            </a:r>
            <a:r>
              <a:rPr lang="en-US" sz="3200" b="1" u="sng" dirty="0" smtClean="0">
                <a:solidFill>
                  <a:srgbClr val="3366FF"/>
                </a:solidFill>
                <a:latin typeface="Comic Sans MS" charset="0"/>
                <a:cs typeface="Comic Sans MS" charset="0"/>
              </a:rPr>
              <a:t>textbook</a:t>
            </a:r>
            <a:endParaRPr lang="en-US" sz="3200" b="1" u="sng" dirty="0">
              <a:solidFill>
                <a:srgbClr val="3366FF"/>
              </a:solidFill>
              <a:latin typeface="Comic Sans MS" charset="0"/>
              <a:cs typeface="Comic Sans M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8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6128" y="1843951"/>
            <a:ext cx="8124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u="sng" dirty="0">
              <a:latin typeface="Comic Sans MS" charset="0"/>
              <a:cs typeface="Comic Sans MS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u="sng" dirty="0">
                <a:latin typeface="Comic Sans MS" charset="0"/>
                <a:cs typeface="Comic Sans MS" charset="0"/>
                <a:hlinkClick r:id="rId3"/>
              </a:rPr>
              <a:t>http://</a:t>
            </a:r>
            <a:r>
              <a:rPr lang="en-US" sz="2400" u="sng" dirty="0" smtClean="0">
                <a:latin typeface="Comic Sans MS" charset="0"/>
                <a:cs typeface="Comic Sans MS" charset="0"/>
                <a:hlinkClick r:id="rId3"/>
              </a:rPr>
              <a:t>www.slideshare.net</a:t>
            </a:r>
            <a:endParaRPr lang="en-US" sz="2400" u="sng" dirty="0" smtClean="0">
              <a:latin typeface="Comic Sans MS" charset="0"/>
              <a:cs typeface="Comic Sans MS" charset="0"/>
            </a:endParaRPr>
          </a:p>
          <a:p>
            <a:endParaRPr lang="en-US" sz="2400" u="sng" dirty="0" smtClean="0">
              <a:latin typeface="Comic Sans MS" charset="0"/>
              <a:cs typeface="Comic Sans MS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err="1" smtClean="0">
                <a:latin typeface="Comic Sans MS" charset="0"/>
                <a:cs typeface="Comic Sans MS" charset="0"/>
              </a:rPr>
              <a:t>Youtube</a:t>
            </a:r>
            <a:r>
              <a:rPr lang="en-US" sz="2400" dirty="0" smtClean="0">
                <a:latin typeface="Comic Sans MS" charset="0"/>
                <a:cs typeface="Comic Sans MS" charset="0"/>
              </a:rPr>
              <a:t>: microbial diagnosis based lectures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840187" y="932558"/>
            <a:ext cx="5366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>
                <a:latin typeface="Comic Sans MS" charset="0"/>
                <a:cs typeface="Comic Sans MS" charset="0"/>
              </a:rPr>
              <a:t>Useful </a:t>
            </a:r>
            <a:r>
              <a:rPr lang="en-US" sz="3600" b="1" u="sng" dirty="0" smtClean="0">
                <a:latin typeface="Comic Sans MS" charset="0"/>
                <a:cs typeface="Comic Sans MS" charset="0"/>
              </a:rPr>
              <a:t>online resources</a:t>
            </a:r>
            <a:endParaRPr lang="en-US" sz="3600" b="1" u="sng" dirty="0">
              <a:latin typeface="Comic Sans MS" charset="0"/>
              <a:cs typeface="Comic Sans M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24D2-A686-0C49-BF5F-1C08A8A2E82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67631" y="589340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6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1616</TotalTime>
  <Words>357</Words>
  <Application>Microsoft Macintosh PowerPoint</Application>
  <PresentationFormat>On-screen Show (4:3)</PresentationFormat>
  <Paragraphs>98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71</cp:revision>
  <dcterms:created xsi:type="dcterms:W3CDTF">2015-08-29T00:55:49Z</dcterms:created>
  <dcterms:modified xsi:type="dcterms:W3CDTF">2017-02-24T13:24:58Z</dcterms:modified>
</cp:coreProperties>
</file>