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67" r:id="rId4"/>
    <p:sldId id="269" r:id="rId5"/>
    <p:sldId id="268" r:id="rId6"/>
    <p:sldId id="272" r:id="rId7"/>
    <p:sldId id="261" r:id="rId8"/>
    <p:sldId id="264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E5287-6172-0447-A63D-9561CDC76AA0}" type="datetime1">
              <a:rPr lang="en-GB" smtClean="0"/>
              <a:t>07/02/17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E4CB1-A2C7-E14F-B978-157A414A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507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BAC87-A0DB-E246-94A8-20EBB56591A3}" type="datetime1">
              <a:rPr lang="en-GB" smtClean="0"/>
              <a:t>07/02/17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F081A-A680-E14F-91CC-AF991E37E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693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F081A-A680-E14F-91CC-AF991E37E2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69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E462A-866F-DF45-8D0F-6F0D42131FD3}" type="datetime1">
              <a:rPr lang="en-GB" smtClean="0"/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3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2538-4368-F241-B8F6-99E01137AB01}" type="datetime1">
              <a:rPr lang="en-GB" smtClean="0"/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6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BD62-B256-9943-AE37-A11F969C6EFB}" type="datetime1">
              <a:rPr lang="en-GB" smtClean="0"/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5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383B-5A2E-044C-8B77-FC1DAC9F61F6}" type="datetime1">
              <a:rPr lang="en-GB" smtClean="0"/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0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ABB10-1BA8-7245-A192-4F7508A39774}" type="datetime1">
              <a:rPr lang="en-GB" smtClean="0"/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4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C329-12D0-5A4D-BB29-487084445200}" type="datetime1">
              <a:rPr lang="en-GB" smtClean="0"/>
              <a:t>07/02/17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4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00E1-A887-6F46-A55B-8F07D491EF18}" type="datetime1">
              <a:rPr lang="en-GB" smtClean="0"/>
              <a:t>07/02/17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48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64082-1FD1-5A43-A3CB-47490A9E7E5F}" type="datetime1">
              <a:rPr lang="en-GB" smtClean="0"/>
              <a:t>07/02/17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40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D28D-968D-E241-BFD9-C2EDEEDB8399}" type="datetime1">
              <a:rPr lang="en-GB" smtClean="0"/>
              <a:t>07/02/17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91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4EB7-9D93-3944-B711-B64734A0EA67}" type="datetime1">
              <a:rPr lang="en-GB" smtClean="0"/>
              <a:t>07/02/17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51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7376E-F340-A74A-90BA-D50AA20C3ABD}" type="datetime1">
              <a:rPr lang="en-GB" smtClean="0"/>
              <a:t>07/02/17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4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41FA0-6992-9947-B12B-4AA6458B1472}" type="datetime1">
              <a:rPr lang="en-GB" smtClean="0"/>
              <a:t>07/02/17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88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mailto:aymubarak@ksu.edu.sa" TargetMode="External"/><Relationship Id="rId3" Type="http://schemas.openxmlformats.org/officeDocument/2006/relationships/hyperlink" Target="http://fac.ksu.edu.sa/aymubarak/hom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file://localhost/Users/Ayman/Desktop/MBIO%20451%20Immunology/451%20Module%202015/pdf%20immnuology%20book%20and%20site/The_Immune_System-_4E.pdf" TargetMode="External"/><Relationship Id="rId3" Type="http://schemas.openxmlformats.org/officeDocument/2006/relationships/hyperlink" Target="https://www.scribd.com/doc/217157130/Immunology-7th-Ed-D-Male-J-Brostoff-D-Roth-I-Roitt-Elsevier-200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issinglink.ucsf.edu/lm/immunology_module/prologue/prologuehome.html" TargetMode="External"/><Relationship Id="rId4" Type="http://schemas.openxmlformats.org/officeDocument/2006/relationships/hyperlink" Target="http://www.microbiologybook.org/mobile/m.index.htm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706586" y="864023"/>
            <a:ext cx="5746786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3366FF"/>
                </a:solidFill>
                <a:latin typeface="+mj-lt"/>
                <a:cs typeface="Comic Sans MS" charset="0"/>
              </a:rPr>
              <a:t>MBIO</a:t>
            </a:r>
            <a:r>
              <a:rPr lang="en-US" sz="4400" b="1" dirty="0">
                <a:solidFill>
                  <a:srgbClr val="3366FF"/>
                </a:solidFill>
                <a:latin typeface="+mj-lt"/>
                <a:cs typeface="Comic Sans MS" charset="0"/>
              </a:rPr>
              <a:t> 4</a:t>
            </a:r>
            <a:r>
              <a:rPr lang="en-US" sz="4400" b="1" dirty="0" smtClean="0">
                <a:solidFill>
                  <a:srgbClr val="3366FF"/>
                </a:solidFill>
                <a:latin typeface="+mj-lt"/>
                <a:cs typeface="Comic Sans MS" charset="0"/>
              </a:rPr>
              <a:t>51–Immunology</a:t>
            </a:r>
          </a:p>
          <a:p>
            <a:pPr algn="ctr"/>
            <a:r>
              <a:rPr lang="en-US" sz="4400" b="1" dirty="0" smtClean="0">
                <a:solidFill>
                  <a:srgbClr val="3366FF"/>
                </a:solidFill>
                <a:cs typeface="Comic Sans MS" charset="0"/>
              </a:rPr>
              <a:t> Course </a:t>
            </a:r>
            <a:r>
              <a:rPr lang="en-US" sz="4400" b="1" dirty="0">
                <a:solidFill>
                  <a:srgbClr val="3366FF"/>
                </a:solidFill>
                <a:cs typeface="Comic Sans MS" charset="0"/>
              </a:rPr>
              <a:t>Syllabus</a:t>
            </a:r>
          </a:p>
          <a:p>
            <a:pPr algn="ctr"/>
            <a:endParaRPr lang="en-US" sz="4400" dirty="0">
              <a:solidFill>
                <a:srgbClr val="3366FF"/>
              </a:solidFill>
              <a:latin typeface="+mj-lt"/>
              <a:cs typeface="Comic Sans MS" charset="0"/>
            </a:endParaRP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1025724" y="2660443"/>
            <a:ext cx="7261471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 smtClean="0">
                <a:cs typeface="Comic Sans MS" charset="0"/>
              </a:rPr>
              <a:t>Dr</a:t>
            </a:r>
            <a:r>
              <a:rPr lang="en-US" sz="2400" b="1" dirty="0">
                <a:cs typeface="Comic Sans MS" charset="0"/>
              </a:rPr>
              <a:t>. Ayman </a:t>
            </a:r>
            <a:r>
              <a:rPr lang="en-US" sz="2400" b="1" dirty="0" smtClean="0">
                <a:cs typeface="Comic Sans MS" charset="0"/>
              </a:rPr>
              <a:t>S. Mubarak, </a:t>
            </a:r>
            <a:r>
              <a:rPr lang="en-US" sz="2400" b="1" dirty="0" err="1" smtClean="0">
                <a:cs typeface="Comic Sans MS" charset="0"/>
              </a:rPr>
              <a:t>Ph.D</a:t>
            </a:r>
            <a:endParaRPr lang="en-US" sz="2400" b="1" dirty="0" smtClean="0">
              <a:cs typeface="Comic Sans MS" charset="0"/>
            </a:endParaRPr>
          </a:p>
          <a:p>
            <a:endParaRPr lang="en-US" sz="2400" b="1" dirty="0" smtClean="0">
              <a:cs typeface="Comic Sans MS" charset="0"/>
            </a:endParaRPr>
          </a:p>
          <a:p>
            <a:r>
              <a:rPr lang="en-US" sz="2400" b="1" dirty="0" smtClean="0">
                <a:cs typeface="Comic Sans MS" charset="0"/>
              </a:rPr>
              <a:t>Office: 1B 10/1 </a:t>
            </a:r>
          </a:p>
          <a:p>
            <a:endParaRPr lang="en-US" sz="2400" b="1" dirty="0" smtClean="0">
              <a:cs typeface="Comic Sans MS" charset="0"/>
            </a:endParaRPr>
          </a:p>
          <a:p>
            <a:r>
              <a:rPr lang="en-US" sz="2400" b="1" dirty="0" smtClean="0">
                <a:cs typeface="Comic Sans MS" charset="0"/>
              </a:rPr>
              <a:t>Office hours: (Sunday </a:t>
            </a:r>
            <a:r>
              <a:rPr lang="en-US" sz="2400" b="1" dirty="0">
                <a:cs typeface="Comic Sans MS" charset="0"/>
              </a:rPr>
              <a:t>and </a:t>
            </a:r>
            <a:r>
              <a:rPr lang="en-US" sz="2400" b="1" dirty="0" smtClean="0">
                <a:cs typeface="Comic Sans MS" charset="0"/>
              </a:rPr>
              <a:t>Tuesday 10 </a:t>
            </a:r>
            <a:r>
              <a:rPr lang="en-US" sz="2400" b="1" dirty="0" err="1">
                <a:cs typeface="Comic Sans MS" charset="0"/>
              </a:rPr>
              <a:t>a.m</a:t>
            </a:r>
            <a:r>
              <a:rPr lang="en-US" sz="2400" b="1" dirty="0">
                <a:cs typeface="Comic Sans MS" charset="0"/>
              </a:rPr>
              <a:t> </a:t>
            </a:r>
            <a:r>
              <a:rPr lang="en-US" sz="2400" b="1" dirty="0" smtClean="0">
                <a:cs typeface="Comic Sans MS" charset="0"/>
              </a:rPr>
              <a:t>- 12 </a:t>
            </a:r>
            <a:r>
              <a:rPr lang="en-US" sz="2400" b="1" dirty="0" err="1" smtClean="0">
                <a:cs typeface="Comic Sans MS" charset="0"/>
              </a:rPr>
              <a:t>p.m</a:t>
            </a:r>
            <a:r>
              <a:rPr lang="en-US" sz="2400" b="1" dirty="0" smtClean="0">
                <a:cs typeface="Comic Sans MS" charset="0"/>
              </a:rPr>
              <a:t>) </a:t>
            </a:r>
          </a:p>
          <a:p>
            <a:endParaRPr lang="en-US" sz="2400" b="1" dirty="0" smtClean="0">
              <a:cs typeface="Comic Sans MS" charset="0"/>
            </a:endParaRPr>
          </a:p>
          <a:p>
            <a:r>
              <a:rPr lang="en-US" sz="2400" b="1" dirty="0" smtClean="0">
                <a:cs typeface="Comic Sans MS" charset="0"/>
              </a:rPr>
              <a:t>E-mail: </a:t>
            </a:r>
            <a:r>
              <a:rPr lang="en-US" sz="2400" b="1" dirty="0" smtClean="0">
                <a:cs typeface="Comic Sans MS" charset="0"/>
                <a:hlinkClick r:id="rId2"/>
              </a:rPr>
              <a:t>aymubarak@ksu.edu.sa</a:t>
            </a:r>
            <a:endParaRPr lang="en-US" sz="2400" b="1" dirty="0" smtClean="0">
              <a:cs typeface="Comic Sans MS" charset="0"/>
            </a:endParaRPr>
          </a:p>
          <a:p>
            <a:endParaRPr lang="ar-sa" sz="2400" b="1" dirty="0" smtClean="0">
              <a:cs typeface="Comic Sans MS" charset="0"/>
            </a:endParaRPr>
          </a:p>
          <a:p>
            <a:r>
              <a:rPr lang="en-US" sz="2400" b="1" dirty="0">
                <a:cs typeface="Comic Sans MS" charset="0"/>
              </a:rPr>
              <a:t>Site: </a:t>
            </a:r>
            <a:r>
              <a:rPr lang="en-US" sz="2400" b="1" dirty="0">
                <a:cs typeface="Comic Sans MS" charset="0"/>
                <a:hlinkClick r:id="rId3"/>
              </a:rPr>
              <a:t>http://fac.ksu.edu.sa/aymubarak/</a:t>
            </a:r>
            <a:r>
              <a:rPr lang="en-US" sz="2400" b="1" dirty="0" smtClean="0">
                <a:cs typeface="Comic Sans MS" charset="0"/>
                <a:hlinkClick r:id="rId3"/>
              </a:rPr>
              <a:t>home</a:t>
            </a:r>
            <a:endParaRPr lang="en-US" sz="2400" b="1" dirty="0" smtClean="0">
              <a:cs typeface="Comic Sans MS" charset="0"/>
            </a:endParaRPr>
          </a:p>
          <a:p>
            <a:endParaRPr lang="en-US" sz="2400" b="1" dirty="0" smtClean="0">
              <a:cs typeface="Comic Sans MS" charset="0"/>
            </a:endParaRPr>
          </a:p>
          <a:p>
            <a:endParaRPr lang="en-US" sz="2400" b="1" dirty="0">
              <a:cs typeface="Comic Sans MS" charset="0"/>
            </a:endParaRPr>
          </a:p>
          <a:p>
            <a:endParaRPr lang="en-US" sz="2400" b="1" dirty="0" smtClean="0">
              <a:cs typeface="Comic Sans MS" charset="0"/>
            </a:endParaRPr>
          </a:p>
          <a:p>
            <a:endParaRPr lang="en-US" sz="2400" dirty="0"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11907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90600" y="2274888"/>
            <a:ext cx="725305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>
                <a:cs typeface="Comic Sans MS" charset="0"/>
              </a:rPr>
              <a:t>Lecture time</a:t>
            </a:r>
            <a:r>
              <a:rPr lang="en-US" sz="2800" dirty="0">
                <a:cs typeface="Comic Sans MS" charset="0"/>
              </a:rPr>
              <a:t>: Sun Tue </a:t>
            </a:r>
            <a:r>
              <a:rPr lang="en-US" sz="2800" dirty="0" smtClean="0">
                <a:cs typeface="Comic Sans MS" charset="0"/>
              </a:rPr>
              <a:t>9:</a:t>
            </a:r>
            <a:r>
              <a:rPr lang="en-US" sz="2800" dirty="0">
                <a:cs typeface="Comic Sans MS" charset="0"/>
              </a:rPr>
              <a:t>00 </a:t>
            </a:r>
            <a:r>
              <a:rPr lang="en-US" sz="2800" dirty="0" smtClean="0">
                <a:cs typeface="Comic Sans MS" charset="0"/>
              </a:rPr>
              <a:t>-9:</a:t>
            </a:r>
            <a:r>
              <a:rPr lang="en-US" sz="2800" dirty="0">
                <a:cs typeface="Comic Sans MS" charset="0"/>
              </a:rPr>
              <a:t>50 a.m.</a:t>
            </a:r>
          </a:p>
          <a:p>
            <a:endParaRPr lang="en-US" sz="2800" dirty="0">
              <a:cs typeface="Comic Sans MS" charset="0"/>
            </a:endParaRPr>
          </a:p>
          <a:p>
            <a:r>
              <a:rPr lang="en-US" sz="2800" b="1" dirty="0">
                <a:cs typeface="Comic Sans MS" charset="0"/>
              </a:rPr>
              <a:t>Credits</a:t>
            </a:r>
            <a:r>
              <a:rPr lang="en-US" sz="2800" dirty="0">
                <a:cs typeface="Comic Sans MS" charset="0"/>
              </a:rPr>
              <a:t>: 3 </a:t>
            </a:r>
            <a:r>
              <a:rPr lang="en-US" sz="2800" dirty="0" err="1">
                <a:cs typeface="Comic Sans MS" charset="0"/>
              </a:rPr>
              <a:t>hrs</a:t>
            </a:r>
            <a:r>
              <a:rPr lang="en-US" sz="2800" dirty="0">
                <a:cs typeface="Comic Sans MS" charset="0"/>
              </a:rPr>
              <a:t> (2+1)</a:t>
            </a:r>
          </a:p>
          <a:p>
            <a:endParaRPr lang="en-US" sz="2800" dirty="0">
              <a:cs typeface="Comic Sans MS" charset="0"/>
            </a:endParaRPr>
          </a:p>
          <a:p>
            <a:r>
              <a:rPr lang="en-US" sz="2800" b="1" dirty="0" smtClean="0">
                <a:cs typeface="Comic Sans MS" charset="0"/>
              </a:rPr>
              <a:t>Prerequisites: </a:t>
            </a:r>
            <a:r>
              <a:rPr lang="en-US" sz="2800" dirty="0" smtClean="0">
                <a:cs typeface="Comic Sans MS" charset="0"/>
              </a:rPr>
              <a:t>MBIO 351 - Microbial genetics</a:t>
            </a:r>
            <a:endParaRPr lang="en-US" sz="2800" dirty="0">
              <a:cs typeface="Comic Sans MS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297736" y="838200"/>
            <a:ext cx="40362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3366FF"/>
                </a:solidFill>
                <a:latin typeface="+mj-lt"/>
                <a:cs typeface="Comic Sans MS" charset="0"/>
              </a:rPr>
              <a:t>Course </a:t>
            </a:r>
            <a:r>
              <a:rPr lang="en-US" sz="3600" b="1" dirty="0" smtClean="0">
                <a:solidFill>
                  <a:srgbClr val="3366FF"/>
                </a:solidFill>
                <a:latin typeface="+mj-lt"/>
                <a:cs typeface="Comic Sans MS" charset="0"/>
              </a:rPr>
              <a:t>Information</a:t>
            </a:r>
            <a:endParaRPr lang="en-US" sz="3600" b="1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99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783" y="1687095"/>
            <a:ext cx="8482571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</a:rPr>
              <a:t>Expected Learning Outcomes</a:t>
            </a:r>
          </a:p>
          <a:p>
            <a:endParaRPr lang="en-US" sz="2800" b="1" u="sng" dirty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List </a:t>
            </a:r>
            <a:r>
              <a:rPr lang="en-US" sz="2800" dirty="0"/>
              <a:t>the principal cells and tissues of the immune system.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Summarize </a:t>
            </a:r>
            <a:r>
              <a:rPr lang="en-US" sz="2800" dirty="0"/>
              <a:t>the main differences between innate and adaptive immunity.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Describe </a:t>
            </a:r>
            <a:r>
              <a:rPr lang="en-US" sz="2800" dirty="0"/>
              <a:t>how lymphocytes respond to foreign antigens.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Describe </a:t>
            </a:r>
            <a:r>
              <a:rPr lang="en-US" sz="2800" dirty="0"/>
              <a:t>how </a:t>
            </a:r>
            <a:r>
              <a:rPr lang="en-US" sz="2800" dirty="0" err="1"/>
              <a:t>humoral</a:t>
            </a:r>
            <a:r>
              <a:rPr lang="en-US" sz="2800" dirty="0"/>
              <a:t> and cell-mediated immune responses are induced by microbes </a:t>
            </a:r>
            <a:r>
              <a:rPr lang="en-US" sz="2800" dirty="0" smtClean="0"/>
              <a:t>and other </a:t>
            </a:r>
            <a:r>
              <a:rPr lang="en-US" sz="2800" dirty="0"/>
              <a:t>foreign substances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976881" y="248555"/>
            <a:ext cx="7082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66FF"/>
                </a:solidFill>
              </a:rPr>
              <a:t>I. Introduction to Immunology </a:t>
            </a:r>
          </a:p>
          <a:p>
            <a:pPr algn="ctr"/>
            <a:r>
              <a:rPr lang="en-US" sz="3200" b="1" dirty="0" smtClean="0">
                <a:solidFill>
                  <a:srgbClr val="3366FF"/>
                </a:solidFill>
              </a:rPr>
              <a:t>(The </a:t>
            </a:r>
            <a:r>
              <a:rPr lang="en-US" sz="3200" b="1" dirty="0">
                <a:solidFill>
                  <a:srgbClr val="3366FF"/>
                </a:solidFill>
              </a:rPr>
              <a:t>Normal Immune </a:t>
            </a:r>
            <a:r>
              <a:rPr lang="en-US" sz="3200" b="1" dirty="0" smtClean="0">
                <a:solidFill>
                  <a:srgbClr val="3366FF"/>
                </a:solidFill>
              </a:rPr>
              <a:t>Response)</a:t>
            </a:r>
            <a:endParaRPr lang="en-US" sz="3200" b="1" dirty="0">
              <a:solidFill>
                <a:srgbClr val="3366FF"/>
              </a:solidFill>
            </a:endParaRPr>
          </a:p>
          <a:p>
            <a:pPr algn="ctr"/>
            <a:endParaRPr lang="en-US" sz="3200" b="1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7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4471" y="1639134"/>
            <a:ext cx="822206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</a:rPr>
              <a:t>Expected Learning </a:t>
            </a:r>
            <a:r>
              <a:rPr lang="en-US" sz="2800" b="1" u="sng" dirty="0" smtClean="0">
                <a:solidFill>
                  <a:srgbClr val="FF0000"/>
                </a:solidFill>
              </a:rPr>
              <a:t>Outcomes</a:t>
            </a:r>
            <a:endParaRPr lang="en-US" sz="2800" b="1" u="sng" dirty="0">
              <a:solidFill>
                <a:srgbClr val="FF0000"/>
              </a:solidFill>
            </a:endParaRPr>
          </a:p>
          <a:p>
            <a:endParaRPr lang="en-US" sz="2800" b="1" u="sng" dirty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Understand </a:t>
            </a:r>
            <a:r>
              <a:rPr lang="en-US" sz="2800" dirty="0"/>
              <a:t>the meaning of hypersensitivity and autoimmunity.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Describe </a:t>
            </a:r>
            <a:r>
              <a:rPr lang="en-US" sz="2800" dirty="0"/>
              <a:t>the mechanisms by which antibodies cause tissue injury.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Describe </a:t>
            </a:r>
            <a:r>
              <a:rPr lang="en-US" sz="2800" dirty="0"/>
              <a:t>the mechanisms by which helper and cytotoxic T lymphocytes cause tissue injury.</a:t>
            </a:r>
          </a:p>
          <a:p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976880" y="248555"/>
            <a:ext cx="74405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66FF"/>
                </a:solidFill>
              </a:rPr>
              <a:t>II. Introduction to Immunology </a:t>
            </a:r>
          </a:p>
          <a:p>
            <a:pPr algn="ctr"/>
            <a:r>
              <a:rPr lang="en-US" sz="3200" b="1" dirty="0" smtClean="0">
                <a:solidFill>
                  <a:srgbClr val="3366FF"/>
                </a:solidFill>
              </a:rPr>
              <a:t>(</a:t>
            </a:r>
            <a:r>
              <a:rPr lang="en-US" sz="3200" b="1" dirty="0">
                <a:solidFill>
                  <a:srgbClr val="3366FF"/>
                </a:solidFill>
              </a:rPr>
              <a:t>How The Immune System Causes </a:t>
            </a:r>
            <a:r>
              <a:rPr lang="en-US" sz="3200" b="1" dirty="0" smtClean="0">
                <a:solidFill>
                  <a:srgbClr val="3366FF"/>
                </a:solidFill>
              </a:rPr>
              <a:t>Disease)</a:t>
            </a:r>
            <a:endParaRPr lang="en-US" sz="3200" b="1" dirty="0">
              <a:solidFill>
                <a:srgbClr val="3366FF"/>
              </a:solidFill>
            </a:endParaRPr>
          </a:p>
          <a:p>
            <a:pPr algn="ctr"/>
            <a:endParaRPr lang="en-US" sz="3200" b="1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63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9929" y="1411992"/>
            <a:ext cx="4112562" cy="5227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• </a:t>
            </a:r>
            <a:r>
              <a:rPr lang="en-US" sz="2800" dirty="0"/>
              <a:t>Antigen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• Antigen-presenting cell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• Antibodies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• Lymphocyte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• Autoimmunity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• </a:t>
            </a:r>
            <a:r>
              <a:rPr lang="en-US" sz="2800" dirty="0" smtClean="0"/>
              <a:t>Hypersensitivity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/>
              <a:t>• </a:t>
            </a:r>
            <a:r>
              <a:rPr lang="en-US" sz="2800" dirty="0" smtClean="0"/>
              <a:t>Innate </a:t>
            </a:r>
            <a:r>
              <a:rPr lang="en-US" sz="2800" dirty="0"/>
              <a:t>immunity</a:t>
            </a:r>
          </a:p>
          <a:p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429929" y="6062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 smtClean="0">
                <a:solidFill>
                  <a:srgbClr val="3366FF"/>
                </a:solidFill>
                <a:latin typeface="+mj-lt"/>
              </a:rPr>
              <a:t>KEY WORDS</a:t>
            </a:r>
            <a:endParaRPr lang="en-US" sz="3600" b="1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31755" y="1411992"/>
            <a:ext cx="4112562" cy="5227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• Complement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• Inflammation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• Immune complexes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• Cytokines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• Cell-mediated immunity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• </a:t>
            </a:r>
            <a:r>
              <a:rPr lang="en-US" sz="2800" dirty="0" err="1" smtClean="0"/>
              <a:t>Humoral</a:t>
            </a:r>
            <a:r>
              <a:rPr lang="en-US" sz="2800" dirty="0" smtClean="0"/>
              <a:t> immunity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• Adaptive </a:t>
            </a:r>
            <a:r>
              <a:rPr lang="en-US" sz="2800" dirty="0" smtClean="0"/>
              <a:t>immunity</a:t>
            </a:r>
            <a:endParaRPr lang="en-US" sz="2800" dirty="0"/>
          </a:p>
          <a:p>
            <a:pPr>
              <a:lnSpc>
                <a:spcPct val="150000"/>
              </a:lnSpc>
            </a:pP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853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0575"/>
              </p:ext>
            </p:extLst>
          </p:nvPr>
        </p:nvGraphicFramePr>
        <p:xfrm>
          <a:off x="384305" y="910312"/>
          <a:ext cx="8391330" cy="582576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135065"/>
                <a:gridCol w="1611851"/>
                <a:gridCol w="1644414"/>
              </a:tblGrid>
              <a:tr h="4002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List of Topics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No. </a:t>
                      </a:r>
                      <a:r>
                        <a:rPr lang="en-US" sz="2400" dirty="0" smtClean="0">
                          <a:effectLst/>
                        </a:rPr>
                        <a:t>of</a:t>
                      </a:r>
                      <a:r>
                        <a:rPr lang="en-GB" sz="2400" baseline="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Weeks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Contact Hours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Introduction to immune system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Innate and adaptive immunity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Components of the immune system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02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Organs of lymphoid tissues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894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Structure of antibody, formation and its interaction with antigen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894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T-cell and B-cell function, receptors, activation and differentiation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Host response to microbial infections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02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Vaccine Immunology	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Hypersensitivity reactions and autoimmune diseases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639643" y="151947"/>
            <a:ext cx="42422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 dirty="0">
                <a:solidFill>
                  <a:srgbClr val="3366FF"/>
                </a:solidFill>
                <a:latin typeface="+mj-lt"/>
                <a:cs typeface="Comic Sans MS" charset="0"/>
              </a:rPr>
              <a:t>Topics  to be covered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40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667772"/>
              </p:ext>
            </p:extLst>
          </p:nvPr>
        </p:nvGraphicFramePr>
        <p:xfrm>
          <a:off x="358188" y="947839"/>
          <a:ext cx="7991910" cy="476016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874957"/>
                <a:gridCol w="1970041"/>
                <a:gridCol w="2146912"/>
              </a:tblGrid>
              <a:tr h="6858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Criteria</a:t>
                      </a:r>
                      <a:endParaRPr lang="en-US" sz="2400" b="1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smtClean="0"/>
                        <a:t>Assessment</a:t>
                      </a:r>
                      <a:endParaRPr lang="en-US" sz="2400" dirty="0" smtClean="0"/>
                    </a:p>
                    <a:p>
                      <a:pPr algn="ctr"/>
                      <a:endParaRPr lang="en-US" sz="2400" b="1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Week due</a:t>
                      </a:r>
                      <a:endParaRPr lang="en-US" sz="2400" b="1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*Open discussion 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</a:pPr>
                      <a:r>
                        <a:rPr lang="en-US" sz="2000" baseline="0" dirty="0" smtClean="0"/>
                        <a:t>5</a:t>
                      </a:r>
                      <a:r>
                        <a:rPr lang="en-US" sz="2000" dirty="0" smtClean="0"/>
                        <a:t>%		</a:t>
                      </a:r>
                      <a:endParaRPr lang="en-US" sz="200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Weekly </a:t>
                      </a:r>
                      <a:endParaRPr lang="en-US" sz="2000" dirty="0" smtClean="0">
                        <a:latin typeface="+mn-lt"/>
                        <a:cs typeface="Comic Sans MS"/>
                      </a:endParaRP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Quizzes 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</a:pPr>
                      <a:r>
                        <a:rPr lang="en-US" sz="2000" dirty="0" smtClean="0"/>
                        <a:t>5%</a:t>
                      </a:r>
                      <a:endParaRPr lang="en-US" sz="200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Every two Weeks</a:t>
                      </a:r>
                      <a:r>
                        <a:rPr lang="en-US" sz="2000" baseline="0" dirty="0" smtClean="0">
                          <a:latin typeface="+mn-lt"/>
                          <a:cs typeface="Comic Sans MS"/>
                        </a:rPr>
                        <a:t> </a:t>
                      </a:r>
                      <a:endParaRPr lang="en-US" sz="2000" dirty="0">
                        <a:latin typeface="+mn-lt"/>
                        <a:cs typeface="Comic Sans MS"/>
                      </a:endParaRP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Mid</a:t>
                      </a:r>
                      <a:r>
                        <a:rPr lang="en-US" sz="2000" b="0" baseline="0" dirty="0" smtClean="0"/>
                        <a:t>-t</a:t>
                      </a:r>
                      <a:r>
                        <a:rPr lang="en-US" sz="2000" b="0" dirty="0" smtClean="0"/>
                        <a:t>erm Exam 1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10%</a:t>
                      </a: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</a:rPr>
                        <a:t>Week </a:t>
                      </a:r>
                      <a:r>
                        <a:rPr lang="en-US" sz="2000" dirty="0" smtClean="0">
                          <a:latin typeface="+mn-lt"/>
                        </a:rPr>
                        <a:t>8</a:t>
                      </a:r>
                      <a:r>
                        <a:rPr lang="en-US" sz="2000" baseline="30000" dirty="0" smtClean="0">
                          <a:latin typeface="+mn-lt"/>
                        </a:rPr>
                        <a:t>th</a:t>
                      </a:r>
                      <a:r>
                        <a:rPr lang="en-US" sz="2000" dirty="0" smtClean="0">
                          <a:latin typeface="+mn-lt"/>
                        </a:rPr>
                        <a:t> </a:t>
                      </a:r>
                      <a:endParaRPr lang="en-US" sz="20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Sunday</a:t>
                      </a:r>
                      <a:endParaRPr lang="en-US" sz="2000" dirty="0" smtClean="0">
                        <a:latin typeface="+mn-lt"/>
                        <a:cs typeface="Comic Sans MS"/>
                      </a:endParaRP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Mid</a:t>
                      </a:r>
                      <a:r>
                        <a:rPr lang="en-US" sz="2000" b="0" baseline="0" dirty="0" smtClean="0"/>
                        <a:t>-t</a:t>
                      </a:r>
                      <a:r>
                        <a:rPr lang="en-US" sz="2000" b="0" dirty="0" smtClean="0"/>
                        <a:t>erm Exam 2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10%</a:t>
                      </a: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</a:rPr>
                        <a:t>Week </a:t>
                      </a:r>
                      <a:r>
                        <a:rPr lang="en-US" sz="2000" dirty="0" smtClean="0">
                          <a:latin typeface="+mn-lt"/>
                        </a:rPr>
                        <a:t>14</a:t>
                      </a:r>
                      <a:r>
                        <a:rPr lang="en-US" sz="2000" baseline="30000" dirty="0" smtClean="0">
                          <a:latin typeface="+mn-lt"/>
                        </a:rPr>
                        <a:t>th</a:t>
                      </a:r>
                      <a:r>
                        <a:rPr lang="en-US" sz="2000" dirty="0" smtClean="0">
                          <a:latin typeface="+mn-lt"/>
                        </a:rPr>
                        <a:t> </a:t>
                      </a:r>
                      <a:endParaRPr lang="en-US" sz="20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Sunday</a:t>
                      </a:r>
                      <a:endParaRPr lang="en-US" sz="2000" dirty="0" smtClean="0">
                        <a:latin typeface="+mn-lt"/>
                        <a:cs typeface="Comic Sans MS"/>
                      </a:endParaRP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Lab report and Exam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30</a:t>
                      </a:r>
                      <a:r>
                        <a:rPr lang="en-US" sz="2000" baseline="0" dirty="0" smtClean="0"/>
                        <a:t>%</a:t>
                      </a: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+mn-lt"/>
                        <a:cs typeface="Comic Sans MS"/>
                      </a:endParaRP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Final Exam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 40%	</a:t>
                      </a: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</a:tr>
            </a:tbl>
          </a:graphicData>
        </a:graphic>
      </p:graphicFrame>
      <p:sp>
        <p:nvSpPr>
          <p:cNvPr id="19470" name="Rectangle 3"/>
          <p:cNvSpPr>
            <a:spLocks noChangeArrowheads="1"/>
          </p:cNvSpPr>
          <p:nvPr/>
        </p:nvSpPr>
        <p:spPr bwMode="auto">
          <a:xfrm>
            <a:off x="2621292" y="80244"/>
            <a:ext cx="39273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3366FF"/>
                </a:solidFill>
                <a:latin typeface="+mj-lt"/>
                <a:cs typeface="Comic Sans MS" charset="0"/>
              </a:rPr>
              <a:t>Grades Distribution</a:t>
            </a:r>
            <a:endParaRPr lang="en-US" sz="3600" dirty="0">
              <a:solidFill>
                <a:srgbClr val="3366FF"/>
              </a:solidFill>
              <a:latin typeface="+mj-lt"/>
              <a:cs typeface="Comic Sans M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358" y="5920293"/>
            <a:ext cx="9142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r>
              <a:rPr lang="en-GB" b="1" dirty="0">
                <a:solidFill>
                  <a:srgbClr val="FF0000"/>
                </a:solidFill>
              </a:rPr>
              <a:t>S</a:t>
            </a:r>
            <a:r>
              <a:rPr lang="en-GB" b="1" dirty="0" smtClean="0">
                <a:solidFill>
                  <a:srgbClr val="FF0000"/>
                </a:solidFill>
              </a:rPr>
              <a:t>tudent should prepare for each lecture using online resources </a:t>
            </a:r>
            <a:r>
              <a:rPr lang="en-GB" b="1" dirty="0" smtClean="0">
                <a:solidFill>
                  <a:srgbClr val="FF0000"/>
                </a:solidFill>
              </a:rPr>
              <a:t>such as </a:t>
            </a:r>
            <a:r>
              <a:rPr lang="en-GB" b="1" dirty="0" err="1" smtClean="0">
                <a:solidFill>
                  <a:srgbClr val="FF0000"/>
                </a:solidFill>
              </a:rPr>
              <a:t>youtube</a:t>
            </a:r>
            <a:r>
              <a:rPr lang="en-GB" b="1" dirty="0" smtClean="0">
                <a:solidFill>
                  <a:srgbClr val="FF0000"/>
                </a:solidFill>
              </a:rPr>
              <a:t> or websites 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  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802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4464" y="1830465"/>
            <a:ext cx="768529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u="sng" dirty="0">
              <a:latin typeface="Comic Sans MS" charset="0"/>
              <a:cs typeface="Comic Sans MS" charset="0"/>
            </a:endParaRPr>
          </a:p>
          <a:p>
            <a:r>
              <a:rPr lang="en-US" sz="2000" dirty="0" smtClean="0">
                <a:latin typeface="Comic Sans MS" charset="0"/>
                <a:cs typeface="Comic Sans MS" charset="0"/>
              </a:rPr>
              <a:t>1- </a:t>
            </a:r>
            <a:r>
              <a:rPr lang="en-US" sz="2000" b="1" dirty="0" smtClean="0">
                <a:latin typeface="Comic Sans MS" charset="0"/>
                <a:cs typeface="Comic Sans MS" charset="0"/>
              </a:rPr>
              <a:t>Immunology</a:t>
            </a:r>
            <a:r>
              <a:rPr lang="en-US" sz="2000" dirty="0" smtClean="0">
                <a:latin typeface="Comic Sans MS" charset="0"/>
                <a:cs typeface="Comic Sans MS" charset="0"/>
              </a:rPr>
              <a:t>. </a:t>
            </a:r>
            <a:r>
              <a:rPr lang="en-US" sz="2000" dirty="0" err="1" smtClean="0">
                <a:latin typeface="Comic Sans MS" charset="0"/>
                <a:cs typeface="Comic Sans MS" charset="0"/>
              </a:rPr>
              <a:t>Kurby</a:t>
            </a:r>
            <a:r>
              <a:rPr lang="en-US" sz="2000" dirty="0" smtClean="0">
                <a:latin typeface="Comic Sans MS" charset="0"/>
                <a:cs typeface="Comic Sans MS" charset="0"/>
              </a:rPr>
              <a:t> J et al (2002). 5</a:t>
            </a:r>
            <a:r>
              <a:rPr lang="en-US" sz="2000" baseline="30000" dirty="0" smtClean="0">
                <a:latin typeface="Comic Sans MS" charset="0"/>
                <a:cs typeface="Comic Sans MS" charset="0"/>
              </a:rPr>
              <a:t>th</a:t>
            </a:r>
            <a:r>
              <a:rPr lang="en-US" sz="2000" dirty="0" smtClean="0">
                <a:latin typeface="Comic Sans MS" charset="0"/>
                <a:cs typeface="Comic Sans MS" charset="0"/>
              </a:rPr>
              <a:t> Ed. Freeman.</a:t>
            </a:r>
          </a:p>
          <a:p>
            <a:endParaRPr lang="en-US" sz="2000" dirty="0" smtClean="0">
              <a:latin typeface="Comic Sans MS" charset="0"/>
              <a:cs typeface="Comic Sans MS" charset="0"/>
            </a:endParaRPr>
          </a:p>
          <a:p>
            <a:endParaRPr lang="en-US" sz="2000" dirty="0">
              <a:latin typeface="Comic Sans MS" charset="0"/>
              <a:cs typeface="Comic Sans MS" charset="0"/>
            </a:endParaRPr>
          </a:p>
          <a:p>
            <a:r>
              <a:rPr lang="en-US" sz="2000" dirty="0" smtClean="0">
                <a:latin typeface="Comic Sans MS" charset="0"/>
                <a:cs typeface="Comic Sans MS" charset="0"/>
              </a:rPr>
              <a:t>2- </a:t>
            </a:r>
            <a:r>
              <a:rPr lang="en-US" sz="2000" b="1" u="sng" dirty="0" smtClean="0">
                <a:latin typeface="Comic Sans MS" charset="0"/>
                <a:cs typeface="Comic Sans MS" charset="0"/>
              </a:rPr>
              <a:t>Immune system</a:t>
            </a:r>
            <a:r>
              <a:rPr lang="en-US" sz="2000" dirty="0" smtClean="0">
                <a:latin typeface="Comic Sans MS" charset="0"/>
                <a:cs typeface="Comic Sans MS" charset="0"/>
              </a:rPr>
              <a:t>. Parham P (2015). 4th Ed. Garland. </a:t>
            </a:r>
            <a:r>
              <a:rPr lang="en-US" sz="2000" dirty="0">
                <a:latin typeface="Comic Sans MS" charset="0"/>
                <a:cs typeface="Comic Sans MS" charset="0"/>
                <a:hlinkClick r:id="rId2" action="ppaction://hlinkfile"/>
              </a:rPr>
              <a:t>(pdf file)</a:t>
            </a:r>
            <a:r>
              <a:rPr lang="en-US" sz="2000" dirty="0">
                <a:latin typeface="Comic Sans MS" charset="0"/>
                <a:cs typeface="Comic Sans MS" charset="0"/>
              </a:rPr>
              <a:t> </a:t>
            </a:r>
          </a:p>
          <a:p>
            <a:endParaRPr lang="en-US" sz="2000" dirty="0" smtClean="0">
              <a:latin typeface="Comic Sans MS" charset="0"/>
              <a:cs typeface="Comic Sans MS" charset="0"/>
            </a:endParaRPr>
          </a:p>
          <a:p>
            <a:endParaRPr lang="en-US" sz="2000" dirty="0">
              <a:latin typeface="Comic Sans MS" charset="0"/>
              <a:cs typeface="Comic Sans MS" charset="0"/>
            </a:endParaRPr>
          </a:p>
          <a:p>
            <a:r>
              <a:rPr lang="en-US" sz="2000" dirty="0" smtClean="0">
                <a:latin typeface="Comic Sans MS" charset="0"/>
                <a:cs typeface="Comic Sans MS" charset="0"/>
              </a:rPr>
              <a:t>3-</a:t>
            </a:r>
            <a:r>
              <a:rPr lang="en-US" sz="2000" b="1" u="sng" dirty="0" smtClean="0">
                <a:latin typeface="Comic Sans MS" charset="0"/>
                <a:cs typeface="Comic Sans MS" charset="0"/>
              </a:rPr>
              <a:t>Immunology</a:t>
            </a:r>
            <a:r>
              <a:rPr lang="en-US" sz="2000" dirty="0" smtClean="0">
                <a:latin typeface="Comic Sans MS" charset="0"/>
                <a:cs typeface="Comic Sans MS" charset="0"/>
              </a:rPr>
              <a:t>. Male D et al (2006). 7</a:t>
            </a:r>
            <a:r>
              <a:rPr lang="en-US" sz="2000" baseline="30000" dirty="0" smtClean="0">
                <a:latin typeface="Comic Sans MS" charset="0"/>
                <a:cs typeface="Comic Sans MS" charset="0"/>
              </a:rPr>
              <a:t>th</a:t>
            </a:r>
            <a:r>
              <a:rPr lang="en-US" sz="2000" dirty="0" smtClean="0">
                <a:latin typeface="Comic Sans MS" charset="0"/>
                <a:cs typeface="Comic Sans MS" charset="0"/>
              </a:rPr>
              <a:t> Ed. Mosby.</a:t>
            </a:r>
          </a:p>
          <a:p>
            <a:endParaRPr lang="en-US" sz="2000" dirty="0" smtClean="0">
              <a:latin typeface="Comic Sans MS" charset="0"/>
              <a:cs typeface="Comic Sans MS" charset="0"/>
            </a:endParaRPr>
          </a:p>
          <a:p>
            <a:r>
              <a:rPr lang="en-US" sz="2000" dirty="0" smtClean="0">
                <a:latin typeface="Comic Sans MS" charset="0"/>
                <a:cs typeface="Comic Sans MS" charset="0"/>
                <a:hlinkClick r:id="rId3"/>
              </a:rPr>
              <a:t>https</a:t>
            </a:r>
            <a:r>
              <a:rPr lang="en-US" sz="2000" dirty="0">
                <a:latin typeface="Comic Sans MS" charset="0"/>
                <a:cs typeface="Comic Sans MS" charset="0"/>
                <a:hlinkClick r:id="rId3"/>
              </a:rPr>
              <a:t>://www.scribd.com/doc/217157130/Immunology-7th-Ed-D-Male-J-Brostoff-D-Roth-I-Roitt-Elsevier-</a:t>
            </a:r>
            <a:r>
              <a:rPr lang="en-US" sz="2000" dirty="0" smtClean="0">
                <a:latin typeface="Comic Sans MS" charset="0"/>
                <a:cs typeface="Comic Sans MS" charset="0"/>
                <a:hlinkClick r:id="rId3"/>
              </a:rPr>
              <a:t>2006</a:t>
            </a:r>
            <a:endParaRPr lang="en-US" sz="2000" dirty="0" smtClean="0">
              <a:latin typeface="Comic Sans MS" charset="0"/>
              <a:cs typeface="Comic Sans MS" charset="0"/>
            </a:endParaRPr>
          </a:p>
          <a:p>
            <a:endParaRPr lang="en-US" sz="2000" dirty="0" smtClean="0">
              <a:latin typeface="Comic Sans MS" charset="0"/>
              <a:cs typeface="Comic Sans MS" charset="0"/>
            </a:endParaRPr>
          </a:p>
          <a:p>
            <a:r>
              <a:rPr lang="en-US" sz="2000" dirty="0" smtClean="0">
                <a:latin typeface="Comic Sans MS" charset="0"/>
                <a:cs typeface="Comic Sans MS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057778" y="883716"/>
            <a:ext cx="502954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rgbClr val="3366FF"/>
                </a:solidFill>
                <a:latin typeface="Comic Sans MS" charset="0"/>
                <a:cs typeface="Comic Sans MS" charset="0"/>
              </a:rPr>
              <a:t>Recommended textbooks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82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6128" y="1843951"/>
            <a:ext cx="81243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u="sng" dirty="0">
              <a:latin typeface="Comic Sans MS" charset="0"/>
              <a:cs typeface="Comic Sans MS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u="sng" dirty="0">
                <a:latin typeface="Comic Sans MS" charset="0"/>
                <a:cs typeface="Comic Sans MS" charset="0"/>
                <a:hlinkClick r:id="rId3"/>
              </a:rPr>
              <a:t>http://missinglink.ucsf.edu/lm/immunology_module/prologue/prologuehome.html</a:t>
            </a:r>
            <a:r>
              <a:rPr lang="en-US" sz="2400" u="sng" dirty="0">
                <a:latin typeface="Comic Sans MS" charset="0"/>
                <a:cs typeface="Comic Sans MS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sz="2400" u="sng" dirty="0">
              <a:latin typeface="Comic Sans MS" charset="0"/>
              <a:cs typeface="Comic Sans MS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u="sng" dirty="0">
                <a:latin typeface="Comic Sans MS" charset="0"/>
                <a:cs typeface="Comic Sans MS" charset="0"/>
                <a:hlinkClick r:id="rId4"/>
              </a:rPr>
              <a:t>http://www.microbiologybook.org/mobile/m.index.htm</a:t>
            </a:r>
            <a:r>
              <a:rPr lang="en-US" sz="2400" u="sng" dirty="0">
                <a:latin typeface="Comic Sans MS" charset="0"/>
                <a:cs typeface="Comic Sans MS" charset="0"/>
              </a:rPr>
              <a:t> </a:t>
            </a:r>
            <a:endParaRPr lang="en-US" sz="2400" u="sng" dirty="0" smtClean="0">
              <a:latin typeface="Comic Sans MS" charset="0"/>
              <a:cs typeface="Comic Sans MS" charset="0"/>
            </a:endParaRPr>
          </a:p>
          <a:p>
            <a:endParaRPr lang="en-US" sz="2400" u="sng" dirty="0" smtClean="0">
              <a:latin typeface="Comic Sans MS" charset="0"/>
              <a:cs typeface="Comic Sans MS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 err="1" smtClean="0">
                <a:latin typeface="Comic Sans MS" charset="0"/>
                <a:cs typeface="Comic Sans MS" charset="0"/>
              </a:rPr>
              <a:t>Youtube</a:t>
            </a:r>
            <a:r>
              <a:rPr lang="en-US" sz="2400" dirty="0" smtClean="0">
                <a:latin typeface="Comic Sans MS" charset="0"/>
                <a:cs typeface="Comic Sans MS" charset="0"/>
              </a:rPr>
              <a:t>: Immunology based lectures</a:t>
            </a:r>
            <a:endParaRPr lang="en-US" sz="2400" dirty="0" smtClean="0">
              <a:latin typeface="Comic Sans MS" charset="0"/>
              <a:cs typeface="Comic Sans MS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40187" y="932558"/>
            <a:ext cx="53662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>
                <a:latin typeface="Comic Sans MS" charset="0"/>
                <a:cs typeface="Comic Sans MS" charset="0"/>
              </a:rPr>
              <a:t>Useful </a:t>
            </a:r>
            <a:r>
              <a:rPr lang="en-US" sz="3600" b="1" u="sng" dirty="0" smtClean="0">
                <a:latin typeface="Comic Sans MS" charset="0"/>
                <a:cs typeface="Comic Sans MS" charset="0"/>
              </a:rPr>
              <a:t>online </a:t>
            </a:r>
            <a:r>
              <a:rPr lang="en-US" sz="3600" b="1" u="sng" dirty="0" smtClean="0">
                <a:latin typeface="Comic Sans MS" charset="0"/>
                <a:cs typeface="Comic Sans MS" charset="0"/>
              </a:rPr>
              <a:t>resources</a:t>
            </a:r>
            <a:endParaRPr lang="en-US" sz="3600" b="1" u="sng" dirty="0">
              <a:latin typeface="Comic Sans MS" charset="0"/>
              <a:cs typeface="Comic Sans M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7631" y="589340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6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421</TotalTime>
  <Words>504</Words>
  <Application>Microsoft Macintosh PowerPoint</Application>
  <PresentationFormat>On-screen Show (4:3)</PresentationFormat>
  <Paragraphs>133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52</cp:revision>
  <dcterms:created xsi:type="dcterms:W3CDTF">2015-08-29T00:55:49Z</dcterms:created>
  <dcterms:modified xsi:type="dcterms:W3CDTF">2017-02-06T22:27:10Z</dcterms:modified>
</cp:coreProperties>
</file>