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9/26/2016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accent2">
              <a:lumMod val="7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1" y="1691640"/>
            <a:ext cx="6380018" cy="2246769"/>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اليوم: </a:t>
            </a:r>
            <a:r>
              <a:rPr lang="ar-SA" sz="2800" dirty="0" smtClean="0">
                <a:latin typeface="Traditional Arabic" panose="02020603050405020304" pitchFamily="18" charset="-78"/>
                <a:cs typeface="Traditional Arabic" panose="02020603050405020304" pitchFamily="18" charset="-78"/>
              </a:rPr>
              <a:t>الثلاثاء</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التاريخ: </a:t>
            </a:r>
            <a:r>
              <a:rPr lang="ar-SA" sz="2800" dirty="0" smtClean="0">
                <a:latin typeface="Traditional Arabic" panose="02020603050405020304" pitchFamily="18" charset="-78"/>
                <a:cs typeface="Traditional Arabic" panose="02020603050405020304" pitchFamily="18" charset="-78"/>
              </a:rPr>
              <a:t>26 </a:t>
            </a:r>
            <a:r>
              <a:rPr lang="ar-SA" sz="2800" dirty="0" smtClean="0">
                <a:latin typeface="Traditional Arabic" panose="02020603050405020304" pitchFamily="18" charset="-78"/>
                <a:cs typeface="Traditional Arabic" panose="02020603050405020304" pitchFamily="18" charset="-78"/>
              </a:rPr>
              <a:t>/ </a:t>
            </a:r>
            <a:r>
              <a:rPr lang="ar-SA" sz="2800" dirty="0" smtClean="0">
                <a:latin typeface="Traditional Arabic" panose="02020603050405020304" pitchFamily="18" charset="-78"/>
                <a:cs typeface="Traditional Arabic" panose="02020603050405020304" pitchFamily="18" charset="-78"/>
              </a:rPr>
              <a:t>12 </a:t>
            </a:r>
            <a:r>
              <a:rPr lang="ar-SA" sz="2800" dirty="0" smtClean="0">
                <a:latin typeface="Traditional Arabic" panose="02020603050405020304" pitchFamily="18" charset="-78"/>
                <a:cs typeface="Traditional Arabic" panose="02020603050405020304" pitchFamily="18" charset="-78"/>
              </a:rPr>
              <a:t>/ </a:t>
            </a:r>
            <a:r>
              <a:rPr lang="ar-SA" sz="2800" dirty="0" smtClean="0">
                <a:latin typeface="Traditional Arabic" panose="02020603050405020304" pitchFamily="18" charset="-78"/>
                <a:cs typeface="Traditional Arabic" panose="02020603050405020304" pitchFamily="18" charset="-78"/>
              </a:rPr>
              <a:t>1437هـ</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الساعة: 2  ظهراً</a:t>
            </a:r>
          </a:p>
          <a:p>
            <a:pPr algn="ctr"/>
            <a:r>
              <a:rPr lang="ar-SA" sz="2800" dirty="0" smtClean="0">
                <a:latin typeface="Traditional Arabic" panose="02020603050405020304" pitchFamily="18" charset="-78"/>
                <a:cs typeface="Traditional Arabic" panose="02020603050405020304" pitchFamily="18" charset="-78"/>
              </a:rPr>
              <a:t>المادة: 252 أثر – العمارة القديمة في الجزيرة العربية</a:t>
            </a:r>
          </a:p>
          <a:p>
            <a:pPr algn="ctr"/>
            <a:r>
              <a:rPr lang="ar-SA" sz="2800" dirty="0" smtClean="0">
                <a:latin typeface="Traditional Arabic" panose="02020603050405020304" pitchFamily="18" charset="-78"/>
                <a:cs typeface="Traditional Arabic" panose="02020603050405020304" pitchFamily="18" charset="-78"/>
              </a:rPr>
              <a:t>الموضوع: </a:t>
            </a:r>
            <a:r>
              <a:rPr lang="ar-SA" sz="2800" dirty="0" smtClean="0">
                <a:latin typeface="Traditional Arabic" panose="02020603050405020304" pitchFamily="18" charset="-78"/>
                <a:cs typeface="Traditional Arabic" panose="02020603050405020304" pitchFamily="18" charset="-78"/>
              </a:rPr>
              <a:t>مدخل إلى العمارة</a:t>
            </a: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03245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855" y="259770"/>
            <a:ext cx="10654145" cy="6124754"/>
          </a:xfrm>
          <a:prstGeom prst="rect">
            <a:avLst/>
          </a:prstGeom>
          <a:noFill/>
        </p:spPr>
        <p:txBody>
          <a:bodyPr wrap="square" rtlCol="1">
            <a:spAutoFit/>
          </a:bodyPr>
          <a:lstStyle/>
          <a:p>
            <a:pPr algn="r" rtl="1">
              <a:lnSpc>
                <a:spcPct val="150000"/>
              </a:lnSpc>
            </a:pPr>
            <a:r>
              <a:rPr lang="ar-SA" sz="2800" dirty="0" smtClean="0">
                <a:latin typeface="Traditional Arabic" panose="02020603050405020304" pitchFamily="18" charset="-78"/>
                <a:cs typeface="Traditional Arabic" panose="02020603050405020304" pitchFamily="18" charset="-78"/>
              </a:rPr>
              <a:t>ليس الهدف من دراسة تاريخ العمارة سرد الوقائع ووصف المباني وحفظ التواريخ، فالهدف مجموعة من الدروس المستخلصة أهمها ما يلي: </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1- وفقاً لأبن خلدون، فإن تاريخ العمارة له جانب ظاهري وهو مجرد الإخبار عن الحضارات السابقة، وجانب باطني هو التحليل والتدقيق لعمران الحضارات المختلفة وكذلك للأسباب التي اوجدتها. </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2- استخلاص القيم المعمارية من الماضي للاستفادة منها في تطوير الحاضر واستشراف المستقبل، وهذا يرتقي بدراسة تاريخ العمارة من مجرد سرد إلى تحليل واستنباط. </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3- حركة العمارة هي حركة تطورية تنطلق من ثلاث إشكاليات، الماضي والحاضر والمستقبل، لذلك فإن دراسة تاريخ العمارة يساعد على فهم حركة التطور وفهم أبعادها للعمل في الحاضر والاستعداد للمستقبل.</a:t>
            </a: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10465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43300" y="1672933"/>
            <a:ext cx="4700155" cy="2893100"/>
          </a:xfrm>
          <a:prstGeom prst="rect">
            <a:avLst/>
          </a:prstGeom>
          <a:noFill/>
        </p:spPr>
        <p:txBody>
          <a:bodyPr wrap="square" rtlCol="1">
            <a:spAutoFit/>
          </a:bodyPr>
          <a:lstStyle/>
          <a:p>
            <a:pPr algn="ctr" rtl="1">
              <a:lnSpc>
                <a:spcPct val="150000"/>
              </a:lnSpc>
            </a:pPr>
            <a:r>
              <a:rPr lang="ar-SA" sz="2800" b="1" u="sng" dirty="0" smtClean="0">
                <a:latin typeface="Traditional Arabic" panose="02020603050405020304" pitchFamily="18" charset="-78"/>
                <a:cs typeface="Traditional Arabic" panose="02020603050405020304" pitchFamily="18" charset="-78"/>
              </a:rPr>
              <a:t>3- العمارة بين العلم والفن:</a:t>
            </a:r>
          </a:p>
          <a:p>
            <a:pPr marL="457200" indent="-457200" algn="ct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لازال هذا السؤال يتردد على مسامعنا.</a:t>
            </a:r>
          </a:p>
          <a:p>
            <a:pPr marL="457200" indent="-457200" algn="ct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 فهل العمارة علم أم فن ؟</a:t>
            </a:r>
          </a:p>
          <a:p>
            <a:pPr algn="ctr" rtl="1"/>
            <a:endParaRPr lang="en-US" sz="2800" dirty="0">
              <a:latin typeface="Traditional Arabic" panose="02020603050405020304" pitchFamily="18" charset="-78"/>
              <a:cs typeface="Traditional Arabic" panose="02020603050405020304" pitchFamily="18" charset="-78"/>
            </a:endParaRPr>
          </a:p>
          <a:p>
            <a:pPr algn="ct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1807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8018" y="270164"/>
            <a:ext cx="10287000" cy="4247317"/>
          </a:xfrm>
          <a:prstGeom prst="rect">
            <a:avLst/>
          </a:prstGeom>
        </p:spPr>
        <p:txBody>
          <a:bodyPr wrap="square">
            <a:spAutoFit/>
          </a:bodyPr>
          <a:lstStyle/>
          <a:p>
            <a:pPr algn="just" rtl="1">
              <a:lnSpc>
                <a:spcPct val="150000"/>
              </a:lnSpc>
              <a:spcBef>
                <a:spcPts val="1800"/>
              </a:spcBef>
              <a:spcAft>
                <a:spcPts val="1800"/>
              </a:spcAft>
            </a:pP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-مما لا شكل فيه أن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العمارة علم و قواعد و المعماري يجب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أن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يدرس علم الحيل (علم الميكانيكا) وعلم الكيمياء وعلوم الطبيعة مثل الصوت والضوء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والتهوية، ويجب عليه التعامل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مع الجدول الزمني و قوانين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الفيزياء.</a:t>
            </a:r>
            <a:endParaRPr lang="en-US" sz="2800" dirty="0">
              <a:latin typeface="Traditional Arabic" panose="02020603050405020304" pitchFamily="18" charset="-78"/>
              <a:ea typeface="Calibri" panose="020F0502020204030204" pitchFamily="34" charset="0"/>
              <a:cs typeface="Traditional Arabic" panose="02020603050405020304" pitchFamily="18" charset="-78"/>
            </a:endParaRPr>
          </a:p>
          <a:p>
            <a:pPr algn="just" rtl="1">
              <a:lnSpc>
                <a:spcPct val="150000"/>
              </a:lnSpc>
              <a:spcBef>
                <a:spcPts val="1800"/>
              </a:spcBef>
              <a:spcAft>
                <a:spcPts val="1800"/>
              </a:spcAft>
            </a:pP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-كما أنها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ايضا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فناً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فيجب تحريك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الحواس، فلو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كانت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علماً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فقط لصنعنا كل البيوت متوازي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مستطيلات، ومباني مكعبة جرداء. </a:t>
            </a:r>
            <a:endParaRPr lang="en-US" sz="2800" dirty="0">
              <a:latin typeface="Traditional Arabic" panose="02020603050405020304" pitchFamily="18" charset="-78"/>
              <a:ea typeface="Calibri" panose="020F0502020204030204" pitchFamily="34" charset="0"/>
              <a:cs typeface="Traditional Arabic" panose="02020603050405020304" pitchFamily="18" charset="-78"/>
            </a:endParaRPr>
          </a:p>
          <a:p>
            <a:pPr algn="just" rtl="1">
              <a:lnSpc>
                <a:spcPct val="150000"/>
              </a:lnSpc>
              <a:spcBef>
                <a:spcPts val="1800"/>
              </a:spcBef>
              <a:spcAft>
                <a:spcPts val="1800"/>
              </a:spcAft>
            </a:pP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 يمكن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فصل الفن عن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الإنشاءات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a:t>
            </a:r>
            <a:r>
              <a:rPr lang="en-US" sz="2800" dirty="0">
                <a:latin typeface="Traditional Arabic" panose="02020603050405020304" pitchFamily="18" charset="-78"/>
                <a:ea typeface="Times New Roman" panose="02020603050405020304" pitchFamily="18" charset="0"/>
                <a:cs typeface="Traditional Arabic" panose="02020603050405020304" pitchFamily="18" charset="-78"/>
              </a:rPr>
              <a:t>structure</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 )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لكن </a:t>
            </a:r>
            <a:r>
              <a:rPr lang="ar-SA" sz="2800" dirty="0">
                <a:latin typeface="Traditional Arabic" panose="02020603050405020304" pitchFamily="18" charset="-78"/>
                <a:ea typeface="Times New Roman" panose="02020603050405020304" pitchFamily="18" charset="0"/>
                <a:cs typeface="Traditional Arabic" panose="02020603050405020304" pitchFamily="18" charset="-78"/>
              </a:rPr>
              <a:t>لا يمكن فصلها عن </a:t>
            </a: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العمارة.</a:t>
            </a:r>
            <a:endParaRPr lang="en-US" sz="2800" dirty="0">
              <a:effectLst/>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32023474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2027" y="1548244"/>
            <a:ext cx="8406246" cy="3323987"/>
          </a:xfrm>
          <a:prstGeom prst="rect">
            <a:avLst/>
          </a:prstGeom>
        </p:spPr>
        <p:txBody>
          <a:bodyPr wrap="square">
            <a:spAutoFit/>
          </a:bodyPr>
          <a:lstStyle/>
          <a:p>
            <a:pPr algn="ctr" rtl="1">
              <a:lnSpc>
                <a:spcPct val="150000"/>
              </a:lnSpc>
              <a:spcBef>
                <a:spcPts val="1800"/>
              </a:spcBef>
              <a:spcAft>
                <a:spcPts val="1800"/>
              </a:spcAft>
            </a:pPr>
            <a:r>
              <a:rPr lang="ar-SA" sz="2800" dirty="0" smtClean="0">
                <a:latin typeface="Traditional Arabic" panose="02020603050405020304" pitchFamily="18" charset="-78"/>
                <a:ea typeface="Times New Roman" panose="02020603050405020304" pitchFamily="18" charset="0"/>
                <a:cs typeface="Traditional Arabic" panose="02020603050405020304" pitchFamily="18" charset="-78"/>
              </a:rPr>
              <a:t>وإذا كانت العمارة علماً وفناً في آن واحد، فإنها تنتمي باعتبار جانبها الفني إلى مجموعة الفنون الجميلة إذ تشترك معها في العناصر المكونة لها كالخيال والحس المبدع وإضفاء الجمال المبهج في التكوينات، وإن أساس العمل فيها هو التكوين على أساس تصميم معين. ويكمن الفرق بين العمارة والفنون الأخرى كالرسم والنحت في أنها تتعلق بجوانب تجعلها أكثر عرضة للتقييد والالتزام.  </a:t>
            </a:r>
            <a:endParaRPr lang="en-US" sz="2800" dirty="0">
              <a:effectLst/>
              <a:latin typeface="Traditional Arabic" panose="02020603050405020304" pitchFamily="18" charset="-78"/>
              <a:ea typeface="Calibri" panose="020F0502020204030204" pitchFamily="34" charset="0"/>
              <a:cs typeface="Traditional Arabic" panose="02020603050405020304" pitchFamily="18" charset="-78"/>
            </a:endParaRPr>
          </a:p>
        </p:txBody>
      </p:sp>
    </p:spTree>
    <p:extLst>
      <p:ext uri="{BB962C8B-B14F-4D97-AF65-F5344CB8AC3E}">
        <p14:creationId xmlns:p14="http://schemas.microsoft.com/office/powerpoint/2010/main" val="2561175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4210" y="2026227"/>
            <a:ext cx="6380018" cy="1815882"/>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موضوعات المحاضرة: </a:t>
            </a:r>
          </a:p>
          <a:p>
            <a:pPr algn="ctr"/>
            <a:r>
              <a:rPr lang="ar-SA" sz="2800" dirty="0" smtClean="0">
                <a:latin typeface="Traditional Arabic" panose="02020603050405020304" pitchFamily="18" charset="-78"/>
                <a:cs typeface="Traditional Arabic" panose="02020603050405020304" pitchFamily="18" charset="-78"/>
              </a:rPr>
              <a:t>1- </a:t>
            </a:r>
            <a:r>
              <a:rPr lang="ar-SA" sz="2800" dirty="0" smtClean="0">
                <a:latin typeface="Traditional Arabic" panose="02020603050405020304" pitchFamily="18" charset="-78"/>
                <a:cs typeface="Traditional Arabic" panose="02020603050405020304" pitchFamily="18" charset="-78"/>
              </a:rPr>
              <a:t>تعريف العمارة</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2- </a:t>
            </a:r>
            <a:r>
              <a:rPr lang="ar-SA" sz="2800" dirty="0" smtClean="0">
                <a:latin typeface="Traditional Arabic" panose="02020603050405020304" pitchFamily="18" charset="-78"/>
                <a:cs typeface="Traditional Arabic" panose="02020603050405020304" pitchFamily="18" charset="-78"/>
              </a:rPr>
              <a:t>أثر العمارة في الحضارات</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3- </a:t>
            </a:r>
            <a:r>
              <a:rPr lang="ar-SA" sz="2800" dirty="0" smtClean="0">
                <a:latin typeface="Traditional Arabic" panose="02020603050405020304" pitchFamily="18" charset="-78"/>
                <a:cs typeface="Traditional Arabic" panose="02020603050405020304" pitchFamily="18" charset="-78"/>
              </a:rPr>
              <a:t>العمارة بين العلم والفن</a:t>
            </a: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657553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7728" y="1943100"/>
            <a:ext cx="6380018" cy="1815882"/>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أهداف المحاضرة: </a:t>
            </a:r>
          </a:p>
          <a:p>
            <a:pPr algn="ctr"/>
            <a:r>
              <a:rPr lang="ar-SA" sz="2800" dirty="0" smtClean="0">
                <a:latin typeface="Traditional Arabic" panose="02020603050405020304" pitchFamily="18" charset="-78"/>
                <a:cs typeface="Traditional Arabic" panose="02020603050405020304" pitchFamily="18" charset="-78"/>
              </a:rPr>
              <a:t>1- أن </a:t>
            </a:r>
            <a:r>
              <a:rPr lang="ar-SA" sz="2800" dirty="0" smtClean="0">
                <a:latin typeface="Traditional Arabic" panose="02020603050405020304" pitchFamily="18" charset="-78"/>
                <a:cs typeface="Traditional Arabic" panose="02020603050405020304" pitchFamily="18" charset="-78"/>
              </a:rPr>
              <a:t>يستطيع الطالب تعريف العمارة بشكل علمي</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2- أن يتعرف الطالب </a:t>
            </a:r>
            <a:r>
              <a:rPr lang="ar-SA" sz="2800" dirty="0" smtClean="0">
                <a:latin typeface="Traditional Arabic" panose="02020603050405020304" pitchFamily="18" charset="-78"/>
                <a:cs typeface="Traditional Arabic" panose="02020603050405020304" pitchFamily="18" charset="-78"/>
              </a:rPr>
              <a:t>على الطالب على تأثير العمارة في الحضارات</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3- </a:t>
            </a:r>
            <a:r>
              <a:rPr lang="ar-SA" sz="2800" dirty="0" smtClean="0">
                <a:latin typeface="Traditional Arabic" panose="02020603050405020304" pitchFamily="18" charset="-78"/>
                <a:cs typeface="Traditional Arabic" panose="02020603050405020304" pitchFamily="18" charset="-78"/>
              </a:rPr>
              <a:t>أن يميز الطالب هل العمارة علماً أو فناً</a:t>
            </a: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3673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855" y="259770"/>
            <a:ext cx="10654145" cy="6771084"/>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1- تعريف العمارة:</a:t>
            </a: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أصل </a:t>
            </a:r>
            <a:r>
              <a:rPr lang="ar-SA" sz="2800" dirty="0">
                <a:latin typeface="Traditional Arabic" panose="02020603050405020304" pitchFamily="18" charset="-78"/>
                <a:cs typeface="Traditional Arabic" panose="02020603050405020304" pitchFamily="18" charset="-78"/>
              </a:rPr>
              <a:t>كلمة العمارة هي عـــمـــر </a:t>
            </a:r>
            <a:r>
              <a:rPr lang="ar-SA" sz="2800" dirty="0" smtClean="0">
                <a:latin typeface="Traditional Arabic" panose="02020603050405020304" pitchFamily="18" charset="-78"/>
                <a:cs typeface="Traditional Arabic" panose="02020603050405020304" pitchFamily="18" charset="-78"/>
              </a:rPr>
              <a:t>وهي </a:t>
            </a:r>
            <a:r>
              <a:rPr lang="ar-SA" sz="2800" dirty="0">
                <a:latin typeface="Traditional Arabic" panose="02020603050405020304" pitchFamily="18" charset="-78"/>
                <a:cs typeface="Traditional Arabic" panose="02020603050405020304" pitchFamily="18" charset="-78"/>
              </a:rPr>
              <a:t>تشمل كل ما هو على وجه الارض من مباني و منشئات و مساكن سواء كانت من انتاج متخصصون (معماريون او مهندسون) ام غير </a:t>
            </a:r>
            <a:r>
              <a:rPr lang="ar-SA" sz="2800" dirty="0" smtClean="0">
                <a:latin typeface="Traditional Arabic" panose="02020603050405020304" pitchFamily="18" charset="-78"/>
                <a:cs typeface="Traditional Arabic" panose="02020603050405020304" pitchFamily="18" charset="-78"/>
              </a:rPr>
              <a:t>متخصصون.</a:t>
            </a:r>
            <a:endParaRPr lang="en-US" sz="2800" dirty="0">
              <a:latin typeface="Traditional Arabic" panose="02020603050405020304" pitchFamily="18" charset="-78"/>
              <a:cs typeface="Traditional Arabic" panose="02020603050405020304" pitchFamily="18" charset="-78"/>
            </a:endParaRP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العِمارة </a:t>
            </a:r>
            <a:r>
              <a:rPr lang="ar-SA" sz="2800" dirty="0">
                <a:latin typeface="Traditional Arabic" panose="02020603050405020304" pitchFamily="18" charset="-78"/>
                <a:cs typeface="Traditional Arabic" panose="02020603050405020304" pitchFamily="18" charset="-78"/>
              </a:rPr>
              <a:t>(بكسر العين) في اللغة العربية هي التشييد بالبناء. وهي مشتقة من عَمَر (بفتح العين والميم)، أي سكن. والمكان العامر هو المكان الآهل بالسكان</a:t>
            </a:r>
            <a:r>
              <a:rPr lang="ar-SA" sz="2800" dirty="0" smtClean="0">
                <a:latin typeface="Traditional Arabic" panose="02020603050405020304" pitchFamily="18" charset="-78"/>
                <a:cs typeface="Traditional Arabic" panose="02020603050405020304" pitchFamily="18" charset="-78"/>
              </a:rPr>
              <a:t>.</a:t>
            </a: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و </a:t>
            </a:r>
            <a:r>
              <a:rPr lang="ar-SA" sz="2800" dirty="0">
                <a:latin typeface="Traditional Arabic" panose="02020603050405020304" pitchFamily="18" charset="-78"/>
                <a:cs typeface="Traditional Arabic" panose="02020603050405020304" pitchFamily="18" charset="-78"/>
              </a:rPr>
              <a:t>قد اطلق عليها العلامة ابن </a:t>
            </a:r>
            <a:r>
              <a:rPr lang="ar-SA" sz="2800" dirty="0" smtClean="0">
                <a:latin typeface="Traditional Arabic" panose="02020603050405020304" pitchFamily="18" charset="-78"/>
                <a:cs typeface="Traditional Arabic" panose="02020603050405020304" pitchFamily="18" charset="-78"/>
              </a:rPr>
              <a:t>خلدون “</a:t>
            </a:r>
            <a:r>
              <a:rPr lang="ar-SA" sz="2800" dirty="0">
                <a:latin typeface="Traditional Arabic" panose="02020603050405020304" pitchFamily="18" charset="-78"/>
                <a:cs typeface="Traditional Arabic" panose="02020603050405020304" pitchFamily="18" charset="-78"/>
              </a:rPr>
              <a:t>صناعة البناء” </a:t>
            </a:r>
            <a:r>
              <a:rPr lang="ar-SA" sz="2800" dirty="0" smtClean="0">
                <a:latin typeface="Traditional Arabic" panose="02020603050405020304" pitchFamily="18" charset="-78"/>
                <a:cs typeface="Traditional Arabic" panose="02020603050405020304" pitchFamily="18" charset="-78"/>
              </a:rPr>
              <a:t>يقول </a:t>
            </a:r>
            <a:r>
              <a:rPr lang="ar-SA" sz="2800" dirty="0">
                <a:latin typeface="Traditional Arabic" panose="02020603050405020304" pitchFamily="18" charset="-78"/>
                <a:cs typeface="Traditional Arabic" panose="02020603050405020304" pitchFamily="18" charset="-78"/>
              </a:rPr>
              <a:t>ابن خلدون:</a:t>
            </a:r>
            <a:endParaRPr lang="en-US" sz="2800" dirty="0">
              <a:latin typeface="Traditional Arabic" panose="02020603050405020304" pitchFamily="18" charset="-78"/>
              <a:cs typeface="Traditional Arabic" panose="02020603050405020304" pitchFamily="18" charset="-78"/>
            </a:endParaRPr>
          </a:p>
          <a:p>
            <a:pPr algn="just" rtl="1">
              <a:lnSpc>
                <a:spcPct val="150000"/>
              </a:lnSpc>
            </a:pPr>
            <a:r>
              <a:rPr lang="ar-SA" sz="2800" dirty="0">
                <a:latin typeface="Traditional Arabic" panose="02020603050405020304" pitchFamily="18" charset="-78"/>
                <a:cs typeface="Traditional Arabic" panose="02020603050405020304" pitchFamily="18" charset="-78"/>
              </a:rPr>
              <a:t>هذه الصناعة اول صنائع العمران </a:t>
            </a:r>
            <a:r>
              <a:rPr lang="ar-SA" sz="2800" dirty="0" smtClean="0">
                <a:latin typeface="Traditional Arabic" panose="02020603050405020304" pitchFamily="18" charset="-78"/>
                <a:cs typeface="Traditional Arabic" panose="02020603050405020304" pitchFamily="18" charset="-78"/>
              </a:rPr>
              <a:t>الحضري </a:t>
            </a:r>
            <a:r>
              <a:rPr lang="ar-SA" sz="2800" dirty="0">
                <a:latin typeface="Traditional Arabic" panose="02020603050405020304" pitchFamily="18" charset="-78"/>
                <a:cs typeface="Traditional Arabic" panose="02020603050405020304" pitchFamily="18" charset="-78"/>
              </a:rPr>
              <a:t>و اقدمها </a:t>
            </a:r>
            <a:r>
              <a:rPr lang="ar-SA" sz="2800" dirty="0" smtClean="0">
                <a:latin typeface="Traditional Arabic" panose="02020603050405020304" pitchFamily="18" charset="-78"/>
                <a:cs typeface="Traditional Arabic" panose="02020603050405020304" pitchFamily="18" charset="-78"/>
              </a:rPr>
              <a:t>وهي </a:t>
            </a:r>
            <a:r>
              <a:rPr lang="ar-SA" sz="2800" dirty="0">
                <a:latin typeface="Traditional Arabic" panose="02020603050405020304" pitchFamily="18" charset="-78"/>
                <a:cs typeface="Traditional Arabic" panose="02020603050405020304" pitchFamily="18" charset="-78"/>
              </a:rPr>
              <a:t>معرفة العمل </a:t>
            </a:r>
            <a:r>
              <a:rPr lang="ar-SA" sz="2800" dirty="0" smtClean="0">
                <a:latin typeface="Traditional Arabic" panose="02020603050405020304" pitchFamily="18" charset="-78"/>
                <a:cs typeface="Traditional Arabic" panose="02020603050405020304" pitchFamily="18" charset="-78"/>
              </a:rPr>
              <a:t>في </a:t>
            </a:r>
            <a:r>
              <a:rPr lang="ar-SA" sz="2800" dirty="0">
                <a:latin typeface="Traditional Arabic" panose="02020603050405020304" pitchFamily="18" charset="-78"/>
                <a:cs typeface="Traditional Arabic" panose="02020603050405020304" pitchFamily="18" charset="-78"/>
              </a:rPr>
              <a:t>اتخاذ البيوت و المنازل </a:t>
            </a:r>
            <a:r>
              <a:rPr lang="ar-SA" sz="2800" dirty="0" smtClean="0">
                <a:latin typeface="Traditional Arabic" panose="02020603050405020304" pitchFamily="18" charset="-78"/>
                <a:cs typeface="Traditional Arabic" panose="02020603050405020304" pitchFamily="18" charset="-78"/>
              </a:rPr>
              <a:t>للسكن </a:t>
            </a:r>
            <a:r>
              <a:rPr lang="ar-SA" sz="2800" dirty="0">
                <a:latin typeface="Traditional Arabic" panose="02020603050405020304" pitchFamily="18" charset="-78"/>
                <a:cs typeface="Traditional Arabic" panose="02020603050405020304" pitchFamily="18" charset="-78"/>
              </a:rPr>
              <a:t>و المأوى للأبدان </a:t>
            </a:r>
            <a:r>
              <a:rPr lang="ar-SA" sz="2800" dirty="0" smtClean="0">
                <a:latin typeface="Traditional Arabic" panose="02020603050405020304" pitchFamily="18" charset="-78"/>
                <a:cs typeface="Traditional Arabic" panose="02020603050405020304" pitchFamily="18" charset="-78"/>
              </a:rPr>
              <a:t>في المدن، و </a:t>
            </a:r>
            <a:r>
              <a:rPr lang="ar-SA" sz="2800" dirty="0">
                <a:latin typeface="Traditional Arabic" panose="02020603050405020304" pitchFamily="18" charset="-78"/>
                <a:cs typeface="Traditional Arabic" panose="02020603050405020304" pitchFamily="18" charset="-78"/>
              </a:rPr>
              <a:t>ذلك </a:t>
            </a:r>
            <a:r>
              <a:rPr lang="ar-SA" sz="2800" dirty="0" smtClean="0">
                <a:latin typeface="Traditional Arabic" panose="02020603050405020304" pitchFamily="18" charset="-78"/>
                <a:cs typeface="Traditional Arabic" panose="02020603050405020304" pitchFamily="18" charset="-78"/>
              </a:rPr>
              <a:t>أن الإنسان </a:t>
            </a:r>
            <a:r>
              <a:rPr lang="ar-SA" sz="2800" dirty="0">
                <a:latin typeface="Traditional Arabic" panose="02020603050405020304" pitchFamily="18" charset="-78"/>
                <a:cs typeface="Traditional Arabic" panose="02020603050405020304" pitchFamily="18" charset="-78"/>
              </a:rPr>
              <a:t>لما جبل عليه من الفكر </a:t>
            </a:r>
            <a:r>
              <a:rPr lang="ar-SA" sz="2800" dirty="0" smtClean="0">
                <a:latin typeface="Traditional Arabic" panose="02020603050405020304" pitchFamily="18" charset="-78"/>
                <a:cs typeface="Traditional Arabic" panose="02020603050405020304" pitchFamily="18" charset="-78"/>
              </a:rPr>
              <a:t>في </a:t>
            </a:r>
            <a:r>
              <a:rPr lang="ar-SA" sz="2800" dirty="0">
                <a:latin typeface="Traditional Arabic" panose="02020603050405020304" pitchFamily="18" charset="-78"/>
                <a:cs typeface="Traditional Arabic" panose="02020603050405020304" pitchFamily="18" charset="-78"/>
              </a:rPr>
              <a:t>عواقب احواله لا بد </a:t>
            </a:r>
            <a:r>
              <a:rPr lang="ar-SA" sz="2800" dirty="0" smtClean="0">
                <a:latin typeface="Traditional Arabic" panose="02020603050405020304" pitchFamily="18" charset="-78"/>
                <a:cs typeface="Traditional Arabic" panose="02020603050405020304" pitchFamily="18" charset="-78"/>
              </a:rPr>
              <a:t>أن </a:t>
            </a:r>
            <a:r>
              <a:rPr lang="ar-SA" sz="2800" dirty="0">
                <a:latin typeface="Traditional Arabic" panose="02020603050405020304" pitchFamily="18" charset="-78"/>
                <a:cs typeface="Traditional Arabic" panose="02020603050405020304" pitchFamily="18" charset="-78"/>
              </a:rPr>
              <a:t>يفكر فيما يدفع عنه الاذى من الحر و البرد </a:t>
            </a:r>
            <a:r>
              <a:rPr lang="ar-SA" sz="2800" dirty="0" smtClean="0">
                <a:latin typeface="Traditional Arabic" panose="02020603050405020304" pitchFamily="18" charset="-78"/>
                <a:cs typeface="Traditional Arabic" panose="02020603050405020304" pitchFamily="18" charset="-78"/>
              </a:rPr>
              <a:t>كاتخاذ </a:t>
            </a:r>
            <a:r>
              <a:rPr lang="ar-SA" sz="2800" dirty="0">
                <a:latin typeface="Traditional Arabic" panose="02020603050405020304" pitchFamily="18" charset="-78"/>
                <a:cs typeface="Traditional Arabic" panose="02020603050405020304" pitchFamily="18" charset="-78"/>
              </a:rPr>
              <a:t>البيوت المكتنفة بالسقف و الحيطان من سائر </a:t>
            </a:r>
            <a:r>
              <a:rPr lang="ar-SA" sz="2800" dirty="0" smtClean="0">
                <a:latin typeface="Traditional Arabic" panose="02020603050405020304" pitchFamily="18" charset="-78"/>
                <a:cs typeface="Traditional Arabic" panose="02020603050405020304" pitchFamily="18" charset="-78"/>
              </a:rPr>
              <a:t>جهاتها.</a:t>
            </a: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2791867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855" y="259770"/>
            <a:ext cx="10654145" cy="5909310"/>
          </a:xfrm>
          <a:prstGeom prst="rect">
            <a:avLst/>
          </a:prstGeom>
          <a:noFill/>
        </p:spPr>
        <p:txBody>
          <a:bodyPr wrap="square" rtlCol="1">
            <a:spAutoFit/>
          </a:bodyPr>
          <a:lstStyle/>
          <a:p>
            <a:pPr marL="457200" indent="-457200" algn="r" rtl="1">
              <a:lnSpc>
                <a:spcPct val="150000"/>
              </a:lnSpc>
              <a:buFont typeface="Arial" panose="020B0604020202020204" pitchFamily="34" charset="0"/>
              <a:buChar char="•"/>
            </a:pPr>
            <a:r>
              <a:rPr lang="ar-SA" sz="2800" b="1" dirty="0" smtClean="0">
                <a:latin typeface="Traditional Arabic" panose="02020603050405020304" pitchFamily="18" charset="-78"/>
                <a:cs typeface="Traditional Arabic" panose="02020603050405020304" pitchFamily="18" charset="-78"/>
              </a:rPr>
              <a:t>تعريفات عدد من المختصين للعمارة:</a:t>
            </a: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فن وعلم تشييد و تصميم المباني ليغطي بها الإنسان </a:t>
            </a:r>
            <a:r>
              <a:rPr lang="ar-SA" sz="2800" dirty="0" smtClean="0">
                <a:latin typeface="Traditional Arabic" panose="02020603050405020304" pitchFamily="18" charset="-78"/>
                <a:cs typeface="Traditional Arabic" panose="02020603050405020304" pitchFamily="18" charset="-78"/>
              </a:rPr>
              <a:t>بها </a:t>
            </a:r>
            <a:r>
              <a:rPr lang="ar-SA" sz="2800" dirty="0">
                <a:latin typeface="Traditional Arabic" panose="02020603050405020304" pitchFamily="18" charset="-78"/>
                <a:cs typeface="Traditional Arabic" panose="02020603050405020304" pitchFamily="18" charset="-78"/>
              </a:rPr>
              <a:t>احتياجات مادية كالسكن </a:t>
            </a:r>
            <a:r>
              <a:rPr lang="ar-SA" sz="2800" dirty="0" smtClean="0">
                <a:latin typeface="Traditional Arabic" panose="02020603050405020304" pitchFamily="18" charset="-78"/>
                <a:cs typeface="Traditional Arabic" panose="02020603050405020304" pitchFamily="18" charset="-78"/>
              </a:rPr>
              <a:t>مثلا أو </a:t>
            </a:r>
            <a:r>
              <a:rPr lang="ar-SA" sz="2800" dirty="0">
                <a:latin typeface="Traditional Arabic" panose="02020603050405020304" pitchFamily="18" charset="-78"/>
                <a:cs typeface="Traditional Arabic" panose="02020603050405020304" pitchFamily="18" charset="-78"/>
              </a:rPr>
              <a:t>معنوية و ذلك باستخدام مواد و أساليب إنشائية مناسبة</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 </a:t>
            </a:r>
            <a:endParaRPr lang="en-US" sz="2800" dirty="0">
              <a:latin typeface="Traditional Arabic" panose="02020603050405020304" pitchFamily="18" charset="-78"/>
              <a:cs typeface="Traditional Arabic" panose="02020603050405020304" pitchFamily="18" charset="-78"/>
            </a:endParaRP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a:t>
            </a:r>
            <a:r>
              <a:rPr lang="ar-SA" sz="2800" dirty="0">
                <a:latin typeface="Traditional Arabic" panose="02020603050405020304" pitchFamily="18" charset="-78"/>
                <a:cs typeface="Traditional Arabic" panose="02020603050405020304" pitchFamily="18" charset="-78"/>
              </a:rPr>
              <a:t>فنُّ بناء المباني وفق قواعد جمالية، وهندسية (</a:t>
            </a:r>
            <a:r>
              <a:rPr lang="en-US" sz="2800" dirty="0" err="1">
                <a:latin typeface="Traditional Arabic" panose="02020603050405020304" pitchFamily="18" charset="-78"/>
                <a:cs typeface="Traditional Arabic" panose="02020603050405020304" pitchFamily="18" charset="-78"/>
              </a:rPr>
              <a:t>geométriques</a:t>
            </a:r>
            <a:r>
              <a:rPr lang="ar-SA" sz="2800" dirty="0">
                <a:latin typeface="Traditional Arabic" panose="02020603050405020304" pitchFamily="18" charset="-78"/>
                <a:cs typeface="Traditional Arabic" panose="02020603050405020304" pitchFamily="18" charset="-78"/>
              </a:rPr>
              <a:t>) ورقمية (</a:t>
            </a:r>
            <a:r>
              <a:rPr lang="en-US" sz="2800" dirty="0" err="1">
                <a:latin typeface="Traditional Arabic" panose="02020603050405020304" pitchFamily="18" charset="-78"/>
                <a:cs typeface="Traditional Arabic" panose="02020603050405020304" pitchFamily="18" charset="-78"/>
              </a:rPr>
              <a:t>numériques</a:t>
            </a:r>
            <a:r>
              <a:rPr lang="ar-SA" sz="2800" dirty="0">
                <a:latin typeface="Traditional Arabic" panose="02020603050405020304" pitchFamily="18" charset="-78"/>
                <a:cs typeface="Traditional Arabic" panose="02020603050405020304" pitchFamily="18" charset="-78"/>
              </a:rPr>
              <a:t>) محددة.</a:t>
            </a:r>
            <a:endParaRPr lang="en-US" sz="2800" dirty="0">
              <a:latin typeface="Traditional Arabic" panose="02020603050405020304" pitchFamily="18" charset="-78"/>
              <a:cs typeface="Traditional Arabic" panose="02020603050405020304" pitchFamily="18" charset="-78"/>
            </a:endParaRP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العمارة </a:t>
            </a:r>
            <a:r>
              <a:rPr lang="ar-SA" sz="2800" dirty="0">
                <a:latin typeface="Traditional Arabic" panose="02020603050405020304" pitchFamily="18" charset="-78"/>
                <a:cs typeface="Traditional Arabic" panose="02020603050405020304" pitchFamily="18" charset="-78"/>
              </a:rPr>
              <a:t>هي اللعب المتقن بالكتل المنظورة تحت الضوء</a:t>
            </a:r>
            <a:r>
              <a:rPr lang="ar-SA" sz="2800" dirty="0" smtClean="0">
                <a:latin typeface="Traditional Arabic" panose="02020603050405020304" pitchFamily="18" charset="-78"/>
                <a:cs typeface="Traditional Arabic" panose="02020603050405020304" pitchFamily="18" charset="-78"/>
              </a:rPr>
              <a:t>.</a:t>
            </a:r>
          </a:p>
          <a:p>
            <a:pPr marL="457200" indent="-457200" algn="just" rtl="1">
              <a:lnSpc>
                <a:spcPct val="150000"/>
              </a:lnSpc>
              <a:buFontTx/>
              <a:buChar char="-"/>
            </a:pPr>
            <a:r>
              <a:rPr lang="ar-SA" sz="2800" dirty="0">
                <a:latin typeface="Traditional Arabic" panose="02020603050405020304" pitchFamily="18" charset="-78"/>
                <a:cs typeface="Traditional Arabic" panose="02020603050405020304" pitchFamily="18" charset="-78"/>
              </a:rPr>
              <a:t>توظيف الصخر و الخشب </a:t>
            </a:r>
            <a:r>
              <a:rPr lang="ar-SA" sz="2800" dirty="0" smtClean="0">
                <a:latin typeface="Traditional Arabic" panose="02020603050405020304" pitchFamily="18" charset="-78"/>
                <a:cs typeface="Traditional Arabic" panose="02020603050405020304" pitchFamily="18" charset="-78"/>
              </a:rPr>
              <a:t>و الخرسانة </a:t>
            </a:r>
            <a:r>
              <a:rPr lang="ar-SA" sz="2800" dirty="0">
                <a:latin typeface="Traditional Arabic" panose="02020603050405020304" pitchFamily="18" charset="-78"/>
                <a:cs typeface="Traditional Arabic" panose="02020603050405020304" pitchFamily="18" charset="-78"/>
              </a:rPr>
              <a:t>و بهذه المواد تبني المباني و </a:t>
            </a:r>
            <a:r>
              <a:rPr lang="ar-SA" sz="2800" dirty="0" smtClean="0">
                <a:latin typeface="Traditional Arabic" panose="02020603050405020304" pitchFamily="18" charset="-78"/>
                <a:cs typeface="Traditional Arabic" panose="02020603050405020304" pitchFamily="18" charset="-78"/>
              </a:rPr>
              <a:t>القصور.</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فن استخدام الحيز ومعالجة الفراغ للإجابة على الوظائف الضرورية لحياة الانسان. </a:t>
            </a:r>
          </a:p>
          <a:p>
            <a:pPr algn="just" rtl="1"/>
            <a:endParaRPr lang="ar-SA" sz="2800" dirty="0" smtClean="0">
              <a:latin typeface="Traditional Arabic" panose="02020603050405020304" pitchFamily="18" charset="-78"/>
              <a:cs typeface="Traditional Arabic" panose="02020603050405020304" pitchFamily="18" charset="-78"/>
            </a:endParaRP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683663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18510" y="1641764"/>
            <a:ext cx="7491845" cy="4616648"/>
          </a:xfrm>
          <a:prstGeom prst="rect">
            <a:avLst/>
          </a:prstGeom>
          <a:noFill/>
        </p:spPr>
        <p:txBody>
          <a:bodyPr wrap="square" rtlCol="1">
            <a:spAutoFit/>
          </a:bodyPr>
          <a:lstStyle/>
          <a:p>
            <a:pPr algn="ctr" rtl="1">
              <a:lnSpc>
                <a:spcPct val="150000"/>
              </a:lnSpc>
            </a:pPr>
            <a:r>
              <a:rPr lang="ar-SA" sz="2800" b="1" u="sng" dirty="0">
                <a:latin typeface="Traditional Arabic" panose="02020603050405020304" pitchFamily="18" charset="-78"/>
                <a:cs typeface="Traditional Arabic" panose="02020603050405020304" pitchFamily="18" charset="-78"/>
              </a:rPr>
              <a:t>الفن العلمي لإقامة أبنية تتوفر فيها عناصر المنفعة والمتانة والجمال والاقتصاد وتفي بحاجات الناس المادية </a:t>
            </a:r>
            <a:r>
              <a:rPr lang="ar-SA" sz="2800" b="1" u="sng" dirty="0" smtClean="0">
                <a:latin typeface="Traditional Arabic" panose="02020603050405020304" pitchFamily="18" charset="-78"/>
                <a:cs typeface="Traditional Arabic" panose="02020603050405020304" pitchFamily="18" charset="-78"/>
              </a:rPr>
              <a:t>والروحية، </a:t>
            </a:r>
            <a:r>
              <a:rPr lang="ar-SA" sz="2800" b="1" u="sng" dirty="0">
                <a:latin typeface="Traditional Arabic" panose="02020603050405020304" pitchFamily="18" charset="-78"/>
                <a:cs typeface="Traditional Arabic" panose="02020603050405020304" pitchFamily="18" charset="-78"/>
              </a:rPr>
              <a:t>في حدود أوسع الامكانات وبأحسن الوسائل المتوفرة في العصر الذي تكون </a:t>
            </a:r>
            <a:r>
              <a:rPr lang="ar-SA" sz="2800" b="1" u="sng" dirty="0" smtClean="0">
                <a:latin typeface="Traditional Arabic" panose="02020603050405020304" pitchFamily="18" charset="-78"/>
                <a:cs typeface="Traditional Arabic" panose="02020603050405020304" pitchFamily="18" charset="-78"/>
              </a:rPr>
              <a:t>فيه، </a:t>
            </a:r>
            <a:r>
              <a:rPr lang="ar-SA" sz="2800" b="1" u="sng" dirty="0">
                <a:latin typeface="Traditional Arabic" panose="02020603050405020304" pitchFamily="18" charset="-78"/>
                <a:cs typeface="Traditional Arabic" panose="02020603050405020304" pitchFamily="18" charset="-78"/>
              </a:rPr>
              <a:t>وهي طريقة في العمل وبتفكير ومنطق </a:t>
            </a:r>
            <a:r>
              <a:rPr lang="ar-SA" sz="2800" b="1" u="sng" dirty="0" smtClean="0">
                <a:latin typeface="Traditional Arabic" panose="02020603050405020304" pitchFamily="18" charset="-78"/>
                <a:cs typeface="Traditional Arabic" panose="02020603050405020304" pitchFamily="18" charset="-78"/>
              </a:rPr>
              <a:t>سليم.</a:t>
            </a:r>
          </a:p>
          <a:p>
            <a:pPr algn="ctr" rtl="1">
              <a:lnSpc>
                <a:spcPct val="150000"/>
              </a:lnSpc>
            </a:pPr>
            <a:r>
              <a:rPr lang="ar-SA" sz="2800" b="1" u="sng" dirty="0" smtClean="0">
                <a:latin typeface="Traditional Arabic" panose="02020603050405020304" pitchFamily="18" charset="-78"/>
                <a:cs typeface="Traditional Arabic" panose="02020603050405020304" pitchFamily="18" charset="-78"/>
              </a:rPr>
              <a:t>د. سامي عرفان</a:t>
            </a:r>
            <a:endParaRPr lang="en-US" sz="2800" b="1" u="sng" dirty="0">
              <a:latin typeface="Traditional Arabic" panose="02020603050405020304" pitchFamily="18" charset="-78"/>
              <a:cs typeface="Traditional Arabic" panose="02020603050405020304" pitchFamily="18" charset="-78"/>
            </a:endParaRPr>
          </a:p>
          <a:p>
            <a:pPr algn="just" rtl="1"/>
            <a:endParaRPr lang="ar-SA" sz="2800" dirty="0" smtClean="0">
              <a:latin typeface="Traditional Arabic" panose="02020603050405020304" pitchFamily="18" charset="-78"/>
              <a:cs typeface="Traditional Arabic" panose="02020603050405020304" pitchFamily="18" charset="-78"/>
            </a:endParaRP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22714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855" y="259770"/>
            <a:ext cx="10654145" cy="4832092"/>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2- أثر العمارة في الحضارات:</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تعرف الحضارة بأنها: نشاط الإنسان في شتى المجالات بشكل شامل، ويجعلها تشتمل على كثير من جوانب الحياة الإنسانية المختلفة، بحيث تصبح الحضارة مفهوماً عاماً يتناول جل قدرات الإنسان العقلية والنفسية والعلمية المتجهة نحو الرقي والتقدم في جميع مناحي الحياة.</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كما تعرف بأنها ثمرة كل جهد يقوم به الإنسان لتحسين ظروف حياته سواء كان المجهود المبذول للوصول إلى تلك الثمرة مقصوداً أم غير مقصود، سواء كانت الثمرة مادية أو معنوية. حسين مؤنس.</a:t>
            </a: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608637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37855" y="259770"/>
            <a:ext cx="10654145" cy="4185761"/>
          </a:xfrm>
          <a:prstGeom prst="rect">
            <a:avLst/>
          </a:prstGeom>
          <a:noFill/>
        </p:spPr>
        <p:txBody>
          <a:bodyPr wrap="square" rtlCol="1">
            <a:spAutoFit/>
          </a:bodyPr>
          <a:lstStyle/>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عبر التاريخ تتكون حضارات وأمم تسعى لإيجاد هوية وطابع مميز لها، ومن الدراسات التي تفيدنا هي دراسة الطابع المعماري لفترات التاريخ المختلفة منذ بدء الخليقة وحتى الآن.</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تعتبر العمارة هي الشاهد البصري لمدى تقدم وتأخر الحضارات القديمة. والعمارة من أحد أنواع الفنون، والفن هو من أصدق أنباء التاريخ لأنه هو الذي يكشف حقائق التاريخ، فالعمارة تعكس المحتوى الحضاري لأي تكتل حضاري، وهي قوة حضارية وكتاب مفتوح تسجل فيه الشعوب تاريخها. </a:t>
            </a: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779930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7409" y="2379515"/>
            <a:ext cx="2746664" cy="1600438"/>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لماذا ندرس تاريخ العمارة؟</a:t>
            </a:r>
            <a:endParaRPr lang="ar-SA" sz="2800" b="1" u="sng" dirty="0">
              <a:latin typeface="Traditional Arabic" panose="02020603050405020304" pitchFamily="18" charset="-78"/>
              <a:cs typeface="Traditional Arabic" panose="02020603050405020304" pitchFamily="18" charset="-78"/>
            </a:endParaRPr>
          </a:p>
          <a:p>
            <a:pPr algn="just" rtl="1"/>
            <a:endParaRPr lang="en-US" sz="2800" dirty="0">
              <a:latin typeface="Traditional Arabic" panose="02020603050405020304" pitchFamily="18" charset="-78"/>
              <a:cs typeface="Traditional Arabic" panose="02020603050405020304" pitchFamily="18" charset="-78"/>
            </a:endParaRPr>
          </a:p>
          <a:p>
            <a:pPr algn="r" rtl="1"/>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121477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73</TotalTime>
  <Words>669</Words>
  <Application>Microsoft Office PowerPoint</Application>
  <PresentationFormat>Widescreen</PresentationFormat>
  <Paragraphs>45</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Century Gothic</vt:lpstr>
      <vt:lpstr>Times New Roman</vt:lpstr>
      <vt:lpstr>Traditional Arabic</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Abdulrahman A Alsuhaibani</dc:creator>
  <cp:lastModifiedBy>Abdulrahman A Alsuhaibani</cp:lastModifiedBy>
  <cp:revision>7</cp:revision>
  <dcterms:created xsi:type="dcterms:W3CDTF">2016-09-26T08:35:03Z</dcterms:created>
  <dcterms:modified xsi:type="dcterms:W3CDTF">2016-09-26T09:48:49Z</dcterms:modified>
</cp:coreProperties>
</file>