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068" r:id="rId1"/>
  </p:sldMasterIdLst>
  <p:sldIdLst>
    <p:sldId id="256" r:id="rId2"/>
    <p:sldId id="267" r:id="rId3"/>
    <p:sldId id="258" r:id="rId4"/>
    <p:sldId id="266" r:id="rId5"/>
    <p:sldId id="259" r:id="rId6"/>
    <p:sldId id="260" r:id="rId7"/>
    <p:sldId id="261" r:id="rId8"/>
    <p:sldId id="268" r:id="rId9"/>
    <p:sldId id="269" r:id="rId10"/>
    <p:sldId id="270" r:id="rId11"/>
    <p:sldId id="298"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7" r:id="rId38"/>
    <p:sldId id="296" r:id="rId39"/>
    <p:sldId id="262" r:id="rId4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EE0B8"/>
    <a:srgbClr val="FEEFDA"/>
    <a:srgbClr val="CCFFFF"/>
    <a:srgbClr val="FEEBD2"/>
    <a:srgbClr val="FEF2EC"/>
    <a:srgbClr val="FEF0E8"/>
    <a:srgbClr val="FEECE2"/>
    <a:srgbClr val="FFCC99"/>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015" autoAdjust="0"/>
    <p:restoredTop sz="94660"/>
  </p:normalViewPr>
  <p:slideViewPr>
    <p:cSldViewPr>
      <p:cViewPr>
        <p:scale>
          <a:sx n="75" d="100"/>
          <a:sy n="75" d="100"/>
        </p:scale>
        <p:origin x="-882" y="-75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484517-E807-497C-99A7-28825B8132C6}" type="doc">
      <dgm:prSet loTypeId="urn:microsoft.com/office/officeart/2005/8/layout/hList6" loCatId="list" qsTypeId="urn:microsoft.com/office/officeart/2005/8/quickstyle/3d2" qsCatId="3D" csTypeId="urn:microsoft.com/office/officeart/2005/8/colors/colorful5" csCatId="colorful" phldr="1"/>
      <dgm:spPr/>
      <dgm:t>
        <a:bodyPr/>
        <a:lstStyle/>
        <a:p>
          <a:pPr rtl="1"/>
          <a:endParaRPr lang="ar-SA"/>
        </a:p>
      </dgm:t>
    </dgm:pt>
    <dgm:pt modelId="{20634E10-F518-4465-9CB1-5FAFAE00C541}">
      <dgm:prSet phldrT="[نص]"/>
      <dgm:spPr/>
      <dgm:t>
        <a:bodyPr/>
        <a:lstStyle/>
        <a:p>
          <a:pPr rtl="1"/>
          <a:r>
            <a:rPr lang="ar-SA" dirty="0" smtClean="0"/>
            <a:t>جميع الاجراءات التي يقوم بها المدرس </a:t>
          </a:r>
          <a:endParaRPr lang="ar-SA" dirty="0"/>
        </a:p>
      </dgm:t>
    </dgm:pt>
    <dgm:pt modelId="{879873DB-377F-4C4F-B04C-734CBB69B731}" type="parTrans" cxnId="{9CCC8F27-9983-4E9B-B99C-D04264DF2AAA}">
      <dgm:prSet/>
      <dgm:spPr/>
      <dgm:t>
        <a:bodyPr/>
        <a:lstStyle/>
        <a:p>
          <a:pPr rtl="1"/>
          <a:endParaRPr lang="ar-SA"/>
        </a:p>
      </dgm:t>
    </dgm:pt>
    <dgm:pt modelId="{EE05FBAC-97AA-4323-A3BE-9597161F9C91}" type="sibTrans" cxnId="{9CCC8F27-9983-4E9B-B99C-D04264DF2AAA}">
      <dgm:prSet/>
      <dgm:spPr/>
      <dgm:t>
        <a:bodyPr/>
        <a:lstStyle/>
        <a:p>
          <a:pPr rtl="1"/>
          <a:endParaRPr lang="ar-SA"/>
        </a:p>
      </dgm:t>
    </dgm:pt>
    <dgm:pt modelId="{D5BA01ED-C277-4A0D-958B-61A5BC00F981}">
      <dgm:prSet phldrT="[نص]"/>
      <dgm:spPr/>
      <dgm:t>
        <a:bodyPr/>
        <a:lstStyle/>
        <a:p>
          <a:pPr rtl="1"/>
          <a:r>
            <a:rPr lang="ar-SA" dirty="0" smtClean="0"/>
            <a:t>التدريبات والوسائل والمثيرات والتقنيات المستخدمة</a:t>
          </a:r>
          <a:endParaRPr lang="ar-SA" dirty="0"/>
        </a:p>
      </dgm:t>
    </dgm:pt>
    <dgm:pt modelId="{EB7313CB-E887-4611-ABCA-12F947EC6372}" type="parTrans" cxnId="{24C6B21C-413A-4885-95B8-5C59EC120647}">
      <dgm:prSet/>
      <dgm:spPr/>
      <dgm:t>
        <a:bodyPr/>
        <a:lstStyle/>
        <a:p>
          <a:pPr rtl="1"/>
          <a:endParaRPr lang="ar-SA"/>
        </a:p>
      </dgm:t>
    </dgm:pt>
    <dgm:pt modelId="{E5CD0757-4491-44DF-95B9-D905297DBD50}" type="sibTrans" cxnId="{24C6B21C-413A-4885-95B8-5C59EC120647}">
      <dgm:prSet/>
      <dgm:spPr/>
      <dgm:t>
        <a:bodyPr/>
        <a:lstStyle/>
        <a:p>
          <a:pPr rtl="1"/>
          <a:endParaRPr lang="ar-SA"/>
        </a:p>
      </dgm:t>
    </dgm:pt>
    <dgm:pt modelId="{C564FE92-2DA9-41FD-8A7E-D806439DF6B9}">
      <dgm:prSet phldrT="[نص]"/>
      <dgm:spPr/>
      <dgm:t>
        <a:bodyPr/>
        <a:lstStyle/>
        <a:p>
          <a:pPr rtl="1"/>
          <a:r>
            <a:rPr lang="ar-SA" dirty="0" smtClean="0"/>
            <a:t>بيئة التعلم وما يتصل بها من عوامل مادية ونفسية وطريقة تنظيم</a:t>
          </a:r>
          <a:endParaRPr lang="ar-SA" dirty="0"/>
        </a:p>
      </dgm:t>
    </dgm:pt>
    <dgm:pt modelId="{55D106CB-BA03-4EAB-97BF-37C361E9A2D1}" type="parTrans" cxnId="{45AEA187-79FF-4F17-955B-4EAC42DCEE83}">
      <dgm:prSet/>
      <dgm:spPr/>
      <dgm:t>
        <a:bodyPr/>
        <a:lstStyle/>
        <a:p>
          <a:pPr rtl="1"/>
          <a:endParaRPr lang="ar-SA"/>
        </a:p>
      </dgm:t>
    </dgm:pt>
    <dgm:pt modelId="{D14A1E8A-7738-40A2-B0EA-70B91BD17A67}" type="sibTrans" cxnId="{45AEA187-79FF-4F17-955B-4EAC42DCEE83}">
      <dgm:prSet/>
      <dgm:spPr/>
      <dgm:t>
        <a:bodyPr/>
        <a:lstStyle/>
        <a:p>
          <a:pPr rtl="1"/>
          <a:endParaRPr lang="ar-SA"/>
        </a:p>
      </dgm:t>
    </dgm:pt>
    <dgm:pt modelId="{467AB4A7-90FA-4908-9CF1-86B871885B82}">
      <dgm:prSet phldrT="[نص]"/>
      <dgm:spPr/>
      <dgm:t>
        <a:bodyPr/>
        <a:lstStyle/>
        <a:p>
          <a:pPr rtl="1"/>
          <a:r>
            <a:rPr lang="ar-SA" dirty="0" smtClean="0"/>
            <a:t>استجابات المتعلمين وكيفية تعديله والتعامل معها .</a:t>
          </a:r>
          <a:endParaRPr lang="ar-SA" dirty="0"/>
        </a:p>
      </dgm:t>
    </dgm:pt>
    <dgm:pt modelId="{86860D3E-7BE9-4718-95F3-24F0BA4AEB12}" type="parTrans" cxnId="{11B86472-2944-4A22-8AE2-4F483DC62915}">
      <dgm:prSet/>
      <dgm:spPr/>
      <dgm:t>
        <a:bodyPr/>
        <a:lstStyle/>
        <a:p>
          <a:pPr rtl="1"/>
          <a:endParaRPr lang="ar-SA"/>
        </a:p>
      </dgm:t>
    </dgm:pt>
    <dgm:pt modelId="{7F9FF783-7CAA-4865-864A-793FCC85720B}" type="sibTrans" cxnId="{11B86472-2944-4A22-8AE2-4F483DC62915}">
      <dgm:prSet/>
      <dgm:spPr/>
      <dgm:t>
        <a:bodyPr/>
        <a:lstStyle/>
        <a:p>
          <a:pPr rtl="1"/>
          <a:endParaRPr lang="ar-SA"/>
        </a:p>
      </dgm:t>
    </dgm:pt>
    <dgm:pt modelId="{68FEC282-EA05-43F1-BA68-ADB542B50244}" type="pres">
      <dgm:prSet presAssocID="{6D484517-E807-497C-99A7-28825B8132C6}" presName="Name0" presStyleCnt="0">
        <dgm:presLayoutVars>
          <dgm:dir/>
          <dgm:resizeHandles val="exact"/>
        </dgm:presLayoutVars>
      </dgm:prSet>
      <dgm:spPr/>
      <dgm:t>
        <a:bodyPr/>
        <a:lstStyle/>
        <a:p>
          <a:pPr rtl="1"/>
          <a:endParaRPr lang="ar-SA"/>
        </a:p>
      </dgm:t>
    </dgm:pt>
    <dgm:pt modelId="{12A2F58B-8B16-4B4F-8C23-16550BC8C836}" type="pres">
      <dgm:prSet presAssocID="{20634E10-F518-4465-9CB1-5FAFAE00C541}" presName="node" presStyleLbl="node1" presStyleIdx="0" presStyleCnt="4" custLinFactNeighborX="9364" custLinFactNeighborY="-4927">
        <dgm:presLayoutVars>
          <dgm:bulletEnabled val="1"/>
        </dgm:presLayoutVars>
      </dgm:prSet>
      <dgm:spPr/>
      <dgm:t>
        <a:bodyPr/>
        <a:lstStyle/>
        <a:p>
          <a:pPr rtl="1"/>
          <a:endParaRPr lang="ar-SA"/>
        </a:p>
      </dgm:t>
    </dgm:pt>
    <dgm:pt modelId="{FB7A2798-E303-498D-B305-7E85468B8674}" type="pres">
      <dgm:prSet presAssocID="{EE05FBAC-97AA-4323-A3BE-9597161F9C91}" presName="sibTrans" presStyleCnt="0"/>
      <dgm:spPr/>
    </dgm:pt>
    <dgm:pt modelId="{CF5262F6-4BAB-4C17-98FD-6FE4944B840A}" type="pres">
      <dgm:prSet presAssocID="{D5BA01ED-C277-4A0D-958B-61A5BC00F981}" presName="node" presStyleLbl="node1" presStyleIdx="1" presStyleCnt="4">
        <dgm:presLayoutVars>
          <dgm:bulletEnabled val="1"/>
        </dgm:presLayoutVars>
      </dgm:prSet>
      <dgm:spPr/>
      <dgm:t>
        <a:bodyPr/>
        <a:lstStyle/>
        <a:p>
          <a:pPr rtl="1"/>
          <a:endParaRPr lang="ar-SA"/>
        </a:p>
      </dgm:t>
    </dgm:pt>
    <dgm:pt modelId="{9936A372-48D0-44FB-913B-C75B5484547A}" type="pres">
      <dgm:prSet presAssocID="{E5CD0757-4491-44DF-95B9-D905297DBD50}" presName="sibTrans" presStyleCnt="0"/>
      <dgm:spPr/>
    </dgm:pt>
    <dgm:pt modelId="{EBF5497A-346A-4159-B3A4-72A543CBB671}" type="pres">
      <dgm:prSet presAssocID="{C564FE92-2DA9-41FD-8A7E-D806439DF6B9}" presName="node" presStyleLbl="node1" presStyleIdx="2" presStyleCnt="4">
        <dgm:presLayoutVars>
          <dgm:bulletEnabled val="1"/>
        </dgm:presLayoutVars>
      </dgm:prSet>
      <dgm:spPr/>
      <dgm:t>
        <a:bodyPr/>
        <a:lstStyle/>
        <a:p>
          <a:pPr rtl="1"/>
          <a:endParaRPr lang="ar-SA"/>
        </a:p>
      </dgm:t>
    </dgm:pt>
    <dgm:pt modelId="{09C81189-5725-4654-95B6-759AF05568FD}" type="pres">
      <dgm:prSet presAssocID="{D14A1E8A-7738-40A2-B0EA-70B91BD17A67}" presName="sibTrans" presStyleCnt="0"/>
      <dgm:spPr/>
    </dgm:pt>
    <dgm:pt modelId="{77341149-4645-436A-BA01-C06947B99BDE}" type="pres">
      <dgm:prSet presAssocID="{467AB4A7-90FA-4908-9CF1-86B871885B82}" presName="node" presStyleLbl="node1" presStyleIdx="3" presStyleCnt="4">
        <dgm:presLayoutVars>
          <dgm:bulletEnabled val="1"/>
        </dgm:presLayoutVars>
      </dgm:prSet>
      <dgm:spPr/>
      <dgm:t>
        <a:bodyPr/>
        <a:lstStyle/>
        <a:p>
          <a:pPr rtl="1"/>
          <a:endParaRPr lang="ar-SA"/>
        </a:p>
      </dgm:t>
    </dgm:pt>
  </dgm:ptLst>
  <dgm:cxnLst>
    <dgm:cxn modelId="{11B86472-2944-4A22-8AE2-4F483DC62915}" srcId="{6D484517-E807-497C-99A7-28825B8132C6}" destId="{467AB4A7-90FA-4908-9CF1-86B871885B82}" srcOrd="3" destOrd="0" parTransId="{86860D3E-7BE9-4718-95F3-24F0BA4AEB12}" sibTransId="{7F9FF783-7CAA-4865-864A-793FCC85720B}"/>
    <dgm:cxn modelId="{99376923-5153-47CE-BE5D-4AA08F27610D}" type="presOf" srcId="{6D484517-E807-497C-99A7-28825B8132C6}" destId="{68FEC282-EA05-43F1-BA68-ADB542B50244}" srcOrd="0" destOrd="0" presId="urn:microsoft.com/office/officeart/2005/8/layout/hList6"/>
    <dgm:cxn modelId="{9CCC8F27-9983-4E9B-B99C-D04264DF2AAA}" srcId="{6D484517-E807-497C-99A7-28825B8132C6}" destId="{20634E10-F518-4465-9CB1-5FAFAE00C541}" srcOrd="0" destOrd="0" parTransId="{879873DB-377F-4C4F-B04C-734CBB69B731}" sibTransId="{EE05FBAC-97AA-4323-A3BE-9597161F9C91}"/>
    <dgm:cxn modelId="{75240F7A-2C6C-40A7-8C6A-0821252D1380}" type="presOf" srcId="{467AB4A7-90FA-4908-9CF1-86B871885B82}" destId="{77341149-4645-436A-BA01-C06947B99BDE}" srcOrd="0" destOrd="0" presId="urn:microsoft.com/office/officeart/2005/8/layout/hList6"/>
    <dgm:cxn modelId="{6858D8E8-3C70-486C-A5D9-1663C1CAB92C}" type="presOf" srcId="{D5BA01ED-C277-4A0D-958B-61A5BC00F981}" destId="{CF5262F6-4BAB-4C17-98FD-6FE4944B840A}" srcOrd="0" destOrd="0" presId="urn:microsoft.com/office/officeart/2005/8/layout/hList6"/>
    <dgm:cxn modelId="{851E6523-E210-4809-B46F-2F372A6CAAC8}" type="presOf" srcId="{C564FE92-2DA9-41FD-8A7E-D806439DF6B9}" destId="{EBF5497A-346A-4159-B3A4-72A543CBB671}" srcOrd="0" destOrd="0" presId="urn:microsoft.com/office/officeart/2005/8/layout/hList6"/>
    <dgm:cxn modelId="{45AEA187-79FF-4F17-955B-4EAC42DCEE83}" srcId="{6D484517-E807-497C-99A7-28825B8132C6}" destId="{C564FE92-2DA9-41FD-8A7E-D806439DF6B9}" srcOrd="2" destOrd="0" parTransId="{55D106CB-BA03-4EAB-97BF-37C361E9A2D1}" sibTransId="{D14A1E8A-7738-40A2-B0EA-70B91BD17A67}"/>
    <dgm:cxn modelId="{24C6B21C-413A-4885-95B8-5C59EC120647}" srcId="{6D484517-E807-497C-99A7-28825B8132C6}" destId="{D5BA01ED-C277-4A0D-958B-61A5BC00F981}" srcOrd="1" destOrd="0" parTransId="{EB7313CB-E887-4611-ABCA-12F947EC6372}" sibTransId="{E5CD0757-4491-44DF-95B9-D905297DBD50}"/>
    <dgm:cxn modelId="{BA96DFC6-DAE6-4BC7-B830-5E00D3AFD757}" type="presOf" srcId="{20634E10-F518-4465-9CB1-5FAFAE00C541}" destId="{12A2F58B-8B16-4B4F-8C23-16550BC8C836}" srcOrd="0" destOrd="0" presId="urn:microsoft.com/office/officeart/2005/8/layout/hList6"/>
    <dgm:cxn modelId="{08298A98-84E3-4F96-B1E9-F7342A1E464C}" type="presParOf" srcId="{68FEC282-EA05-43F1-BA68-ADB542B50244}" destId="{12A2F58B-8B16-4B4F-8C23-16550BC8C836}" srcOrd="0" destOrd="0" presId="urn:microsoft.com/office/officeart/2005/8/layout/hList6"/>
    <dgm:cxn modelId="{929E1956-4A9E-4FFA-932D-6178B0EC52F3}" type="presParOf" srcId="{68FEC282-EA05-43F1-BA68-ADB542B50244}" destId="{FB7A2798-E303-498D-B305-7E85468B8674}" srcOrd="1" destOrd="0" presId="urn:microsoft.com/office/officeart/2005/8/layout/hList6"/>
    <dgm:cxn modelId="{C5510C3A-1EF6-48D2-94D3-E572BF90FADF}" type="presParOf" srcId="{68FEC282-EA05-43F1-BA68-ADB542B50244}" destId="{CF5262F6-4BAB-4C17-98FD-6FE4944B840A}" srcOrd="2" destOrd="0" presId="urn:microsoft.com/office/officeart/2005/8/layout/hList6"/>
    <dgm:cxn modelId="{7A084587-1ADA-4BD7-A39F-EC9C8434A381}" type="presParOf" srcId="{68FEC282-EA05-43F1-BA68-ADB542B50244}" destId="{9936A372-48D0-44FB-913B-C75B5484547A}" srcOrd="3" destOrd="0" presId="urn:microsoft.com/office/officeart/2005/8/layout/hList6"/>
    <dgm:cxn modelId="{ABB86755-BC81-4FA9-891D-93D62A0908AB}" type="presParOf" srcId="{68FEC282-EA05-43F1-BA68-ADB542B50244}" destId="{EBF5497A-346A-4159-B3A4-72A543CBB671}" srcOrd="4" destOrd="0" presId="urn:microsoft.com/office/officeart/2005/8/layout/hList6"/>
    <dgm:cxn modelId="{EA26D5B5-0ED2-44CB-AABB-8342FD794B12}" type="presParOf" srcId="{68FEC282-EA05-43F1-BA68-ADB542B50244}" destId="{09C81189-5725-4654-95B6-759AF05568FD}" srcOrd="5" destOrd="0" presId="urn:microsoft.com/office/officeart/2005/8/layout/hList6"/>
    <dgm:cxn modelId="{75AFAFDB-4276-471C-BDF1-86BBA63B5B36}" type="presParOf" srcId="{68FEC282-EA05-43F1-BA68-ADB542B50244}" destId="{77341149-4645-436A-BA01-C06947B99BDE}"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E0CF6E-2156-4709-8629-99BE8465C514}" type="doc">
      <dgm:prSet loTypeId="urn:microsoft.com/office/officeart/2005/8/layout/list1" loCatId="list" qsTypeId="urn:microsoft.com/office/officeart/2005/8/quickstyle/simple1" qsCatId="simple" csTypeId="urn:microsoft.com/office/officeart/2005/8/colors/colorful5" csCatId="colorful" phldr="1"/>
      <dgm:spPr/>
      <dgm:t>
        <a:bodyPr/>
        <a:lstStyle/>
        <a:p>
          <a:pPr rtl="1"/>
          <a:endParaRPr lang="ar-SA"/>
        </a:p>
      </dgm:t>
    </dgm:pt>
    <dgm:pt modelId="{73F60D7D-F75C-4C2C-9EE0-DB754A91723F}">
      <dgm:prSet phldrT="[نص]"/>
      <dgm:spPr/>
      <dgm:t>
        <a:bodyPr/>
        <a:lstStyle/>
        <a:p>
          <a:pPr rtl="1"/>
          <a:r>
            <a:rPr lang="ar-SA" dirty="0" smtClean="0"/>
            <a:t>استراتيجيات تتمحور حول المعلم </a:t>
          </a:r>
          <a:endParaRPr lang="ar-SA" dirty="0"/>
        </a:p>
      </dgm:t>
    </dgm:pt>
    <dgm:pt modelId="{4E522BF8-2817-4449-9CF4-F1DDAEB39C29}" type="parTrans" cxnId="{57C69549-2328-4305-A9D8-F8B260861CB1}">
      <dgm:prSet/>
      <dgm:spPr/>
      <dgm:t>
        <a:bodyPr/>
        <a:lstStyle/>
        <a:p>
          <a:pPr rtl="1"/>
          <a:endParaRPr lang="ar-SA"/>
        </a:p>
      </dgm:t>
    </dgm:pt>
    <dgm:pt modelId="{EC9B3FC7-EC6C-48FC-957D-60BE98763F17}" type="sibTrans" cxnId="{57C69549-2328-4305-A9D8-F8B260861CB1}">
      <dgm:prSet/>
      <dgm:spPr/>
      <dgm:t>
        <a:bodyPr/>
        <a:lstStyle/>
        <a:p>
          <a:pPr rtl="1"/>
          <a:endParaRPr lang="ar-SA"/>
        </a:p>
      </dgm:t>
    </dgm:pt>
    <dgm:pt modelId="{39FF8B2C-A1CB-4D13-96D3-B52EFF96A1A8}">
      <dgm:prSet phldrT="[نص]"/>
      <dgm:spPr/>
      <dgm:t>
        <a:bodyPr/>
        <a:lstStyle/>
        <a:p>
          <a:pPr rtl="1"/>
          <a:r>
            <a:rPr lang="ar-SA" dirty="0" smtClean="0"/>
            <a:t>استراتيجيات تتمحور حول المتعلم </a:t>
          </a:r>
          <a:endParaRPr lang="ar-SA" dirty="0"/>
        </a:p>
      </dgm:t>
    </dgm:pt>
    <dgm:pt modelId="{FF4DD200-60FE-4271-98C6-AB5E7A5FD8C1}" type="parTrans" cxnId="{8FC9EC00-022C-436C-84B8-E17F6E3A8D21}">
      <dgm:prSet/>
      <dgm:spPr/>
      <dgm:t>
        <a:bodyPr/>
        <a:lstStyle/>
        <a:p>
          <a:pPr rtl="1"/>
          <a:endParaRPr lang="ar-SA"/>
        </a:p>
      </dgm:t>
    </dgm:pt>
    <dgm:pt modelId="{3FDECAC8-AFE1-439D-A8CA-4DC80E6C90BF}" type="sibTrans" cxnId="{8FC9EC00-022C-436C-84B8-E17F6E3A8D21}">
      <dgm:prSet/>
      <dgm:spPr/>
      <dgm:t>
        <a:bodyPr/>
        <a:lstStyle/>
        <a:p>
          <a:pPr rtl="1"/>
          <a:endParaRPr lang="ar-SA"/>
        </a:p>
      </dgm:t>
    </dgm:pt>
    <dgm:pt modelId="{0EB38A3C-B6B4-474D-8322-BB7E67A1ECCD}">
      <dgm:prSet phldrT="[نص]"/>
      <dgm:spPr/>
      <dgm:t>
        <a:bodyPr/>
        <a:lstStyle/>
        <a:p>
          <a:pPr rtl="1"/>
          <a:r>
            <a:rPr lang="ar-SA" dirty="0" smtClean="0"/>
            <a:t>استراتيجيات يتفاعل فيها المتعلمون معاً والمعلمون أيضاً </a:t>
          </a:r>
          <a:endParaRPr lang="ar-SA" dirty="0"/>
        </a:p>
      </dgm:t>
    </dgm:pt>
    <dgm:pt modelId="{89D43C7B-4C85-461D-9F12-7E9A4E33C58F}" type="parTrans" cxnId="{F09A2452-BFAE-49AE-B528-1E96BB1B14C3}">
      <dgm:prSet/>
      <dgm:spPr/>
      <dgm:t>
        <a:bodyPr/>
        <a:lstStyle/>
        <a:p>
          <a:pPr rtl="1"/>
          <a:endParaRPr lang="ar-SA"/>
        </a:p>
      </dgm:t>
    </dgm:pt>
    <dgm:pt modelId="{1E27C797-882F-4C21-B170-0A49DC0B4A64}" type="sibTrans" cxnId="{F09A2452-BFAE-49AE-B528-1E96BB1B14C3}">
      <dgm:prSet/>
      <dgm:spPr/>
      <dgm:t>
        <a:bodyPr/>
        <a:lstStyle/>
        <a:p>
          <a:pPr rtl="1"/>
          <a:endParaRPr lang="ar-SA"/>
        </a:p>
      </dgm:t>
    </dgm:pt>
    <dgm:pt modelId="{E5BF4A1C-B525-43DD-8399-95DE7EDBB0F0}" type="pres">
      <dgm:prSet presAssocID="{3AE0CF6E-2156-4709-8629-99BE8465C514}" presName="linear" presStyleCnt="0">
        <dgm:presLayoutVars>
          <dgm:dir/>
          <dgm:animLvl val="lvl"/>
          <dgm:resizeHandles val="exact"/>
        </dgm:presLayoutVars>
      </dgm:prSet>
      <dgm:spPr/>
      <dgm:t>
        <a:bodyPr/>
        <a:lstStyle/>
        <a:p>
          <a:pPr rtl="1"/>
          <a:endParaRPr lang="ar-SA"/>
        </a:p>
      </dgm:t>
    </dgm:pt>
    <dgm:pt modelId="{AAEF6B12-0074-4177-8321-075372BA9A76}" type="pres">
      <dgm:prSet presAssocID="{73F60D7D-F75C-4C2C-9EE0-DB754A91723F}" presName="parentLin" presStyleCnt="0"/>
      <dgm:spPr/>
    </dgm:pt>
    <dgm:pt modelId="{0050DC42-0DCE-4031-B7BC-882296B41E45}" type="pres">
      <dgm:prSet presAssocID="{73F60D7D-F75C-4C2C-9EE0-DB754A91723F}" presName="parentLeftMargin" presStyleLbl="node1" presStyleIdx="0" presStyleCnt="3"/>
      <dgm:spPr/>
      <dgm:t>
        <a:bodyPr/>
        <a:lstStyle/>
        <a:p>
          <a:pPr rtl="1"/>
          <a:endParaRPr lang="ar-SA"/>
        </a:p>
      </dgm:t>
    </dgm:pt>
    <dgm:pt modelId="{5E45C7ED-2E72-48C7-B2A6-1A050E4D2BB1}" type="pres">
      <dgm:prSet presAssocID="{73F60D7D-F75C-4C2C-9EE0-DB754A91723F}" presName="parentText" presStyleLbl="node1" presStyleIdx="0" presStyleCnt="3">
        <dgm:presLayoutVars>
          <dgm:chMax val="0"/>
          <dgm:bulletEnabled val="1"/>
        </dgm:presLayoutVars>
      </dgm:prSet>
      <dgm:spPr/>
      <dgm:t>
        <a:bodyPr/>
        <a:lstStyle/>
        <a:p>
          <a:pPr rtl="1"/>
          <a:endParaRPr lang="ar-SA"/>
        </a:p>
      </dgm:t>
    </dgm:pt>
    <dgm:pt modelId="{3EC04763-9D07-4A3A-95AD-AA3A2DF6EB53}" type="pres">
      <dgm:prSet presAssocID="{73F60D7D-F75C-4C2C-9EE0-DB754A91723F}" presName="negativeSpace" presStyleCnt="0"/>
      <dgm:spPr/>
    </dgm:pt>
    <dgm:pt modelId="{DE1E15A3-6262-415D-9D93-BCD1D0D2B6CB}" type="pres">
      <dgm:prSet presAssocID="{73F60D7D-F75C-4C2C-9EE0-DB754A91723F}" presName="childText" presStyleLbl="conFgAcc1" presStyleIdx="0" presStyleCnt="3">
        <dgm:presLayoutVars>
          <dgm:bulletEnabled val="1"/>
        </dgm:presLayoutVars>
      </dgm:prSet>
      <dgm:spPr/>
    </dgm:pt>
    <dgm:pt modelId="{F0377C62-D31A-4E07-81D0-355BEDFE0B45}" type="pres">
      <dgm:prSet presAssocID="{EC9B3FC7-EC6C-48FC-957D-60BE98763F17}" presName="spaceBetweenRectangles" presStyleCnt="0"/>
      <dgm:spPr/>
    </dgm:pt>
    <dgm:pt modelId="{1BD1D336-855C-43CE-83C4-82B0301E77EB}" type="pres">
      <dgm:prSet presAssocID="{39FF8B2C-A1CB-4D13-96D3-B52EFF96A1A8}" presName="parentLin" presStyleCnt="0"/>
      <dgm:spPr/>
    </dgm:pt>
    <dgm:pt modelId="{D81785D8-0988-4E16-AA86-F864B0358E73}" type="pres">
      <dgm:prSet presAssocID="{39FF8B2C-A1CB-4D13-96D3-B52EFF96A1A8}" presName="parentLeftMargin" presStyleLbl="node1" presStyleIdx="0" presStyleCnt="3"/>
      <dgm:spPr/>
      <dgm:t>
        <a:bodyPr/>
        <a:lstStyle/>
        <a:p>
          <a:pPr rtl="1"/>
          <a:endParaRPr lang="ar-SA"/>
        </a:p>
      </dgm:t>
    </dgm:pt>
    <dgm:pt modelId="{98320674-EEB9-434C-AF39-C2846A59CECD}" type="pres">
      <dgm:prSet presAssocID="{39FF8B2C-A1CB-4D13-96D3-B52EFF96A1A8}" presName="parentText" presStyleLbl="node1" presStyleIdx="1" presStyleCnt="3">
        <dgm:presLayoutVars>
          <dgm:chMax val="0"/>
          <dgm:bulletEnabled val="1"/>
        </dgm:presLayoutVars>
      </dgm:prSet>
      <dgm:spPr/>
      <dgm:t>
        <a:bodyPr/>
        <a:lstStyle/>
        <a:p>
          <a:pPr rtl="1"/>
          <a:endParaRPr lang="ar-SA"/>
        </a:p>
      </dgm:t>
    </dgm:pt>
    <dgm:pt modelId="{D572EB53-8C02-4E8C-A5EE-12F6BCEF6CA0}" type="pres">
      <dgm:prSet presAssocID="{39FF8B2C-A1CB-4D13-96D3-B52EFF96A1A8}" presName="negativeSpace" presStyleCnt="0"/>
      <dgm:spPr/>
    </dgm:pt>
    <dgm:pt modelId="{12DF5184-35DE-4951-8F3B-9F4BC279DC74}" type="pres">
      <dgm:prSet presAssocID="{39FF8B2C-A1CB-4D13-96D3-B52EFF96A1A8}" presName="childText" presStyleLbl="conFgAcc1" presStyleIdx="1" presStyleCnt="3">
        <dgm:presLayoutVars>
          <dgm:bulletEnabled val="1"/>
        </dgm:presLayoutVars>
      </dgm:prSet>
      <dgm:spPr/>
    </dgm:pt>
    <dgm:pt modelId="{B9BDD90A-4028-481A-86FF-8987AAF7F2A4}" type="pres">
      <dgm:prSet presAssocID="{3FDECAC8-AFE1-439D-A8CA-4DC80E6C90BF}" presName="spaceBetweenRectangles" presStyleCnt="0"/>
      <dgm:spPr/>
    </dgm:pt>
    <dgm:pt modelId="{B2078001-8E25-465A-8175-827FDDF6EF90}" type="pres">
      <dgm:prSet presAssocID="{0EB38A3C-B6B4-474D-8322-BB7E67A1ECCD}" presName="parentLin" presStyleCnt="0"/>
      <dgm:spPr/>
    </dgm:pt>
    <dgm:pt modelId="{AFAFA728-2A5A-4360-BD31-A2D84F1C07EB}" type="pres">
      <dgm:prSet presAssocID="{0EB38A3C-B6B4-474D-8322-BB7E67A1ECCD}" presName="parentLeftMargin" presStyleLbl="node1" presStyleIdx="1" presStyleCnt="3"/>
      <dgm:spPr/>
      <dgm:t>
        <a:bodyPr/>
        <a:lstStyle/>
        <a:p>
          <a:pPr rtl="1"/>
          <a:endParaRPr lang="ar-SA"/>
        </a:p>
      </dgm:t>
    </dgm:pt>
    <dgm:pt modelId="{D689DFD2-C0B0-4B32-8A78-608B0F05F110}" type="pres">
      <dgm:prSet presAssocID="{0EB38A3C-B6B4-474D-8322-BB7E67A1ECCD}" presName="parentText" presStyleLbl="node1" presStyleIdx="2" presStyleCnt="3" custLinFactNeighborX="-3159" custLinFactNeighborY="-12203">
        <dgm:presLayoutVars>
          <dgm:chMax val="0"/>
          <dgm:bulletEnabled val="1"/>
        </dgm:presLayoutVars>
      </dgm:prSet>
      <dgm:spPr/>
      <dgm:t>
        <a:bodyPr/>
        <a:lstStyle/>
        <a:p>
          <a:pPr rtl="1"/>
          <a:endParaRPr lang="ar-SA"/>
        </a:p>
      </dgm:t>
    </dgm:pt>
    <dgm:pt modelId="{AC8E8CB0-F6EC-4700-AA39-908F9966BF9D}" type="pres">
      <dgm:prSet presAssocID="{0EB38A3C-B6B4-474D-8322-BB7E67A1ECCD}" presName="negativeSpace" presStyleCnt="0"/>
      <dgm:spPr/>
    </dgm:pt>
    <dgm:pt modelId="{DEECF189-3C54-4327-AD1C-E0C071875442}" type="pres">
      <dgm:prSet presAssocID="{0EB38A3C-B6B4-474D-8322-BB7E67A1ECCD}" presName="childText" presStyleLbl="conFgAcc1" presStyleIdx="2" presStyleCnt="3">
        <dgm:presLayoutVars>
          <dgm:bulletEnabled val="1"/>
        </dgm:presLayoutVars>
      </dgm:prSet>
      <dgm:spPr/>
    </dgm:pt>
  </dgm:ptLst>
  <dgm:cxnLst>
    <dgm:cxn modelId="{57C69549-2328-4305-A9D8-F8B260861CB1}" srcId="{3AE0CF6E-2156-4709-8629-99BE8465C514}" destId="{73F60D7D-F75C-4C2C-9EE0-DB754A91723F}" srcOrd="0" destOrd="0" parTransId="{4E522BF8-2817-4449-9CF4-F1DDAEB39C29}" sibTransId="{EC9B3FC7-EC6C-48FC-957D-60BE98763F17}"/>
    <dgm:cxn modelId="{8FC9EC00-022C-436C-84B8-E17F6E3A8D21}" srcId="{3AE0CF6E-2156-4709-8629-99BE8465C514}" destId="{39FF8B2C-A1CB-4D13-96D3-B52EFF96A1A8}" srcOrd="1" destOrd="0" parTransId="{FF4DD200-60FE-4271-98C6-AB5E7A5FD8C1}" sibTransId="{3FDECAC8-AFE1-439D-A8CA-4DC80E6C90BF}"/>
    <dgm:cxn modelId="{FB1E4535-5619-45E8-9F2F-7B60CB62BB2B}" type="presOf" srcId="{0EB38A3C-B6B4-474D-8322-BB7E67A1ECCD}" destId="{D689DFD2-C0B0-4B32-8A78-608B0F05F110}" srcOrd="1" destOrd="0" presId="urn:microsoft.com/office/officeart/2005/8/layout/list1"/>
    <dgm:cxn modelId="{393E3E56-34E0-446B-B682-2B5931BCA730}" type="presOf" srcId="{39FF8B2C-A1CB-4D13-96D3-B52EFF96A1A8}" destId="{98320674-EEB9-434C-AF39-C2846A59CECD}" srcOrd="1" destOrd="0" presId="urn:microsoft.com/office/officeart/2005/8/layout/list1"/>
    <dgm:cxn modelId="{DC69EF1A-7D8F-4277-8506-14F37F0E4AEE}" type="presOf" srcId="{73F60D7D-F75C-4C2C-9EE0-DB754A91723F}" destId="{5E45C7ED-2E72-48C7-B2A6-1A050E4D2BB1}" srcOrd="1" destOrd="0" presId="urn:microsoft.com/office/officeart/2005/8/layout/list1"/>
    <dgm:cxn modelId="{78BCBC80-4214-4803-945A-DB57ABCA2F3C}" type="presOf" srcId="{73F60D7D-F75C-4C2C-9EE0-DB754A91723F}" destId="{0050DC42-0DCE-4031-B7BC-882296B41E45}" srcOrd="0" destOrd="0" presId="urn:microsoft.com/office/officeart/2005/8/layout/list1"/>
    <dgm:cxn modelId="{51C61127-B012-4C70-8114-F4AE587E1E10}" type="presOf" srcId="{3AE0CF6E-2156-4709-8629-99BE8465C514}" destId="{E5BF4A1C-B525-43DD-8399-95DE7EDBB0F0}" srcOrd="0" destOrd="0" presId="urn:microsoft.com/office/officeart/2005/8/layout/list1"/>
    <dgm:cxn modelId="{633C72D4-F315-4ADC-9DFE-35D73DCA54DF}" type="presOf" srcId="{39FF8B2C-A1CB-4D13-96D3-B52EFF96A1A8}" destId="{D81785D8-0988-4E16-AA86-F864B0358E73}" srcOrd="0" destOrd="0" presId="urn:microsoft.com/office/officeart/2005/8/layout/list1"/>
    <dgm:cxn modelId="{F09A2452-BFAE-49AE-B528-1E96BB1B14C3}" srcId="{3AE0CF6E-2156-4709-8629-99BE8465C514}" destId="{0EB38A3C-B6B4-474D-8322-BB7E67A1ECCD}" srcOrd="2" destOrd="0" parTransId="{89D43C7B-4C85-461D-9F12-7E9A4E33C58F}" sibTransId="{1E27C797-882F-4C21-B170-0A49DC0B4A64}"/>
    <dgm:cxn modelId="{D42452A5-D4CF-460C-9A3D-A623FDEDF8AB}" type="presOf" srcId="{0EB38A3C-B6B4-474D-8322-BB7E67A1ECCD}" destId="{AFAFA728-2A5A-4360-BD31-A2D84F1C07EB}" srcOrd="0" destOrd="0" presId="urn:microsoft.com/office/officeart/2005/8/layout/list1"/>
    <dgm:cxn modelId="{72E0C030-3D25-4A75-9926-99FDD6BF87D2}" type="presParOf" srcId="{E5BF4A1C-B525-43DD-8399-95DE7EDBB0F0}" destId="{AAEF6B12-0074-4177-8321-075372BA9A76}" srcOrd="0" destOrd="0" presId="urn:microsoft.com/office/officeart/2005/8/layout/list1"/>
    <dgm:cxn modelId="{A21B76E8-6993-438F-86DA-7375D61FF637}" type="presParOf" srcId="{AAEF6B12-0074-4177-8321-075372BA9A76}" destId="{0050DC42-0DCE-4031-B7BC-882296B41E45}" srcOrd="0" destOrd="0" presId="urn:microsoft.com/office/officeart/2005/8/layout/list1"/>
    <dgm:cxn modelId="{19AB28DB-5CF9-495E-9D24-EB7199FC7470}" type="presParOf" srcId="{AAEF6B12-0074-4177-8321-075372BA9A76}" destId="{5E45C7ED-2E72-48C7-B2A6-1A050E4D2BB1}" srcOrd="1" destOrd="0" presId="urn:microsoft.com/office/officeart/2005/8/layout/list1"/>
    <dgm:cxn modelId="{AF43A75E-F89B-4926-8944-457149044191}" type="presParOf" srcId="{E5BF4A1C-B525-43DD-8399-95DE7EDBB0F0}" destId="{3EC04763-9D07-4A3A-95AD-AA3A2DF6EB53}" srcOrd="1" destOrd="0" presId="urn:microsoft.com/office/officeart/2005/8/layout/list1"/>
    <dgm:cxn modelId="{2621412A-7B65-4EF7-9579-54ACBD85EEF3}" type="presParOf" srcId="{E5BF4A1C-B525-43DD-8399-95DE7EDBB0F0}" destId="{DE1E15A3-6262-415D-9D93-BCD1D0D2B6CB}" srcOrd="2" destOrd="0" presId="urn:microsoft.com/office/officeart/2005/8/layout/list1"/>
    <dgm:cxn modelId="{930AEB82-581D-4C3C-B792-E8D2511DC5B6}" type="presParOf" srcId="{E5BF4A1C-B525-43DD-8399-95DE7EDBB0F0}" destId="{F0377C62-D31A-4E07-81D0-355BEDFE0B45}" srcOrd="3" destOrd="0" presId="urn:microsoft.com/office/officeart/2005/8/layout/list1"/>
    <dgm:cxn modelId="{A1AE391B-C41A-42DE-BB11-E411DEA756CB}" type="presParOf" srcId="{E5BF4A1C-B525-43DD-8399-95DE7EDBB0F0}" destId="{1BD1D336-855C-43CE-83C4-82B0301E77EB}" srcOrd="4" destOrd="0" presId="urn:microsoft.com/office/officeart/2005/8/layout/list1"/>
    <dgm:cxn modelId="{CCC06118-82E0-421C-9498-418CF0E07A77}" type="presParOf" srcId="{1BD1D336-855C-43CE-83C4-82B0301E77EB}" destId="{D81785D8-0988-4E16-AA86-F864B0358E73}" srcOrd="0" destOrd="0" presId="urn:microsoft.com/office/officeart/2005/8/layout/list1"/>
    <dgm:cxn modelId="{C00751CD-F56B-4BF9-9A3F-2AB73A2660F2}" type="presParOf" srcId="{1BD1D336-855C-43CE-83C4-82B0301E77EB}" destId="{98320674-EEB9-434C-AF39-C2846A59CECD}" srcOrd="1" destOrd="0" presId="urn:microsoft.com/office/officeart/2005/8/layout/list1"/>
    <dgm:cxn modelId="{29186EB4-0A28-4FF7-9EC4-8CC2568FB963}" type="presParOf" srcId="{E5BF4A1C-B525-43DD-8399-95DE7EDBB0F0}" destId="{D572EB53-8C02-4E8C-A5EE-12F6BCEF6CA0}" srcOrd="5" destOrd="0" presId="urn:microsoft.com/office/officeart/2005/8/layout/list1"/>
    <dgm:cxn modelId="{4935F80D-0A9B-45CF-AF8C-84A5F6E9079F}" type="presParOf" srcId="{E5BF4A1C-B525-43DD-8399-95DE7EDBB0F0}" destId="{12DF5184-35DE-4951-8F3B-9F4BC279DC74}" srcOrd="6" destOrd="0" presId="urn:microsoft.com/office/officeart/2005/8/layout/list1"/>
    <dgm:cxn modelId="{CED5298E-F7D0-465A-842A-FDCCC629A4F9}" type="presParOf" srcId="{E5BF4A1C-B525-43DD-8399-95DE7EDBB0F0}" destId="{B9BDD90A-4028-481A-86FF-8987AAF7F2A4}" srcOrd="7" destOrd="0" presId="urn:microsoft.com/office/officeart/2005/8/layout/list1"/>
    <dgm:cxn modelId="{290684E7-1F22-4766-B645-8EE83D288DDA}" type="presParOf" srcId="{E5BF4A1C-B525-43DD-8399-95DE7EDBB0F0}" destId="{B2078001-8E25-465A-8175-827FDDF6EF90}" srcOrd="8" destOrd="0" presId="urn:microsoft.com/office/officeart/2005/8/layout/list1"/>
    <dgm:cxn modelId="{E85664A2-D819-4BB8-934B-AD4020054277}" type="presParOf" srcId="{B2078001-8E25-465A-8175-827FDDF6EF90}" destId="{AFAFA728-2A5A-4360-BD31-A2D84F1C07EB}" srcOrd="0" destOrd="0" presId="urn:microsoft.com/office/officeart/2005/8/layout/list1"/>
    <dgm:cxn modelId="{DF979E6B-7715-49DF-9924-A10488B8FC17}" type="presParOf" srcId="{B2078001-8E25-465A-8175-827FDDF6EF90}" destId="{D689DFD2-C0B0-4B32-8A78-608B0F05F110}" srcOrd="1" destOrd="0" presId="urn:microsoft.com/office/officeart/2005/8/layout/list1"/>
    <dgm:cxn modelId="{55C5F730-D011-44B9-B7CA-8860934B01F8}" type="presParOf" srcId="{E5BF4A1C-B525-43DD-8399-95DE7EDBB0F0}" destId="{AC8E8CB0-F6EC-4700-AA39-908F9966BF9D}" srcOrd="9" destOrd="0" presId="urn:microsoft.com/office/officeart/2005/8/layout/list1"/>
    <dgm:cxn modelId="{78D969DA-36C8-40C0-86BD-812B082B4FCC}" type="presParOf" srcId="{E5BF4A1C-B525-43DD-8399-95DE7EDBB0F0}" destId="{DEECF189-3C54-4327-AD1C-E0C07187544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E83909-F908-4BF7-87B0-F96B8BABF7A9}" type="doc">
      <dgm:prSet loTypeId="urn:microsoft.com/office/officeart/2005/8/layout/default" loCatId="list" qsTypeId="urn:microsoft.com/office/officeart/2005/8/quickstyle/simple1" qsCatId="simple" csTypeId="urn:microsoft.com/office/officeart/2005/8/colors/colorful1" csCatId="colorful" phldr="1"/>
      <dgm:spPr/>
      <dgm:t>
        <a:bodyPr/>
        <a:lstStyle/>
        <a:p>
          <a:pPr rtl="1"/>
          <a:endParaRPr lang="ar-SA"/>
        </a:p>
      </dgm:t>
    </dgm:pt>
    <dgm:pt modelId="{8B0342F3-E8BD-4FC7-AB53-098B42F91B28}">
      <dgm:prSet phldrT="[نص]"/>
      <dgm:spPr>
        <a:xfrm>
          <a:off x="0" y="466943"/>
          <a:ext cx="1648221" cy="988933"/>
        </a:xfr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rtl="1"/>
          <a:r>
            <a:rPr lang="ar-SA" dirty="0">
              <a:solidFill>
                <a:schemeClr val="bg1"/>
              </a:solidFill>
              <a:latin typeface="Calibri"/>
              <a:ea typeface="+mn-ea"/>
              <a:cs typeface="Arial"/>
            </a:rPr>
            <a:t>التوقيت</a:t>
          </a:r>
        </a:p>
        <a:p>
          <a:pPr rtl="1"/>
          <a:r>
            <a:rPr lang="ar-SA" dirty="0">
              <a:solidFill>
                <a:schemeClr val="bg1"/>
              </a:solidFill>
              <a:latin typeface="Calibri"/>
              <a:ea typeface="+mn-ea"/>
              <a:cs typeface="Arial"/>
            </a:rPr>
            <a:t>أسابيع - شهور</a:t>
          </a:r>
        </a:p>
      </dgm:t>
    </dgm:pt>
    <dgm:pt modelId="{D9AC4643-30A4-4B67-97F7-EF4CC8B90D2B}" type="parTrans" cxnId="{8AC82577-6C00-4C24-AD67-5A4BBAC7CCAA}">
      <dgm:prSet/>
      <dgm:spPr/>
      <dgm:t>
        <a:bodyPr/>
        <a:lstStyle/>
        <a:p>
          <a:pPr rtl="1"/>
          <a:endParaRPr lang="ar-SA"/>
        </a:p>
      </dgm:t>
    </dgm:pt>
    <dgm:pt modelId="{89DEB40F-7832-4304-B2F8-8DEE8B6E1CF1}" type="sibTrans" cxnId="{8AC82577-6C00-4C24-AD67-5A4BBAC7CCAA}">
      <dgm:prSet/>
      <dgm:spPr/>
      <dgm:t>
        <a:bodyPr/>
        <a:lstStyle/>
        <a:p>
          <a:pPr rtl="1"/>
          <a:endParaRPr lang="ar-SA"/>
        </a:p>
      </dgm:t>
    </dgm:pt>
    <dgm:pt modelId="{28DD6D97-6C6D-48DD-AA03-3C82B1E4E82D}">
      <dgm:prSet phldrT="[نص]"/>
      <dgm:spPr>
        <a:xfrm>
          <a:off x="1813044" y="466943"/>
          <a:ext cx="1648221" cy="988933"/>
        </a:xfrm>
        <a:solidFill>
          <a:srgbClr val="9BBB5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rtl="1"/>
          <a:r>
            <a:rPr lang="ar-SA" dirty="0">
              <a:solidFill>
                <a:schemeClr val="bg1"/>
              </a:solidFill>
              <a:latin typeface="Calibri"/>
              <a:ea typeface="+mn-ea"/>
              <a:cs typeface="Arial"/>
            </a:rPr>
            <a:t>المحتوى</a:t>
          </a:r>
        </a:p>
      </dgm:t>
    </dgm:pt>
    <dgm:pt modelId="{A0255EC1-33CB-4AA9-93CC-FACC3996101D}" type="parTrans" cxnId="{FCB3F315-4FA1-423C-9817-26D31514B4C3}">
      <dgm:prSet/>
      <dgm:spPr/>
      <dgm:t>
        <a:bodyPr/>
        <a:lstStyle/>
        <a:p>
          <a:pPr rtl="1"/>
          <a:endParaRPr lang="ar-SA"/>
        </a:p>
      </dgm:t>
    </dgm:pt>
    <dgm:pt modelId="{B3F73606-23EE-4DC8-B5A1-6F1BB7D95F08}" type="sibTrans" cxnId="{FCB3F315-4FA1-423C-9817-26D31514B4C3}">
      <dgm:prSet/>
      <dgm:spPr/>
      <dgm:t>
        <a:bodyPr/>
        <a:lstStyle/>
        <a:p>
          <a:pPr rtl="1"/>
          <a:endParaRPr lang="ar-SA"/>
        </a:p>
      </dgm:t>
    </dgm:pt>
    <dgm:pt modelId="{D8454D88-8CB9-48A1-BCDC-B4E809A4572C}">
      <dgm:prSet phldrT="[نص]"/>
      <dgm:spPr>
        <a:xfrm>
          <a:off x="3626088" y="466943"/>
          <a:ext cx="1648221" cy="988933"/>
        </a:xfr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rtl="1"/>
          <a:r>
            <a:rPr lang="ar-SA" dirty="0">
              <a:solidFill>
                <a:schemeClr val="bg1"/>
              </a:solidFill>
              <a:latin typeface="Calibri"/>
              <a:ea typeface="+mn-ea"/>
              <a:cs typeface="Arial"/>
            </a:rPr>
            <a:t>الاهداف </a:t>
          </a:r>
        </a:p>
        <a:p>
          <a:pPr rtl="1"/>
          <a:r>
            <a:rPr lang="ar-SA" dirty="0">
              <a:solidFill>
                <a:schemeClr val="bg1"/>
              </a:solidFill>
              <a:latin typeface="Calibri"/>
              <a:ea typeface="+mn-ea"/>
              <a:cs typeface="Arial"/>
            </a:rPr>
            <a:t>عامة - خاصة </a:t>
          </a:r>
        </a:p>
      </dgm:t>
    </dgm:pt>
    <dgm:pt modelId="{F2FFFE8B-EA22-4423-8B7C-7BB50ECCC71E}" type="parTrans" cxnId="{A5F48BC3-7C90-4763-8C2F-5AB1AFDCCB8C}">
      <dgm:prSet/>
      <dgm:spPr/>
      <dgm:t>
        <a:bodyPr/>
        <a:lstStyle/>
        <a:p>
          <a:pPr rtl="1"/>
          <a:endParaRPr lang="ar-SA"/>
        </a:p>
      </dgm:t>
    </dgm:pt>
    <dgm:pt modelId="{904AE309-C532-427E-8B7D-BB0DDF3C8B79}" type="sibTrans" cxnId="{A5F48BC3-7C90-4763-8C2F-5AB1AFDCCB8C}">
      <dgm:prSet/>
      <dgm:spPr/>
      <dgm:t>
        <a:bodyPr/>
        <a:lstStyle/>
        <a:p>
          <a:pPr rtl="1"/>
          <a:endParaRPr lang="ar-SA"/>
        </a:p>
      </dgm:t>
    </dgm:pt>
    <dgm:pt modelId="{3980C797-23C8-4F8E-B640-EB3EE4CAE9B7}">
      <dgm:prSet phldrT="[نص]"/>
      <dgm:spPr>
        <a:xfrm>
          <a:off x="0" y="1620698"/>
          <a:ext cx="1648221" cy="988933"/>
        </a:xfrm>
        <a:solidFill>
          <a:srgbClr val="4BAC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rtl="1"/>
          <a:r>
            <a:rPr lang="ar-SA" dirty="0">
              <a:solidFill>
                <a:schemeClr val="bg1"/>
              </a:solidFill>
              <a:latin typeface="Calibri"/>
              <a:ea typeface="+mn-ea"/>
              <a:cs typeface="Arial"/>
            </a:rPr>
            <a:t>الأنشطة التعليمية</a:t>
          </a:r>
        </a:p>
      </dgm:t>
    </dgm:pt>
    <dgm:pt modelId="{B6CD6727-BA88-4BC7-A5A9-D3B5CDA8CDBE}" type="parTrans" cxnId="{BDBD7F45-C2AD-4ACE-8D4F-72DAC75E9F40}">
      <dgm:prSet/>
      <dgm:spPr/>
      <dgm:t>
        <a:bodyPr/>
        <a:lstStyle/>
        <a:p>
          <a:pPr rtl="1"/>
          <a:endParaRPr lang="ar-SA"/>
        </a:p>
      </dgm:t>
    </dgm:pt>
    <dgm:pt modelId="{EF0CB573-FD35-4D6C-979E-4694921C0545}" type="sibTrans" cxnId="{BDBD7F45-C2AD-4ACE-8D4F-72DAC75E9F40}">
      <dgm:prSet/>
      <dgm:spPr/>
      <dgm:t>
        <a:bodyPr/>
        <a:lstStyle/>
        <a:p>
          <a:pPr rtl="1"/>
          <a:endParaRPr lang="ar-SA"/>
        </a:p>
      </dgm:t>
    </dgm:pt>
    <dgm:pt modelId="{8BEC47A3-C97E-4982-9F55-65C367C6B50A}">
      <dgm:prSet phldrT="[نص]"/>
      <dgm:spPr>
        <a:xfrm>
          <a:off x="3626088" y="1620698"/>
          <a:ext cx="1648221" cy="988933"/>
        </a:xfr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rtl="1"/>
          <a:r>
            <a:rPr lang="ar-SA" dirty="0">
              <a:solidFill>
                <a:schemeClr val="bg1"/>
              </a:solidFill>
              <a:latin typeface="Calibri"/>
              <a:ea typeface="+mn-ea"/>
              <a:cs typeface="Arial"/>
            </a:rPr>
            <a:t>أساليب التقويم</a:t>
          </a:r>
        </a:p>
      </dgm:t>
    </dgm:pt>
    <dgm:pt modelId="{E4E87466-36E3-429B-8B2E-087511FD06ED}" type="parTrans" cxnId="{168D1364-B64C-4BCC-B211-37AB03016467}">
      <dgm:prSet/>
      <dgm:spPr/>
      <dgm:t>
        <a:bodyPr/>
        <a:lstStyle/>
        <a:p>
          <a:pPr rtl="1"/>
          <a:endParaRPr lang="ar-SA"/>
        </a:p>
      </dgm:t>
    </dgm:pt>
    <dgm:pt modelId="{C43061D3-EAA1-476E-A308-7A9EE83F7098}" type="sibTrans" cxnId="{168D1364-B64C-4BCC-B211-37AB03016467}">
      <dgm:prSet/>
      <dgm:spPr/>
      <dgm:t>
        <a:bodyPr/>
        <a:lstStyle/>
        <a:p>
          <a:pPr rtl="1"/>
          <a:endParaRPr lang="ar-SA"/>
        </a:p>
      </dgm:t>
    </dgm:pt>
    <dgm:pt modelId="{D7B75CAA-65B9-498C-971B-95133AC14093}">
      <dgm:prSet/>
      <dgm:spPr>
        <a:xfrm>
          <a:off x="1813044" y="1620698"/>
          <a:ext cx="1648221" cy="988933"/>
        </a:xfrm>
        <a:solidFill>
          <a:srgbClr val="F7964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rtl="1"/>
          <a:r>
            <a:rPr lang="ar-SA" dirty="0">
              <a:solidFill>
                <a:schemeClr val="bg1"/>
              </a:solidFill>
              <a:latin typeface="Calibri"/>
              <a:ea typeface="+mn-ea"/>
              <a:cs typeface="Arial"/>
            </a:rPr>
            <a:t>طريقة التدريس</a:t>
          </a:r>
        </a:p>
      </dgm:t>
    </dgm:pt>
    <dgm:pt modelId="{6754C382-4C4E-4566-B341-546F88CBF410}" type="parTrans" cxnId="{BE88A2E6-69A3-4677-982E-C8D8B7C7A962}">
      <dgm:prSet/>
      <dgm:spPr/>
      <dgm:t>
        <a:bodyPr/>
        <a:lstStyle/>
        <a:p>
          <a:pPr rtl="1"/>
          <a:endParaRPr lang="ar-SA"/>
        </a:p>
      </dgm:t>
    </dgm:pt>
    <dgm:pt modelId="{984E99BE-B30D-4789-A2E0-194E246D132B}" type="sibTrans" cxnId="{BE88A2E6-69A3-4677-982E-C8D8B7C7A962}">
      <dgm:prSet/>
      <dgm:spPr/>
      <dgm:t>
        <a:bodyPr/>
        <a:lstStyle/>
        <a:p>
          <a:pPr rtl="1"/>
          <a:endParaRPr lang="ar-SA"/>
        </a:p>
      </dgm:t>
    </dgm:pt>
    <dgm:pt modelId="{06BEE0FE-923A-4797-A935-B3D40803B252}" type="pres">
      <dgm:prSet presAssocID="{DFE83909-F908-4BF7-87B0-F96B8BABF7A9}" presName="diagram" presStyleCnt="0">
        <dgm:presLayoutVars>
          <dgm:dir/>
          <dgm:resizeHandles val="exact"/>
        </dgm:presLayoutVars>
      </dgm:prSet>
      <dgm:spPr/>
      <dgm:t>
        <a:bodyPr/>
        <a:lstStyle/>
        <a:p>
          <a:pPr rtl="1"/>
          <a:endParaRPr lang="ar-SA"/>
        </a:p>
      </dgm:t>
    </dgm:pt>
    <dgm:pt modelId="{58071B68-A07F-436D-BF6C-1779A86406ED}" type="pres">
      <dgm:prSet presAssocID="{8B0342F3-E8BD-4FC7-AB53-098B42F91B28}" presName="node" presStyleLbl="node1" presStyleIdx="0" presStyleCnt="6">
        <dgm:presLayoutVars>
          <dgm:bulletEnabled val="1"/>
        </dgm:presLayoutVars>
      </dgm:prSet>
      <dgm:spPr>
        <a:prstGeom prst="rect">
          <a:avLst/>
        </a:prstGeom>
      </dgm:spPr>
      <dgm:t>
        <a:bodyPr/>
        <a:lstStyle/>
        <a:p>
          <a:pPr rtl="1"/>
          <a:endParaRPr lang="ar-SA"/>
        </a:p>
      </dgm:t>
    </dgm:pt>
    <dgm:pt modelId="{EB9DDE16-3892-46B7-9C2C-07FC7158EB01}" type="pres">
      <dgm:prSet presAssocID="{89DEB40F-7832-4304-B2F8-8DEE8B6E1CF1}" presName="sibTrans" presStyleCnt="0"/>
      <dgm:spPr/>
    </dgm:pt>
    <dgm:pt modelId="{0A7F9DF9-92EE-490D-AAB8-07C1D13C2F95}" type="pres">
      <dgm:prSet presAssocID="{28DD6D97-6C6D-48DD-AA03-3C82B1E4E82D}" presName="node" presStyleLbl="node1" presStyleIdx="1" presStyleCnt="6">
        <dgm:presLayoutVars>
          <dgm:bulletEnabled val="1"/>
        </dgm:presLayoutVars>
      </dgm:prSet>
      <dgm:spPr>
        <a:prstGeom prst="rect">
          <a:avLst/>
        </a:prstGeom>
      </dgm:spPr>
      <dgm:t>
        <a:bodyPr/>
        <a:lstStyle/>
        <a:p>
          <a:pPr rtl="1"/>
          <a:endParaRPr lang="ar-SA"/>
        </a:p>
      </dgm:t>
    </dgm:pt>
    <dgm:pt modelId="{24EAEAC6-2EC9-4500-B0E0-94E2CBE19B23}" type="pres">
      <dgm:prSet presAssocID="{B3F73606-23EE-4DC8-B5A1-6F1BB7D95F08}" presName="sibTrans" presStyleCnt="0"/>
      <dgm:spPr/>
    </dgm:pt>
    <dgm:pt modelId="{CF2B4DB0-3ADA-4058-950B-C433430A07E4}" type="pres">
      <dgm:prSet presAssocID="{D8454D88-8CB9-48A1-BCDC-B4E809A4572C}" presName="node" presStyleLbl="node1" presStyleIdx="2" presStyleCnt="6">
        <dgm:presLayoutVars>
          <dgm:bulletEnabled val="1"/>
        </dgm:presLayoutVars>
      </dgm:prSet>
      <dgm:spPr>
        <a:prstGeom prst="rect">
          <a:avLst/>
        </a:prstGeom>
      </dgm:spPr>
      <dgm:t>
        <a:bodyPr/>
        <a:lstStyle/>
        <a:p>
          <a:pPr rtl="1"/>
          <a:endParaRPr lang="ar-SA"/>
        </a:p>
      </dgm:t>
    </dgm:pt>
    <dgm:pt modelId="{DE32364D-43B4-40B9-8A71-00B1142A7EF6}" type="pres">
      <dgm:prSet presAssocID="{904AE309-C532-427E-8B7D-BB0DDF3C8B79}" presName="sibTrans" presStyleCnt="0"/>
      <dgm:spPr/>
    </dgm:pt>
    <dgm:pt modelId="{629EA43C-FF17-4D4E-A49F-82C862040A6A}" type="pres">
      <dgm:prSet presAssocID="{3980C797-23C8-4F8E-B640-EB3EE4CAE9B7}" presName="node" presStyleLbl="node1" presStyleIdx="3" presStyleCnt="6">
        <dgm:presLayoutVars>
          <dgm:bulletEnabled val="1"/>
        </dgm:presLayoutVars>
      </dgm:prSet>
      <dgm:spPr>
        <a:prstGeom prst="rect">
          <a:avLst/>
        </a:prstGeom>
      </dgm:spPr>
      <dgm:t>
        <a:bodyPr/>
        <a:lstStyle/>
        <a:p>
          <a:pPr rtl="1"/>
          <a:endParaRPr lang="ar-SA"/>
        </a:p>
      </dgm:t>
    </dgm:pt>
    <dgm:pt modelId="{034F0683-81A3-4152-B8D6-D0BFE5DD6C5E}" type="pres">
      <dgm:prSet presAssocID="{EF0CB573-FD35-4D6C-979E-4694921C0545}" presName="sibTrans" presStyleCnt="0"/>
      <dgm:spPr/>
    </dgm:pt>
    <dgm:pt modelId="{DA9B294F-CCBF-4F42-AAB0-5A194064AC25}" type="pres">
      <dgm:prSet presAssocID="{D7B75CAA-65B9-498C-971B-95133AC14093}" presName="node" presStyleLbl="node1" presStyleIdx="4" presStyleCnt="6">
        <dgm:presLayoutVars>
          <dgm:bulletEnabled val="1"/>
        </dgm:presLayoutVars>
      </dgm:prSet>
      <dgm:spPr>
        <a:prstGeom prst="rect">
          <a:avLst/>
        </a:prstGeom>
      </dgm:spPr>
      <dgm:t>
        <a:bodyPr/>
        <a:lstStyle/>
        <a:p>
          <a:pPr rtl="1"/>
          <a:endParaRPr lang="ar-SA"/>
        </a:p>
      </dgm:t>
    </dgm:pt>
    <dgm:pt modelId="{778EE318-BD2E-4F41-A1B6-112903B26D39}" type="pres">
      <dgm:prSet presAssocID="{984E99BE-B30D-4789-A2E0-194E246D132B}" presName="sibTrans" presStyleCnt="0"/>
      <dgm:spPr/>
    </dgm:pt>
    <dgm:pt modelId="{2B8B7F7E-A33A-4668-AF01-3EC2A6B4F949}" type="pres">
      <dgm:prSet presAssocID="{8BEC47A3-C97E-4982-9F55-65C367C6B50A}" presName="node" presStyleLbl="node1" presStyleIdx="5" presStyleCnt="6">
        <dgm:presLayoutVars>
          <dgm:bulletEnabled val="1"/>
        </dgm:presLayoutVars>
      </dgm:prSet>
      <dgm:spPr>
        <a:prstGeom prst="rect">
          <a:avLst/>
        </a:prstGeom>
      </dgm:spPr>
      <dgm:t>
        <a:bodyPr/>
        <a:lstStyle/>
        <a:p>
          <a:pPr rtl="1"/>
          <a:endParaRPr lang="ar-SA"/>
        </a:p>
      </dgm:t>
    </dgm:pt>
  </dgm:ptLst>
  <dgm:cxnLst>
    <dgm:cxn modelId="{A5F48BC3-7C90-4763-8C2F-5AB1AFDCCB8C}" srcId="{DFE83909-F908-4BF7-87B0-F96B8BABF7A9}" destId="{D8454D88-8CB9-48A1-BCDC-B4E809A4572C}" srcOrd="2" destOrd="0" parTransId="{F2FFFE8B-EA22-4423-8B7C-7BB50ECCC71E}" sibTransId="{904AE309-C532-427E-8B7D-BB0DDF3C8B79}"/>
    <dgm:cxn modelId="{2BAAD636-9D6E-4E3E-ACE6-EFF912C580C5}" type="presOf" srcId="{D7B75CAA-65B9-498C-971B-95133AC14093}" destId="{DA9B294F-CCBF-4F42-AAB0-5A194064AC25}" srcOrd="0" destOrd="0" presId="urn:microsoft.com/office/officeart/2005/8/layout/default"/>
    <dgm:cxn modelId="{BDBD7F45-C2AD-4ACE-8D4F-72DAC75E9F40}" srcId="{DFE83909-F908-4BF7-87B0-F96B8BABF7A9}" destId="{3980C797-23C8-4F8E-B640-EB3EE4CAE9B7}" srcOrd="3" destOrd="0" parTransId="{B6CD6727-BA88-4BC7-A5A9-D3B5CDA8CDBE}" sibTransId="{EF0CB573-FD35-4D6C-979E-4694921C0545}"/>
    <dgm:cxn modelId="{BE88A2E6-69A3-4677-982E-C8D8B7C7A962}" srcId="{DFE83909-F908-4BF7-87B0-F96B8BABF7A9}" destId="{D7B75CAA-65B9-498C-971B-95133AC14093}" srcOrd="4" destOrd="0" parTransId="{6754C382-4C4E-4566-B341-546F88CBF410}" sibTransId="{984E99BE-B30D-4789-A2E0-194E246D132B}"/>
    <dgm:cxn modelId="{9D1E26EB-7F72-4EDD-9C2A-C2E58520E1A6}" type="presOf" srcId="{28DD6D97-6C6D-48DD-AA03-3C82B1E4E82D}" destId="{0A7F9DF9-92EE-490D-AAB8-07C1D13C2F95}" srcOrd="0" destOrd="0" presId="urn:microsoft.com/office/officeart/2005/8/layout/default"/>
    <dgm:cxn modelId="{168D1364-B64C-4BCC-B211-37AB03016467}" srcId="{DFE83909-F908-4BF7-87B0-F96B8BABF7A9}" destId="{8BEC47A3-C97E-4982-9F55-65C367C6B50A}" srcOrd="5" destOrd="0" parTransId="{E4E87466-36E3-429B-8B2E-087511FD06ED}" sibTransId="{C43061D3-EAA1-476E-A308-7A9EE83F7098}"/>
    <dgm:cxn modelId="{991C4E2E-6608-4CAC-B315-F0144B1CE07E}" type="presOf" srcId="{D8454D88-8CB9-48A1-BCDC-B4E809A4572C}" destId="{CF2B4DB0-3ADA-4058-950B-C433430A07E4}" srcOrd="0" destOrd="0" presId="urn:microsoft.com/office/officeart/2005/8/layout/default"/>
    <dgm:cxn modelId="{9505D54C-BC2B-474B-852D-E368F4BDBF63}" type="presOf" srcId="{8B0342F3-E8BD-4FC7-AB53-098B42F91B28}" destId="{58071B68-A07F-436D-BF6C-1779A86406ED}" srcOrd="0" destOrd="0" presId="urn:microsoft.com/office/officeart/2005/8/layout/default"/>
    <dgm:cxn modelId="{1EA82563-7674-4345-8E64-22DFF02E9628}" type="presOf" srcId="{8BEC47A3-C97E-4982-9F55-65C367C6B50A}" destId="{2B8B7F7E-A33A-4668-AF01-3EC2A6B4F949}" srcOrd="0" destOrd="0" presId="urn:microsoft.com/office/officeart/2005/8/layout/default"/>
    <dgm:cxn modelId="{70763BE2-152C-4ED6-97AC-D0AA601DA360}" type="presOf" srcId="{3980C797-23C8-4F8E-B640-EB3EE4CAE9B7}" destId="{629EA43C-FF17-4D4E-A49F-82C862040A6A}" srcOrd="0" destOrd="0" presId="urn:microsoft.com/office/officeart/2005/8/layout/default"/>
    <dgm:cxn modelId="{1078F2A7-85B8-4BEF-A93E-B6BC586FD178}" type="presOf" srcId="{DFE83909-F908-4BF7-87B0-F96B8BABF7A9}" destId="{06BEE0FE-923A-4797-A935-B3D40803B252}" srcOrd="0" destOrd="0" presId="urn:microsoft.com/office/officeart/2005/8/layout/default"/>
    <dgm:cxn modelId="{FCB3F315-4FA1-423C-9817-26D31514B4C3}" srcId="{DFE83909-F908-4BF7-87B0-F96B8BABF7A9}" destId="{28DD6D97-6C6D-48DD-AA03-3C82B1E4E82D}" srcOrd="1" destOrd="0" parTransId="{A0255EC1-33CB-4AA9-93CC-FACC3996101D}" sibTransId="{B3F73606-23EE-4DC8-B5A1-6F1BB7D95F08}"/>
    <dgm:cxn modelId="{8AC82577-6C00-4C24-AD67-5A4BBAC7CCAA}" srcId="{DFE83909-F908-4BF7-87B0-F96B8BABF7A9}" destId="{8B0342F3-E8BD-4FC7-AB53-098B42F91B28}" srcOrd="0" destOrd="0" parTransId="{D9AC4643-30A4-4B67-97F7-EF4CC8B90D2B}" sibTransId="{89DEB40F-7832-4304-B2F8-8DEE8B6E1CF1}"/>
    <dgm:cxn modelId="{67565253-ADC9-426B-8DB8-8E2B35236B34}" type="presParOf" srcId="{06BEE0FE-923A-4797-A935-B3D40803B252}" destId="{58071B68-A07F-436D-BF6C-1779A86406ED}" srcOrd="0" destOrd="0" presId="urn:microsoft.com/office/officeart/2005/8/layout/default"/>
    <dgm:cxn modelId="{1C56EC68-5458-489A-823E-5769CD05265C}" type="presParOf" srcId="{06BEE0FE-923A-4797-A935-B3D40803B252}" destId="{EB9DDE16-3892-46B7-9C2C-07FC7158EB01}" srcOrd="1" destOrd="0" presId="urn:microsoft.com/office/officeart/2005/8/layout/default"/>
    <dgm:cxn modelId="{D6103155-13EF-483D-9AE3-01E7DA6A44BB}" type="presParOf" srcId="{06BEE0FE-923A-4797-A935-B3D40803B252}" destId="{0A7F9DF9-92EE-490D-AAB8-07C1D13C2F95}" srcOrd="2" destOrd="0" presId="urn:microsoft.com/office/officeart/2005/8/layout/default"/>
    <dgm:cxn modelId="{F46B7CC2-7E26-4B42-A90B-0E7F107DBC57}" type="presParOf" srcId="{06BEE0FE-923A-4797-A935-B3D40803B252}" destId="{24EAEAC6-2EC9-4500-B0E0-94E2CBE19B23}" srcOrd="3" destOrd="0" presId="urn:microsoft.com/office/officeart/2005/8/layout/default"/>
    <dgm:cxn modelId="{F4372E14-2B71-40B4-8A8B-DDB6CB5F39F5}" type="presParOf" srcId="{06BEE0FE-923A-4797-A935-B3D40803B252}" destId="{CF2B4DB0-3ADA-4058-950B-C433430A07E4}" srcOrd="4" destOrd="0" presId="urn:microsoft.com/office/officeart/2005/8/layout/default"/>
    <dgm:cxn modelId="{78EAF342-264B-415A-8CA4-1C9F41A5ACF8}" type="presParOf" srcId="{06BEE0FE-923A-4797-A935-B3D40803B252}" destId="{DE32364D-43B4-40B9-8A71-00B1142A7EF6}" srcOrd="5" destOrd="0" presId="urn:microsoft.com/office/officeart/2005/8/layout/default"/>
    <dgm:cxn modelId="{AAD9F4D4-C20A-4749-A914-B68A57BFDCB0}" type="presParOf" srcId="{06BEE0FE-923A-4797-A935-B3D40803B252}" destId="{629EA43C-FF17-4D4E-A49F-82C862040A6A}" srcOrd="6" destOrd="0" presId="urn:microsoft.com/office/officeart/2005/8/layout/default"/>
    <dgm:cxn modelId="{5EEEB388-CE54-4239-A986-3371FF1B3070}" type="presParOf" srcId="{06BEE0FE-923A-4797-A935-B3D40803B252}" destId="{034F0683-81A3-4152-B8D6-D0BFE5DD6C5E}" srcOrd="7" destOrd="0" presId="urn:microsoft.com/office/officeart/2005/8/layout/default"/>
    <dgm:cxn modelId="{3586E076-3396-40ED-B878-D7D0BB8B8C7E}" type="presParOf" srcId="{06BEE0FE-923A-4797-A935-B3D40803B252}" destId="{DA9B294F-CCBF-4F42-AAB0-5A194064AC25}" srcOrd="8" destOrd="0" presId="urn:microsoft.com/office/officeart/2005/8/layout/default"/>
    <dgm:cxn modelId="{FDE999A7-8EA5-4CE9-9993-62BF9F32ED4C}" type="presParOf" srcId="{06BEE0FE-923A-4797-A935-B3D40803B252}" destId="{778EE318-BD2E-4F41-A1B6-112903B26D39}" srcOrd="9" destOrd="0" presId="urn:microsoft.com/office/officeart/2005/8/layout/default"/>
    <dgm:cxn modelId="{46EF64B9-D2B3-44E8-92B0-94352A53F8D4}" type="presParOf" srcId="{06BEE0FE-923A-4797-A935-B3D40803B252}" destId="{2B8B7F7E-A33A-4668-AF01-3EC2A6B4F949}"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A2F58B-8B16-4B4F-8C23-16550BC8C836}">
      <dsp:nvSpPr>
        <dsp:cNvPr id="0" name=""/>
        <dsp:cNvSpPr/>
      </dsp:nvSpPr>
      <dsp:spPr>
        <a:xfrm rot="16200000">
          <a:off x="-1299329" y="1310927"/>
          <a:ext cx="4064000" cy="1442144"/>
        </a:xfrm>
        <a:prstGeom prst="flowChartManualOperation">
          <a:avLst/>
        </a:prstGeom>
        <a:gradFill rotWithShape="0">
          <a:gsLst>
            <a:gs pos="0">
              <a:schemeClr val="accent5">
                <a:hueOff val="0"/>
                <a:satOff val="0"/>
                <a:lumOff val="0"/>
                <a:alphaOff val="0"/>
                <a:shade val="70000"/>
                <a:satMod val="150000"/>
              </a:schemeClr>
            </a:gs>
            <a:gs pos="34000">
              <a:schemeClr val="accent5">
                <a:hueOff val="0"/>
                <a:satOff val="0"/>
                <a:lumOff val="0"/>
                <a:alphaOff val="0"/>
                <a:shade val="70000"/>
                <a:satMod val="140000"/>
              </a:schemeClr>
            </a:gs>
            <a:gs pos="70000">
              <a:schemeClr val="accent5">
                <a:hueOff val="0"/>
                <a:satOff val="0"/>
                <a:lumOff val="0"/>
                <a:alphaOff val="0"/>
                <a:tint val="100000"/>
                <a:shade val="90000"/>
                <a:satMod val="140000"/>
              </a:schemeClr>
            </a:gs>
            <a:gs pos="100000">
              <a:schemeClr val="accent5">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6050" tIns="0" rIns="149044" bIns="0" numCol="1" spcCol="1270" anchor="ctr" anchorCtr="0">
          <a:noAutofit/>
        </a:bodyPr>
        <a:lstStyle/>
        <a:p>
          <a:pPr lvl="0" algn="ctr" defTabSz="1022350" rtl="1">
            <a:lnSpc>
              <a:spcPct val="90000"/>
            </a:lnSpc>
            <a:spcBef>
              <a:spcPct val="0"/>
            </a:spcBef>
            <a:spcAft>
              <a:spcPct val="35000"/>
            </a:spcAft>
          </a:pPr>
          <a:r>
            <a:rPr lang="ar-SA" sz="2300" kern="1200" dirty="0" smtClean="0"/>
            <a:t>جميع الاجراءات التي يقوم بها المدرس </a:t>
          </a:r>
          <a:endParaRPr lang="ar-SA" sz="2300" kern="1200" dirty="0"/>
        </a:p>
      </dsp:txBody>
      <dsp:txXfrm rot="5400000">
        <a:off x="11599" y="812799"/>
        <a:ext cx="1442144" cy="2438400"/>
      </dsp:txXfrm>
    </dsp:sp>
    <dsp:sp modelId="{CF5262F6-4BAB-4C17-98FD-6FE4944B840A}">
      <dsp:nvSpPr>
        <dsp:cNvPr id="0" name=""/>
        <dsp:cNvSpPr/>
      </dsp:nvSpPr>
      <dsp:spPr>
        <a:xfrm rot="16200000">
          <a:off x="240847" y="1310927"/>
          <a:ext cx="4064000" cy="1442144"/>
        </a:xfrm>
        <a:prstGeom prst="flowChartManualOperation">
          <a:avLst/>
        </a:prstGeom>
        <a:gradFill rotWithShape="0">
          <a:gsLst>
            <a:gs pos="0">
              <a:schemeClr val="accent5">
                <a:hueOff val="-4132458"/>
                <a:satOff val="6183"/>
                <a:lumOff val="-6928"/>
                <a:alphaOff val="0"/>
                <a:shade val="70000"/>
                <a:satMod val="150000"/>
              </a:schemeClr>
            </a:gs>
            <a:gs pos="34000">
              <a:schemeClr val="accent5">
                <a:hueOff val="-4132458"/>
                <a:satOff val="6183"/>
                <a:lumOff val="-6928"/>
                <a:alphaOff val="0"/>
                <a:shade val="70000"/>
                <a:satMod val="140000"/>
              </a:schemeClr>
            </a:gs>
            <a:gs pos="70000">
              <a:schemeClr val="accent5">
                <a:hueOff val="-4132458"/>
                <a:satOff val="6183"/>
                <a:lumOff val="-6928"/>
                <a:alphaOff val="0"/>
                <a:tint val="100000"/>
                <a:shade val="90000"/>
                <a:satMod val="140000"/>
              </a:schemeClr>
            </a:gs>
            <a:gs pos="100000">
              <a:schemeClr val="accent5">
                <a:hueOff val="-4132458"/>
                <a:satOff val="6183"/>
                <a:lumOff val="-6928"/>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6050" tIns="0" rIns="149044" bIns="0" numCol="1" spcCol="1270" anchor="ctr" anchorCtr="0">
          <a:noAutofit/>
        </a:bodyPr>
        <a:lstStyle/>
        <a:p>
          <a:pPr lvl="0" algn="ctr" defTabSz="1022350" rtl="1">
            <a:lnSpc>
              <a:spcPct val="90000"/>
            </a:lnSpc>
            <a:spcBef>
              <a:spcPct val="0"/>
            </a:spcBef>
            <a:spcAft>
              <a:spcPct val="35000"/>
            </a:spcAft>
          </a:pPr>
          <a:r>
            <a:rPr lang="ar-SA" sz="2300" kern="1200" dirty="0" smtClean="0"/>
            <a:t>التدريبات والوسائل والمثيرات والتقنيات المستخدمة</a:t>
          </a:r>
          <a:endParaRPr lang="ar-SA" sz="2300" kern="1200" dirty="0"/>
        </a:p>
      </dsp:txBody>
      <dsp:txXfrm rot="5400000">
        <a:off x="1551775" y="812799"/>
        <a:ext cx="1442144" cy="2438400"/>
      </dsp:txXfrm>
    </dsp:sp>
    <dsp:sp modelId="{EBF5497A-346A-4159-B3A4-72A543CBB671}">
      <dsp:nvSpPr>
        <dsp:cNvPr id="0" name=""/>
        <dsp:cNvSpPr/>
      </dsp:nvSpPr>
      <dsp:spPr>
        <a:xfrm rot="16200000">
          <a:off x="1791152" y="1310927"/>
          <a:ext cx="4064000" cy="1442144"/>
        </a:xfrm>
        <a:prstGeom prst="flowChartManualOperation">
          <a:avLst/>
        </a:prstGeom>
        <a:gradFill rotWithShape="0">
          <a:gsLst>
            <a:gs pos="0">
              <a:schemeClr val="accent5">
                <a:hueOff val="-8264916"/>
                <a:satOff val="12367"/>
                <a:lumOff val="-13855"/>
                <a:alphaOff val="0"/>
                <a:shade val="70000"/>
                <a:satMod val="150000"/>
              </a:schemeClr>
            </a:gs>
            <a:gs pos="34000">
              <a:schemeClr val="accent5">
                <a:hueOff val="-8264916"/>
                <a:satOff val="12367"/>
                <a:lumOff val="-13855"/>
                <a:alphaOff val="0"/>
                <a:shade val="70000"/>
                <a:satMod val="140000"/>
              </a:schemeClr>
            </a:gs>
            <a:gs pos="70000">
              <a:schemeClr val="accent5">
                <a:hueOff val="-8264916"/>
                <a:satOff val="12367"/>
                <a:lumOff val="-13855"/>
                <a:alphaOff val="0"/>
                <a:tint val="100000"/>
                <a:shade val="90000"/>
                <a:satMod val="140000"/>
              </a:schemeClr>
            </a:gs>
            <a:gs pos="100000">
              <a:schemeClr val="accent5">
                <a:hueOff val="-8264916"/>
                <a:satOff val="12367"/>
                <a:lumOff val="-13855"/>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6050" tIns="0" rIns="149044" bIns="0" numCol="1" spcCol="1270" anchor="ctr" anchorCtr="0">
          <a:noAutofit/>
        </a:bodyPr>
        <a:lstStyle/>
        <a:p>
          <a:pPr lvl="0" algn="ctr" defTabSz="1022350" rtl="1">
            <a:lnSpc>
              <a:spcPct val="90000"/>
            </a:lnSpc>
            <a:spcBef>
              <a:spcPct val="0"/>
            </a:spcBef>
            <a:spcAft>
              <a:spcPct val="35000"/>
            </a:spcAft>
          </a:pPr>
          <a:r>
            <a:rPr lang="ar-SA" sz="2300" kern="1200" dirty="0" smtClean="0"/>
            <a:t>بيئة التعلم وما يتصل بها من عوامل مادية ونفسية وطريقة تنظيم</a:t>
          </a:r>
          <a:endParaRPr lang="ar-SA" sz="2300" kern="1200" dirty="0"/>
        </a:p>
      </dsp:txBody>
      <dsp:txXfrm rot="5400000">
        <a:off x="3102080" y="812799"/>
        <a:ext cx="1442144" cy="2438400"/>
      </dsp:txXfrm>
    </dsp:sp>
    <dsp:sp modelId="{77341149-4645-436A-BA01-C06947B99BDE}">
      <dsp:nvSpPr>
        <dsp:cNvPr id="0" name=""/>
        <dsp:cNvSpPr/>
      </dsp:nvSpPr>
      <dsp:spPr>
        <a:xfrm rot="16200000">
          <a:off x="3341458" y="1310927"/>
          <a:ext cx="4064000" cy="1442144"/>
        </a:xfrm>
        <a:prstGeom prst="flowChartManualOperation">
          <a:avLst/>
        </a:prstGeom>
        <a:gradFill rotWithShape="0">
          <a:gsLst>
            <a:gs pos="0">
              <a:schemeClr val="accent5">
                <a:hueOff val="-12397374"/>
                <a:satOff val="18550"/>
                <a:lumOff val="-20783"/>
                <a:alphaOff val="0"/>
                <a:shade val="70000"/>
                <a:satMod val="150000"/>
              </a:schemeClr>
            </a:gs>
            <a:gs pos="34000">
              <a:schemeClr val="accent5">
                <a:hueOff val="-12397374"/>
                <a:satOff val="18550"/>
                <a:lumOff val="-20783"/>
                <a:alphaOff val="0"/>
                <a:shade val="70000"/>
                <a:satMod val="140000"/>
              </a:schemeClr>
            </a:gs>
            <a:gs pos="70000">
              <a:schemeClr val="accent5">
                <a:hueOff val="-12397374"/>
                <a:satOff val="18550"/>
                <a:lumOff val="-20783"/>
                <a:alphaOff val="0"/>
                <a:tint val="100000"/>
                <a:shade val="90000"/>
                <a:satMod val="140000"/>
              </a:schemeClr>
            </a:gs>
            <a:gs pos="100000">
              <a:schemeClr val="accent5">
                <a:hueOff val="-12397374"/>
                <a:satOff val="18550"/>
                <a:lumOff val="-20783"/>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6050" tIns="0" rIns="149044" bIns="0" numCol="1" spcCol="1270" anchor="ctr" anchorCtr="0">
          <a:noAutofit/>
        </a:bodyPr>
        <a:lstStyle/>
        <a:p>
          <a:pPr lvl="0" algn="ctr" defTabSz="1022350" rtl="1">
            <a:lnSpc>
              <a:spcPct val="90000"/>
            </a:lnSpc>
            <a:spcBef>
              <a:spcPct val="0"/>
            </a:spcBef>
            <a:spcAft>
              <a:spcPct val="35000"/>
            </a:spcAft>
          </a:pPr>
          <a:r>
            <a:rPr lang="ar-SA" sz="2300" kern="1200" dirty="0" smtClean="0"/>
            <a:t>استجابات المتعلمين وكيفية تعديله والتعامل معها .</a:t>
          </a:r>
          <a:endParaRPr lang="ar-SA" sz="2300" kern="1200" dirty="0"/>
        </a:p>
      </dsp:txBody>
      <dsp:txXfrm rot="5400000">
        <a:off x="4652386" y="812799"/>
        <a:ext cx="1442144" cy="2438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1E15A3-6262-415D-9D93-BCD1D0D2B6CB}">
      <dsp:nvSpPr>
        <dsp:cNvPr id="0" name=""/>
        <dsp:cNvSpPr/>
      </dsp:nvSpPr>
      <dsp:spPr>
        <a:xfrm>
          <a:off x="0" y="566940"/>
          <a:ext cx="8229600" cy="932400"/>
        </a:xfrm>
        <a:prstGeom prst="rect">
          <a:avLst/>
        </a:prstGeom>
        <a:solidFill>
          <a:schemeClr val="lt1">
            <a:alpha val="90000"/>
            <a:hueOff val="0"/>
            <a:satOff val="0"/>
            <a:lumOff val="0"/>
            <a:alphaOff val="0"/>
          </a:schemeClr>
        </a:solidFill>
        <a:ln w="2642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45C7ED-2E72-48C7-B2A6-1A050E4D2BB1}">
      <dsp:nvSpPr>
        <dsp:cNvPr id="0" name=""/>
        <dsp:cNvSpPr/>
      </dsp:nvSpPr>
      <dsp:spPr>
        <a:xfrm>
          <a:off x="411480" y="20819"/>
          <a:ext cx="5760720" cy="1092240"/>
        </a:xfrm>
        <a:prstGeom prst="roundRect">
          <a:avLst/>
        </a:prstGeom>
        <a:solidFill>
          <a:schemeClr val="accent5">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644650" rtl="1">
            <a:lnSpc>
              <a:spcPct val="90000"/>
            </a:lnSpc>
            <a:spcBef>
              <a:spcPct val="0"/>
            </a:spcBef>
            <a:spcAft>
              <a:spcPct val="35000"/>
            </a:spcAft>
          </a:pPr>
          <a:r>
            <a:rPr lang="ar-SA" sz="3700" kern="1200" dirty="0" smtClean="0"/>
            <a:t>استراتيجيات تتمحور حول المعلم </a:t>
          </a:r>
          <a:endParaRPr lang="ar-SA" sz="3700" kern="1200" dirty="0"/>
        </a:p>
      </dsp:txBody>
      <dsp:txXfrm>
        <a:off x="464799" y="74138"/>
        <a:ext cx="5654082" cy="985602"/>
      </dsp:txXfrm>
    </dsp:sp>
    <dsp:sp modelId="{12DF5184-35DE-4951-8F3B-9F4BC279DC74}">
      <dsp:nvSpPr>
        <dsp:cNvPr id="0" name=""/>
        <dsp:cNvSpPr/>
      </dsp:nvSpPr>
      <dsp:spPr>
        <a:xfrm>
          <a:off x="0" y="2245260"/>
          <a:ext cx="8229600" cy="932400"/>
        </a:xfrm>
        <a:prstGeom prst="rect">
          <a:avLst/>
        </a:prstGeom>
        <a:solidFill>
          <a:schemeClr val="lt1">
            <a:alpha val="90000"/>
            <a:hueOff val="0"/>
            <a:satOff val="0"/>
            <a:lumOff val="0"/>
            <a:alphaOff val="0"/>
          </a:schemeClr>
        </a:solidFill>
        <a:ln w="26425" cap="flat" cmpd="sng" algn="ctr">
          <a:solidFill>
            <a:schemeClr val="accent5">
              <a:hueOff val="-6198687"/>
              <a:satOff val="9275"/>
              <a:lumOff val="-10392"/>
              <a:alphaOff val="0"/>
            </a:schemeClr>
          </a:solidFill>
          <a:prstDash val="solid"/>
        </a:ln>
        <a:effectLst/>
      </dsp:spPr>
      <dsp:style>
        <a:lnRef idx="2">
          <a:scrgbClr r="0" g="0" b="0"/>
        </a:lnRef>
        <a:fillRef idx="1">
          <a:scrgbClr r="0" g="0" b="0"/>
        </a:fillRef>
        <a:effectRef idx="0">
          <a:scrgbClr r="0" g="0" b="0"/>
        </a:effectRef>
        <a:fontRef idx="minor"/>
      </dsp:style>
    </dsp:sp>
    <dsp:sp modelId="{98320674-EEB9-434C-AF39-C2846A59CECD}">
      <dsp:nvSpPr>
        <dsp:cNvPr id="0" name=""/>
        <dsp:cNvSpPr/>
      </dsp:nvSpPr>
      <dsp:spPr>
        <a:xfrm>
          <a:off x="411480" y="1699140"/>
          <a:ext cx="5760720" cy="1092240"/>
        </a:xfrm>
        <a:prstGeom prst="roundRect">
          <a:avLst/>
        </a:prstGeom>
        <a:solidFill>
          <a:schemeClr val="accent5">
            <a:hueOff val="-6198687"/>
            <a:satOff val="9275"/>
            <a:lumOff val="-10392"/>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644650" rtl="1">
            <a:lnSpc>
              <a:spcPct val="90000"/>
            </a:lnSpc>
            <a:spcBef>
              <a:spcPct val="0"/>
            </a:spcBef>
            <a:spcAft>
              <a:spcPct val="35000"/>
            </a:spcAft>
          </a:pPr>
          <a:r>
            <a:rPr lang="ar-SA" sz="3700" kern="1200" dirty="0" smtClean="0"/>
            <a:t>استراتيجيات تتمحور حول المتعلم </a:t>
          </a:r>
          <a:endParaRPr lang="ar-SA" sz="3700" kern="1200" dirty="0"/>
        </a:p>
      </dsp:txBody>
      <dsp:txXfrm>
        <a:off x="464799" y="1752459"/>
        <a:ext cx="5654082" cy="985602"/>
      </dsp:txXfrm>
    </dsp:sp>
    <dsp:sp modelId="{DEECF189-3C54-4327-AD1C-E0C071875442}">
      <dsp:nvSpPr>
        <dsp:cNvPr id="0" name=""/>
        <dsp:cNvSpPr/>
      </dsp:nvSpPr>
      <dsp:spPr>
        <a:xfrm>
          <a:off x="0" y="3923580"/>
          <a:ext cx="8229600" cy="932400"/>
        </a:xfrm>
        <a:prstGeom prst="rect">
          <a:avLst/>
        </a:prstGeom>
        <a:solidFill>
          <a:schemeClr val="lt1">
            <a:alpha val="90000"/>
            <a:hueOff val="0"/>
            <a:satOff val="0"/>
            <a:lumOff val="0"/>
            <a:alphaOff val="0"/>
          </a:schemeClr>
        </a:solidFill>
        <a:ln w="26425" cap="flat" cmpd="sng" algn="ctr">
          <a:solidFill>
            <a:schemeClr val="accent5">
              <a:hueOff val="-12397374"/>
              <a:satOff val="18550"/>
              <a:lumOff val="-20783"/>
              <a:alphaOff val="0"/>
            </a:schemeClr>
          </a:solidFill>
          <a:prstDash val="solid"/>
        </a:ln>
        <a:effectLst/>
      </dsp:spPr>
      <dsp:style>
        <a:lnRef idx="2">
          <a:scrgbClr r="0" g="0" b="0"/>
        </a:lnRef>
        <a:fillRef idx="1">
          <a:scrgbClr r="0" g="0" b="0"/>
        </a:fillRef>
        <a:effectRef idx="0">
          <a:scrgbClr r="0" g="0" b="0"/>
        </a:effectRef>
        <a:fontRef idx="minor"/>
      </dsp:style>
    </dsp:sp>
    <dsp:sp modelId="{D689DFD2-C0B0-4B32-8A78-608B0F05F110}">
      <dsp:nvSpPr>
        <dsp:cNvPr id="0" name=""/>
        <dsp:cNvSpPr/>
      </dsp:nvSpPr>
      <dsp:spPr>
        <a:xfrm>
          <a:off x="398481" y="3244173"/>
          <a:ext cx="5760720" cy="1092240"/>
        </a:xfrm>
        <a:prstGeom prst="roundRect">
          <a:avLst/>
        </a:prstGeom>
        <a:solidFill>
          <a:schemeClr val="accent5">
            <a:hueOff val="-12397374"/>
            <a:satOff val="18550"/>
            <a:lumOff val="-20783"/>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644650" rtl="1">
            <a:lnSpc>
              <a:spcPct val="90000"/>
            </a:lnSpc>
            <a:spcBef>
              <a:spcPct val="0"/>
            </a:spcBef>
            <a:spcAft>
              <a:spcPct val="35000"/>
            </a:spcAft>
          </a:pPr>
          <a:r>
            <a:rPr lang="ar-SA" sz="3700" kern="1200" dirty="0" smtClean="0"/>
            <a:t>استراتيجيات يتفاعل فيها المتعلمون معاً والمعلمون أيضاً </a:t>
          </a:r>
          <a:endParaRPr lang="ar-SA" sz="3700" kern="1200" dirty="0"/>
        </a:p>
      </dsp:txBody>
      <dsp:txXfrm>
        <a:off x="451800" y="3297492"/>
        <a:ext cx="5654082" cy="9856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071B68-A07F-436D-BF6C-1779A86406ED}">
      <dsp:nvSpPr>
        <dsp:cNvPr id="0" name=""/>
        <dsp:cNvSpPr/>
      </dsp:nvSpPr>
      <dsp:spPr>
        <a:xfrm>
          <a:off x="377760" y="1765"/>
          <a:ext cx="1541597" cy="924958"/>
        </a:xfrm>
        <a:prstGeom prst="rect">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ar-SA" sz="2300" kern="1200" dirty="0">
              <a:solidFill>
                <a:schemeClr val="bg1"/>
              </a:solidFill>
              <a:latin typeface="Calibri"/>
              <a:ea typeface="+mn-ea"/>
              <a:cs typeface="Arial"/>
            </a:rPr>
            <a:t>التوقيت</a:t>
          </a:r>
        </a:p>
        <a:p>
          <a:pPr lvl="0" algn="ctr" defTabSz="1022350" rtl="1">
            <a:lnSpc>
              <a:spcPct val="90000"/>
            </a:lnSpc>
            <a:spcBef>
              <a:spcPct val="0"/>
            </a:spcBef>
            <a:spcAft>
              <a:spcPct val="35000"/>
            </a:spcAft>
          </a:pPr>
          <a:r>
            <a:rPr lang="ar-SA" sz="2300" kern="1200" dirty="0">
              <a:solidFill>
                <a:schemeClr val="bg1"/>
              </a:solidFill>
              <a:latin typeface="Calibri"/>
              <a:ea typeface="+mn-ea"/>
              <a:cs typeface="Arial"/>
            </a:rPr>
            <a:t>أسابيع - شهور</a:t>
          </a:r>
        </a:p>
      </dsp:txBody>
      <dsp:txXfrm>
        <a:off x="377760" y="1765"/>
        <a:ext cx="1541597" cy="924958"/>
      </dsp:txXfrm>
    </dsp:sp>
    <dsp:sp modelId="{0A7F9DF9-92EE-490D-AAB8-07C1D13C2F95}">
      <dsp:nvSpPr>
        <dsp:cNvPr id="0" name=""/>
        <dsp:cNvSpPr/>
      </dsp:nvSpPr>
      <dsp:spPr>
        <a:xfrm>
          <a:off x="2073517" y="1765"/>
          <a:ext cx="1541597" cy="924958"/>
        </a:xfrm>
        <a:prstGeom prst="rect">
          <a:avLst/>
        </a:prstGeom>
        <a:solidFill>
          <a:srgbClr val="9BBB59">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ar-SA" sz="2300" kern="1200" dirty="0">
              <a:solidFill>
                <a:schemeClr val="bg1"/>
              </a:solidFill>
              <a:latin typeface="Calibri"/>
              <a:ea typeface="+mn-ea"/>
              <a:cs typeface="Arial"/>
            </a:rPr>
            <a:t>المحتوى</a:t>
          </a:r>
        </a:p>
      </dsp:txBody>
      <dsp:txXfrm>
        <a:off x="2073517" y="1765"/>
        <a:ext cx="1541597" cy="924958"/>
      </dsp:txXfrm>
    </dsp:sp>
    <dsp:sp modelId="{CF2B4DB0-3ADA-4058-950B-C433430A07E4}">
      <dsp:nvSpPr>
        <dsp:cNvPr id="0" name=""/>
        <dsp:cNvSpPr/>
      </dsp:nvSpPr>
      <dsp:spPr>
        <a:xfrm>
          <a:off x="3769274" y="1765"/>
          <a:ext cx="1541597" cy="924958"/>
        </a:xfrm>
        <a:prstGeom prst="rect">
          <a:avLst/>
        </a:prstGeo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ar-SA" sz="2300" kern="1200" dirty="0">
              <a:solidFill>
                <a:schemeClr val="bg1"/>
              </a:solidFill>
              <a:latin typeface="Calibri"/>
              <a:ea typeface="+mn-ea"/>
              <a:cs typeface="Arial"/>
            </a:rPr>
            <a:t>الاهداف </a:t>
          </a:r>
        </a:p>
        <a:p>
          <a:pPr lvl="0" algn="ctr" defTabSz="1022350" rtl="1">
            <a:lnSpc>
              <a:spcPct val="90000"/>
            </a:lnSpc>
            <a:spcBef>
              <a:spcPct val="0"/>
            </a:spcBef>
            <a:spcAft>
              <a:spcPct val="35000"/>
            </a:spcAft>
          </a:pPr>
          <a:r>
            <a:rPr lang="ar-SA" sz="2300" kern="1200" dirty="0">
              <a:solidFill>
                <a:schemeClr val="bg1"/>
              </a:solidFill>
              <a:latin typeface="Calibri"/>
              <a:ea typeface="+mn-ea"/>
              <a:cs typeface="Arial"/>
            </a:rPr>
            <a:t>عامة - خاصة </a:t>
          </a:r>
        </a:p>
      </dsp:txBody>
      <dsp:txXfrm>
        <a:off x="3769274" y="1765"/>
        <a:ext cx="1541597" cy="924958"/>
      </dsp:txXfrm>
    </dsp:sp>
    <dsp:sp modelId="{629EA43C-FF17-4D4E-A49F-82C862040A6A}">
      <dsp:nvSpPr>
        <dsp:cNvPr id="0" name=""/>
        <dsp:cNvSpPr/>
      </dsp:nvSpPr>
      <dsp:spPr>
        <a:xfrm>
          <a:off x="377760" y="1080883"/>
          <a:ext cx="1541597" cy="924958"/>
        </a:xfrm>
        <a:prstGeom prst="rect">
          <a:avLst/>
        </a:prstGeom>
        <a:solidFill>
          <a:srgbClr val="4BACC6">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ar-SA" sz="2300" kern="1200" dirty="0">
              <a:solidFill>
                <a:schemeClr val="bg1"/>
              </a:solidFill>
              <a:latin typeface="Calibri"/>
              <a:ea typeface="+mn-ea"/>
              <a:cs typeface="Arial"/>
            </a:rPr>
            <a:t>الأنشطة التعليمية</a:t>
          </a:r>
        </a:p>
      </dsp:txBody>
      <dsp:txXfrm>
        <a:off x="377760" y="1080883"/>
        <a:ext cx="1541597" cy="924958"/>
      </dsp:txXfrm>
    </dsp:sp>
    <dsp:sp modelId="{DA9B294F-CCBF-4F42-AAB0-5A194064AC25}">
      <dsp:nvSpPr>
        <dsp:cNvPr id="0" name=""/>
        <dsp:cNvSpPr/>
      </dsp:nvSpPr>
      <dsp:spPr>
        <a:xfrm>
          <a:off x="2073517" y="1080883"/>
          <a:ext cx="1541597" cy="924958"/>
        </a:xfrm>
        <a:prstGeom prst="rect">
          <a:avLst/>
        </a:prstGeom>
        <a:solidFill>
          <a:srgbClr val="F79646">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ar-SA" sz="2300" kern="1200" dirty="0">
              <a:solidFill>
                <a:schemeClr val="bg1"/>
              </a:solidFill>
              <a:latin typeface="Calibri"/>
              <a:ea typeface="+mn-ea"/>
              <a:cs typeface="Arial"/>
            </a:rPr>
            <a:t>طريقة التدريس</a:t>
          </a:r>
        </a:p>
      </dsp:txBody>
      <dsp:txXfrm>
        <a:off x="2073517" y="1080883"/>
        <a:ext cx="1541597" cy="924958"/>
      </dsp:txXfrm>
    </dsp:sp>
    <dsp:sp modelId="{2B8B7F7E-A33A-4668-AF01-3EC2A6B4F949}">
      <dsp:nvSpPr>
        <dsp:cNvPr id="0" name=""/>
        <dsp:cNvSpPr/>
      </dsp:nvSpPr>
      <dsp:spPr>
        <a:xfrm>
          <a:off x="3769274" y="1080883"/>
          <a:ext cx="1541597" cy="924958"/>
        </a:xfrm>
        <a:prstGeom prst="rect">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ar-SA" sz="2300" kern="1200" dirty="0">
              <a:solidFill>
                <a:schemeClr val="bg1"/>
              </a:solidFill>
              <a:latin typeface="Calibri"/>
              <a:ea typeface="+mn-ea"/>
              <a:cs typeface="Arial"/>
            </a:rPr>
            <a:t>أساليب التقويم</a:t>
          </a:r>
        </a:p>
      </dsp:txBody>
      <dsp:txXfrm>
        <a:off x="3769274" y="1080883"/>
        <a:ext cx="1541597" cy="924958"/>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A91A82E5-6DBF-4A94-A7CE-2FC3EEA08F4B}" type="datetimeFigureOut">
              <a:rPr lang="ar-SA" smtClean="0"/>
              <a:t>07/05/36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55364C4-C0C6-4AC0-8606-837E2CCC0EAE}" type="slidenum">
              <a:rPr lang="ar-SA" smtClean="0"/>
              <a:t>‹#›</a:t>
            </a:fld>
            <a:endParaRPr lang="ar-S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91A82E5-6DBF-4A94-A7CE-2FC3EEA08F4B}" type="datetimeFigureOut">
              <a:rPr lang="ar-SA" smtClean="0"/>
              <a:t>07/05/36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55364C4-C0C6-4AC0-8606-837E2CCC0EAE}"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A91A82E5-6DBF-4A94-A7CE-2FC3EEA08F4B}" type="datetimeFigureOut">
              <a:rPr lang="ar-SA" smtClean="0"/>
              <a:t>07/05/36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55364C4-C0C6-4AC0-8606-837E2CCC0EAE}"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91A82E5-6DBF-4A94-A7CE-2FC3EEA08F4B}" type="datetimeFigureOut">
              <a:rPr lang="ar-SA" smtClean="0"/>
              <a:t>07/05/36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55364C4-C0C6-4AC0-8606-837E2CCC0EAE}"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A91A82E5-6DBF-4A94-A7CE-2FC3EEA08F4B}" type="datetimeFigureOut">
              <a:rPr lang="ar-SA" smtClean="0"/>
              <a:t>07/05/36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55364C4-C0C6-4AC0-8606-837E2CCC0EAE}" type="slidenum">
              <a:rPr lang="ar-SA" smtClean="0"/>
              <a:t>‹#›</a:t>
            </a:fld>
            <a:endParaRPr lang="ar-SA"/>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A91A82E5-6DBF-4A94-A7CE-2FC3EEA08F4B}" type="datetimeFigureOut">
              <a:rPr lang="ar-SA" smtClean="0"/>
              <a:t>07/05/36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55364C4-C0C6-4AC0-8606-837E2CCC0EAE}"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A91A82E5-6DBF-4A94-A7CE-2FC3EEA08F4B}" type="datetimeFigureOut">
              <a:rPr lang="ar-SA" smtClean="0"/>
              <a:t>07/05/36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F55364C4-C0C6-4AC0-8606-837E2CCC0EAE}" type="slidenum">
              <a:rPr lang="ar-SA" smtClean="0"/>
              <a:t>‹#›</a:t>
            </a:fld>
            <a:endParaRPr lang="ar-SA"/>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A91A82E5-6DBF-4A94-A7CE-2FC3EEA08F4B}" type="datetimeFigureOut">
              <a:rPr lang="ar-SA" smtClean="0"/>
              <a:t>07/05/36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F55364C4-C0C6-4AC0-8606-837E2CCC0EAE}"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1A82E5-6DBF-4A94-A7CE-2FC3EEA08F4B}" type="datetimeFigureOut">
              <a:rPr lang="ar-SA" smtClean="0"/>
              <a:t>07/05/36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F55364C4-C0C6-4AC0-8606-837E2CCC0EAE}"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A91A82E5-6DBF-4A94-A7CE-2FC3EEA08F4B}" type="datetimeFigureOut">
              <a:rPr lang="ar-SA" smtClean="0"/>
              <a:t>07/05/36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55364C4-C0C6-4AC0-8606-837E2CCC0EAE}" type="slidenum">
              <a:rPr lang="ar-SA" smtClean="0"/>
              <a:t>‹#›</a:t>
            </a:fld>
            <a:endParaRPr lang="ar-SA"/>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A91A82E5-6DBF-4A94-A7CE-2FC3EEA08F4B}" type="datetimeFigureOut">
              <a:rPr lang="ar-SA" smtClean="0"/>
              <a:t>07/05/36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55364C4-C0C6-4AC0-8606-837E2CCC0EAE}"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91A82E5-6DBF-4A94-A7CE-2FC3EEA08F4B}" type="datetimeFigureOut">
              <a:rPr lang="ar-SA" smtClean="0"/>
              <a:t>07/05/36</a:t>
            </a:fld>
            <a:endParaRPr lang="ar-SA"/>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ar-SA"/>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55364C4-C0C6-4AC0-8606-837E2CCC0EAE}"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15.xml"/><Relationship Id="rId1" Type="http://schemas.openxmlformats.org/officeDocument/2006/relationships/slideLayout" Target="../slideLayouts/slideLayout2.xml"/><Relationship Id="rId4" Type="http://schemas.openxmlformats.org/officeDocument/2006/relationships/slide" Target="slide17.xml"/></Relationships>
</file>

<file path=ppt/slides/_rels/slide15.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98599" y="1196752"/>
            <a:ext cx="5273601" cy="1296144"/>
          </a:xfrm>
        </p:spPr>
        <p:txBody>
          <a:bodyPr>
            <a:normAutofit fontScale="90000"/>
          </a:bodyPr>
          <a:lstStyle/>
          <a:p>
            <a:r>
              <a:rPr lang="ar-SA" b="1" dirty="0" smtClean="0"/>
              <a:t>استراتيجيات التدريس</a:t>
            </a:r>
            <a:br>
              <a:rPr lang="ar-SA" b="1" dirty="0" smtClean="0"/>
            </a:br>
            <a:r>
              <a:rPr lang="ar-SA" b="1" dirty="0" smtClean="0"/>
              <a:t> في التربية البدنية  </a:t>
            </a:r>
            <a:endParaRPr lang="ar-SA" b="1" dirty="0"/>
          </a:p>
        </p:txBody>
      </p:sp>
      <p:sp>
        <p:nvSpPr>
          <p:cNvPr id="3" name="عنوان فرعي 2"/>
          <p:cNvSpPr>
            <a:spLocks noGrp="1"/>
          </p:cNvSpPr>
          <p:nvPr>
            <p:ph type="subTitle" idx="1"/>
          </p:nvPr>
        </p:nvSpPr>
        <p:spPr>
          <a:xfrm>
            <a:off x="1476645" y="5085184"/>
            <a:ext cx="5712179" cy="1368152"/>
          </a:xfrm>
        </p:spPr>
        <p:txBody>
          <a:bodyPr/>
          <a:lstStyle/>
          <a:p>
            <a:r>
              <a:rPr lang="ar-SA" dirty="0" smtClean="0">
                <a:solidFill>
                  <a:schemeClr val="bg2">
                    <a:lumMod val="50000"/>
                  </a:schemeClr>
                </a:solidFill>
              </a:rPr>
              <a:t> </a:t>
            </a:r>
            <a:r>
              <a:rPr lang="ar-SA" b="1" dirty="0" smtClean="0">
                <a:solidFill>
                  <a:schemeClr val="bg2">
                    <a:lumMod val="50000"/>
                  </a:schemeClr>
                </a:solidFill>
              </a:rPr>
              <a:t>إعداد الطالب : ماهر بن خليل الجري </a:t>
            </a:r>
          </a:p>
          <a:p>
            <a:r>
              <a:rPr lang="ar-SA" b="1" dirty="0" smtClean="0">
                <a:solidFill>
                  <a:schemeClr val="bg2">
                    <a:lumMod val="50000"/>
                  </a:schemeClr>
                </a:solidFill>
              </a:rPr>
              <a:t>الرقم الجامعي : 434910705</a:t>
            </a:r>
          </a:p>
          <a:p>
            <a:r>
              <a:rPr lang="ar-SA" b="1" dirty="0" smtClean="0">
                <a:solidFill>
                  <a:schemeClr val="bg2">
                    <a:lumMod val="50000"/>
                  </a:schemeClr>
                </a:solidFill>
              </a:rPr>
              <a:t>إشراف الدكتور : راشد بن محمد الجساس</a:t>
            </a:r>
          </a:p>
        </p:txBody>
      </p:sp>
      <p:pic>
        <p:nvPicPr>
          <p:cNvPr id="1032" name="Picture 8" descr="http://1.bp.blogspot.com/-5Ba1wrEBwNI/U8MsA627JSI/AAAAAAAAACs/ibWW2-4rPjA/s1600/7.jpg"/>
          <p:cNvPicPr>
            <a:picLocks noChangeAspect="1" noChangeArrowheads="1"/>
          </p:cNvPicPr>
          <p:nvPr/>
        </p:nvPicPr>
        <p:blipFill>
          <a:blip r:embed="rId2">
            <a:clrChange>
              <a:clrFrom>
                <a:srgbClr val="F1F1F1"/>
              </a:clrFrom>
              <a:clrTo>
                <a:srgbClr val="F1F1F1">
                  <a:alpha val="0"/>
                </a:srgbClr>
              </a:clrTo>
            </a:clrChange>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827583" y="3573016"/>
            <a:ext cx="7560841" cy="1296144"/>
          </a:xfrm>
          <a:prstGeom prst="rect">
            <a:avLst/>
          </a:prstGeom>
          <a:ln>
            <a:noFill/>
          </a:ln>
          <a:effectLst>
            <a:outerShdw blurRad="292100" dist="139700" dir="2700000" algn="tl" rotWithShape="0">
              <a:srgbClr val="333333">
                <a:alpha val="65000"/>
              </a:srgbClr>
            </a:outerShdw>
          </a:effectLst>
        </p:spPr>
      </p:pic>
      <p:sp>
        <p:nvSpPr>
          <p:cNvPr id="7" name="AutoShape 10" descr="data:image/jpeg;base64,/9j/4AAQSkZJRgABAQAAAQABAAD/2wCEAAkGBxQTEBUUExQVFhUXGBgaGRgWGB4dGhgYGhwfGhgcGhgdHCkgGx8lGxsdITEiJiorLi4uGB8zOTMtNygtLiwBCgoKDg0OGhAQGzgmICQsNCwuNC80LCw0LC00LCwvLCwsLC00NDQwLCwsLCwsLCwsLCwsLCwsLDQsNCwsLCwsLP/AABEIAL8BBwMBIgACEQEDEQH/xAAcAAACAwADAQAAAAAAAAAAAAAABgQFBwECAwj/xABPEAACAQMBBQUDBgoGBwgDAAABAgMABBEhBQYSMUETIlFhcQcygRRCUpGhsSMzNDVyc7KzwfAIFRZiktFTVIKUotLhF2OjwtPi4/ElQ5P/xAAbAQABBQEBAAAAAAAAAAAAAAAAAQIDBAUGB//EADQRAAICAQIDBgQFAwUAAAAAAAABAgMRBCEFEjETMkFRYXEigaGxQpHB4fAUI9EGMzRy8f/aAAwDAQACEQMRAD8A3GiiigAooooAKKKKACiiupagDk0vb072w2QAfLyMO7GuM45ZP0Rnr9QODXrtXe+yt9JbmMEnAUHiYnXTC5PSkGKeK6v7i8UMUTsxGHPzuELnh6DQkDXVieelTxjGqud96fJFZ934LPqI3hZLtN49py96O3t4V8JyxYg8tFII05ggVSba3s2pbtmTslUnQogKZ8ASSRyzg61e5JtyfnEnJ+OP4VHtI88SuMxlTxg6jGPvrHo/1HCF0OeiLi/DfZe7yV46luTz0F2L2mXo59g36UZ/8riptv7VJwBxwRMepUsox6HP30m7XsOxuJIhkhW001KkZX7CKjpbvnRW+qvSI6DQ3QU1BYayvAtZWDXtme0FHGZYHj8OFg/16LinO3lDqGGQCMjiBB18QdRWHWNyQVcrgqQcNyJBz9VbLsTai3EQkUEdCDzBHMefrXOcS0cKGnBbMhrm5NplhRRRWWShRRRQAUUUUAFFFcZoA5oqp25vLaWalrmeOPAzgnLEHOMIMseR5DoaXP8Atd2P/rf/AIM3/pUAPNFI3/a7sf8A1v8A8Gb/ANKpezfaZsud+GO8jzp+MDxg5OBgyKoJz4UAN1FcBgRnOlGaAOaKKKACiiigAooooAKKKKACuCap7rbuGZUjJKkgliAMj6z9lVe0dqyOjKWSIMMEqTxDPgxIxnx505RbG8yIm93tAS2JigCyzDQn5iHwOPePkPiazS+2td3rYd5JB9AaIOuqjCjlzPhTTFsOyTUkNjxy32a5qFvttOOHZ8vYs3EQEGO6F4iATyHQmt7S36ajEaoZk/F/zYR2eRl8NrJfXQihA8j0VQdXbTQcvsrUN3ZLa0mNjJcF5n4DqOHvD3V4tQGIOQCdcjxqg3eni2fsppyD8olXK55ZP4pdMd0DvEeZ+Cpupu+byYtK5SINl3wSzE6kLpjiPU9M515Ua5LWU2QseIvb3ZE9zd1YFlQDhUdD1xrUGW7kkkMYwqAnPTCjmWPSve2nUKqpNnhAA7TVtBgZY6k+JOSa631u0kbI4DI3MIcZ/k/dXD18Gsc8TksZ6+nlghVST9BB2ptriuZXXVGbTxwAFXX0AqXs3bioc8MZ8pUDA/z8K8Np7syI34MF18DgMPXx9R9VUkkZU4YFT4EEH6jXqVFeltpjXB5SWC264S3RqOyd8I1AV7aLh8YgB6nh5fbTjsnbsFxgRuOLGeA6MB6eXlkV8/wzsnunH8+FXGz9pZI14XByCPEdQehqhquCQazB4GPnh6o36ikvdffHjIiuCAx92TQA+TdAc9RocjQdXOuZuonTLlmiSMlJZRzRRXjdXKRozyMqIoyzOwVVHUknQCohx7VX7Y21Bapx3E0cSagF2AyQM4GfeOAdBk1mu93thAke22bCbmcHAkA44zgAsUVDxSY1GdBkZ1HNOTcS/wBoMs+0bpgT81u86qTnAAISPOToOWmnQAqWS93p9u44XSwhOdQJpsYGOqxDOc644iMaZHSs82p7RNqXvDE1zJqeELB+DLltMER4L+GD41qGxfZ3Y2+cx9ux6z4bHkFwFH1E686Y7SwiiAEcaJgYHAoGnhoOVJkdyM+e5t19oOxZ7a5ZjzZkYk9NSdanWns32hIM9iE0BHG6jOfLJIPrW/0UmReQw2H2T3xBJMC46GQ5PpwoR5amod57N9oRrxdiH8o2DN/h5n4Vv1FGReRHzlNLtGyCkveW4xhe9IgwegIIHTl5U27B9te0InUz8FxGBgqQEY6aESKuhzgnIPX1rXnUEEEAg8wdQfUUo7zezy1uu8g7CTvd6JV4WJ1y6Y72ueRB1OvLC5EcBs3T9qVjeqoMiwTHGYpmA1JwAjnAfJ6DXXlTyK+O95d1LiykZZUJTThlUHs2zy73Q6HunXTw1rV/Yn7RHkdbC5Lu7Z7GUkscKuSjZ5YC6H1z5qRm20UCigAooooAKKKKAEjfiBkcOpID4zgnUgY+7FUFrs/jHEzYUczz9B5mn/eey7W2YDmveHw5/ZmsV3v3oa1iEMRxK+ufoLqOL9Lnj4+FWtPB2NRiQTXxDLtG4trYAzyqmcaEknU4B4VBY/AdDSVvrt60uUjigSZkWVGZuHHEgDK2CSDk5GBj414bF3IuZkFxK4USZOp4pSdccRI7ucDqTjwpl/sFAYxJwzZxqk0hABzqCe6cHxHjWinpapJttteQ1RE7fTbQvDGIoXjjTi54yc4APCDjQDlnrzpp2JvLs5I44j2kCqMZkjJOnM9zOrHz61Mvdy7JQGCqBkYD3DDPUrntMZx1zXnfbmWxVTCG4GyOJZg2NPByVbBzy+2nT1OknHkeV+QYZe2sMUqccTqy9CrZHxwTiu/yORBxKxA6a4z8Oo+GKznbu6lzY5uLZm4BqzIeEhRr3l9118eh8MUybr7+JOhN46JMDgMdFdemOi46jOOvXSKelUlzVPK8RBnXacg0kUMPq+7SvRhbzDhOBnow0+3+BrrbTwEDgdJi2vccFBnzHP4VHubUcWMYPMEcqppNbrYXOCu2lucupTK+neX4g6ilW/2dJCe8NOjDkfQ/yae4rySLGvEvn/A9KmI8NwCpADHmpwQfHTr99aOm4vdS8TfMiSM2JGz7vjGD7w+3zrT9yN4zIOwlYmQDuMfnKOhP0h9opA2xu08TdpD014f4L4+ldLaYgq65DDDDxBHL7avamNGsqzB+3oyOXwSzHozcc1j39I+/kS2to1dlSRpO0UHAfhCFeLxAOtarsmd3hjaRSjlQWB01xrpnQeR18ayL+kv+Ksv05vuSuVaw8Fkud0924bOBVjALkd6QgBnySwzjwzgeQq8rpD7q+g+6u9Rk6QUV1kOFJ8jWEwe0jabkKjhmPILCpJ+AWgRywbxRWJf222z9F/8Adh/yUf222z9F/wDdh/yUmV5hzehttFYl/bbbP0X/AN2H/JUe59oe1I8doeDPLigUZ9MrS7PxDmN1oqHsidnt4XY5Z4o2Y+JZQTp6mplA4qd67VJLKcSKGAikYBhnDKhKn1BrHfYv+fLT1l/cyVtG8P5HcfqJf2DWL+xf8+2nrL+5enIin1Pq2iiilGBRRRQAUUV5zyhVLMcAAkk9ANSaAIO3Nqx28ReTkdAPpHw+oGvmrfC5C7TSZkJTMb8OTqqt3lDfDn51ou8W12uZ2ck8AJCL4L6eJ5n18hVBtTZEdzGUchXHuP8ARPUHyI5+g8Kj0XEFDU4fde37l6zQ4o5vxDnDdFcF3iWOQE9w4YAro4IyW0GM6DUeFdWVYXYt2jq2FYEcSkHk+rE4GftrLbHa95sxuzmiDxno4ypHLuSDmMfNOQPAU32e/wAkkeGbsjpjsguAuNVOSSPVRWrLRWt5h8S9DKbx1GtYOBiFiJRiMkNp4BgvCB4Zwc4HWuUtihKmNeBiSx4uTY0PCTyPXGv8F1N6ImRklaRgCSrjIyOquARn7R9VV0+99sqFXHGFPcJ4chOq9ScHl116U1aHUP8AAJzIaRbGJhwwxhepD4wPMEk4rE7aWBLhuNeOASNhQfeTJ4cEkeWuaY7veO4vMQ28XGQMcWBnh5jidvAaZJXPnV/uxu5Har3gsk51ZsZCeCrnl115ny0q3G6PDa5Tte7WMD66pXSUYoTW2J8px8mspo1z7zOSGHLUuAOfgfWraHdfaOAe1ZSOQadsjHL3cj7afDIfE12SdgMA6HpWSv8AVEe7ybefVmlLg9mMqW5ebO2hwxIHOW4VDE5OWAAOvrmpR2oo56fA/wCVUuzbgDQL3ujHUAeQ8c9aIGJmYMSxPjz+FZ1ej02olzRm9/X9Ctb21O0olv8A1wnLIz8a9XLs6gKwYkcPEjDGvPUdOfwqw2Fu8sbdq4y/QfR/93nTDSrh9UJZi3t6jVbJrc6isX/pL/irL9Ob7kraqxX+kv8AirL9Ob7kq4NHKH3V9B91d66Q+6voPurvTCwdJvdb0P3V89+zX86W/q/7tq+hJvdb0P3V89+zX86W/q/7tqh1P/Hs/wCr+wi/3I+6N6zRmiivOOZnRYDNZV7a/wAZbfoyfetarWVe2r8Zbfoyfeta/A2/6yPs/sU9cv7L+RqW7/5Hb/qYv2BVhVfu/wDkdv8AqYv2BVhXbGSuhX7w/kdx+ol/YNYv7F/z7aesv7l62jeH8juP1Ev7BrF/Yv8An209Zf3L05Ec+p9W0UUUowKKKKACou0rJZozG+eFueDipVFI1lYFTxuhMutylHuYI8Dz+vX+FVFxsQp7wK+o/j1rScV1dARgjI8DVC3h8JbxeC9XxCyPe3Mxk2dlSp4WU81Zcg/DlVBe7iWr69jwnxjcj/hOn2VqO1dmQjlxKT9EZH1VSyWjA+I6dM/CoYS1+l2rk8E/Npb95LD/ACM4f2e2oOT24GunEOfjnhr2tdzrJNeyZz/3jkjl4DA+yn4ADRlPrXElmrDIw331K+Ka+Swp7/URaXSp7rb32F2FFReBFVF+ig4R9lcgY5VYybPHQketeHyFvKsey+djzN5Zp111wWILBGrlFJOBqa52gUgiaWZwiKMk8/QDxJ5AUpxb+SxXKpLZvFEVLnKsZRHk4kI5cIAORjoddMU+rT2WpuK6DLdVXU8SZoFtb8I8+tSIn4XV8DKkEVHtLtJUV42Do3JlOQf5+yrrZGyTIQzghP2vTy86ZTXY7MQ6/YbdZWoZn0+4xbNu+1jDYx0x5jw8RUqsq9oXtaisz8nsRHNOpKuTkxxYxppgOdSO63dI110rMtsX209oqTdzlIjhuA91ARy/BjljJ96ul5lXFc7MKumd0mqo5/Q+o6w/+kfdI8VnwOrYabPCwONE8DWarsazUhWnd3P+j1yegAVW++pFzb7PjcI3HnAOSsg5+IZQfsx4Uz+oXgm/kWP6CS2lOK92jcob2PhX8InIfOHh61IikDDKkMPFTkfWKwCWHZpGA7L5jjz9qkVHk2Jbv+JulHXEhAP16fdSK6L6pr3THy0c13ZRftJH0RMO63ofur579mo//KW/q/7t64Tc2XOroB0OuvwxU+w3RKMGM7Kw5GPukdDhs55ffUN+opdcoc3VNefVElfDNXKSar6fItt4faNdwXU0SJCVjkZRxK2cA4Ge/wA6hQe1G8LqCkGpA9xup/Tol3ShYks8xJOSSykk+ZK6mlO7tRFd9mucK6gZ58xzwKrUabQ2LEYJtLyHavT6zTYlY8JvzyfR5rKfbX+Mtv0ZPvWtWPOsp9tX4y2/Qk+9a53gn/Nj8/sTa7/Zfy+5qW7/AOR2/wCpi/YFWFV+7/5Hb/qYv2BVhXbGSuhX7w/kdx+ol/YNYv7F/wA+2nrL+5eto3h/I7j9RL+waxf2L/n209Zf3L05Ec+p9W0UUUowKKKKACiiigArxuLlEGXZVBIALMBknkBnrVXvNNeCLhsY43lY445X4Y4hg98gZZjnHdA8fDBTd1PZm6Xfy7adx8ruBgoDkpG3Mnvc+EnugAAc8ZxgA0sVCvb+FMiR0GACVJBODy7vPXHh0qWJB4ikv2ibnG/jV7ZxDdxe5JqOJc6o7AEleo569NTSSzjYCa17aykiNwreD5Cn0J5VGmtSp00PhVFFu5eIg7aOMuBr2LlgcAZbDIpGT80cXrXnbXskTYPFgc0bP3HlWLZqpRlyaiHzQlepnW8P9i6nYEZ5NnBFR80v72b1mCASJCvGzqmrkJ3ge8RjPTlnr5apF/tm+lDcV0IwwIKxxgLg55Eni5HGc55VC6e2faZST+vyOg0Td1f9mLePZY/Mb9lP/WN8X0aytW7p6S3I5H+8qjJHTlzzp23H2lbXO1toXEjxFl4IYAxGWTvK5UH3uIgDToxBGuqzsremeWyGzbODNzrHxw5CLCfelJzlGLN3idMknOSBV/vRsa2sdmQWHCkspJcyMi5Bzl2BxkZPdHXhXB5a7a5Ka9uiMyqi3V6hVrvN/l+yPLejZx2axu7KaKJMhns5D+Dkxz7Ic8nwGOuDyFOW5HtRgvwYQnYXQTKxyEdnI2oAjfPe+boQDrpnBNY1FYRKcqig+ONR/lTPvJYNdbOS6TuXMALK6Eq2IyQQCNRy4gOhGnPVlN8LJNRW5d4hwe7R1Kdkk1nG3gJe7EPaTzyzrmZW4iGGDxsWLZXGh4vLSrz2bSRX+0Ggvl41ZHMcfEVUOupBAYcXcydc+7mq/asLQC32mhLxXnGZFUYCTj8ahOSMF+Jl8hjpmu+zNqW3yqK6jcQzRuGwwwG+kG6ajIyD1pH8F3PJZXn1wR1tXaVVVyUZJvKbxzeufTyYv7YsZNnbRdMHit5gULfOVW4o206MuD8adv6QVhw38MwxiSHB1OeKNjknOgHCygY8D8fDfy1O0rj5TH2aExqpAPEHK5w3GB9Egcjoo1q19rUg2ibdrcNxRiQMHwow3CQRqcnINSrVUvPxfoQS4bqo/gb9t/sQP6PtqWv534QUW3KknGjNIhXTzCN9VJ22LV7va88cK96a6lCDoOKQ88DQAak9ADT17KJTs5rlp0J7RYwoQg6qWznXTmKhbl7PNlefKpcTuFfh4iQQ7c3LHOTgsP8AazTZaulfiFhwvVy3UH89vuTfaPsuLZRtVte04pOLtAzFkYIFXuhiSpJOfj4aVSb1xEQmVHkRlxkK7AHJxjGedW29W1o57oXNy6ZVAsac1QAkkgZOSSefkKS96NvCbEceeAHJJz3j008BVWWLroyrWy6vz9DSWdJpJwvnmT7sU849fQqf60m/00v+Nv8AOvO3kLTKSSSWXJJyTr41HNW+x92bu4HHBBIyjk40XIPRyQCc9Ac1ocqXQwXOUuryfRR51lPtq/GW36Mn3rUD+pNu/Su/94/+Sol9uhteYjto5pCOXaSq2M88ZfSsHQcGlpr1a5p4z9i7qNYra+VI2zd/8jt/1MX7AqwqFsWJktoEYYZYo1I8CEAI+uptbhWRX7w/kdx+ol/YNYv7F/z7aesv7l62jeH8juP1Ev7BrF/Yv+fbT1l/cvTkRz6n1bRRRSjArjNU+1t4o4DwkMz4zgDGnjk6Y9M0q7Q3pmkyFPZr4Lz/AMX+WKpX6+mnZvL8kMlNIeL7aMUQzI6r5dfgBqaXrzfNOIBOFVz3pJSFVV6tqRoPMjlSa7EnJJJPMk5J+NUW+wb+r5+AEnhXOBnC8ahifLhJz5VnLiVl1sYQ2TZH2jbwjeIjpzzRK4UEsQAASSeQA5k1k3sJ3jnubaWCQki34AspJ1Vs4Q6alcaHPIgdKbfaTs65m2Xcx25DSMhypBJZBqypj55AwB15VvE5n997Q7+aV5LQwJblj2QljJcoNOI6/OILehFMns/37lkuPkt8Yu1kBaF4wVD8PvoQeRA1B5EZ6ivm5pmGnEwx0yRj4Uwez7YUl/tKGJWYYYO7gkMkaEEkNzB5AHxYUAfWlymV8x1FIlpvPHcIPlEQdSNHUYYeuvPnyI9KfZ5AF9ayq92XFaO8MWREhLLxMSQH/CEEnXQuRrk4AySc1ncSnKEFKPnjHgyOxtLYot6dhDal6bGwkwsMZmkaUHhDnASPiAyDhjzHQ88VQJuxDs49nteyuG4mxHPDLmJj0AA4eHTXUk6HQCrLcm7voe32lDG/YzSMXdlRomijLc9e2iCgEcYyBgZBxUr2ob0R7QOzrdm+TRyKLmV31CK3EqcPCpc91WZdBkSRkgfNuVVqEFFLBLDEceRMi3uhtozHs+0jgBx3mALH1A94+ZY0q3dy8rl5GZ3bmx5nw/8AqrqGx3cVuCS7u5Dn8a3aBeWRqsYHly51M2buvbTSdpsq7lU4HDhllxqCS6OMrnQYOMdetV7NNOzvSOl0fG9LpE+yow/POX9iFsndeWQgyAxp5+8fRenqfqq03t2zFY2hjTHEVKqvPAIxk48ftOTXbembaNjDm4SIxnncwBiq5wFDofcJJxnUE4rNYFlvroEED3nTtgSkjKRxBsev2AdadGuNXT5sraziEtXX210ls/hgvu/5ubV7It3I32AsVxiWO5LuUbJCqx4Qq9V93iyOTMSPGkyfdOPY20EF0En2bcsVVpUDdlJjKGTK44gMjIxkcRwMYrQ/ZVD8msuwkmjeQyO4RMhYw5yETjAJGct6segqf7Tt3xe7MniwONR2kZxkh01GANcsvEmn0zVmFkZbxeTC6mFe1PclrKcz26n5JJhlKarEx5qSCcAk5U6A5x0qX7INhR3qXfbmU9isZQLK6gcXaZ906+6KZ/Y9vSk8P9W3Y4pEBEYlAKui4/BFWHNMaA50HThxTJuLcbMlSSTZ4SJpQEeM91sopI/B5PIOcsuQddTipeVPcVSkujMi9mewJdpXMiSTzpGkZYuj6hicIMHOc6nGnunUV1bdf5Rtk2EE80iIxV5XBJTg/GnA6Bu6DyJx41rm6W6qbI2fM+Q1x2TPK68RUlAzKqrz4RnHIE4J00ASfZBIlvbX21bgk8Pd0Ayc4d+EnAJZig+H1JyJY2Fdk34lLvVuXbrtO32bYGRpT+OeRgccXf6AAcEYLEAdRzNUHtEMC3zw2yRrDAFiUoNXKjvu7c2YtnXyApw3UEkFptLbMkbRytkQZU4BnYZcBveXMianTAOMnSspY0jGljsB5hMDbsEkA0JZFA1HzpCFGuK2jYtrtho0Ml1a4OuezDnB8CnCh+B6c6xnY9tbMR8olljznVIg4HgSeMHx0CmtV3X3VsFEckV/K/0eGYR4Y88IACDrjhOeZ501joj1s2OZVxPJHI3RkjKaeYLtk+mKl1Gs7XswR2kj5/0jA49NBUmmkyCiiigCv3h/I7j9RL+waxf2L/n209Zf3L1tG8P5HcfqJf2DWL+xf8+2nrL+5enIin1Pq2iiilGFTvBsgXEeOTrqp8/A+RrOZoirFWBDDQg8xWuYpc3q2H2q9og/CL/xL4evhWVxHRdou0h1X1IrIZ3RW7I3YRkEssoK4zhDhcDnljr68sVH3lv7ZrSe0gUESxsjMo7qllwCToXI0PPXxqLu7towPhiTE3vDw/vAff4/VVLvbs82lz20WWt5u8D80MSSy58uY5aHGuDVama7HmoSUl18WRys5Y5ivcatwN1xs6xWIOsjOzSPIowGJ93HouPjmmqG6OgIz99Jm6u8iqgjc5jPJuq55gjwz9VJ+3/beI2KW1kQ4yM3JwQ36tD01+cOla2m1Ebo5XXxRPCaksobtveyXZtzcPNJ2kbyHiYRuFUsebYKnBJ1PnVtubuTZbMMjW/EWkwGaRwxwOgwAAM68vuFQNwt9otqQcQwlygHaxZ+HGmeaE/Ecj0JaXUIpeQ4RQSeug15CrD2HHN0TqW0UAnPQAczn0rG9+NovIexiyZ7yTs4wDqAxAJ9ApAz5+VUwhEMs+0r3uvJI7pEDngLkkDTQtg48BzPkwbu7hXF9FLe3Tdi8i4t45FBRYuYMqkcQycagg8zyIFUJJai1Y7sfq/2I+8/QuNj2l/siWKNj2tlydu0YxQxqMu5MnehK47qqSr6jCsQarPZ1tOd57raX9Xzzi4bhhaMxARwxkqEVWkBB0AOPo+tLe9u800tquzIbhZgutxKp4kAGOzhjlPekVcZLnVjgZwDmfsLfDaqpFbQNbcKKqIDEThVGBli3QDUmrbsgnyt7l6rQ6i2t2Qg3FeI47U9oKSqI57S8tFY5Zri3YJwjByxAOnMnTThqg34vdj2kSzW0h+WOrNHLYyhSTkZMhUlOEsuCGUn3tM5rmXf+9sRLJtC0ikMg4EliccBbgJCtGxLYJGvLQHA8aX2fbnSXLSX9wkadq7MnEAkY4iTlV8ycKOgHmKLbFCPN1KjeCq/tJcbZubWK+nRLZpVRo4SFJIBJkK5Jz04joM6DnWh2vsx7ApJbXDTxorCNH4NA3PhYDvfWOVR7/d8RSiSSBRIPdk4QSefJx8fPWpNlfyRHMblfLofUcjWRdxOL/tyi0mt/Midng0edzbvG3C6lW8CMfV4/Cp+z94J4sYcsv0X1HwPMVa2u9KuvBcxhh9IDI9Sp/hXpJu7BOC1tKB/d5gfA95fjVSFD72mnn06MYo+MWYzutblN6U0ADTTOAOQV0dwPgDj4Vf7v7kJsd7i/vW40tsdhw93tWYYzw5JBy3CAevEdQAal32wJLbeLZzuQRKkgGOhjR+IfU6n41I3q3/+RbRubW9i+UWsiIUVQvEismGUqQA4ZgTz0zzPIdLS26059SdZEaw9qW0pLrQpKsrcAt3RezIc4CA4B8sk+uaet9tvW2yreC3+QRM0pExi4swJIMB+neweWgHI6YrtsDYOy7TtNsRMDa8GYVZW/BMpKPwcZ4mZnBAyNCTg4NVGzdqQ7xpLbXCCG6jLyQSKOLgiLKOEnTiIzg8gdCMEVLuKeW+O9zXG7UTS6S3EpQhQApWKQtoOijhQeOcedY3Wre3ORYjY2SZCwwcXIAHJ7Ncdc/g2yOWoqo3G9ltxtK2edJEiUPwLxgnjx75BHIDQcjk58KbLqKJmykhMoE7OsfUxqGb0ALADTrrjwNP2xLLYIYcc8shOv4ZXRV64PCoB5Y1JBzU2+9hN8iFo5YJWGe4Cyk6HQFlxnOmpA15ilfaPs22pCuXs5SAAfwZWTmcDSNmPwpoqZtGxLu0EQFtLEYxjAWXIXTQYLHg0+bpVshyMjUeI1H118y3W793GQJLa4QnkHidSR5ZWq8SEaAnHrSYHc59V4or5ptd6byPPBdTDPjITy9Sanze0HaLDBuWH6KIp+tVBowLzm1757SjgsZzI2OKN0UdWZ1KgAep+FZJ7F1P9eWmnIyk+Q7Jx/Gl61tLu+nJRJriViMkAscnAyx5KOWpwABW+ex/2cSbPL3Nzw9u6cAQa9kpOWywYqxOF5DTBwTk0IZJ5NRooopRArgiuaKAEze/YeMzxjT56j9ofx+vxpZ2btpY2e2uxxWs3In/9Z5Z8hnXTkcHxrWGFZ1vfu6E1AJiY/wCBvDPh4fV65Gpp7CfbwW3iV7YPvRFvbmxJbB+ND2lu2CsnMEHkHxoG8xodMc8CHLDbXQAljVmwRhh3h6MNfqqx2Xt2azBidRNbNpwt80f3TyU9ccs+FQto2Fs7cVtLgHkjjDKcZ4cHw8RkVWuVcl2tbx7eH7FTPLvD8v8ABxsbd+3tZlnt0McqZ4WDueYwcgsQQRpgjFTN6N5TFCZZ3Z8aKnF7zdABy9TjQCqnguIzzYjPTvD/AKVA34iHbWbOwWISMjMeSl8cLEctApPOoq1Oy2MJz5k/X6FjTy7WajN4XiLdzHLdsJrh2Vh7iJoIxnOmmh8+enOve5t5JSTNc3MudD2krNkeBydRTuu5WozPkaco+Y8jx1IfYFnbjjnkGBr+FcKPLTTPh5+FaihqOkdkdwrOCUVpY52vR7/oKGyNkM+Egj06n5o82b+TTqottmwGSV8E4yx95j4Io1xnX7TS/e7/AMfEtvs+EOzHgVm7kau2i4GNevMry60s3+xr2S5DXEbyys8fDKpzEig5IIA7o9cddCdalhVCp5m9/Uy+I8ZlqI9lWuSC8F4+/wDgk7U2jNe3kbywyiBJYjHC0TcLxsylmc4wMpqTrocDTnp93eSTsBz6IiDQeSqPSu+zNlyTsSNFz3pG5Dx9T5VNl2jHbqUtdWIw0x5n9DwHn5DnzrL1GolqIqUvhj9/b+YOfk+b0RytxcWgCSoHiPzGwV9AdcHyrkbMguNbd+zfmYpP/KfD6/hVXabSdCdeJWOXV9Vfqcg9fPnVlZ7HW4PFbkpgjiVsng81b53LloahrkrfhS5l5PqvZiLcg/1LP2nZ9mwY/Vjx4uWKdtgbBS373vSEYLdAPADpVpaw8CBeItgYyxyT5k+Neta+m0FdL5ur9fAljWluZx7bTNDaQXkBAa0uEfXOoYFOmMgkgEdQTXjvhsbZu0hAZZAjyxsbedWA4gBkrzw/DnPCcczg6tSx7at9WnkOy7ZC2XRZCVIZpAw4UTPTi4e916aa1x7U57Cz2Wuy0w0y9myaAlCGBaSQjHCzqW6ZPFyxitFdB4zruXMuwDs0PEZcMA5LCPBnMoyeDi93y5+WtQvZvuAmzrhpJLlJLho+HskwAqnhZjg95tVGDhRjprpX2O1DHufxsxLGKSJSSc4aZ4lAPPupyHLCgUq+wa7iTaTq+kkkRWM9Mgh2X1IXI/Rp2VlCHb24fhtsRRR6uIYo8c++0jso0yeTjpmt/wB1tk/JLKC24uIxRqhbGASB3iB4E5rFfZjsZ7jeS6uJNRbSzs2TnvuzxxjUZOBxEHT3BW/0x9RQrjFc0UgBXj8lT6C/4RXtRQBWXe71pK3FLbW8jYxxPEjHHQZK5rx/spY/6la//wAI/wDlq5ooAj2dlHEgSJEjQclRQqjroAAOZqRRRQAUUUUAFFFFABXjdW6yIUcZUjBBr2opGsrDAzDbuyTBIVOqHPCfEeB8xpmq2z3dhnbg4zC591uaE55FTrnwwQNK1TauzlmjKN8D1U9CKzW/s2ikKOMEfaOhHka57U0PSWc8e6/5gq2VJPdbBdbEktAqSENpoy5wdeWvUeFQL6zSaNo5FDIwwQf4eB86ddh7SS5j+T3GrfNJ6+Gv0hr6j40u7V2a8EnA/wDst0YeP/Sq99WMX1PZ/RiOON49BMTdK5wIbe+uAh0CHLHGgABDDAwANMculW9p7M7O3PabQklupjg9lx4Hq7Dvc/73XrVra3LRuHQkMOR/h5jypingS+jMkYC3Cjvp9PzH8D8D0NXKNddOtpPMvD+eZJGba9TNrDdCKKYOrydmrl0iJyqudAQcZOOnXlrWgWmxVjTtbs8CfNjHvMfA45ff44rx3cvI4Zj2qDPLjI1jPLkfPrzFc7z2kqy8cjF1Puv0xzA8B/JqBzc4dtZ8TW2PBe4nVcz3PLam2WlHAgEcQ5IvX9Lx11qrrlVJOACSeQGpPwpv2ButjDzjXpH0/wBrx9Kr11W6qf8ANhiTmyr2Fu682GfKR/8AE36OenLWny0tVjQKihQOg/nU+deqrXaui0ukhQtuvmWYwUQoooq2OKm93ctpbmK6khVp4c9nJqCufHBw2MnHFnBORipkGz4kQosaBWzxKFGGyMHiGNcjQ551KooAVtr7jW01n8jAMVvxh+CM/wDeGVlGfdBYnlyzpgYx5R+ziwjRBBD2Dxvxxyxse1R9ASGfi4gQo7rAqddNabqKAK3ZmyliklkAHHKULsNOIogQHHoPXzqyoooAKKKKACiiigAooooAKKKKACiiigAooooAKKKKACqjeLY4uI9NJFBKn+B8j9lW9FMsrjZFxl0YjWTI5EZGIYFWU8joQRTbs+8S9h7CY4lA0bqSPnDz8R6/CVvZsPtFMsY/CD3h9JR/Efz0pHikKsGU4IOQfAiuckpaO1xe8X9V/kr9x+h77QsnhkKONR9RHQjyrpZ3LRSK6HDKc/8AQ+VNkMke0IeFsLOg5/xHip6jp9VKNxAyOUcYZTgioL6eyasrfwvo/L0GyjjdDPeWqX0faw4WZffTx/no3XkfLy3Xu2Ym1kQvGQcg/M8jnpn4g8qh7sWMzSh4zwAc3I0PiuPnZp/igAJIABY5PmcY1+ArU0lUrmru6/HykTRWdyt2Ru/FAxZcs2uC3MDwH+dXFFFa1dca1iKwiVLAUUUU8AooooAKKKKACiiigAooooAKKKKACiiigAooooAKKKKACiiigAooooAKKKKACiiigDgikre7YfCTPGNCe+oHL+96eP107V1Zciq+p08b4cr/APBsoqSwZPbXLRuHQ4Ycj/PSnpLBL2KOWVCjeWmR4ePCeY61zZ7rQxzF9WGQUU8l/wA9eXhir4CqWi0U601ZuvL9RsINdTpDCqKFUBQOQGg+qvSiitRLBIFFFFKAUUUUAFFFFABRRRQAUUUUAFFFFABRRRQAUUUUAFFFFABRRRQAUUUUAf/Z"/>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pic>
        <p:nvPicPr>
          <p:cNvPr id="8" name="Picture 11" descr="http://www.zs10suwalki.pl/zs10/images/stories/male14_15/sport.jpg"/>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96136" y="980729"/>
            <a:ext cx="2715491" cy="1512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726870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15616" y="548680"/>
            <a:ext cx="6965245" cy="1202485"/>
          </a:xfrm>
        </p:spPr>
        <p:txBody>
          <a:bodyPr>
            <a:normAutofit/>
          </a:bodyPr>
          <a:lstStyle/>
          <a:p>
            <a:r>
              <a:rPr lang="ar-SA" dirty="0">
                <a:solidFill>
                  <a:srgbClr val="C00000"/>
                </a:solidFill>
              </a:rPr>
              <a:t>مكونات استراتيجيات التدريس </a:t>
            </a:r>
            <a:r>
              <a:rPr lang="ar-SA" dirty="0" smtClean="0">
                <a:solidFill>
                  <a:srgbClr val="C00000"/>
                </a:solidFill>
              </a:rPr>
              <a:t> </a:t>
            </a:r>
            <a:endParaRPr lang="ar-SA" dirty="0">
              <a:solidFill>
                <a:srgbClr val="C00000"/>
              </a:solidFill>
            </a:endParaRPr>
          </a:p>
        </p:txBody>
      </p:sp>
      <p:sp>
        <p:nvSpPr>
          <p:cNvPr id="3" name="عنصر نائب للمحتوى 2"/>
          <p:cNvSpPr>
            <a:spLocks noGrp="1"/>
          </p:cNvSpPr>
          <p:nvPr>
            <p:ph idx="1"/>
          </p:nvPr>
        </p:nvSpPr>
        <p:spPr>
          <a:xfrm>
            <a:off x="827584" y="1556792"/>
            <a:ext cx="7488832" cy="4248472"/>
          </a:xfrm>
          <a:solidFill>
            <a:schemeClr val="bg1"/>
          </a:solidFill>
          <a:ln>
            <a:solidFill>
              <a:srgbClr val="C00000"/>
            </a:solidFill>
          </a:ln>
        </p:spPr>
        <p:txBody>
          <a:bodyPr>
            <a:normAutofit/>
          </a:bodyPr>
          <a:lstStyle/>
          <a:p>
            <a:pPr marL="0" indent="0" algn="ctr">
              <a:buNone/>
            </a:pPr>
            <a:endParaRPr lang="ar-SA" sz="2800" dirty="0"/>
          </a:p>
          <a:p>
            <a:pPr marL="0" indent="0" algn="ctr">
              <a:buNone/>
            </a:pPr>
            <a:endParaRPr lang="ar-SA" sz="2800" b="1" dirty="0"/>
          </a:p>
          <a:p>
            <a:pPr marL="0" indent="0">
              <a:buNone/>
            </a:pPr>
            <a:r>
              <a:rPr lang="ar-SA" sz="2800" b="1" dirty="0"/>
              <a:t> </a:t>
            </a:r>
            <a:r>
              <a:rPr lang="ar-SA" sz="2800" b="1" dirty="0" smtClean="0"/>
              <a:t>                </a:t>
            </a:r>
            <a:r>
              <a:rPr lang="ar-SA" sz="2800" b="1" dirty="0" smtClean="0">
                <a:solidFill>
                  <a:srgbClr val="0070C0"/>
                </a:solidFill>
              </a:rPr>
              <a:t>مكونات </a:t>
            </a:r>
            <a:r>
              <a:rPr lang="ar-SA" sz="2800" b="1" dirty="0">
                <a:solidFill>
                  <a:srgbClr val="0070C0"/>
                </a:solidFill>
              </a:rPr>
              <a:t>الاستراتيجية</a:t>
            </a:r>
            <a:r>
              <a:rPr lang="ar-SA" sz="2600" dirty="0" smtClean="0">
                <a:solidFill>
                  <a:srgbClr val="0070C0"/>
                </a:solidFill>
              </a:rPr>
              <a:t> </a:t>
            </a:r>
            <a:endParaRPr lang="en-US" sz="2600" dirty="0">
              <a:solidFill>
                <a:srgbClr val="0070C0"/>
              </a:solidFill>
            </a:endParaRPr>
          </a:p>
          <a:p>
            <a:endParaRPr lang="ar-SA" dirty="0"/>
          </a:p>
        </p:txBody>
      </p:sp>
      <p:pic>
        <p:nvPicPr>
          <p:cNvPr id="3074" name="Picture 2" descr="http://www.ghassan-ktait.com/data/15/imagesCABVVHOM.jpg"/>
          <p:cNvPicPr>
            <a:picLocks noChangeAspect="1" noChangeArrowheads="1"/>
          </p:cNvPicPr>
          <p:nvPr/>
        </p:nvPicPr>
        <p:blipFill>
          <a:blip r:embed="rId2">
            <a:clrChange>
              <a:clrFrom>
                <a:srgbClr val="EFEFEF"/>
              </a:clrFrom>
              <a:clrTo>
                <a:srgbClr val="EFEFEF">
                  <a:alpha val="0"/>
                </a:srgbClr>
              </a:clrTo>
            </a:clrChange>
            <a:extLst>
              <a:ext uri="{28A0092B-C50C-407E-A947-70E740481C1C}">
                <a14:useLocalDpi xmlns:a14="http://schemas.microsoft.com/office/drawing/2010/main" val="0"/>
              </a:ext>
            </a:extLst>
          </a:blip>
          <a:srcRect/>
          <a:stretch>
            <a:fillRect/>
          </a:stretch>
        </p:blipFill>
        <p:spPr bwMode="auto">
          <a:xfrm>
            <a:off x="1043608" y="1772816"/>
            <a:ext cx="2095500" cy="18002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رسم تخطيطي 4"/>
          <p:cNvGraphicFramePr/>
          <p:nvPr>
            <p:extLst>
              <p:ext uri="{D42A27DB-BD31-4B8C-83A1-F6EECF244321}">
                <p14:modId xmlns:p14="http://schemas.microsoft.com/office/powerpoint/2010/main" val="1330019122"/>
              </p:ext>
            </p:extLst>
          </p:nvPr>
        </p:nvGraphicFramePr>
        <p:xfrm>
          <a:off x="2555776" y="3569444"/>
          <a:ext cx="5688632" cy="20076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34508174"/>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600200"/>
            <a:ext cx="8579296" cy="4876800"/>
          </a:xfrm>
        </p:spPr>
        <p:txBody>
          <a:bodyPr/>
          <a:lstStyle/>
          <a:p>
            <a:endParaRPr lang="en-US" sz="3200" dirty="0"/>
          </a:p>
          <a:p>
            <a:endParaRPr lang="ar-SA" dirty="0"/>
          </a:p>
        </p:txBody>
      </p:sp>
      <p:pic>
        <p:nvPicPr>
          <p:cNvPr id="4" name="Picture 11" descr="http://www.zs10suwalki.pl/zs10/images/stories/male14_15/sport.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36633" y="3645024"/>
            <a:ext cx="4267200" cy="2376264"/>
          </a:xfrm>
          <a:prstGeom prst="rect">
            <a:avLst/>
          </a:prstGeom>
          <a:noFill/>
          <a:extLst>
            <a:ext uri="{909E8E84-426E-40DD-AFC4-6F175D3DCCD1}">
              <a14:hiddenFill xmlns:a14="http://schemas.microsoft.com/office/drawing/2010/main">
                <a:solidFill>
                  <a:srgbClr val="FFFFFF"/>
                </a:solidFill>
              </a14:hiddenFill>
            </a:ext>
          </a:extLst>
        </p:spPr>
      </p:pic>
      <p:sp>
        <p:nvSpPr>
          <p:cNvPr id="5" name="مستطيل 4"/>
          <p:cNvSpPr/>
          <p:nvPr/>
        </p:nvSpPr>
        <p:spPr>
          <a:xfrm>
            <a:off x="827584" y="980728"/>
            <a:ext cx="7200800" cy="2554545"/>
          </a:xfrm>
          <a:prstGeom prst="rect">
            <a:avLst/>
          </a:prstGeom>
        </p:spPr>
        <p:txBody>
          <a:bodyPr wrap="square">
            <a:spAutoFit/>
          </a:bodyPr>
          <a:lstStyle/>
          <a:p>
            <a:r>
              <a:rPr lang="ar-SA" sz="3200" b="1" dirty="0"/>
              <a:t>الاستراتيجية الرياضية :</a:t>
            </a:r>
            <a:endParaRPr lang="en-US" sz="3200" dirty="0"/>
          </a:p>
          <a:p>
            <a:r>
              <a:rPr lang="ar-SA" sz="3200" dirty="0"/>
              <a:t>هي مجموعة من الأهداف الرياضية موضوعة بصورة شاملة ومتكاملة تتضح فيها وسائل العمل ومتطلباته ، واتجاهات </a:t>
            </a:r>
            <a:r>
              <a:rPr lang="ar-SA" sz="3200" dirty="0" smtClean="0"/>
              <a:t>مساره </a:t>
            </a:r>
            <a:r>
              <a:rPr lang="ar-SA" sz="3200" dirty="0"/>
              <a:t>بهدف إحداث تغيرات لتحقيق الأهداف والنتائج الرياضية المحددة .</a:t>
            </a:r>
            <a:endParaRPr lang="en-US" sz="3200" dirty="0"/>
          </a:p>
        </p:txBody>
      </p:sp>
    </p:spTree>
    <p:extLst>
      <p:ext uri="{BB962C8B-B14F-4D97-AF65-F5344CB8AC3E}">
        <p14:creationId xmlns:p14="http://schemas.microsoft.com/office/powerpoint/2010/main" val="27445836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C00000"/>
                </a:solidFill>
              </a:rPr>
              <a:t>عناصر الاستراتيجية</a:t>
            </a:r>
            <a:endParaRPr lang="ar-SA" dirty="0">
              <a:solidFill>
                <a:srgbClr val="C00000"/>
              </a:solidFill>
            </a:endParaRPr>
          </a:p>
        </p:txBody>
      </p:sp>
      <p:sp>
        <p:nvSpPr>
          <p:cNvPr id="3" name="عنصر نائب للمحتوى 2"/>
          <p:cNvSpPr>
            <a:spLocks noGrp="1"/>
          </p:cNvSpPr>
          <p:nvPr>
            <p:ph idx="1"/>
          </p:nvPr>
        </p:nvSpPr>
        <p:spPr>
          <a:xfrm>
            <a:off x="1043608" y="1916832"/>
            <a:ext cx="7056784" cy="3603812"/>
          </a:xfrm>
          <a:solidFill>
            <a:srgbClr val="FFFFCC"/>
          </a:solidFill>
          <a:ln>
            <a:solidFill>
              <a:srgbClr val="C00000"/>
            </a:solidFill>
          </a:ln>
        </p:spPr>
        <p:txBody>
          <a:bodyPr>
            <a:normAutofit/>
          </a:bodyPr>
          <a:lstStyle/>
          <a:p>
            <a:pPr marL="0" indent="0">
              <a:buNone/>
            </a:pPr>
            <a:endParaRPr lang="en-US" dirty="0"/>
          </a:p>
          <a:p>
            <a:r>
              <a:rPr lang="ar-SA" b="1" dirty="0"/>
              <a:t>يشير على السلمي ( 1987) أنه يمكن تحديد عناصر الاستراتيجية فيما يلي :</a:t>
            </a:r>
            <a:endParaRPr lang="en-US" b="1" dirty="0"/>
          </a:p>
          <a:p>
            <a:pPr lvl="0"/>
            <a:r>
              <a:rPr lang="ar-SA" dirty="0"/>
              <a:t>وضوح الاهداف .</a:t>
            </a:r>
            <a:endParaRPr lang="en-US" dirty="0"/>
          </a:p>
          <a:p>
            <a:pPr lvl="0"/>
            <a:r>
              <a:rPr lang="ar-SA" dirty="0"/>
              <a:t>تحديد الموارد والإمكانات التي يسيطر عليها صانع الاستراتيجية .</a:t>
            </a:r>
            <a:endParaRPr lang="en-US" dirty="0"/>
          </a:p>
          <a:p>
            <a:pPr lvl="0"/>
            <a:r>
              <a:rPr lang="ar-SA" dirty="0"/>
              <a:t>تحديد المتغيرات والمعوقات التي تعترض تحقيق الهدف .</a:t>
            </a:r>
            <a:endParaRPr lang="en-US" dirty="0"/>
          </a:p>
          <a:p>
            <a:pPr lvl="0"/>
            <a:r>
              <a:rPr lang="ar-SA" dirty="0"/>
              <a:t>اتخاذ القرار أو القدرة على الاختيار والمفاضلة بين البدائل المختلفة .</a:t>
            </a:r>
            <a:endParaRPr lang="en-US" dirty="0"/>
          </a:p>
          <a:p>
            <a:endParaRPr lang="ar-SA" dirty="0"/>
          </a:p>
        </p:txBody>
      </p:sp>
    </p:spTree>
    <p:extLst>
      <p:ext uri="{BB962C8B-B14F-4D97-AF65-F5344CB8AC3E}">
        <p14:creationId xmlns:p14="http://schemas.microsoft.com/office/powerpoint/2010/main" val="1389190467"/>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608" y="1124744"/>
            <a:ext cx="6965245" cy="535283"/>
          </a:xfrm>
        </p:spPr>
        <p:txBody>
          <a:bodyPr>
            <a:normAutofit fontScale="90000"/>
          </a:bodyPr>
          <a:lstStyle/>
          <a:p>
            <a:r>
              <a:rPr lang="ar-SA" b="1" dirty="0">
                <a:solidFill>
                  <a:srgbClr val="C00000"/>
                </a:solidFill>
              </a:rPr>
              <a:t>أهداف الاستراتيجية </a:t>
            </a:r>
            <a:r>
              <a:rPr lang="en-US" dirty="0"/>
              <a:t/>
            </a:r>
            <a:br>
              <a:rPr lang="en-US" dirty="0"/>
            </a:br>
            <a:endParaRPr lang="ar-SA" dirty="0"/>
          </a:p>
        </p:txBody>
      </p:sp>
      <p:sp>
        <p:nvSpPr>
          <p:cNvPr id="3" name="عنصر نائب للمحتوى 2"/>
          <p:cNvSpPr>
            <a:spLocks noGrp="1"/>
          </p:cNvSpPr>
          <p:nvPr>
            <p:ph idx="1"/>
          </p:nvPr>
        </p:nvSpPr>
        <p:spPr>
          <a:xfrm>
            <a:off x="971600" y="1628800"/>
            <a:ext cx="6975877" cy="3891844"/>
          </a:xfrm>
          <a:solidFill>
            <a:schemeClr val="bg1"/>
          </a:solidFill>
          <a:ln>
            <a:solidFill>
              <a:schemeClr val="accent1">
                <a:lumMod val="75000"/>
              </a:schemeClr>
            </a:solidFill>
          </a:ln>
        </p:spPr>
        <p:txBody>
          <a:bodyPr>
            <a:normAutofit fontScale="92500" lnSpcReduction="20000"/>
          </a:bodyPr>
          <a:lstStyle/>
          <a:p>
            <a:pPr marL="0" indent="0">
              <a:buNone/>
            </a:pPr>
            <a:r>
              <a:rPr lang="ar-SA" b="1" dirty="0" smtClean="0">
                <a:solidFill>
                  <a:srgbClr val="C00000"/>
                </a:solidFill>
              </a:rPr>
              <a:t> </a:t>
            </a:r>
            <a:r>
              <a:rPr lang="ar-SA" sz="2600" b="1" dirty="0" smtClean="0">
                <a:solidFill>
                  <a:srgbClr val="C00000"/>
                </a:solidFill>
              </a:rPr>
              <a:t>يمكن </a:t>
            </a:r>
            <a:r>
              <a:rPr lang="ar-SA" sz="2600" b="1" dirty="0">
                <a:solidFill>
                  <a:srgbClr val="C00000"/>
                </a:solidFill>
              </a:rPr>
              <a:t>تحديد أهداف الاستراتيجية للتربية البدنية والرياضة </a:t>
            </a:r>
            <a:endParaRPr lang="ar-SA" sz="2600" b="1" dirty="0" smtClean="0">
              <a:solidFill>
                <a:srgbClr val="C00000"/>
              </a:solidFill>
            </a:endParaRPr>
          </a:p>
          <a:p>
            <a:pPr marL="0" indent="0">
              <a:buNone/>
            </a:pPr>
            <a:r>
              <a:rPr lang="ar-SA" sz="2600" b="1" dirty="0" smtClean="0">
                <a:solidFill>
                  <a:srgbClr val="C00000"/>
                </a:solidFill>
              </a:rPr>
              <a:t> فيما </a:t>
            </a:r>
            <a:r>
              <a:rPr lang="ar-SA" sz="2600" b="1" dirty="0">
                <a:solidFill>
                  <a:srgbClr val="C00000"/>
                </a:solidFill>
              </a:rPr>
              <a:t>يلي </a:t>
            </a:r>
            <a:r>
              <a:rPr lang="ar-SA" sz="2600" dirty="0">
                <a:solidFill>
                  <a:srgbClr val="C00000"/>
                </a:solidFill>
              </a:rPr>
              <a:t>: </a:t>
            </a:r>
            <a:endParaRPr lang="en-US" sz="2600" dirty="0" smtClean="0">
              <a:solidFill>
                <a:srgbClr val="C00000"/>
              </a:solidFill>
            </a:endParaRPr>
          </a:p>
          <a:p>
            <a:pPr marL="0" lvl="0" indent="0">
              <a:buNone/>
            </a:pPr>
            <a:r>
              <a:rPr lang="ar-SA" sz="2600" dirty="0" smtClean="0">
                <a:solidFill>
                  <a:srgbClr val="C00000"/>
                </a:solidFill>
              </a:rPr>
              <a:t>1-</a:t>
            </a:r>
            <a:r>
              <a:rPr lang="ar-SA" sz="2600" dirty="0" smtClean="0"/>
              <a:t> تطوير </a:t>
            </a:r>
            <a:r>
              <a:rPr lang="ar-SA" sz="2600" dirty="0"/>
              <a:t>اهداف التربية البدنية والرياضة .</a:t>
            </a:r>
            <a:endParaRPr lang="en-US" sz="2600" dirty="0"/>
          </a:p>
          <a:p>
            <a:pPr marL="0" lvl="0" indent="0">
              <a:buNone/>
            </a:pPr>
            <a:r>
              <a:rPr lang="ar-SA" sz="2600" dirty="0" smtClean="0">
                <a:solidFill>
                  <a:srgbClr val="C00000"/>
                </a:solidFill>
              </a:rPr>
              <a:t>2-</a:t>
            </a:r>
            <a:r>
              <a:rPr lang="ar-SA" sz="2600" dirty="0" smtClean="0"/>
              <a:t> وضع </a:t>
            </a:r>
            <a:r>
              <a:rPr lang="ar-SA" sz="2600" dirty="0"/>
              <a:t>اطار عام لتطوير محتوى مناهج التربية البدنية والرياضة </a:t>
            </a:r>
            <a:endParaRPr lang="ar-SA" sz="2600" dirty="0" smtClean="0"/>
          </a:p>
          <a:p>
            <a:pPr marL="0" lvl="0" indent="0">
              <a:buNone/>
            </a:pPr>
            <a:r>
              <a:rPr lang="ar-SA" sz="2600" dirty="0"/>
              <a:t> </a:t>
            </a:r>
            <a:r>
              <a:rPr lang="ar-SA" sz="2600" dirty="0" smtClean="0"/>
              <a:t>    متضمنة </a:t>
            </a:r>
            <a:r>
              <a:rPr lang="ar-SA" sz="2600" dirty="0"/>
              <a:t>توصيفا دقيقاً لهذا المحتوى .</a:t>
            </a:r>
            <a:endParaRPr lang="en-US" sz="2600" dirty="0"/>
          </a:p>
          <a:p>
            <a:pPr marL="0" lvl="0" indent="0">
              <a:buNone/>
            </a:pPr>
            <a:r>
              <a:rPr lang="ar-SA" sz="2600" dirty="0" smtClean="0">
                <a:solidFill>
                  <a:srgbClr val="C00000"/>
                </a:solidFill>
              </a:rPr>
              <a:t>3-</a:t>
            </a:r>
            <a:r>
              <a:rPr lang="ar-SA" sz="2600" dirty="0" smtClean="0"/>
              <a:t> وضع الأسس </a:t>
            </a:r>
            <a:r>
              <a:rPr lang="ar-SA" sz="2600" dirty="0"/>
              <a:t>الخاصة بتطوير برامج وإعداد وتأهيل المعلمين </a:t>
            </a:r>
            <a:endParaRPr lang="ar-SA" sz="2600" dirty="0" smtClean="0"/>
          </a:p>
          <a:p>
            <a:pPr marL="0" lvl="0" indent="0">
              <a:buNone/>
            </a:pPr>
            <a:r>
              <a:rPr lang="ar-SA" sz="2600" dirty="0"/>
              <a:t> </a:t>
            </a:r>
            <a:r>
              <a:rPr lang="ar-SA" sz="2600" dirty="0" smtClean="0"/>
              <a:t>    وتدريبهم .</a:t>
            </a:r>
            <a:endParaRPr lang="en-US" sz="2600" dirty="0"/>
          </a:p>
          <a:p>
            <a:pPr marL="0" lvl="0" indent="0">
              <a:buNone/>
            </a:pPr>
            <a:r>
              <a:rPr lang="ar-SA" sz="2600" dirty="0" smtClean="0">
                <a:solidFill>
                  <a:srgbClr val="C00000"/>
                </a:solidFill>
              </a:rPr>
              <a:t>4-</a:t>
            </a:r>
            <a:r>
              <a:rPr lang="ar-SA" sz="2600" dirty="0" smtClean="0"/>
              <a:t> وضع </a:t>
            </a:r>
            <a:r>
              <a:rPr lang="ar-SA" sz="2600" dirty="0"/>
              <a:t>أسس تطوير وتحديث الإمكانات والتسهيلات اللازمة </a:t>
            </a:r>
            <a:r>
              <a:rPr lang="ar-SA" sz="2600" dirty="0" smtClean="0"/>
              <a:t>لتنفيذ</a:t>
            </a:r>
          </a:p>
          <a:p>
            <a:pPr marL="0" lvl="0" indent="0">
              <a:buNone/>
            </a:pPr>
            <a:r>
              <a:rPr lang="ar-SA" sz="2600" dirty="0"/>
              <a:t> </a:t>
            </a:r>
            <a:r>
              <a:rPr lang="ar-SA" sz="2600" dirty="0" smtClean="0"/>
              <a:t>   </a:t>
            </a:r>
            <a:r>
              <a:rPr lang="ar-SA" sz="2600" dirty="0"/>
              <a:t>هذه البرامج، وتوظيف نتائج التخطيط المتوقعة </a:t>
            </a:r>
            <a:r>
              <a:rPr lang="ar-SA" sz="2600" dirty="0" smtClean="0"/>
              <a:t>والاحتمالات لخدمة </a:t>
            </a:r>
          </a:p>
          <a:p>
            <a:pPr marL="0" lvl="0" indent="0">
              <a:buNone/>
            </a:pPr>
            <a:r>
              <a:rPr lang="ar-SA" sz="2600" dirty="0"/>
              <a:t> </a:t>
            </a:r>
            <a:r>
              <a:rPr lang="ar-SA" sz="2600" dirty="0" smtClean="0"/>
              <a:t>   المتعلم </a:t>
            </a:r>
            <a:r>
              <a:rPr lang="ar-SA" sz="2600" dirty="0"/>
              <a:t>بما يحقق الوفاء باحتياجات المجتمع .</a:t>
            </a:r>
            <a:endParaRPr lang="en-US" sz="2600" dirty="0"/>
          </a:p>
          <a:p>
            <a:endParaRPr lang="ar-SA" dirty="0"/>
          </a:p>
        </p:txBody>
      </p:sp>
      <p:pic>
        <p:nvPicPr>
          <p:cNvPr id="4098" name="Picture 2" descr="نتيجة بحث الصور عن ااهداف"/>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988840"/>
            <a:ext cx="2088232" cy="792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174032"/>
      </p:ext>
    </p:extLst>
  </p:cSld>
  <p:clrMapOvr>
    <a:masterClrMapping/>
  </p:clrMapOvr>
  <p:transition spd="slow">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5023" y="817582"/>
            <a:ext cx="6965245" cy="1459290"/>
          </a:xfrm>
        </p:spPr>
        <p:txBody>
          <a:bodyPr>
            <a:normAutofit fontScale="90000"/>
          </a:bodyPr>
          <a:lstStyle/>
          <a:p>
            <a:r>
              <a:rPr lang="ar-SA" sz="3600" b="1" dirty="0"/>
              <a:t>اهم العوامل التي يجب وضعها في الاعتبار عند وضع استراتيجية التدريس ما يلي </a:t>
            </a:r>
            <a:r>
              <a:rPr lang="ar-SA" b="1" dirty="0"/>
              <a:t>:</a:t>
            </a:r>
            <a:r>
              <a:rPr lang="en-US" dirty="0"/>
              <a:t/>
            </a:r>
            <a:br>
              <a:rPr lang="en-US" dirty="0"/>
            </a:br>
            <a:endParaRPr lang="ar-SA" dirty="0"/>
          </a:p>
        </p:txBody>
      </p:sp>
      <p:sp>
        <p:nvSpPr>
          <p:cNvPr id="3" name="عنصر نائب للمحتوى 2"/>
          <p:cNvSpPr>
            <a:spLocks noGrp="1"/>
          </p:cNvSpPr>
          <p:nvPr>
            <p:ph idx="1"/>
          </p:nvPr>
        </p:nvSpPr>
        <p:spPr>
          <a:xfrm>
            <a:off x="457200" y="1988840"/>
            <a:ext cx="8229600" cy="4488160"/>
          </a:xfrm>
          <a:solidFill>
            <a:srgbClr val="FFFFCC"/>
          </a:solidFill>
          <a:ln>
            <a:solidFill>
              <a:schemeClr val="tx1"/>
            </a:solidFill>
          </a:ln>
        </p:spPr>
        <p:style>
          <a:lnRef idx="2">
            <a:schemeClr val="accent1"/>
          </a:lnRef>
          <a:fillRef idx="1">
            <a:schemeClr val="lt1"/>
          </a:fillRef>
          <a:effectRef idx="0">
            <a:schemeClr val="accent1"/>
          </a:effectRef>
          <a:fontRef idx="minor">
            <a:schemeClr val="dk1"/>
          </a:fontRef>
        </p:style>
        <p:txBody>
          <a:bodyPr/>
          <a:lstStyle/>
          <a:p>
            <a:pPr lvl="0"/>
            <a:r>
              <a:rPr lang="ar-SA" sz="3600" dirty="0" smtClean="0">
                <a:solidFill>
                  <a:schemeClr val="tx1"/>
                </a:solidFill>
                <a:hlinkClick r:id="rId2" action="ppaction://hlinksldjump"/>
              </a:rPr>
              <a:t>1- الاهداف التعليمية</a:t>
            </a:r>
            <a:endParaRPr lang="ar-SA" sz="3600" dirty="0" smtClean="0">
              <a:solidFill>
                <a:schemeClr val="tx1"/>
              </a:solidFill>
            </a:endParaRPr>
          </a:p>
          <a:p>
            <a:pPr lvl="0"/>
            <a:r>
              <a:rPr lang="ar-SA" sz="3600" dirty="0" smtClean="0">
                <a:solidFill>
                  <a:schemeClr val="tx1"/>
                </a:solidFill>
                <a:hlinkClick r:id="rId3" action="ppaction://hlinksldjump"/>
              </a:rPr>
              <a:t>2- مراعاة الفروق الفردية</a:t>
            </a:r>
            <a:endParaRPr lang="ar-SA" sz="3600" dirty="0" smtClean="0">
              <a:solidFill>
                <a:schemeClr val="tx1"/>
              </a:solidFill>
            </a:endParaRPr>
          </a:p>
          <a:p>
            <a:r>
              <a:rPr lang="ar-SA" sz="3600" dirty="0" smtClean="0">
                <a:solidFill>
                  <a:schemeClr val="tx1"/>
                </a:solidFill>
                <a:hlinkClick r:id="rId4" action="ppaction://hlinksldjump"/>
              </a:rPr>
              <a:t>3- </a:t>
            </a:r>
            <a:r>
              <a:rPr lang="ar-SA" sz="3600" dirty="0">
                <a:solidFill>
                  <a:schemeClr val="tx1"/>
                </a:solidFill>
                <a:hlinkClick r:id="rId4" action="ppaction://hlinksldjump"/>
              </a:rPr>
              <a:t>الصفات الواجب توفرها في المعلم</a:t>
            </a:r>
            <a:r>
              <a:rPr lang="ar-SA" sz="3600" dirty="0">
                <a:solidFill>
                  <a:schemeClr val="tx1"/>
                </a:solidFill>
              </a:rPr>
              <a:t> </a:t>
            </a:r>
            <a:endParaRPr lang="en-US" sz="3600" dirty="0">
              <a:solidFill>
                <a:schemeClr val="tx1"/>
              </a:solidFill>
            </a:endParaRPr>
          </a:p>
          <a:p>
            <a:pPr marL="0" lvl="0" indent="0">
              <a:buNone/>
            </a:pPr>
            <a:r>
              <a:rPr lang="ar-SA" dirty="0" smtClean="0"/>
              <a:t> </a:t>
            </a:r>
            <a:endParaRPr lang="en-US" dirty="0"/>
          </a:p>
        </p:txBody>
      </p:sp>
    </p:spTree>
    <p:extLst>
      <p:ext uri="{BB962C8B-B14F-4D97-AF65-F5344CB8AC3E}">
        <p14:creationId xmlns:p14="http://schemas.microsoft.com/office/powerpoint/2010/main" val="3430176723"/>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a:hlinkClick r:id="rId2" action="ppaction://hlinksldjump"/>
          </p:cNvPr>
          <p:cNvSpPr/>
          <p:nvPr/>
        </p:nvSpPr>
        <p:spPr>
          <a:xfrm>
            <a:off x="1547664" y="1412776"/>
            <a:ext cx="6048672" cy="4320480"/>
          </a:xfrm>
          <a:prstGeom prst="roundRect">
            <a:avLst/>
          </a:prstGeom>
          <a:solidFill>
            <a:srgbClr val="FEE0B8"/>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1" anchor="ctr"/>
          <a:lstStyle/>
          <a:p>
            <a:pPr lvl="0"/>
            <a:r>
              <a:rPr lang="ar-SA" sz="2800" b="1" dirty="0" smtClean="0">
                <a:solidFill>
                  <a:srgbClr val="C00000"/>
                </a:solidFill>
              </a:rPr>
              <a:t>1- الاهداف </a:t>
            </a:r>
            <a:r>
              <a:rPr lang="ar-SA" sz="2800" b="1" dirty="0">
                <a:solidFill>
                  <a:srgbClr val="C00000"/>
                </a:solidFill>
              </a:rPr>
              <a:t>التعليمية </a:t>
            </a:r>
            <a:r>
              <a:rPr lang="ar-SA" sz="2800" b="1" dirty="0" smtClean="0">
                <a:solidFill>
                  <a:srgbClr val="C00000"/>
                </a:solidFill>
              </a:rPr>
              <a:t>:</a:t>
            </a:r>
            <a:endParaRPr lang="en-US" sz="2800" b="1" dirty="0">
              <a:solidFill>
                <a:srgbClr val="C00000"/>
              </a:solidFill>
            </a:endParaRPr>
          </a:p>
          <a:p>
            <a:r>
              <a:rPr lang="ar-SA" sz="2800" dirty="0"/>
              <a:t>عند اختيار الاستراتيجية لابد ان توضع في ضوء أهداف محددة </a:t>
            </a:r>
            <a:r>
              <a:rPr lang="ar-SA" sz="2800" dirty="0" smtClean="0"/>
              <a:t>تناسب </a:t>
            </a:r>
            <a:r>
              <a:rPr lang="ar-SA" sz="2800" dirty="0"/>
              <a:t>قدرات التلاميذ وتتيح لهم فرص النجاح وتحقيقها ، فعندما يحقق التلاميذ هدف معين يشعرون بالرضا مما يدفعهم الى مزيد من التعليم ، لذا فأن عملية تحديد المخرجات أو الاهداف تأتي </a:t>
            </a:r>
            <a:r>
              <a:rPr lang="ar-SA" sz="2800" dirty="0" smtClean="0"/>
              <a:t>أولا.</a:t>
            </a:r>
            <a:endParaRPr lang="ar-SA" sz="2800" dirty="0"/>
          </a:p>
        </p:txBody>
      </p:sp>
      <p:sp>
        <p:nvSpPr>
          <p:cNvPr id="3" name="زر إجراء: الصفحة الرئيسية 2">
            <a:hlinkClick r:id="" action="ppaction://hlinkshowjump?jump=previousslide" highlightClick="1"/>
          </p:cNvPr>
          <p:cNvSpPr/>
          <p:nvPr/>
        </p:nvSpPr>
        <p:spPr>
          <a:xfrm>
            <a:off x="2555776" y="5157192"/>
            <a:ext cx="504056" cy="432048"/>
          </a:xfrm>
          <a:prstGeom prst="actionButtonHom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2299599772"/>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1619672" y="1484784"/>
            <a:ext cx="6192688" cy="4032448"/>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r>
              <a:rPr lang="ar-SA" sz="2800" b="1" dirty="0" smtClean="0">
                <a:solidFill>
                  <a:srgbClr val="C00000"/>
                </a:solidFill>
              </a:rPr>
              <a:t>2- مراعاة </a:t>
            </a:r>
            <a:r>
              <a:rPr lang="ar-SA" sz="2800" b="1" dirty="0">
                <a:solidFill>
                  <a:srgbClr val="C00000"/>
                </a:solidFill>
              </a:rPr>
              <a:t>الفروق الفردية </a:t>
            </a:r>
            <a:r>
              <a:rPr lang="ar-SA" sz="2800" b="1" dirty="0" smtClean="0">
                <a:solidFill>
                  <a:srgbClr val="C00000"/>
                </a:solidFill>
              </a:rPr>
              <a:t>:</a:t>
            </a:r>
            <a:endParaRPr lang="en-US" sz="2800" b="1" dirty="0">
              <a:solidFill>
                <a:srgbClr val="C00000"/>
              </a:solidFill>
            </a:endParaRPr>
          </a:p>
          <a:p>
            <a:r>
              <a:rPr lang="ar-SA" sz="2800" dirty="0">
                <a:solidFill>
                  <a:schemeClr val="tx1"/>
                </a:solidFill>
              </a:rPr>
              <a:t>هناك فروق فردية داخل المرحلة التعليمية وكذلك الصف الواحد ، لذا يجب على المعلم وضعها في الاعتبار عند وضع استراتيجية معينة، وهذا يتطلب منه ان يكون ملما وعلى علم ودراية بمميزات وخصائص المرحلة السنية ، وأن يضعها نصب عينيه عند اختيار الاستراتيجية التي تتمشى مع استعداداتهم وخبراتهم وقدراتهم . </a:t>
            </a:r>
          </a:p>
        </p:txBody>
      </p:sp>
      <p:sp>
        <p:nvSpPr>
          <p:cNvPr id="3" name="زر إجراء: الصفحة الرئيسية 2">
            <a:hlinkClick r:id="rId2" action="ppaction://hlinksldjump" highlightClick="1"/>
          </p:cNvPr>
          <p:cNvSpPr/>
          <p:nvPr/>
        </p:nvSpPr>
        <p:spPr>
          <a:xfrm>
            <a:off x="2411760" y="4941168"/>
            <a:ext cx="576064" cy="432048"/>
          </a:xfrm>
          <a:prstGeom prst="actionButtonHom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spTree>
    <p:extLst>
      <p:ext uri="{BB962C8B-B14F-4D97-AF65-F5344CB8AC3E}">
        <p14:creationId xmlns:p14="http://schemas.microsoft.com/office/powerpoint/2010/main" val="2690510446"/>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1331640" y="1412776"/>
            <a:ext cx="6408712" cy="4104456"/>
          </a:xfrm>
          <a:prstGeom prst="roundRect">
            <a:avLst/>
          </a:prstGeom>
          <a:solidFill>
            <a:schemeClr val="accent5">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lvl="0"/>
            <a:r>
              <a:rPr lang="ar-SA" sz="2800" b="1" dirty="0">
                <a:solidFill>
                  <a:srgbClr val="C00000"/>
                </a:solidFill>
              </a:rPr>
              <a:t>الصفات الواجب توفرها في المعلم </a:t>
            </a:r>
            <a:r>
              <a:rPr lang="ar-SA" sz="2800" b="1" dirty="0" smtClean="0">
                <a:solidFill>
                  <a:srgbClr val="C00000"/>
                </a:solidFill>
              </a:rPr>
              <a:t>:</a:t>
            </a:r>
            <a:endParaRPr lang="en-US" sz="2800" b="1" dirty="0">
              <a:solidFill>
                <a:srgbClr val="C00000"/>
              </a:solidFill>
            </a:endParaRPr>
          </a:p>
          <a:p>
            <a:r>
              <a:rPr lang="ar-SA" sz="2800" dirty="0"/>
              <a:t>هناك بعض الصفات التي يجب توافرها في المعلم من قوة الشخصية والقدوة الصحيحة والمظهر والصحة والمهارة في اداء الانشطة ومستوى الذكاء الجيد، </a:t>
            </a:r>
            <a:r>
              <a:rPr lang="ar-SA" sz="2800" dirty="0" smtClean="0"/>
              <a:t>تسهم </a:t>
            </a:r>
            <a:r>
              <a:rPr lang="ar-SA" sz="2800" dirty="0"/>
              <a:t>في بناء السلوك الذي يؤدي الى التدريس الجيد، من حيث تحقيق العدالة والحزم والود والتشويق في نفوس التلاميذ. </a:t>
            </a:r>
            <a:endParaRPr lang="en-US" sz="2800" dirty="0"/>
          </a:p>
        </p:txBody>
      </p:sp>
      <p:sp>
        <p:nvSpPr>
          <p:cNvPr id="3" name="زر إجراء: الصفحة الرئيسية 2">
            <a:hlinkClick r:id="rId2" action="ppaction://hlinksldjump" highlightClick="1"/>
          </p:cNvPr>
          <p:cNvSpPr/>
          <p:nvPr/>
        </p:nvSpPr>
        <p:spPr>
          <a:xfrm>
            <a:off x="2483768" y="4941168"/>
            <a:ext cx="576064" cy="432048"/>
          </a:xfrm>
          <a:prstGeom prst="actionButtonHome">
            <a:avLst/>
          </a:prstGeom>
          <a:noFill/>
          <a:ln>
            <a:solidFill>
              <a:schemeClr val="tx1"/>
            </a:solidFill>
          </a:ln>
        </p:spPr>
        <p:style>
          <a:lnRef idx="2">
            <a:schemeClr val="accent5"/>
          </a:lnRef>
          <a:fillRef idx="1">
            <a:schemeClr val="lt1"/>
          </a:fillRef>
          <a:effectRef idx="0">
            <a:schemeClr val="accent5"/>
          </a:effectRef>
          <a:fontRef idx="minor">
            <a:schemeClr val="dk1"/>
          </a:fontRef>
        </p:style>
        <p:txBody>
          <a:bodyPr rtlCol="1" anchor="ctr"/>
          <a:lstStyle/>
          <a:p>
            <a:pPr algn="ctr"/>
            <a:endParaRPr lang="ar-SA"/>
          </a:p>
        </p:txBody>
      </p:sp>
    </p:spTree>
    <p:extLst>
      <p:ext uri="{BB962C8B-B14F-4D97-AF65-F5344CB8AC3E}">
        <p14:creationId xmlns:p14="http://schemas.microsoft.com/office/powerpoint/2010/main" val="2538635716"/>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كيف يمكن نقل المحتوى للمتعلم من خلال استراتيجية التدريس ؟ </a:t>
            </a:r>
            <a:endParaRPr lang="ar-SA" dirty="0"/>
          </a:p>
        </p:txBody>
      </p:sp>
      <p:sp>
        <p:nvSpPr>
          <p:cNvPr id="3" name="عنصر نائب للمحتوى 2"/>
          <p:cNvSpPr>
            <a:spLocks noGrp="1"/>
          </p:cNvSpPr>
          <p:nvPr>
            <p:ph idx="1"/>
          </p:nvPr>
        </p:nvSpPr>
        <p:spPr/>
        <p:txBody>
          <a:bodyPr/>
          <a:lstStyle/>
          <a:p>
            <a:r>
              <a:rPr lang="ar-SA" b="1" dirty="0" smtClean="0"/>
              <a:t> لكي </a:t>
            </a:r>
            <a:r>
              <a:rPr lang="ar-SA" b="1" dirty="0"/>
              <a:t>يتم نقل المحتوى للتلميذ من خلال استراتيجية التدريس، يجب أن تنظم العملية التعليمية، بحيث تؤدي وظائف التدريس بطرق مختلفة من أهمها :</a:t>
            </a:r>
            <a:endParaRPr lang="en-US" b="1" dirty="0"/>
          </a:p>
          <a:p>
            <a:pPr lvl="0"/>
            <a:r>
              <a:rPr lang="ar-SA" b="1" dirty="0" smtClean="0">
                <a:solidFill>
                  <a:srgbClr val="C00000"/>
                </a:solidFill>
              </a:rPr>
              <a:t>1- اختيار </a:t>
            </a:r>
            <a:r>
              <a:rPr lang="ar-SA" b="1" dirty="0">
                <a:solidFill>
                  <a:srgbClr val="C00000"/>
                </a:solidFill>
              </a:rPr>
              <a:t>المحتوى </a:t>
            </a:r>
            <a:r>
              <a:rPr lang="ar-SA" b="1" dirty="0" smtClean="0">
                <a:solidFill>
                  <a:srgbClr val="C00000"/>
                </a:solidFill>
              </a:rPr>
              <a:t>  </a:t>
            </a:r>
            <a:endParaRPr lang="en-US" b="1" dirty="0">
              <a:solidFill>
                <a:srgbClr val="C00000"/>
              </a:solidFill>
            </a:endParaRPr>
          </a:p>
          <a:p>
            <a:r>
              <a:rPr lang="ar-SA" b="1" dirty="0" smtClean="0">
                <a:solidFill>
                  <a:srgbClr val="C00000"/>
                </a:solidFill>
              </a:rPr>
              <a:t>2- كيفية </a:t>
            </a:r>
            <a:r>
              <a:rPr lang="ar-SA" b="1" dirty="0">
                <a:solidFill>
                  <a:srgbClr val="C00000"/>
                </a:solidFill>
              </a:rPr>
              <a:t>توصيل المحتوى للتلميذ </a:t>
            </a:r>
            <a:endParaRPr lang="ar-SA" b="1" dirty="0" smtClean="0">
              <a:solidFill>
                <a:srgbClr val="C00000"/>
              </a:solidFill>
            </a:endParaRPr>
          </a:p>
          <a:p>
            <a:pPr lvl="0"/>
            <a:r>
              <a:rPr lang="ar-SA" b="1" dirty="0" smtClean="0">
                <a:solidFill>
                  <a:srgbClr val="C00000"/>
                </a:solidFill>
              </a:rPr>
              <a:t>3- التقدم بالمحتوى </a:t>
            </a:r>
            <a:endParaRPr lang="en-US" b="1" dirty="0">
              <a:solidFill>
                <a:srgbClr val="C00000"/>
              </a:solidFill>
            </a:endParaRPr>
          </a:p>
          <a:p>
            <a:pPr lvl="0"/>
            <a:r>
              <a:rPr lang="ar-SA" b="1" dirty="0" smtClean="0">
                <a:solidFill>
                  <a:srgbClr val="C00000"/>
                </a:solidFill>
              </a:rPr>
              <a:t>4- اعطاء </a:t>
            </a:r>
            <a:r>
              <a:rPr lang="ar-SA" b="1" dirty="0">
                <a:solidFill>
                  <a:srgbClr val="C00000"/>
                </a:solidFill>
              </a:rPr>
              <a:t>التغذية الراجعة والتقويم </a:t>
            </a:r>
            <a:r>
              <a:rPr lang="ar-SA" b="1" dirty="0" smtClean="0">
                <a:solidFill>
                  <a:srgbClr val="C00000"/>
                </a:solidFill>
              </a:rPr>
              <a:t> </a:t>
            </a:r>
            <a:endParaRPr lang="en-US" b="1" dirty="0">
              <a:solidFill>
                <a:srgbClr val="C00000"/>
              </a:solidFill>
            </a:endParaRPr>
          </a:p>
          <a:p>
            <a:endParaRPr lang="ar-SA" dirty="0"/>
          </a:p>
        </p:txBody>
      </p:sp>
    </p:spTree>
    <p:extLst>
      <p:ext uri="{BB962C8B-B14F-4D97-AF65-F5344CB8AC3E}">
        <p14:creationId xmlns:p14="http://schemas.microsoft.com/office/powerpoint/2010/main" val="41990272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1043608" y="2060848"/>
            <a:ext cx="7056784" cy="3600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r>
              <a:rPr lang="ar-SA" sz="2800" b="1" dirty="0" smtClean="0">
                <a:solidFill>
                  <a:schemeClr val="tx1"/>
                </a:solidFill>
              </a:rPr>
              <a:t>1- اختيار </a:t>
            </a:r>
            <a:r>
              <a:rPr lang="ar-SA" sz="2800" b="1" dirty="0">
                <a:solidFill>
                  <a:schemeClr val="tx1"/>
                </a:solidFill>
              </a:rPr>
              <a:t>المحتوى : </a:t>
            </a:r>
            <a:endParaRPr lang="en-US" sz="2800" dirty="0">
              <a:solidFill>
                <a:schemeClr val="tx1"/>
              </a:solidFill>
            </a:endParaRPr>
          </a:p>
          <a:p>
            <a:pPr algn="ctr"/>
            <a:r>
              <a:rPr lang="ar-SA" sz="2800" dirty="0">
                <a:solidFill>
                  <a:srgbClr val="C00000"/>
                </a:solidFill>
              </a:rPr>
              <a:t>يجب أن يتمشى المحتوى الذي يتم اختياره مع قدرات واحتياجات التلاميذ، وأن يكون مناسباً للجميع ، بحيث يتيح الفرصة للممارسات الصحيحة ، والتقدم بمستوى الاداء مع توفير بيئة تعليمية للتعليم الجماعي ، بحيث يؤدي كل تلميذ نفس الاداء في نفس الوقت ، ويعتبر المعلم هو المسئول عن اتخاذ جميع القرارات الخاصة بالمحتوى الذي يقابل جميع احتياجات كل فرد في المجموعة .</a:t>
            </a:r>
            <a:endParaRPr lang="en-US" sz="2800" dirty="0">
              <a:solidFill>
                <a:srgbClr val="C00000"/>
              </a:solidFill>
            </a:endParaRPr>
          </a:p>
        </p:txBody>
      </p:sp>
      <p:sp>
        <p:nvSpPr>
          <p:cNvPr id="6" name="عنصر نائب للمحتوى 4"/>
          <p:cNvSpPr>
            <a:spLocks noGrp="1"/>
          </p:cNvSpPr>
          <p:nvPr>
            <p:ph type="title"/>
          </p:nvPr>
        </p:nvSpPr>
        <p:spPr/>
        <p:txBody>
          <a:bodyPr>
            <a:normAutofit fontScale="90000"/>
          </a:bodyPr>
          <a:lstStyle/>
          <a:p>
            <a:r>
              <a:rPr lang="ar-SA" b="1" dirty="0"/>
              <a:t>كيف يمكن نقل المحتوى للمتعلم من خلال استراتيجية التدريس ؟ </a:t>
            </a:r>
            <a:r>
              <a:rPr lang="ar-SA" dirty="0" smtClean="0"/>
              <a:t> </a:t>
            </a:r>
            <a:endParaRPr lang="ar-SA" dirty="0"/>
          </a:p>
        </p:txBody>
      </p:sp>
    </p:spTree>
    <p:extLst>
      <p:ext uri="{BB962C8B-B14F-4D97-AF65-F5344CB8AC3E}">
        <p14:creationId xmlns:p14="http://schemas.microsoft.com/office/powerpoint/2010/main" val="972759805"/>
      </p:ext>
    </p:extLst>
  </p:cSld>
  <p:clrMapOvr>
    <a:masterClrMapping/>
  </p:clrMapOvr>
  <p:transition spd="slow">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403648" y="620688"/>
            <a:ext cx="7200800" cy="707886"/>
          </a:xfrm>
          <a:prstGeom prst="rect">
            <a:avLst/>
          </a:prstGeom>
        </p:spPr>
        <p:txBody>
          <a:bodyPr wrap="square">
            <a:spAutoFit/>
          </a:bodyPr>
          <a:lstStyle/>
          <a:p>
            <a:pPr algn="ctr"/>
            <a:r>
              <a:rPr lang="ar-SA" sz="4000" b="1" dirty="0">
                <a:solidFill>
                  <a:srgbClr val="C00000"/>
                </a:solidFill>
              </a:rPr>
              <a:t>استراتيجيات التدريس </a:t>
            </a:r>
          </a:p>
        </p:txBody>
      </p:sp>
      <p:sp>
        <p:nvSpPr>
          <p:cNvPr id="5" name="عنصر نائب للمحتوى 1"/>
          <p:cNvSpPr txBox="1">
            <a:spLocks/>
          </p:cNvSpPr>
          <p:nvPr/>
        </p:nvSpPr>
        <p:spPr>
          <a:xfrm>
            <a:off x="457200" y="1600200"/>
            <a:ext cx="8229600" cy="4876800"/>
          </a:xfrm>
          <a:prstGeom prst="rect">
            <a:avLst/>
          </a:prstGeom>
        </p:spPr>
        <p:txBody>
          <a:bodyPr/>
          <a:lst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ar-SA" sz="3600" b="1" dirty="0">
                <a:solidFill>
                  <a:srgbClr val="C00000"/>
                </a:solidFill>
              </a:rPr>
              <a:t>ابرز النقاط التي سيتم تناولها  </a:t>
            </a:r>
            <a:endParaRPr lang="ar-SA" sz="3600" b="1" dirty="0" smtClean="0">
              <a:solidFill>
                <a:srgbClr val="C00000"/>
              </a:solidFill>
            </a:endParaRPr>
          </a:p>
          <a:p>
            <a:r>
              <a:rPr lang="ar-SA" sz="3600" dirty="0" smtClean="0"/>
              <a:t>الاستراتيجية المعني والمفهوم </a:t>
            </a:r>
          </a:p>
          <a:p>
            <a:r>
              <a:rPr lang="ar-SA" sz="3600" dirty="0" smtClean="0"/>
              <a:t>الاستراتيجية الرياضية </a:t>
            </a:r>
          </a:p>
          <a:p>
            <a:r>
              <a:rPr lang="ar-SA" sz="3600" dirty="0" smtClean="0"/>
              <a:t>عناصر الاستراتيجية وانواعها </a:t>
            </a:r>
          </a:p>
          <a:p>
            <a:r>
              <a:rPr lang="ar-SA" sz="3600" dirty="0" smtClean="0"/>
              <a:t>مواصفات الاستراتيجية ومكوناتها</a:t>
            </a:r>
          </a:p>
          <a:p>
            <a:r>
              <a:rPr lang="ar-SA" sz="3600" dirty="0" smtClean="0"/>
              <a:t>استراتيجية التدريس المتفاعل</a:t>
            </a:r>
          </a:p>
          <a:p>
            <a:r>
              <a:rPr lang="ar-SA" sz="3600" dirty="0" smtClean="0"/>
              <a:t>استراتيجية التدريس الذاتي </a:t>
            </a:r>
          </a:p>
          <a:p>
            <a:pPr marL="0" indent="0">
              <a:buNone/>
            </a:pPr>
            <a:endParaRPr lang="ar-SA" dirty="0" smtClean="0"/>
          </a:p>
        </p:txBody>
      </p:sp>
      <p:pic>
        <p:nvPicPr>
          <p:cNvPr id="6" name="Picture 4" descr="http://2.bp.blogspot.com/-9q7v3t3LvyU/UX81HUk-KbI/AAAAAAAAADE/TPQpl7ktmiU/s1600/imagesCAWDXN5O.jpg"/>
          <p:cNvPicPr>
            <a:picLocks noChangeAspect="1" noChangeArrowheads="1"/>
          </p:cNvPicPr>
          <p:nvPr/>
        </p:nvPicPr>
        <p:blipFill>
          <a:blip r:embed="rId2">
            <a:clrChange>
              <a:clrFrom>
                <a:srgbClr val="FEFFEF"/>
              </a:clrFrom>
              <a:clrTo>
                <a:srgbClr val="FEFFEF">
                  <a:alpha val="0"/>
                </a:srgbClr>
              </a:clrTo>
            </a:clrChange>
            <a:extLst>
              <a:ext uri="{28A0092B-C50C-407E-A947-70E740481C1C}">
                <a14:useLocalDpi xmlns:a14="http://schemas.microsoft.com/office/drawing/2010/main" val="0"/>
              </a:ext>
            </a:extLst>
          </a:blip>
          <a:srcRect/>
          <a:stretch>
            <a:fillRect/>
          </a:stretch>
        </p:blipFill>
        <p:spPr bwMode="auto">
          <a:xfrm>
            <a:off x="179512" y="1772816"/>
            <a:ext cx="3168352"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67823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1475656" y="2060848"/>
            <a:ext cx="6264696" cy="3744416"/>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r>
              <a:rPr lang="ar-SA" sz="3200" b="1" dirty="0" smtClean="0">
                <a:solidFill>
                  <a:schemeClr val="tx1"/>
                </a:solidFill>
              </a:rPr>
              <a:t>2- كيفية </a:t>
            </a:r>
            <a:r>
              <a:rPr lang="ar-SA" sz="3200" b="1" dirty="0">
                <a:solidFill>
                  <a:schemeClr val="tx1"/>
                </a:solidFill>
              </a:rPr>
              <a:t>توصيل المحتوى للتلميذ :</a:t>
            </a:r>
            <a:endParaRPr lang="en-US" sz="3200" dirty="0">
              <a:solidFill>
                <a:schemeClr val="tx1"/>
              </a:solidFill>
            </a:endParaRPr>
          </a:p>
          <a:p>
            <a:r>
              <a:rPr lang="en-US" sz="3200" dirty="0">
                <a:solidFill>
                  <a:srgbClr val="C00000"/>
                </a:solidFill>
              </a:rPr>
              <a:t> </a:t>
            </a:r>
            <a:r>
              <a:rPr lang="ar-SA" sz="3200" dirty="0">
                <a:solidFill>
                  <a:srgbClr val="C00000"/>
                </a:solidFill>
              </a:rPr>
              <a:t>يقصد به الاسلوب الذي يستخدمه المعلم لتوصيل المحتوى للتلميذ، فقد يتم التوصيل من خلال نموذج للأداء الحركي سواء من المدرس أو من أحد التلاميذ المتفوقين أو باستخدام التقنيات الحديثة </a:t>
            </a:r>
            <a:endParaRPr lang="en-US" sz="3200" dirty="0">
              <a:solidFill>
                <a:srgbClr val="C00000"/>
              </a:solidFill>
            </a:endParaRPr>
          </a:p>
        </p:txBody>
      </p:sp>
      <p:sp>
        <p:nvSpPr>
          <p:cNvPr id="3" name="عنوان 2"/>
          <p:cNvSpPr>
            <a:spLocks noGrp="1"/>
          </p:cNvSpPr>
          <p:nvPr>
            <p:ph type="title"/>
          </p:nvPr>
        </p:nvSpPr>
        <p:spPr/>
        <p:txBody>
          <a:bodyPr>
            <a:normAutofit fontScale="90000"/>
          </a:bodyPr>
          <a:lstStyle/>
          <a:p>
            <a:r>
              <a:rPr lang="ar-SA" b="1" dirty="0"/>
              <a:t>كيف يمكن نقل المحتوى للمتعلم من خلال استراتيجية التدريس ؟ </a:t>
            </a:r>
            <a:endParaRPr lang="ar-SA" dirty="0"/>
          </a:p>
        </p:txBody>
      </p:sp>
    </p:spTree>
    <p:extLst>
      <p:ext uri="{BB962C8B-B14F-4D97-AF65-F5344CB8AC3E}">
        <p14:creationId xmlns:p14="http://schemas.microsoft.com/office/powerpoint/2010/main" val="1209482043"/>
      </p:ext>
    </p:extLst>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1475656" y="2132856"/>
            <a:ext cx="6048672" cy="374441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r>
              <a:rPr lang="ar-SA" sz="3200" b="1" dirty="0" smtClean="0">
                <a:solidFill>
                  <a:schemeClr val="tx1"/>
                </a:solidFill>
              </a:rPr>
              <a:t>3- التقدم </a:t>
            </a:r>
            <a:r>
              <a:rPr lang="ar-SA" sz="3200" b="1" dirty="0">
                <a:solidFill>
                  <a:schemeClr val="tx1"/>
                </a:solidFill>
              </a:rPr>
              <a:t>بالمحتوى :</a:t>
            </a:r>
            <a:endParaRPr lang="en-US" sz="3200" dirty="0">
              <a:solidFill>
                <a:schemeClr val="tx1"/>
              </a:solidFill>
            </a:endParaRPr>
          </a:p>
          <a:p>
            <a:r>
              <a:rPr lang="ar-SA" sz="3200" dirty="0">
                <a:solidFill>
                  <a:srgbClr val="C00000"/>
                </a:solidFill>
              </a:rPr>
              <a:t>هذا الامر يتطلب من المعلم التركيز على النقاط التعليمية اثناء الاداء بحيث تتيح الفرص للمتعلم الممارسة الصحيحة حتى يتمكن من </a:t>
            </a:r>
            <a:r>
              <a:rPr lang="ar-SA" sz="3200" dirty="0" smtClean="0">
                <a:solidFill>
                  <a:srgbClr val="C00000"/>
                </a:solidFill>
              </a:rPr>
              <a:t>الاتقان ، </a:t>
            </a:r>
            <a:r>
              <a:rPr lang="ar-SA" sz="3200" dirty="0">
                <a:solidFill>
                  <a:srgbClr val="C00000"/>
                </a:solidFill>
              </a:rPr>
              <a:t>وتطبيق الجوانب المختلفة للتقدم بالمحتوى.</a:t>
            </a:r>
            <a:endParaRPr lang="en-US" sz="3200" dirty="0">
              <a:solidFill>
                <a:srgbClr val="C00000"/>
              </a:solidFill>
            </a:endParaRPr>
          </a:p>
        </p:txBody>
      </p:sp>
      <p:sp>
        <p:nvSpPr>
          <p:cNvPr id="5" name="عنصر نائب للمحتوى 3"/>
          <p:cNvSpPr>
            <a:spLocks noGrp="1"/>
          </p:cNvSpPr>
          <p:nvPr>
            <p:ph type="title"/>
          </p:nvPr>
        </p:nvSpPr>
        <p:spPr/>
        <p:txBody>
          <a:bodyPr>
            <a:normAutofit fontScale="90000"/>
          </a:bodyPr>
          <a:lstStyle/>
          <a:p>
            <a:r>
              <a:rPr lang="ar-SA" b="1" dirty="0"/>
              <a:t>كيف يمكن نقل المحتوى للمتعلم من خلال استراتيجية التدريس ؟ </a:t>
            </a:r>
            <a:r>
              <a:rPr lang="ar-SA" dirty="0" smtClean="0"/>
              <a:t> </a:t>
            </a:r>
            <a:endParaRPr lang="ar-SA" dirty="0"/>
          </a:p>
        </p:txBody>
      </p:sp>
    </p:spTree>
    <p:extLst>
      <p:ext uri="{BB962C8B-B14F-4D97-AF65-F5344CB8AC3E}">
        <p14:creationId xmlns:p14="http://schemas.microsoft.com/office/powerpoint/2010/main" val="2289133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1187624" y="1844824"/>
            <a:ext cx="6912768" cy="4248472"/>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r>
              <a:rPr lang="ar-SA" sz="2800" b="1" dirty="0" smtClean="0">
                <a:solidFill>
                  <a:schemeClr val="tx1"/>
                </a:solidFill>
              </a:rPr>
              <a:t>4- اعطاء </a:t>
            </a:r>
            <a:r>
              <a:rPr lang="ar-SA" sz="2800" b="1" dirty="0">
                <a:solidFill>
                  <a:schemeClr val="tx1"/>
                </a:solidFill>
              </a:rPr>
              <a:t>التغذية الراجعة والتقويم :</a:t>
            </a:r>
            <a:endParaRPr lang="en-US" sz="2800" dirty="0">
              <a:solidFill>
                <a:schemeClr val="tx1"/>
              </a:solidFill>
            </a:endParaRPr>
          </a:p>
          <a:p>
            <a:r>
              <a:rPr lang="ar-SA" sz="2800" dirty="0">
                <a:solidFill>
                  <a:srgbClr val="C00000"/>
                </a:solidFill>
              </a:rPr>
              <a:t>لكي تتم التغذية الراجعة في التعليم الجماعي أي الفصل كله كوحدة واحدة يجب على المعلم أن يستخدم عدة مصادر للتغذية، الملاحظة - التسجيل على شريط فيديو - تغذية راجعة من الزميل .</a:t>
            </a:r>
            <a:endParaRPr lang="en-US" sz="2800" dirty="0">
              <a:solidFill>
                <a:srgbClr val="C00000"/>
              </a:solidFill>
            </a:endParaRPr>
          </a:p>
          <a:p>
            <a:r>
              <a:rPr lang="ar-SA" sz="2800" dirty="0">
                <a:solidFill>
                  <a:srgbClr val="C00000"/>
                </a:solidFill>
              </a:rPr>
              <a:t>تتم عملية التقويم غالبا من خلال ما يتم من خلال تقويم الحصائل من خلال الاساليب التقديرية والاساليب الموضوعية أي باستخدام الاختبارات الموضوعية أو أي وسائل اخرى مناسبة يعدها المعلم لقياس نواتج التعلم .</a:t>
            </a:r>
            <a:endParaRPr lang="en-US" sz="2800" dirty="0">
              <a:solidFill>
                <a:srgbClr val="C00000"/>
              </a:solidFill>
            </a:endParaRPr>
          </a:p>
        </p:txBody>
      </p:sp>
      <p:sp>
        <p:nvSpPr>
          <p:cNvPr id="5" name="عنصر نائب للمحتوى 3"/>
          <p:cNvSpPr>
            <a:spLocks noGrp="1"/>
          </p:cNvSpPr>
          <p:nvPr>
            <p:ph type="title"/>
          </p:nvPr>
        </p:nvSpPr>
        <p:spPr>
          <a:xfrm>
            <a:off x="1109703" y="764704"/>
            <a:ext cx="6964363" cy="811212"/>
          </a:xfrm>
        </p:spPr>
        <p:txBody>
          <a:bodyPr>
            <a:normAutofit fontScale="90000"/>
          </a:bodyPr>
          <a:lstStyle/>
          <a:p>
            <a:r>
              <a:rPr lang="ar-SA" b="1" dirty="0"/>
              <a:t>كيف يمكن نقل المحتوى للمتعلم من خلال استراتيجية التدريس ؟ </a:t>
            </a:r>
            <a:endParaRPr lang="ar-SA" dirty="0"/>
          </a:p>
        </p:txBody>
      </p:sp>
    </p:spTree>
    <p:extLst>
      <p:ext uri="{BB962C8B-B14F-4D97-AF65-F5344CB8AC3E}">
        <p14:creationId xmlns:p14="http://schemas.microsoft.com/office/powerpoint/2010/main" val="88322274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611560" y="548680"/>
            <a:ext cx="7992888" cy="5904656"/>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r>
              <a:rPr lang="ar-SA" sz="2800" b="1" dirty="0"/>
              <a:t>تحركات المعلم :</a:t>
            </a:r>
            <a:endParaRPr lang="en-US" sz="2800" dirty="0"/>
          </a:p>
          <a:p>
            <a:r>
              <a:rPr lang="ar-SA" sz="2800" dirty="0" smtClean="0"/>
              <a:t>ويقصد </a:t>
            </a:r>
            <a:r>
              <a:rPr lang="ar-SA" sz="2800" dirty="0"/>
              <a:t>بها جميع السلوكيات والافعال التي يقوم بها المعلم والتلميذ أثناء الدرس، فقد يكون التحرك من المعلم بشرح المهارة وتقديم النموذج للتوضيح متضمنا إعطاء النقاط التعليمية ثم تصحيح الاخطاء، هذا بالإضافة الى الاجابة على أي استفسارات من التلاميذ، بحيث يتم تنفيذ هذه التحركات بطريقة مسلسلة ومتتابعة تتابع منظم أثناء الدرس، هذا التتابع والتسلسل في التحركات يطلق عليه </a:t>
            </a:r>
            <a:r>
              <a:rPr lang="ar-SA" sz="2800" dirty="0" smtClean="0"/>
              <a:t>طريقة تدريسية </a:t>
            </a:r>
            <a:r>
              <a:rPr lang="ar-SA" sz="2800" dirty="0"/>
              <a:t>، كما أن أي تغير في هذه التحركات وترتيبها يؤدي الى اختلاف </a:t>
            </a:r>
            <a:r>
              <a:rPr lang="ar-SA" sz="2800" dirty="0" smtClean="0"/>
              <a:t>الطريقة .</a:t>
            </a:r>
            <a:endParaRPr lang="ar-SA" sz="2800" dirty="0"/>
          </a:p>
        </p:txBody>
      </p:sp>
      <p:pic>
        <p:nvPicPr>
          <p:cNvPr id="4099" name="Picture 3" descr="C:\Users\Time Computer\Pictures\تنزيل.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5085184"/>
            <a:ext cx="1800200" cy="1028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508218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استراتيجية التدريس المتفاعل </a:t>
            </a:r>
            <a:r>
              <a:rPr lang="en-US" dirty="0"/>
              <a:t/>
            </a:r>
            <a:br>
              <a:rPr lang="en-US" dirty="0"/>
            </a:br>
            <a:endParaRPr lang="ar-SA" dirty="0"/>
          </a:p>
        </p:txBody>
      </p:sp>
      <p:sp>
        <p:nvSpPr>
          <p:cNvPr id="6" name="مستطيل مستدير الزوايا 5"/>
          <p:cNvSpPr/>
          <p:nvPr/>
        </p:nvSpPr>
        <p:spPr>
          <a:xfrm>
            <a:off x="1331640" y="1876075"/>
            <a:ext cx="6480720" cy="3672408"/>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3200" dirty="0">
                <a:solidFill>
                  <a:schemeClr val="tx1"/>
                </a:solidFill>
              </a:rPr>
              <a:t>يعتبر التدريس المتفاعل نمط من انماط استراتيجية التدريس وفيه يأخذ المدرس على عاتقه عادة كامل المسئولية من خلال ضبط العملية التعليمية بنفسه، باعتباره المسيطر والمسئول وحده عن اختيار المحتوى وتوصيله للتلاميذ والتقدم به ثم إعطاء التغذية الراجعة .</a:t>
            </a:r>
            <a:endParaRPr lang="en-US" sz="3200" dirty="0">
              <a:solidFill>
                <a:schemeClr val="tx1"/>
              </a:solidFill>
            </a:endParaRPr>
          </a:p>
        </p:txBody>
      </p:sp>
    </p:spTree>
    <p:extLst>
      <p:ext uri="{BB962C8B-B14F-4D97-AF65-F5344CB8AC3E}">
        <p14:creationId xmlns:p14="http://schemas.microsoft.com/office/powerpoint/2010/main" val="1249663034"/>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7584" y="980728"/>
            <a:ext cx="7632848" cy="864096"/>
          </a:xfrm>
        </p:spPr>
        <p:txBody>
          <a:bodyPr>
            <a:normAutofit fontScale="90000"/>
          </a:bodyPr>
          <a:lstStyle/>
          <a:p>
            <a:r>
              <a:rPr lang="ar-SA" sz="2700" b="1" dirty="0"/>
              <a:t>في التدريس المتفاعل يضع المدرس محتوى الدرس في ضوء استجابة التلاميذ السابقة وفيما يلي محتوى نوضح بنود المحتوى</a:t>
            </a:r>
            <a:r>
              <a:rPr lang="ar-SA" sz="2700" dirty="0"/>
              <a:t> </a:t>
            </a:r>
            <a:r>
              <a:rPr lang="en-US" sz="2700" dirty="0" smtClean="0"/>
              <a:t>:</a:t>
            </a:r>
            <a:r>
              <a:rPr lang="en-US" dirty="0"/>
              <a:t/>
            </a:r>
            <a:br>
              <a:rPr lang="en-US" dirty="0"/>
            </a:br>
            <a:endParaRPr lang="ar-SA" dirty="0"/>
          </a:p>
        </p:txBody>
      </p:sp>
      <p:sp>
        <p:nvSpPr>
          <p:cNvPr id="3" name="عنصر نائب للمحتوى 2"/>
          <p:cNvSpPr>
            <a:spLocks noGrp="1"/>
          </p:cNvSpPr>
          <p:nvPr>
            <p:ph idx="1"/>
          </p:nvPr>
        </p:nvSpPr>
        <p:spPr>
          <a:xfrm>
            <a:off x="971600" y="1700808"/>
            <a:ext cx="7272808" cy="4320480"/>
          </a:xfrm>
          <a:solidFill>
            <a:srgbClr val="FFFFCC"/>
          </a:solidFill>
          <a:ln>
            <a:solidFill>
              <a:schemeClr val="tx1"/>
            </a:solidFill>
          </a:ln>
        </p:spPr>
        <p:txBody>
          <a:bodyPr>
            <a:normAutofit fontScale="92500"/>
          </a:bodyPr>
          <a:lstStyle/>
          <a:p>
            <a:pPr marL="0" indent="0">
              <a:buNone/>
            </a:pPr>
            <a:endParaRPr lang="en-US" sz="2600" dirty="0"/>
          </a:p>
          <a:p>
            <a:pPr marL="0" lvl="0" indent="0">
              <a:buNone/>
            </a:pPr>
            <a:r>
              <a:rPr lang="ar-SA" sz="2600" dirty="0" smtClean="0"/>
              <a:t>1- تحديد </a:t>
            </a:r>
            <a:r>
              <a:rPr lang="ar-SA" sz="2600" dirty="0"/>
              <a:t>الموضوع الدراسي ( العاب كرة يد – تمرينات – جمباز </a:t>
            </a:r>
            <a:r>
              <a:rPr lang="ar-SA" sz="2600" dirty="0" smtClean="0"/>
              <a:t>..</a:t>
            </a:r>
            <a:r>
              <a:rPr lang="ar-SA" sz="2600" dirty="0"/>
              <a:t>الخ )</a:t>
            </a:r>
            <a:endParaRPr lang="en-US" sz="2600" dirty="0"/>
          </a:p>
          <a:p>
            <a:pPr marL="0" lvl="0" indent="0">
              <a:buNone/>
            </a:pPr>
            <a:r>
              <a:rPr lang="ar-SA" sz="2600" dirty="0"/>
              <a:t>2</a:t>
            </a:r>
            <a:r>
              <a:rPr lang="ar-SA" sz="2600" dirty="0" smtClean="0"/>
              <a:t>- تحديد </a:t>
            </a:r>
            <a:r>
              <a:rPr lang="ar-SA" sz="2600" dirty="0"/>
              <a:t>الهدف لعام من الدرس ( الانجازات المتوقعة في نهاية الدرس )</a:t>
            </a:r>
            <a:endParaRPr lang="en-US" sz="2600" dirty="0"/>
          </a:p>
          <a:p>
            <a:pPr marL="0" lvl="0" indent="0">
              <a:buNone/>
            </a:pPr>
            <a:r>
              <a:rPr lang="ar-SA" sz="2600" dirty="0" smtClean="0"/>
              <a:t>3- تحديد </a:t>
            </a:r>
            <a:r>
              <a:rPr lang="ar-SA" sz="2600" dirty="0"/>
              <a:t>الاعمال التي يقوم بها التلميذ لتحقيق الهدف العام من الدرس</a:t>
            </a:r>
            <a:endParaRPr lang="en-US" sz="2600" dirty="0"/>
          </a:p>
          <a:p>
            <a:pPr marL="0" lvl="0" indent="0">
              <a:buNone/>
            </a:pPr>
            <a:r>
              <a:rPr lang="ar-SA" sz="2600" dirty="0" smtClean="0"/>
              <a:t>4- تحديد </a:t>
            </a:r>
            <a:r>
              <a:rPr lang="ar-SA" sz="2600" dirty="0"/>
              <a:t>الاسلوب الذي يحقق الاهداف .</a:t>
            </a:r>
            <a:endParaRPr lang="en-US" sz="2600" dirty="0"/>
          </a:p>
          <a:p>
            <a:pPr marL="0" lvl="0" indent="0">
              <a:buNone/>
            </a:pPr>
            <a:r>
              <a:rPr lang="ar-SA" sz="2600" dirty="0" smtClean="0"/>
              <a:t>5- كيفية </a:t>
            </a:r>
            <a:r>
              <a:rPr lang="ar-SA" sz="2600" dirty="0"/>
              <a:t>استخدام الاشكال التنظيمية في الدرس بالإضافة الى ورقة </a:t>
            </a:r>
            <a:r>
              <a:rPr lang="ar-SA" sz="2600" dirty="0" smtClean="0"/>
              <a:t>العمل</a:t>
            </a:r>
          </a:p>
          <a:p>
            <a:pPr marL="0" lvl="0" indent="0">
              <a:buNone/>
            </a:pPr>
            <a:r>
              <a:rPr lang="ar-SA" sz="2600" dirty="0"/>
              <a:t> </a:t>
            </a:r>
            <a:r>
              <a:rPr lang="ar-SA" sz="2600" dirty="0" smtClean="0"/>
              <a:t>   </a:t>
            </a:r>
            <a:r>
              <a:rPr lang="ar-SA" sz="2600" dirty="0"/>
              <a:t>أن كان لها ضرورة لتوضيح نقاط معينة في العمل .</a:t>
            </a:r>
            <a:endParaRPr lang="en-US" sz="2600" dirty="0"/>
          </a:p>
          <a:p>
            <a:pPr marL="0" lvl="0" indent="0">
              <a:buNone/>
            </a:pPr>
            <a:r>
              <a:rPr lang="ar-SA" sz="2600" dirty="0" smtClean="0"/>
              <a:t>6- تحديد </a:t>
            </a:r>
            <a:r>
              <a:rPr lang="ar-SA" sz="2600" dirty="0"/>
              <a:t>الزمن المناسب لكل جزء من أجزاء الدرس حتى يتسنى </a:t>
            </a:r>
            <a:r>
              <a:rPr lang="ar-SA" sz="2600" dirty="0" smtClean="0"/>
              <a:t>تحقيق</a:t>
            </a:r>
          </a:p>
          <a:p>
            <a:pPr marL="0" lvl="0" indent="0">
              <a:buNone/>
            </a:pPr>
            <a:r>
              <a:rPr lang="ar-SA" sz="2600" dirty="0"/>
              <a:t> </a:t>
            </a:r>
            <a:r>
              <a:rPr lang="ar-SA" sz="2600" dirty="0" smtClean="0"/>
              <a:t>   </a:t>
            </a:r>
            <a:r>
              <a:rPr lang="ar-SA" sz="2600" dirty="0"/>
              <a:t>الهدف .</a:t>
            </a:r>
            <a:endParaRPr lang="en-US" sz="2600" dirty="0"/>
          </a:p>
          <a:p>
            <a:pPr marL="0" indent="0">
              <a:buNone/>
            </a:pPr>
            <a:endParaRPr lang="ar-SA" dirty="0"/>
          </a:p>
        </p:txBody>
      </p:sp>
    </p:spTree>
    <p:extLst>
      <p:ext uri="{BB962C8B-B14F-4D97-AF65-F5344CB8AC3E}">
        <p14:creationId xmlns:p14="http://schemas.microsoft.com/office/powerpoint/2010/main" val="3836511413"/>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5023" y="817583"/>
            <a:ext cx="6965245" cy="1027242"/>
          </a:xfrm>
        </p:spPr>
        <p:txBody>
          <a:bodyPr/>
          <a:lstStyle/>
          <a:p>
            <a:r>
              <a:rPr lang="ar-SA" b="1" dirty="0"/>
              <a:t>استراتيجية التدريس المتفاعل</a:t>
            </a:r>
            <a:endParaRPr lang="ar-SA" dirty="0"/>
          </a:p>
        </p:txBody>
      </p:sp>
      <p:sp>
        <p:nvSpPr>
          <p:cNvPr id="5" name="مستطيل مستدير الزوايا 4"/>
          <p:cNvSpPr/>
          <p:nvPr/>
        </p:nvSpPr>
        <p:spPr>
          <a:xfrm>
            <a:off x="1043608" y="1772816"/>
            <a:ext cx="7056784" cy="375540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800" b="1" dirty="0">
                <a:solidFill>
                  <a:schemeClr val="tx1"/>
                </a:solidFill>
              </a:rPr>
              <a:t>ومن أمثلة التدريس المتفاعل تعليم مهارة الوقوف على الرأس المرتبطة بالتوازن والمثال التالي يوضح ذلك :</a:t>
            </a:r>
            <a:endParaRPr lang="en-US" sz="2800" b="1" dirty="0">
              <a:solidFill>
                <a:schemeClr val="tx1"/>
              </a:solidFill>
            </a:endParaRPr>
          </a:p>
          <a:p>
            <a:pPr lvl="0"/>
            <a:r>
              <a:rPr lang="ar-SA" sz="2800" b="1" dirty="0" smtClean="0">
                <a:solidFill>
                  <a:srgbClr val="C00000"/>
                </a:solidFill>
              </a:rPr>
              <a:t>1- كيف </a:t>
            </a:r>
            <a:r>
              <a:rPr lang="ar-SA" sz="2800" b="1" dirty="0">
                <a:solidFill>
                  <a:srgbClr val="C00000"/>
                </a:solidFill>
              </a:rPr>
              <a:t>يمكن الوقوف على الرأس واليدين ؟</a:t>
            </a:r>
            <a:endParaRPr lang="en-US" sz="2800" b="1" dirty="0">
              <a:solidFill>
                <a:srgbClr val="C00000"/>
              </a:solidFill>
            </a:endParaRPr>
          </a:p>
          <a:p>
            <a:pPr lvl="0"/>
            <a:r>
              <a:rPr lang="ar-SA" sz="2800" b="1" dirty="0" smtClean="0">
                <a:solidFill>
                  <a:srgbClr val="C00000"/>
                </a:solidFill>
              </a:rPr>
              <a:t>2- كيف </a:t>
            </a:r>
            <a:r>
              <a:rPr lang="ar-SA" sz="2800" b="1" dirty="0">
                <a:solidFill>
                  <a:srgbClr val="C00000"/>
                </a:solidFill>
              </a:rPr>
              <a:t>يمكن عمل </a:t>
            </a:r>
            <a:r>
              <a:rPr lang="ar-SA" sz="2800" b="1" dirty="0" err="1">
                <a:solidFill>
                  <a:srgbClr val="C00000"/>
                </a:solidFill>
              </a:rPr>
              <a:t>إتزان</a:t>
            </a:r>
            <a:r>
              <a:rPr lang="ar-SA" sz="2800" b="1" dirty="0">
                <a:solidFill>
                  <a:srgbClr val="C00000"/>
                </a:solidFill>
              </a:rPr>
              <a:t> على ثلاث أجزاء من جسمك ؟</a:t>
            </a:r>
            <a:endParaRPr lang="en-US" sz="2800" b="1" dirty="0">
              <a:solidFill>
                <a:srgbClr val="C00000"/>
              </a:solidFill>
            </a:endParaRPr>
          </a:p>
          <a:p>
            <a:pPr lvl="0"/>
            <a:r>
              <a:rPr lang="ar-SA" sz="2800" b="1" dirty="0" smtClean="0">
                <a:solidFill>
                  <a:srgbClr val="C00000"/>
                </a:solidFill>
              </a:rPr>
              <a:t>3- أدي </a:t>
            </a:r>
            <a:r>
              <a:rPr lang="ar-SA" sz="2800" b="1" dirty="0">
                <a:solidFill>
                  <a:srgbClr val="C00000"/>
                </a:solidFill>
              </a:rPr>
              <a:t>توازن يمكن أن تستمر فيه بضع ثوان .</a:t>
            </a:r>
            <a:endParaRPr lang="en-US" sz="2800" b="1" dirty="0">
              <a:solidFill>
                <a:srgbClr val="C00000"/>
              </a:solidFill>
            </a:endParaRPr>
          </a:p>
          <a:p>
            <a:r>
              <a:rPr lang="ar-SA" sz="2800" dirty="0" smtClean="0">
                <a:solidFill>
                  <a:schemeClr val="tx1"/>
                </a:solidFill>
              </a:rPr>
              <a:t> </a:t>
            </a:r>
            <a:endParaRPr lang="en-US" sz="2800" dirty="0">
              <a:solidFill>
                <a:schemeClr val="tx1"/>
              </a:solidFill>
            </a:endParaRPr>
          </a:p>
        </p:txBody>
      </p:sp>
      <p:sp>
        <p:nvSpPr>
          <p:cNvPr id="6" name="AutoShape 8" descr="data:image/jpeg;base64,/9j/4AAQSkZJRgABAQAAAQABAAD/2wCEAAkGBxQTEhQUEhQWFRUVFRcUFxQXFBcYFBQUFRQXFhQUFBQYHCggGBolHBQUITEhJSkrLi4uFx8zODMsNygtLisBCgoKDg0OGhAQGywkICQsLCwsLCwsLCwsLCwsLCwsLCwsLCwsLCwsLCwsLCwsLCwsLCwsLCwsLCwsLCwsLCwsLP/AABEIAMIBAwMBIgACEQEDEQH/xAAbAAABBQEBAAAAAAAAAAAAAAACAAEDBAUGB//EAE4QAAEDAQQGBQcGDAQFBQAAAAEAAhEDBBIhMQUGQVFhcRMigZGhFDJSkrHB0QcWQlPS8BUjJENUYnOio7PC4TOCk+JkcrLj8RdVY5TT/8QAGgEAAwEBAQEAAAAAAAAAAAAAAAECAwQFBv/EACsRAAICAQMCBQMFAQAAAAAAAAABAhEDEiExBFEFExVBYSJxsRQyQlLwkf/aAAwDAQACEQMRAD8A79jUd1OAnWK4OcytOMwpHdaKM9tQN/qWhSsoie/Ab8slQ1kMUC4fRfSd3VWFb1Foc0xhi7vvFbR4LxlO0UWXZPsHwVWjZWEkEDta34KSuXzGBA4/2QXnnYAN97FM0M3WHRjG2e0Q1hIpOINxsgtLTIMK7ZcWtO8D2I9O1ps1cOH5iqBzuEz4KPRTpo0zvY097QoycGc0TXUxCmuoYWBkQwmuqa4ldQTRRtFEEtkEgEHDeCCPYrPlR9E+HxRlqo2hzhUABMGI3Rt9ivG37M0U9qoKy0rrQN3epbqqWmu5ro35c0q9qc0gYY8s1Sxt7kSUpO6Ld1A6nOHsQ13uaW7jmePBPabwAJHPkiWJtFQi4yTaI2U3HLETB6zTBBxGSNrYOO/KWT7JVY2YT0wBvDEY4EDCSOSu2KyOqzULo2DaDG2Oc+Kp42uDZV7hBqINUNkqOc5zTAuzPMGEdmrOc+5GImeQ2+xNY2cUoO+CQBUq1lJqteHNbcjA7d8eztVqy1r1QsjEEg/5TEp6deXll3EEg9hiU9LRULg7aG0vRZWFMyJp1BUG8kAgR3q01qQajASu2PJkUlQ11GGpQjAQZIQanDUQTlBZzdrt1UOqvNoFKnTqCmB0IqS64HHjvVWnps/ptM87K8f1Knput+TuP1lsqu5hjbnvRaLtujhSYHx0wHW6tXzpxxbgrVHb5K8pS9zRGlnfpVH/AOvU+0kn8rsPDurJKqRlofY6MNTwnlOFzLgRj61D8krcGXvVId7lcDhtJHWMQYmRMePgo9YWXrNXG+jU/luUlicTSaW4ksY7vptK0hwXAEBmAc448YPKFLaRRHmuMDACcjHEc0qbagm9dPblwyTi/wDqnDft7lZoZ+kKTTSqgEkmk8Y8aboQ6uOmy0DvpU/+gK5WaSCDGIIniWkZdqztTzNjofs2juw9yzycETNeE0KSE91Y0YkUJFqkITEJAREIHUQSDtGAPPNTFqYoEUHUWm00p2Uqzhum/QAJG3Bx71eNjDrpcG4EERhiJ8MclVn8pp/sK38ygtHpQc2nYcRv94W8eDqivpQBoNAaHAYOwgQJkwAOS4vRGlalS1ObVquNN5LbhaA0XpuXIGGIA7cd61NYdZX03spUmdd2JLvotkjzfpYAnPKN64gaWqMruqUnC9OZbLTjJlsDA9nBTLIkz0+n8Oy5FaXK2PWmWVsBuy7HZEJrHRawNaIhrSB1iZ63W8Yx3krL1W1g8pBD2Bj2jEAy0je2cRy8St9tM7xt2bzgri090cPUYJ4ZOE1TILHZGgvcM3vM4zkSOzbhskqehYmte54zcAOV2cu/wCNouydhIgBuROBJjOSVI2oO6dh2ZrRUc7sqUtHNa+pUGb7vZG7mcVnCyAVaj5849y3ZkA74KyqmZ5pTMssnQMJF0JQgqNWZzAPtMLL01pCoKUU3XHOIF8NDi0QSbodhOGZlWLTWDRvWfpfRzq1O5MAwZHnAj0fEdpVxg5cF4o3JdjU1etLjS/GP6Qh0BxDQ4tuMMODQBILnDAbAr1e2BoJOxYegbE6gxtLAtkkHbJMnHiZPMlHpy1BlJ87GnwCcoSjyaZVUm1wee+W2ivTeGFhZScXNY6BjVeJMxjjv3LR0HqrUrgvc5tMgjFrb4O8gyEeq+rNVlOo+pA6RmDcS5p84XowmQMMV2Wruj3igLxh15wumZjA444SSUJqzsSvGZdPVAACa7vU/3J1pOMEg+5OtDPSbrU5QBOuVcGRFa2XmPb6TXDvBCpar1L1ls532eif4QHuWlC52w6LtdJjKbKlnLabbjSadS9dEwHQ+Cqi0ioOmdBXbhjPZM+Cqi6MOtB23iew7lT6O2+lZfVrD+tMW27/hf4w96rUjXUu5epht4ROzOYMn2rL1KH5JTG4vb6tV49ykPl3oWUwZ8+tmMRsU2rdgfRohlS7ev1HdQkt69RzwASAfpKZtURNpo1AEoTpLIyAhK6ihKEgoBwUblMQo6rg1pccgCe4Skwoo03A2inH1Vcdoq0AfEFXzSGwbAOwZKnZ6N2tRbuoVZO89JQk9pk9q2HtwW0eDrx8I831tBpVHlrHS4AB0GBI2E55ErnrJRl2IXfa5ebT5u9jfiuSZQLntDRJd95PBc+RVI+18KS8jzJf5I09SSRa3kwBdg45jAg94Piu/dpOk111zwDE44COeS87a4Wd7y033iGv2NZI6rcMXZzAxw2KrZnvtFWkwlxNRwptgSYnrVXAZNABPZ2q8TfsfO+K5oZs7kvtsesU6jXtDmEOaSILXYHHeORw4Qig3XRM9aOsM5IEHZ7kVhsLKTG02Nhrch2zJ4ySe1Tmg2IgRhhGGBkeOK6keOwC2APfmsgrarZHkVikJSMMvsCXKtWerLmqCo1QYmLanmZ3LPten6lP6LSYiCCAfFamkCBkuVGulVji3o2VGyQ04tMTgTnOA4LTHzzRv07SbtWa9PSdepdc5rmhuMNaQJ3yc1X0taL/n5Ewd0bVJozWepaKlx1NrG3SQJvOJGOJgQI4LP1ypk0KgpiXYYDA+c2fCU8nPNl5p3UaNey6yNDiymDU4NGE8FpaO08L4ZW/FmcnCMDlHBeW6I+UCvRwFOjckSGsIMbetOfEytI/KBWtFUDydlRuN2mGzU53jy2AKEjqUkjurbapqPu5XjHWGU4FJcn86LR/7fU9b/YktDLUu56g0okDSnXKuDAKUkIRJiQ6eUISKRQ6SSRKAHSTBOkFCSTpBAUCqWk6xb0Qgw+sxhIaSADLusR5oloEn0o2q9CrW+qWtBGE1KTex9ZjCO5xS9wGYPyhn7Gr/ADKK06gwWfSH5Qz9jU/mUlp1Bgto8HTDg8u+VvSdWh5P0cQ4VZkTiOjj2lebM1rtbXB14Brg9khoEgth4HY4eC9A+W9hu2Z2wGq3/MRTI8GuXn+krIBZNHuON91eeM1GgeACvy4yW6OhdZnjDy4yensdrZNE2t7aRa0VAGNuim9h4uc8T1DJxLoxXper+qlKhUbXD79UMLXQRdBcMS0DLaOS891Pf0T6lZzhAp3XU5yBN4PAnY1mX63f6PqlrFZ7ReZRfecGioW3SCGnq7swRj/zDeiUNEqox06oa7OiARQhvjaUcpmRDafNPIrFWzbT1HcliuKibMM3Iziq1VyleVA9TZgYuk3YE7gV5bpCuRlvheoaX8x//K72FecUrJfZXfsbAHMuE+A8VcTfDwzb1NM1SdzPaW/37lr6w1LtGq7cx57mlUtRqUNqOO9o7gSfaFJrq+LLWP6sd7gPehvcMm8jyOody635OaM13u9Bkci4gDwDlyjWXpPox4r0D5OrNFF7/TfHY0CPEuQzabqJ09WsZOBTpOKSVnJR2QqQiNQbVx409ah9Cl6rvtphrDa/Qo8rjvtqVHYXn4+52gKKVxTtZLV6FH1He9yZms1qGbKJ5sd7npaWNZ8fc7YFJcSdabV9XSHJr/toH61Wn6ul3Px/fScWV5+Lv+TuQ7GETSuE+dlf6mj/ABftp6GtVoLg1tGkScPzn2kqY/Pxf2O7CdcbpDXCrTIY2lScQIeeuG3tzesq3z4r/UUf4n2kNUJ58a9zu064P581ttnpc5f8Uvn3W/R6Xe/4pUL9Ri7neKjpf/DH7WznutNIrjna9V9lCj3v+0obbrvWcwg0KWbDIL/ova7f+qihrqMT2v8AJ31D/Hb+yf8AzKa0qmS8x+fVcODm0KQIBE3qnmkgkHHeB3KwflEtG2hS7C/4rWLVG0eqw1yZ3y5VPxNmb/8AK93YKcf1BcXp1hFh0W45AvPeWuHgF1WnrdS0i0C2F9DopNPoW3i9zwJvXpgC63dM5iFzlea9Gy2eqxzKdBzeuwgvc0NDXQHYAwJnetYyVDefG/5G1qjfc59JpFys17ny0OJiWMicsX+JWt8kFpbTttqoZuDXtaci4UawaTwznuVLUypFqDYvHonCRsILXE/urL0Ran2bST7UxgfFSu17CS2C9zw6Y2gnwXTONt12KUkoJvue+h/DHj8URqLzcfKS/wDRW/6rvsJ//Uh/6K3/AFj9hcdoxfU4v7HfW+p1D2e1ZBcuTrfKI4iDZv4x/wDzVc69/wDCn/X/AO2oluzHJ1GJv9x2LnKFzlx7tej+i/xj9hRnXo/ow/1j9hSRrh3NLWepdo1OUeth71ymjaUWKqfScT3Frf6Sm0/rE6vTcwUQ2YM9ITEEHK6NyyqGlKrbMaBptxnr3jgC6SAO/vWiexvDJBR5Os1JqfiX/tXf9LFV+UB/5LU4ln8xp9yxdB6fq2dhYKDHAm8Jc4EYAHLPIKDWPStS1U7hpNZBDsC44gERjzS9xuUHK7OUo1LtOphi5zR6sk+0L0nUqndsdOdt53e8keELz6to9/RtYGAQSXOky+d+6Bgut0drE+lTZTFnbDGhoxd9EROfBNmk8kXGkzqHuxSXOnWSofzDe93xSSMLj3Omvpuk4JwmKE9jzKBKEwjITQiwohIQkcVMip0i4gDElKx0QU6RcYAknYr7yKALWGahwc4fRHot4qeq4UGlrINQjrO9HgFkmUN0W46Pv+CJzEHRKwUKhsyog6FCaKsSmSsmihXexpgnHOIkkchiq1qcXMIY3HCC4hozE4YnKdgWq5qaEahr6XZnCsPptunfm31tg5qcMBGGM8VMWb07WxkjUTJ2yE0Qq9tcKbb3EAcytAN+8KjpctLIdvDp2C6ZE9oC2xfVJIeJOWRIu6kvirWe0S1lMsnBrW38SZP6rHDtXH6Ltr32iQMalQl44PJcT2SV1TX+T6JqOydaHOaMcSKn4uPUa565jVmkemB9EOx5tIXde8me9m+nFXxZ0/k6IUQpy8JwvOs+YcmVxQCfoQrEpAp2TqZX8nG5LyUblakIgUWaJsqeSDd4JeRjcrgTpWXqZS8jG4J/JRu8FdCcFOy1JsomyjchNm4eCvuKUpWWmygLJwSV+UkWWTByccEhadzWjsn2oTan+kRyw9ipcDpBmm47D3FN5O7cVG6sTmSe1KlTLzDZJKApErLJUOAYVovpmi2GAue4YujAcAoqzxRbdBmoczuWUSTtRwabQ+5I6m/Elru4qNwO4pm1CNp7ypBbXj6bu0yPFS6M9mQlyCSVbFsJ85rHc2gHvEJdPRODqZbxY+fBymkLT8lQpgeCutsTX/4VQE+i6Gu8cCqNZpaYcCDuKTiRJOI5QlNP3lPCkhsQPNMCnlKUyGxiVh6cl1RtKYL3MbJyBfdAnh1pW7K7/SGqtnrts73Nu1KTaTmvbhNwNIDhtGC6OnmoytnoeH4nkyNr2PKflCtzB0Nmp+ZSb0h5kXKbebWA+sFnauVQS0jb45gj77l1Wu/yfV6tdlSzxVFS7TNOQ007oJvlxMFuc7RhgVWdqwbDVdTe4Pe0NxAhovNDjdnHbE8966vMjGB39dLRF6vsSkpkiAiBXnnzLbBhOJTtKKEwsG8U7XIgE47EFITXIi4pkUILQ4clKQCchBcQURSBTyg0RGXJIr6SB2MCjQF6ls9E1DDf7dqtFrcVGkXEBoJJWjaK7aLbjDLzmd333KepbvJ2XGEF0Z3QY8PBYdWoXEkmSczvVcGjqH3Bc/OZTYoY4plBjYYanKBpTSpCwrw3qN3ekSkUibGmMsFu0wK9nJdi9sgHi0A+IgLEp0yTAEk7AugYzyegbxF90m7n1iAI7IGKcOTXDvd8HOpwhJThQc75HSvIcd6cIoQl63TEUKJDT/hMwnEC6MCV5KMdq9d0lgA3KAGjHYBGAWkD1/B09cmZ9aq4gFjCMZBkS1w3g9y5PXKuKj2PdTNOo5vWaYkx1QZBIjqkD/wuosNXGownrDrgZdXAEccfasDXOkHlrmkTTEPbtF7ET4esqlwej4jBzwSSVnJynCQATgLM+PoeU4KHBEITHQTUSEIkFJCCKEIRAoLihAp4SJ4JApGiQMhEhLgkXDegpCvcSkmhJBVD0KJe4BuZ+8rYrVW2dl1uL3bfeeCjdUbZ2CILiO/jyWNUqlxJcZJW/CNf2L5Cc4kyTiUxQhyYuKkybY4SDlE6olSpve4NaDiYmMBxJ3JCSfBeslgqVBLGlwBgnACd0nCVZboOt6IH+dvxW9Z4psbTZk0Z7SdpPMpGuUUerDw+NLU3ZhHV+tub64RU9XqhPWLAN96T3Qtd9oQdMUUWvD8XyC3RxptijcvHN73GfALPqaCquMufTJ3lzvsrQNYp+mKTNH0WJqtzM+b1T06frO+yn+bz/Tp+s77Ku9MUXScVFC9Ow/JnjVx22pT/AHvgn+bp+tZ3OWjeTY7I7kUP07B2f/SizQBBB6Vpgg+afiu9faWuF+QRUfg79Unq/DmvNdbtIOoWSq9p6wAAiQRfe1kg7xeXK6h61O6KtTq2m41t1zG1CLoGIdcJxnzer/dUtk2dfSdNjxz0w2s9r0taGU6b6rmg9CHO3GbuABG+QO1cc2zHpOkJvCtPStjFhcMuIGQP6vFQit01EtdVNRlWCXBx6wwIy4hWaEzdnZErOc7R6MMa1NPsOdA0x+dd6o+Kdmr9I51HeqETGEDzipWudv8AD4K0jwpdD09/t/JGdXKX1r/VCVo1Z6hNOpeI+iWxPAGc1YaX7Y8VZoVHDd639lVGb6HA/wCJxocO3I704ctPWjRxnpmj9oB4P9x7OKwW1FD2PHzYHilpZdBSMKCnU4ow9BCJpTFyC/IUSCiwE0qNrk/SIKQd7kkglOgumWq9mLnS+qyeajNlpg41h2NJ9izGuTk8VrYOcexqFlnH03u5Nj2oTbLOMqb38S6PYs0lRE7wiw1/CNF2lmjzKVNvPrHvK1tBVXuaarzh5rBEDDziPZ3rm7LZjVqNptzcY5DMnsAJ7F27LMGhrWt6rRAF7IDfvKLO3oouctT4RGaqGpVGSPouzkPekaQQeqQXoTXypuhB2qM2fcUiiPpDuR9JvUjaJ3yhfRlJjAlO0ImUIRhiQwLnBI0+XepmtTmnvRQWYOndEtr0nU3kw70cwQQQQeYC4Sr8m9QHq1hHFmPbBXq72BRPpyqTJcUzitXdWX2YyarqmEBskMEnGGY4rr7JRd55wAvA45QAZPDrZoqbIzAPP2ffuRNpuON1kmZMkwJwAJ4RiolvtR042oLVq3CZUKkDuffCLocEwYVRyNi7J5klSU3AbGoQwpHDigllwOkEECCIIwgg5g4LjdN6MNF+AJpu807jtYePtHauoY7gewqWqxlRpY/FpzBz4EHYUPc5+owLLGvc4NikDk+krE6g8tOIOLHekN/PeP7KFpWZ4ksbi6ZYD0gdyiBRSiwSJQeCaVHeKe+g0VBSkoOkSSsNhmonEKp0qic4largnSWTUG9RmtORUBRAd6B0b+rtsZRD6jhfeeqBMXWjPZtMd3NX6usu6mPWlcRXpz9yqTqTwQQXCOJI7QcCmjuw9VGEdNHe/OMnNg7050+TkxveV52bM7e/1nfFJtndvf6zvinsbfronoX4edHmN7ymdrA70W+K4AWV29/e74p/IztBPaUtg/Xw7HeDWEn6LP3vihfrAR6A+/EriG6OO5F+DDuCLQeoR7HZ/OTe6mO73lAdZRsq0+9i5AaJ4BONFHcErQvUV2OvGtTR+dp/uIX60N+ub+78Fyo0YeCMaO5ItC9S+Dp/nOzbWb4fBMdambKzfD4LmW6M5Ihowb0rRL8S+DoHa0t+tHd/ZONaG/WeB9wWD+DRvTjR43o1C9S+Dd+drfrJ/wAp+CXzsb6bvVPwWN+Dgl+DwlqJ9RfY1Xa2A/TcexyXzpbHnP7nLN8gbuS8jbuRrF6i+xoHWdn6/ck3WduYD/v2qk2yM3BF5M3cEaw9Ql2LdfTwrMuOYZBlpnIqBiTaLRkApQFEnZzZcryuwA47kQci8UoSMxNKcuUZBTIstB30yV5JKx0ViJzThgQiqOae/OS3XBAgOCcBCCn6T7hDJCKF7MuPeE1/ml0ikewg1K6lKYFKxUOEgEwhIFIHEklNCAImpWFBBMAhnFOCEWKgoTOKa8mmUAOAkhlPeSsQZPBBTqelgnvIHOnPFFi2J3OTEpNcISlFhQ4KfNK9vTJACRiiDuCFxSDkWUkGiYUCRKVlpEpckCorye+iykiSUzimlCHpDDDkkMpIHTIHZIaSdJdKMvdDnNO1JJDF7iqoG5pJKGMdvvQ1MkkkCBYjSSSGNtSbmUklLBcBFEEkkEgEY9idqSSGAnZpkkkiWNVSCSSBT5CCJJJADjNOkkgGM5OUySRUOBMThJJI0QQGBQJkkilwSnJA9JJADSmSSVFn/9k="/>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7" name="AutoShape 10" descr="data:image/jpeg;base64,/9j/4AAQSkZJRgABAQAAAQABAAD/2wCEAAkGBxQTEhQUEhQWFRUVFRcUFxQXFBcYFBQUFRQXFhQUFBQYHCggGBolHBQUITEhJSkrLi4uFx8zODMsNygtLisBCgoKDg0OGhAQGywkICQsLCwsLCwsLCwsLCwsLCwsLCwsLCwsLCwsLCwsLCwsLCwsLCwsLCwsLCwsLCwsLCwsLP/AABEIAMIBAwMBIgACEQEDEQH/xAAbAAABBQEBAAAAAAAAAAAAAAACAAEDBAUGB//EAE4QAAEDAQQGBQcGDAQFBQAAAAEAAhEDBBIhMQUGQVFhcRMigZGhFDJSkrHB0QcWQlPS8BUjJENUYnOio7PC4TOCk+JkcrLj8RdVY5TT/8QAGgEAAwEBAQEAAAAAAAAAAAAAAAECAwQFBv/EACsRAAICAQMCBQMFAQAAAAAAAAABAhEDEiExBFEFExVBYSJxsRQyQlLwkf/aAAwDAQACEQMRAD8A79jUd1OAnWK4OcytOMwpHdaKM9tQN/qWhSsoie/Ab8slQ1kMUC4fRfSd3VWFb1Foc0xhi7vvFbR4LxlO0UWXZPsHwVWjZWEkEDta34KSuXzGBA4/2QXnnYAN97FM0M3WHRjG2e0Q1hIpOINxsgtLTIMK7ZcWtO8D2I9O1ps1cOH5iqBzuEz4KPRTpo0zvY097QoycGc0TXUxCmuoYWBkQwmuqa4ldQTRRtFEEtkEgEHDeCCPYrPlR9E+HxRlqo2hzhUABMGI3Rt9ivG37M0U9qoKy0rrQN3epbqqWmu5ro35c0q9qc0gYY8s1Sxt7kSUpO6Ld1A6nOHsQ13uaW7jmePBPabwAJHPkiWJtFQi4yTaI2U3HLETB6zTBBxGSNrYOO/KWT7JVY2YT0wBvDEY4EDCSOSu2KyOqzULo2DaDG2Oc+Kp42uDZV7hBqINUNkqOc5zTAuzPMGEdmrOc+5GImeQ2+xNY2cUoO+CQBUq1lJqteHNbcjA7d8eztVqy1r1QsjEEg/5TEp6deXll3EEg9hiU9LRULg7aG0vRZWFMyJp1BUG8kAgR3q01qQajASu2PJkUlQ11GGpQjAQZIQanDUQTlBZzdrt1UOqvNoFKnTqCmB0IqS64HHjvVWnps/ptM87K8f1Knput+TuP1lsqu5hjbnvRaLtujhSYHx0wHW6tXzpxxbgrVHb5K8pS9zRGlnfpVH/AOvU+0kn8rsPDurJKqRlofY6MNTwnlOFzLgRj61D8krcGXvVId7lcDhtJHWMQYmRMePgo9YWXrNXG+jU/luUlicTSaW4ksY7vptK0hwXAEBmAc448YPKFLaRRHmuMDACcjHEc0qbagm9dPblwyTi/wDqnDft7lZoZ+kKTTSqgEkmk8Y8aboQ6uOmy0DvpU/+gK5WaSCDGIIniWkZdqztTzNjofs2juw9yzycETNeE0KSE91Y0YkUJFqkITEJAREIHUQSDtGAPPNTFqYoEUHUWm00p2Uqzhum/QAJG3Bx71eNjDrpcG4EERhiJ8MclVn8pp/sK38ygtHpQc2nYcRv94W8eDqivpQBoNAaHAYOwgQJkwAOS4vRGlalS1ObVquNN5LbhaA0XpuXIGGIA7cd61NYdZX03spUmdd2JLvotkjzfpYAnPKN64gaWqMruqUnC9OZbLTjJlsDA9nBTLIkz0+n8Oy5FaXK2PWmWVsBuy7HZEJrHRawNaIhrSB1iZ63W8Yx3krL1W1g8pBD2Bj2jEAy0je2cRy8St9tM7xt2bzgri090cPUYJ4ZOE1TILHZGgvcM3vM4zkSOzbhskqehYmte54zcAOV2cu/wCNouydhIgBuROBJjOSVI2oO6dh2ZrRUc7sqUtHNa+pUGb7vZG7mcVnCyAVaj5849y3ZkA74KyqmZ5pTMssnQMJF0JQgqNWZzAPtMLL01pCoKUU3XHOIF8NDi0QSbodhOGZlWLTWDRvWfpfRzq1O5MAwZHnAj0fEdpVxg5cF4o3JdjU1etLjS/GP6Qh0BxDQ4tuMMODQBILnDAbAr1e2BoJOxYegbE6gxtLAtkkHbJMnHiZPMlHpy1BlJ87GnwCcoSjyaZVUm1wee+W2ivTeGFhZScXNY6BjVeJMxjjv3LR0HqrUrgvc5tMgjFrb4O8gyEeq+rNVlOo+pA6RmDcS5p84XowmQMMV2Wruj3igLxh15wumZjA444SSUJqzsSvGZdPVAACa7vU/3J1pOMEg+5OtDPSbrU5QBOuVcGRFa2XmPb6TXDvBCpar1L1ls532eif4QHuWlC52w6LtdJjKbKlnLabbjSadS9dEwHQ+Cqi0ioOmdBXbhjPZM+Cqi6MOtB23iew7lT6O2+lZfVrD+tMW27/hf4w96rUjXUu5epht4ROzOYMn2rL1KH5JTG4vb6tV49ykPl3oWUwZ8+tmMRsU2rdgfRohlS7ev1HdQkt69RzwASAfpKZtURNpo1AEoTpLIyAhK6ihKEgoBwUblMQo6rg1pccgCe4Skwoo03A2inH1Vcdoq0AfEFXzSGwbAOwZKnZ6N2tRbuoVZO89JQk9pk9q2HtwW0eDrx8I831tBpVHlrHS4AB0GBI2E55ErnrJRl2IXfa5ebT5u9jfiuSZQLntDRJd95PBc+RVI+18KS8jzJf5I09SSRa3kwBdg45jAg94Piu/dpOk111zwDE44COeS87a4Wd7y033iGv2NZI6rcMXZzAxw2KrZnvtFWkwlxNRwptgSYnrVXAZNABPZ2q8TfsfO+K5oZs7kvtsesU6jXtDmEOaSILXYHHeORw4Qig3XRM9aOsM5IEHZ7kVhsLKTG02Nhrch2zJ4ySe1Tmg2IgRhhGGBkeOK6keOwC2APfmsgrarZHkVikJSMMvsCXKtWerLmqCo1QYmLanmZ3LPten6lP6LSYiCCAfFamkCBkuVGulVji3o2VGyQ04tMTgTnOA4LTHzzRv07SbtWa9PSdepdc5rmhuMNaQJ3yc1X0taL/n5Ewd0bVJozWepaKlx1NrG3SQJvOJGOJgQI4LP1ypk0KgpiXYYDA+c2fCU8nPNl5p3UaNey6yNDiymDU4NGE8FpaO08L4ZW/FmcnCMDlHBeW6I+UCvRwFOjckSGsIMbetOfEytI/KBWtFUDydlRuN2mGzU53jy2AKEjqUkjurbapqPu5XjHWGU4FJcn86LR/7fU9b/YktDLUu56g0okDSnXKuDAKUkIRJiQ6eUISKRQ6SSRKAHSTBOkFCSTpBAUCqWk6xb0Qgw+sxhIaSADLusR5oloEn0o2q9CrW+qWtBGE1KTex9ZjCO5xS9wGYPyhn7Gr/ADKK06gwWfSH5Qz9jU/mUlp1Bgto8HTDg8u+VvSdWh5P0cQ4VZkTiOjj2lebM1rtbXB14Brg9khoEgth4HY4eC9A+W9hu2Z2wGq3/MRTI8GuXn+krIBZNHuON91eeM1GgeACvy4yW6OhdZnjDy4yensdrZNE2t7aRa0VAGNuim9h4uc8T1DJxLoxXper+qlKhUbXD79UMLXQRdBcMS0DLaOS891Pf0T6lZzhAp3XU5yBN4PAnY1mX63f6PqlrFZ7ReZRfecGioW3SCGnq7swRj/zDeiUNEqox06oa7OiARQhvjaUcpmRDafNPIrFWzbT1HcliuKibMM3Iziq1VyleVA9TZgYuk3YE7gV5bpCuRlvheoaX8x//K72FecUrJfZXfsbAHMuE+A8VcTfDwzb1NM1SdzPaW/37lr6w1LtGq7cx57mlUtRqUNqOO9o7gSfaFJrq+LLWP6sd7gPehvcMm8jyOody635OaM13u9Bkci4gDwDlyjWXpPox4r0D5OrNFF7/TfHY0CPEuQzabqJ09WsZOBTpOKSVnJR2QqQiNQbVx409ah9Cl6rvtphrDa/Qo8rjvtqVHYXn4+52gKKVxTtZLV6FH1He9yZms1qGbKJ5sd7npaWNZ8fc7YFJcSdabV9XSHJr/toH61Wn6ul3Px/fScWV5+Lv+TuQ7GETSuE+dlf6mj/ABftp6GtVoLg1tGkScPzn2kqY/Pxf2O7CdcbpDXCrTIY2lScQIeeuG3tzesq3z4r/UUf4n2kNUJ58a9zu064P581ttnpc5f8Uvn3W/R6Xe/4pUL9Ri7neKjpf/DH7WznutNIrjna9V9lCj3v+0obbrvWcwg0KWbDIL/ova7f+qihrqMT2v8AJ31D/Hb+yf8AzKa0qmS8x+fVcODm0KQIBE3qnmkgkHHeB3KwflEtG2hS7C/4rWLVG0eqw1yZ3y5VPxNmb/8AK93YKcf1BcXp1hFh0W45AvPeWuHgF1WnrdS0i0C2F9DopNPoW3i9zwJvXpgC63dM5iFzlea9Gy2eqxzKdBzeuwgvc0NDXQHYAwJnetYyVDefG/5G1qjfc59JpFys17ny0OJiWMicsX+JWt8kFpbTttqoZuDXtaci4UawaTwznuVLUypFqDYvHonCRsILXE/urL0Ran2bST7UxgfFSu17CS2C9zw6Y2gnwXTONt12KUkoJvue+h/DHj8URqLzcfKS/wDRW/6rvsJ//Uh/6K3/AFj9hcdoxfU4v7HfW+p1D2e1ZBcuTrfKI4iDZv4x/wDzVc69/wDCn/X/AO2oluzHJ1GJv9x2LnKFzlx7tej+i/xj9hRnXo/ow/1j9hSRrh3NLWepdo1OUeth71ymjaUWKqfScT3Frf6Sm0/rE6vTcwUQ2YM9ITEEHK6NyyqGlKrbMaBptxnr3jgC6SAO/vWiexvDJBR5Os1JqfiX/tXf9LFV+UB/5LU4ln8xp9yxdB6fq2dhYKDHAm8Jc4EYAHLPIKDWPStS1U7hpNZBDsC44gERjzS9xuUHK7OUo1LtOphi5zR6sk+0L0nUqndsdOdt53e8keELz6to9/RtYGAQSXOky+d+6Bgut0drE+lTZTFnbDGhoxd9EROfBNmk8kXGkzqHuxSXOnWSofzDe93xSSMLj3Omvpuk4JwmKE9jzKBKEwjITQiwohIQkcVMip0i4gDElKx0QU6RcYAknYr7yKALWGahwc4fRHot4qeq4UGlrINQjrO9HgFkmUN0W46Pv+CJzEHRKwUKhsyog6FCaKsSmSsmihXexpgnHOIkkchiq1qcXMIY3HCC4hozE4YnKdgWq5qaEahr6XZnCsPptunfm31tg5qcMBGGM8VMWb07WxkjUTJ2yE0Qq9tcKbb3EAcytAN+8KjpctLIdvDp2C6ZE9oC2xfVJIeJOWRIu6kvirWe0S1lMsnBrW38SZP6rHDtXH6Ltr32iQMalQl44PJcT2SV1TX+T6JqOydaHOaMcSKn4uPUa565jVmkemB9EOx5tIXde8me9m+nFXxZ0/k6IUQpy8JwvOs+YcmVxQCfoQrEpAp2TqZX8nG5LyUblakIgUWaJsqeSDd4JeRjcrgTpWXqZS8jG4J/JRu8FdCcFOy1JsomyjchNm4eCvuKUpWWmygLJwSV+UkWWTByccEhadzWjsn2oTan+kRyw9ipcDpBmm47D3FN5O7cVG6sTmSe1KlTLzDZJKApErLJUOAYVovpmi2GAue4YujAcAoqzxRbdBmoczuWUSTtRwabQ+5I6m/Elru4qNwO4pm1CNp7ypBbXj6bu0yPFS6M9mQlyCSVbFsJ85rHc2gHvEJdPRODqZbxY+fBymkLT8lQpgeCutsTX/4VQE+i6Gu8cCqNZpaYcCDuKTiRJOI5QlNP3lPCkhsQPNMCnlKUyGxiVh6cl1RtKYL3MbJyBfdAnh1pW7K7/SGqtnrts73Nu1KTaTmvbhNwNIDhtGC6OnmoytnoeH4nkyNr2PKflCtzB0Nmp+ZSb0h5kXKbebWA+sFnauVQS0jb45gj77l1Wu/yfV6tdlSzxVFS7TNOQ007oJvlxMFuc7RhgVWdqwbDVdTe4Pe0NxAhovNDjdnHbE8966vMjGB39dLRF6vsSkpkiAiBXnnzLbBhOJTtKKEwsG8U7XIgE47EFITXIi4pkUILQ4clKQCchBcQURSBTyg0RGXJIr6SB2MCjQF6ls9E1DDf7dqtFrcVGkXEBoJJWjaK7aLbjDLzmd333KepbvJ2XGEF0Z3QY8PBYdWoXEkmSczvVcGjqH3Bc/OZTYoY4plBjYYanKBpTSpCwrw3qN3ekSkUibGmMsFu0wK9nJdi9sgHi0A+IgLEp0yTAEk7AugYzyegbxF90m7n1iAI7IGKcOTXDvd8HOpwhJThQc75HSvIcd6cIoQl63TEUKJDT/hMwnEC6MCV5KMdq9d0lgA3KAGjHYBGAWkD1/B09cmZ9aq4gFjCMZBkS1w3g9y5PXKuKj2PdTNOo5vWaYkx1QZBIjqkD/wuosNXGownrDrgZdXAEccfasDXOkHlrmkTTEPbtF7ET4esqlwej4jBzwSSVnJynCQATgLM+PoeU4KHBEITHQTUSEIkFJCCKEIRAoLihAp4SJ4JApGiQMhEhLgkXDegpCvcSkmhJBVD0KJe4BuZ+8rYrVW2dl1uL3bfeeCjdUbZ2CILiO/jyWNUqlxJcZJW/CNf2L5Cc4kyTiUxQhyYuKkybY4SDlE6olSpve4NaDiYmMBxJ3JCSfBeslgqVBLGlwBgnACd0nCVZboOt6IH+dvxW9Z4psbTZk0Z7SdpPMpGuUUerDw+NLU3ZhHV+tub64RU9XqhPWLAN96T3Qtd9oQdMUUWvD8XyC3RxptijcvHN73GfALPqaCquMufTJ3lzvsrQNYp+mKTNH0WJqtzM+b1T06frO+yn+bz/Tp+s77Ku9MUXScVFC9Ow/JnjVx22pT/AHvgn+bp+tZ3OWjeTY7I7kUP07B2f/SizQBBB6Vpgg+afiu9faWuF+QRUfg79Unq/DmvNdbtIOoWSq9p6wAAiQRfe1kg7xeXK6h61O6KtTq2m41t1zG1CLoGIdcJxnzer/dUtk2dfSdNjxz0w2s9r0taGU6b6rmg9CHO3GbuABG+QO1cc2zHpOkJvCtPStjFhcMuIGQP6vFQit01EtdVNRlWCXBx6wwIy4hWaEzdnZErOc7R6MMa1NPsOdA0x+dd6o+Kdmr9I51HeqETGEDzipWudv8AD4K0jwpdD09/t/JGdXKX1r/VCVo1Z6hNOpeI+iWxPAGc1YaX7Y8VZoVHDd639lVGb6HA/wCJxocO3I704ctPWjRxnpmj9oB4P9x7OKwW1FD2PHzYHilpZdBSMKCnU4ow9BCJpTFyC/IUSCiwE0qNrk/SIKQd7kkglOgumWq9mLnS+qyeajNlpg41h2NJ9izGuTk8VrYOcexqFlnH03u5Nj2oTbLOMqb38S6PYs0lRE7wiw1/CNF2lmjzKVNvPrHvK1tBVXuaarzh5rBEDDziPZ3rm7LZjVqNptzcY5DMnsAJ7F27LMGhrWt6rRAF7IDfvKLO3oouctT4RGaqGpVGSPouzkPekaQQeqQXoTXypuhB2qM2fcUiiPpDuR9JvUjaJ3yhfRlJjAlO0ImUIRhiQwLnBI0+XepmtTmnvRQWYOndEtr0nU3kw70cwQQQQeYC4Sr8m9QHq1hHFmPbBXq72BRPpyqTJcUzitXdWX2YyarqmEBskMEnGGY4rr7JRd55wAvA45QAZPDrZoqbIzAPP2ffuRNpuON1kmZMkwJwAJ4RiolvtR042oLVq3CZUKkDuffCLocEwYVRyNi7J5klSU3AbGoQwpHDigllwOkEECCIIwgg5g4LjdN6MNF+AJpu807jtYePtHauoY7gewqWqxlRpY/FpzBz4EHYUPc5+owLLGvc4NikDk+krE6g8tOIOLHekN/PeP7KFpWZ4ksbi6ZYD0gdyiBRSiwSJQeCaVHeKe+g0VBSkoOkSSsNhmonEKp0qic4largnSWTUG9RmtORUBRAd6B0b+rtsZRD6jhfeeqBMXWjPZtMd3NX6usu6mPWlcRXpz9yqTqTwQQXCOJI7QcCmjuw9VGEdNHe/OMnNg7050+TkxveV52bM7e/1nfFJtndvf6zvinsbfronoX4edHmN7ymdrA70W+K4AWV29/e74p/IztBPaUtg/Xw7HeDWEn6LP3vihfrAR6A+/EriG6OO5F+DDuCLQeoR7HZ/OTe6mO73lAdZRsq0+9i5AaJ4BONFHcErQvUV2OvGtTR+dp/uIX60N+ub+78Fyo0YeCMaO5ItC9S+Dp/nOzbWb4fBMdambKzfD4LmW6M5Ihowb0rRL8S+DoHa0t+tHd/ZONaG/WeB9wWD+DRvTjR43o1C9S+Dd+drfrJ/wAp+CXzsb6bvVPwWN+Dgl+DwlqJ9RfY1Xa2A/TcexyXzpbHnP7nLN8gbuS8jbuRrF6i+xoHWdn6/ck3WduYD/v2qk2yM3BF5M3cEaw9Ql2LdfTwrMuOYZBlpnIqBiTaLRkApQFEnZzZcryuwA47kQci8UoSMxNKcuUZBTIstB30yV5JKx0ViJzThgQiqOae/OS3XBAgOCcBCCn6T7hDJCKF7MuPeE1/ml0ikewg1K6lKYFKxUOEgEwhIFIHEklNCAImpWFBBMAhnFOCEWKgoTOKa8mmUAOAkhlPeSsQZPBBTqelgnvIHOnPFFi2J3OTEpNcISlFhQ4KfNK9vTJACRiiDuCFxSDkWUkGiYUCRKVlpEpckCorye+iykiSUzimlCHpDDDkkMpIHTIHZIaSdJdKMvdDnNO1JJDF7iqoG5pJKGMdvvQ1MkkkCBYjSSSGNtSbmUklLBcBFEEkkEgEY9idqSSGAnZpkkkiWNVSCSSBT5CCJJJADjNOkkgGM5OUySRUOBMThJJI0QQGBQJkkilwSnJA9JJADSmSSVFn/9k="/>
          <p:cNvSpPr>
            <a:spLocks noChangeAspect="1" noChangeArrowheads="1"/>
          </p:cNvSpPr>
          <p:nvPr/>
        </p:nvSpPr>
        <p:spPr bwMode="auto">
          <a:xfrm>
            <a:off x="9075738"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8" name="AutoShape 12" descr="data:image/jpeg;base64,/9j/4AAQSkZJRgABAQAAAQABAAD/2wCEAAkGBxQTEhQUEhQWFRUVFRcUFxQXFBcYFBQUFRQXFhQUFBQYHCggGBolHBQUITEhJSkrLi4uFx8zODMsNygtLisBCgoKDg0OGhAQGywkICQsLCwsLCwsLCwsLCwsLCwsLCwsLCwsLCwsLCwsLCwsLCwsLCwsLCwsLCwsLCwsLCwsLP/AABEIAMIBAwMBIgACEQEDEQH/xAAbAAABBQEBAAAAAAAAAAAAAAACAAEDBAUGB//EAE4QAAEDAQQGBQcGDAQFBQAAAAEAAhEDBBIhMQUGQVFhcRMigZGhFDJSkrHB0QcWQlPS8BUjJENUYnOio7PC4TOCk+JkcrLj8RdVY5TT/8QAGgEAAwEBAQEAAAAAAAAAAAAAAAECAwQFBv/EACsRAAICAQMCBQMFAQAAAAAAAAABAhEDEiExBFEFExVBYSJxsRQyQlLwkf/aAAwDAQACEQMRAD8A79jUd1OAnWK4OcytOMwpHdaKM9tQN/qWhSsoie/Ab8slQ1kMUC4fRfSd3VWFb1Foc0xhi7vvFbR4LxlO0UWXZPsHwVWjZWEkEDta34KSuXzGBA4/2QXnnYAN97FM0M3WHRjG2e0Q1hIpOINxsgtLTIMK7ZcWtO8D2I9O1ps1cOH5iqBzuEz4KPRTpo0zvY097QoycGc0TXUxCmuoYWBkQwmuqa4ldQTRRtFEEtkEgEHDeCCPYrPlR9E+HxRlqo2hzhUABMGI3Rt9ivG37M0U9qoKy0rrQN3epbqqWmu5ro35c0q9qc0gYY8s1Sxt7kSUpO6Ld1A6nOHsQ13uaW7jmePBPabwAJHPkiWJtFQi4yTaI2U3HLETB6zTBBxGSNrYOO/KWT7JVY2YT0wBvDEY4EDCSOSu2KyOqzULo2DaDG2Oc+Kp42uDZV7hBqINUNkqOc5zTAuzPMGEdmrOc+5GImeQ2+xNY2cUoO+CQBUq1lJqteHNbcjA7d8eztVqy1r1QsjEEg/5TEp6deXll3EEg9hiU9LRULg7aG0vRZWFMyJp1BUG8kAgR3q01qQajASu2PJkUlQ11GGpQjAQZIQanDUQTlBZzdrt1UOqvNoFKnTqCmB0IqS64HHjvVWnps/ptM87K8f1Knput+TuP1lsqu5hjbnvRaLtujhSYHx0wHW6tXzpxxbgrVHb5K8pS9zRGlnfpVH/AOvU+0kn8rsPDurJKqRlofY6MNTwnlOFzLgRj61D8krcGXvVId7lcDhtJHWMQYmRMePgo9YWXrNXG+jU/luUlicTSaW4ksY7vptK0hwXAEBmAc448YPKFLaRRHmuMDACcjHEc0qbagm9dPblwyTi/wDqnDft7lZoZ+kKTTSqgEkmk8Y8aboQ6uOmy0DvpU/+gK5WaSCDGIIniWkZdqztTzNjofs2juw9yzycETNeE0KSE91Y0YkUJFqkITEJAREIHUQSDtGAPPNTFqYoEUHUWm00p2Uqzhum/QAJG3Bx71eNjDrpcG4EERhiJ8MclVn8pp/sK38ygtHpQc2nYcRv94W8eDqivpQBoNAaHAYOwgQJkwAOS4vRGlalS1ObVquNN5LbhaA0XpuXIGGIA7cd61NYdZX03spUmdd2JLvotkjzfpYAnPKN64gaWqMruqUnC9OZbLTjJlsDA9nBTLIkz0+n8Oy5FaXK2PWmWVsBuy7HZEJrHRawNaIhrSB1iZ63W8Yx3krL1W1g8pBD2Bj2jEAy0je2cRy8St9tM7xt2bzgri090cPUYJ4ZOE1TILHZGgvcM3vM4zkSOzbhskqehYmte54zcAOV2cu/wCNouydhIgBuROBJjOSVI2oO6dh2ZrRUc7sqUtHNa+pUGb7vZG7mcVnCyAVaj5849y3ZkA74KyqmZ5pTMssnQMJF0JQgqNWZzAPtMLL01pCoKUU3XHOIF8NDi0QSbodhOGZlWLTWDRvWfpfRzq1O5MAwZHnAj0fEdpVxg5cF4o3JdjU1etLjS/GP6Qh0BxDQ4tuMMODQBILnDAbAr1e2BoJOxYegbE6gxtLAtkkHbJMnHiZPMlHpy1BlJ87GnwCcoSjyaZVUm1wee+W2ivTeGFhZScXNY6BjVeJMxjjv3LR0HqrUrgvc5tMgjFrb4O8gyEeq+rNVlOo+pA6RmDcS5p84XowmQMMV2Wruj3igLxh15wumZjA444SSUJqzsSvGZdPVAACa7vU/3J1pOMEg+5OtDPSbrU5QBOuVcGRFa2XmPb6TXDvBCpar1L1ls532eif4QHuWlC52w6LtdJjKbKlnLabbjSadS9dEwHQ+Cqi0ioOmdBXbhjPZM+Cqi6MOtB23iew7lT6O2+lZfVrD+tMW27/hf4w96rUjXUu5epht4ROzOYMn2rL1KH5JTG4vb6tV49ykPl3oWUwZ8+tmMRsU2rdgfRohlS7ev1HdQkt69RzwASAfpKZtURNpo1AEoTpLIyAhK6ihKEgoBwUblMQo6rg1pccgCe4Skwoo03A2inH1Vcdoq0AfEFXzSGwbAOwZKnZ6N2tRbuoVZO89JQk9pk9q2HtwW0eDrx8I831tBpVHlrHS4AB0GBI2E55ErnrJRl2IXfa5ebT5u9jfiuSZQLntDRJd95PBc+RVI+18KS8jzJf5I09SSRa3kwBdg45jAg94Piu/dpOk111zwDE44COeS87a4Wd7y033iGv2NZI6rcMXZzAxw2KrZnvtFWkwlxNRwptgSYnrVXAZNABPZ2q8TfsfO+K5oZs7kvtsesU6jXtDmEOaSILXYHHeORw4Qig3XRM9aOsM5IEHZ7kVhsLKTG02Nhrch2zJ4ySe1Tmg2IgRhhGGBkeOK6keOwC2APfmsgrarZHkVikJSMMvsCXKtWerLmqCo1QYmLanmZ3LPten6lP6LSYiCCAfFamkCBkuVGulVji3o2VGyQ04tMTgTnOA4LTHzzRv07SbtWa9PSdepdc5rmhuMNaQJ3yc1X0taL/n5Ewd0bVJozWepaKlx1NrG3SQJvOJGOJgQI4LP1ypk0KgpiXYYDA+c2fCU8nPNl5p3UaNey6yNDiymDU4NGE8FpaO08L4ZW/FmcnCMDlHBeW6I+UCvRwFOjckSGsIMbetOfEytI/KBWtFUDydlRuN2mGzU53jy2AKEjqUkjurbapqPu5XjHWGU4FJcn86LR/7fU9b/YktDLUu56g0okDSnXKuDAKUkIRJiQ6eUISKRQ6SSRKAHSTBOkFCSTpBAUCqWk6xb0Qgw+sxhIaSADLusR5oloEn0o2q9CrW+qWtBGE1KTex9ZjCO5xS9wGYPyhn7Gr/ADKK06gwWfSH5Qz9jU/mUlp1Bgto8HTDg8u+VvSdWh5P0cQ4VZkTiOjj2lebM1rtbXB14Brg9khoEgth4HY4eC9A+W9hu2Z2wGq3/MRTI8GuXn+krIBZNHuON91eeM1GgeACvy4yW6OhdZnjDy4yensdrZNE2t7aRa0VAGNuim9h4uc8T1DJxLoxXper+qlKhUbXD79UMLXQRdBcMS0DLaOS891Pf0T6lZzhAp3XU5yBN4PAnY1mX63f6PqlrFZ7ReZRfecGioW3SCGnq7swRj/zDeiUNEqox06oa7OiARQhvjaUcpmRDafNPIrFWzbT1HcliuKibMM3Iziq1VyleVA9TZgYuk3YE7gV5bpCuRlvheoaX8x//K72FecUrJfZXfsbAHMuE+A8VcTfDwzb1NM1SdzPaW/37lr6w1LtGq7cx57mlUtRqUNqOO9o7gSfaFJrq+LLWP6sd7gPehvcMm8jyOody635OaM13u9Bkci4gDwDlyjWXpPox4r0D5OrNFF7/TfHY0CPEuQzabqJ09WsZOBTpOKSVnJR2QqQiNQbVx409ah9Cl6rvtphrDa/Qo8rjvtqVHYXn4+52gKKVxTtZLV6FH1He9yZms1qGbKJ5sd7npaWNZ8fc7YFJcSdabV9XSHJr/toH61Wn6ul3Px/fScWV5+Lv+TuQ7GETSuE+dlf6mj/ABftp6GtVoLg1tGkScPzn2kqY/Pxf2O7CdcbpDXCrTIY2lScQIeeuG3tzesq3z4r/UUf4n2kNUJ58a9zu064P581ttnpc5f8Uvn3W/R6Xe/4pUL9Ri7neKjpf/DH7WznutNIrjna9V9lCj3v+0obbrvWcwg0KWbDIL/ova7f+qihrqMT2v8AJ31D/Hb+yf8AzKa0qmS8x+fVcODm0KQIBE3qnmkgkHHeB3KwflEtG2hS7C/4rWLVG0eqw1yZ3y5VPxNmb/8AK93YKcf1BcXp1hFh0W45AvPeWuHgF1WnrdS0i0C2F9DopNPoW3i9zwJvXpgC63dM5iFzlea9Gy2eqxzKdBzeuwgvc0NDXQHYAwJnetYyVDefG/5G1qjfc59JpFys17ny0OJiWMicsX+JWt8kFpbTttqoZuDXtaci4UawaTwznuVLUypFqDYvHonCRsILXE/urL0Ran2bST7UxgfFSu17CS2C9zw6Y2gnwXTONt12KUkoJvue+h/DHj8URqLzcfKS/wDRW/6rvsJ//Uh/6K3/AFj9hcdoxfU4v7HfW+p1D2e1ZBcuTrfKI4iDZv4x/wDzVc69/wDCn/X/AO2oluzHJ1GJv9x2LnKFzlx7tej+i/xj9hRnXo/ow/1j9hSRrh3NLWepdo1OUeth71ymjaUWKqfScT3Frf6Sm0/rE6vTcwUQ2YM9ITEEHK6NyyqGlKrbMaBptxnr3jgC6SAO/vWiexvDJBR5Os1JqfiX/tXf9LFV+UB/5LU4ln8xp9yxdB6fq2dhYKDHAm8Jc4EYAHLPIKDWPStS1U7hpNZBDsC44gERjzS9xuUHK7OUo1LtOphi5zR6sk+0L0nUqndsdOdt53e8keELz6to9/RtYGAQSXOky+d+6Bgut0drE+lTZTFnbDGhoxd9EROfBNmk8kXGkzqHuxSXOnWSofzDe93xSSMLj3Omvpuk4JwmKE9jzKBKEwjITQiwohIQkcVMip0i4gDElKx0QU6RcYAknYr7yKALWGahwc4fRHot4qeq4UGlrINQjrO9HgFkmUN0W46Pv+CJzEHRKwUKhsyog6FCaKsSmSsmihXexpgnHOIkkchiq1qcXMIY3HCC4hozE4YnKdgWq5qaEahr6XZnCsPptunfm31tg5qcMBGGM8VMWb07WxkjUTJ2yE0Qq9tcKbb3EAcytAN+8KjpctLIdvDp2C6ZE9oC2xfVJIeJOWRIu6kvirWe0S1lMsnBrW38SZP6rHDtXH6Ltr32iQMalQl44PJcT2SV1TX+T6JqOydaHOaMcSKn4uPUa565jVmkemB9EOx5tIXde8me9m+nFXxZ0/k6IUQpy8JwvOs+YcmVxQCfoQrEpAp2TqZX8nG5LyUblakIgUWaJsqeSDd4JeRjcrgTpWXqZS8jG4J/JRu8FdCcFOy1JsomyjchNm4eCvuKUpWWmygLJwSV+UkWWTByccEhadzWjsn2oTan+kRyw9ipcDpBmm47D3FN5O7cVG6sTmSe1KlTLzDZJKApErLJUOAYVovpmi2GAue4YujAcAoqzxRbdBmoczuWUSTtRwabQ+5I6m/Elru4qNwO4pm1CNp7ypBbXj6bu0yPFS6M9mQlyCSVbFsJ85rHc2gHvEJdPRODqZbxY+fBymkLT8lQpgeCutsTX/4VQE+i6Gu8cCqNZpaYcCDuKTiRJOI5QlNP3lPCkhsQPNMCnlKUyGxiVh6cl1RtKYL3MbJyBfdAnh1pW7K7/SGqtnrts73Nu1KTaTmvbhNwNIDhtGC6OnmoytnoeH4nkyNr2PKflCtzB0Nmp+ZSb0h5kXKbebWA+sFnauVQS0jb45gj77l1Wu/yfV6tdlSzxVFS7TNOQ007oJvlxMFuc7RhgVWdqwbDVdTe4Pe0NxAhovNDjdnHbE8966vMjGB39dLRF6vsSkpkiAiBXnnzLbBhOJTtKKEwsG8U7XIgE47EFITXIi4pkUILQ4clKQCchBcQURSBTyg0RGXJIr6SB2MCjQF6ls9E1DDf7dqtFrcVGkXEBoJJWjaK7aLbjDLzmd333KepbvJ2XGEF0Z3QY8PBYdWoXEkmSczvVcGjqH3Bc/OZTYoY4plBjYYanKBpTSpCwrw3qN3ekSkUibGmMsFu0wK9nJdi9sgHi0A+IgLEp0yTAEk7AugYzyegbxF90m7n1iAI7IGKcOTXDvd8HOpwhJThQc75HSvIcd6cIoQl63TEUKJDT/hMwnEC6MCV5KMdq9d0lgA3KAGjHYBGAWkD1/B09cmZ9aq4gFjCMZBkS1w3g9y5PXKuKj2PdTNOo5vWaYkx1QZBIjqkD/wuosNXGownrDrgZdXAEccfasDXOkHlrmkTTEPbtF7ET4esqlwej4jBzwSSVnJynCQATgLM+PoeU4KHBEITHQTUSEIkFJCCKEIRAoLihAp4SJ4JApGiQMhEhLgkXDegpCvcSkmhJBVD0KJe4BuZ+8rYrVW2dl1uL3bfeeCjdUbZ2CILiO/jyWNUqlxJcZJW/CNf2L5Cc4kyTiUxQhyYuKkybY4SDlE6olSpve4NaDiYmMBxJ3JCSfBeslgqVBLGlwBgnACd0nCVZboOt6IH+dvxW9Z4psbTZk0Z7SdpPMpGuUUerDw+NLU3ZhHV+tub64RU9XqhPWLAN96T3Qtd9oQdMUUWvD8XyC3RxptijcvHN73GfALPqaCquMufTJ3lzvsrQNYp+mKTNH0WJqtzM+b1T06frO+yn+bz/Tp+s77Ku9MUXScVFC9Ow/JnjVx22pT/AHvgn+bp+tZ3OWjeTY7I7kUP07B2f/SizQBBB6Vpgg+afiu9faWuF+QRUfg79Unq/DmvNdbtIOoWSq9p6wAAiQRfe1kg7xeXK6h61O6KtTq2m41t1zG1CLoGIdcJxnzer/dUtk2dfSdNjxz0w2s9r0taGU6b6rmg9CHO3GbuABG+QO1cc2zHpOkJvCtPStjFhcMuIGQP6vFQit01EtdVNRlWCXBx6wwIy4hWaEzdnZErOc7R6MMa1NPsOdA0x+dd6o+Kdmr9I51HeqETGEDzipWudv8AD4K0jwpdD09/t/JGdXKX1r/VCVo1Z6hNOpeI+iWxPAGc1YaX7Y8VZoVHDd639lVGb6HA/wCJxocO3I704ctPWjRxnpmj9oB4P9x7OKwW1FD2PHzYHilpZdBSMKCnU4ow9BCJpTFyC/IUSCiwE0qNrk/SIKQd7kkglOgumWq9mLnS+qyeajNlpg41h2NJ9izGuTk8VrYOcexqFlnH03u5Nj2oTbLOMqb38S6PYs0lRE7wiw1/CNF2lmjzKVNvPrHvK1tBVXuaarzh5rBEDDziPZ3rm7LZjVqNptzcY5DMnsAJ7F27LMGhrWt6rRAF7IDfvKLO3oouctT4RGaqGpVGSPouzkPekaQQeqQXoTXypuhB2qM2fcUiiPpDuR9JvUjaJ3yhfRlJjAlO0ImUIRhiQwLnBI0+XepmtTmnvRQWYOndEtr0nU3kw70cwQQQQeYC4Sr8m9QHq1hHFmPbBXq72BRPpyqTJcUzitXdWX2YyarqmEBskMEnGGY4rr7JRd55wAvA45QAZPDrZoqbIzAPP2ffuRNpuON1kmZMkwJwAJ4RiolvtR042oLVq3CZUKkDuffCLocEwYVRyNi7J5klSU3AbGoQwpHDigllwOkEECCIIwgg5g4LjdN6MNF+AJpu807jtYePtHauoY7gewqWqxlRpY/FpzBz4EHYUPc5+owLLGvc4NikDk+krE6g8tOIOLHekN/PeP7KFpWZ4ksbi6ZYD0gdyiBRSiwSJQeCaVHeKe+g0VBSkoOkSSsNhmonEKp0qic4largnSWTUG9RmtORUBRAd6B0b+rtsZRD6jhfeeqBMXWjPZtMd3NX6usu6mPWlcRXpz9yqTqTwQQXCOJI7QcCmjuw9VGEdNHe/OMnNg7050+TkxveV52bM7e/1nfFJtndvf6zvinsbfronoX4edHmN7ymdrA70W+K4AWV29/e74p/IztBPaUtg/Xw7HeDWEn6LP3vihfrAR6A+/EriG6OO5F+DDuCLQeoR7HZ/OTe6mO73lAdZRsq0+9i5AaJ4BONFHcErQvUV2OvGtTR+dp/uIX60N+ub+78Fyo0YeCMaO5ItC9S+Dp/nOzbWb4fBMdambKzfD4LmW6M5Ihowb0rRL8S+DoHa0t+tHd/ZONaG/WeB9wWD+DRvTjR43o1C9S+Dd+drfrJ/wAp+CXzsb6bvVPwWN+Dgl+DwlqJ9RfY1Xa2A/TcexyXzpbHnP7nLN8gbuS8jbuRrF6i+xoHWdn6/ck3WduYD/v2qk2yM3BF5M3cEaw9Ql2LdfTwrMuOYZBlpnIqBiTaLRkApQFEnZzZcryuwA47kQci8UoSMxNKcuUZBTIstB30yV5JKx0ViJzThgQiqOae/OS3XBAgOCcBCCn6T7hDJCKF7MuPeE1/ml0ikewg1K6lKYFKxUOEgEwhIFIHEklNCAImpWFBBMAhnFOCEWKgoTOKa8mmUAOAkhlPeSsQZPBBTqelgnvIHOnPFFi2J3OTEpNcISlFhQ4KfNK9vTJACRiiDuCFxSDkWUkGiYUCRKVlpEpckCorye+iykiSUzimlCHpDDDkkMpIHTIHZIaSdJdKMvdDnNO1JJDF7iqoG5pJKGMdvvQ1MkkkCBYjSSSGNtSbmUklLBcBFEEkkEgEY9idqSSGAnZpkkkiWNVSCSSBT5CCJJJADjNOkkgGM5OUySRUOBMThJJI0QQGBQJkkilwSnJA9JJADSmSSVFn/9k="/>
          <p:cNvSpPr>
            <a:spLocks noChangeAspect="1" noChangeArrowheads="1"/>
          </p:cNvSpPr>
          <p:nvPr/>
        </p:nvSpPr>
        <p:spPr bwMode="auto">
          <a:xfrm>
            <a:off x="9228138"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11" name="AutoShape 14" descr="data:image/jpeg;base64,/9j/4AAQSkZJRgABAQAAAQABAAD/2wCEAAkGBxQTEhQUEhQWFRUVFRcUFxQXFBcYFBQUFRQXFhQUFBQYHCggGBolHBQUITEhJSkrLi4uFx8zODMsNygtLisBCgoKDg0OGhAQGywkICQsLCwsLCwsLCwsLCwsLCwsLCwsLCwsLCwsLCwsLCwsLCwsLCwsLCwsLCwsLCwsLCwsLP/AABEIAMIBAwMBIgACEQEDEQH/xAAbAAABBQEBAAAAAAAAAAAAAAACAAEDBAUGB//EAE4QAAEDAQQGBQcGDAQFBQAAAAEAAhEDBBIhMQUGQVFhcRMigZGhFDJSkrHB0QcWQlPS8BUjJENUYnOio7PC4TOCk+JkcrLj8RdVY5TT/8QAGgEAAwEBAQEAAAAAAAAAAAAAAAECAwQFBv/EACsRAAICAQMCBQMFAQAAAAAAAAABAhEDEiExBFEFExVBYSJxsRQyQlLwkf/aAAwDAQACEQMRAD8A79jUd1OAnWK4OcytOMwpHdaKM9tQN/qWhSsoie/Ab8slQ1kMUC4fRfSd3VWFb1Foc0xhi7vvFbR4LxlO0UWXZPsHwVWjZWEkEDta34KSuXzGBA4/2QXnnYAN97FM0M3WHRjG2e0Q1hIpOINxsgtLTIMK7ZcWtO8D2I9O1ps1cOH5iqBzuEz4KPRTpo0zvY097QoycGc0TXUxCmuoYWBkQwmuqa4ldQTRRtFEEtkEgEHDeCCPYrPlR9E+HxRlqo2hzhUABMGI3Rt9ivG37M0U9qoKy0rrQN3epbqqWmu5ro35c0q9qc0gYY8s1Sxt7kSUpO6Ld1A6nOHsQ13uaW7jmePBPabwAJHPkiWJtFQi4yTaI2U3HLETB6zTBBxGSNrYOO/KWT7JVY2YT0wBvDEY4EDCSOSu2KyOqzULo2DaDG2Oc+Kp42uDZV7hBqINUNkqOc5zTAuzPMGEdmrOc+5GImeQ2+xNY2cUoO+CQBUq1lJqteHNbcjA7d8eztVqy1r1QsjEEg/5TEp6deXll3EEg9hiU9LRULg7aG0vRZWFMyJp1BUG8kAgR3q01qQajASu2PJkUlQ11GGpQjAQZIQanDUQTlBZzdrt1UOqvNoFKnTqCmB0IqS64HHjvVWnps/ptM87K8f1Knput+TuP1lsqu5hjbnvRaLtujhSYHx0wHW6tXzpxxbgrVHb5K8pS9zRGlnfpVH/AOvU+0kn8rsPDurJKqRlofY6MNTwnlOFzLgRj61D8krcGXvVId7lcDhtJHWMQYmRMePgo9YWXrNXG+jU/luUlicTSaW4ksY7vptK0hwXAEBmAc448YPKFLaRRHmuMDACcjHEc0qbagm9dPblwyTi/wDqnDft7lZoZ+kKTTSqgEkmk8Y8aboQ6uOmy0DvpU/+gK5WaSCDGIIniWkZdqztTzNjofs2juw9yzycETNeE0KSE91Y0YkUJFqkITEJAREIHUQSDtGAPPNTFqYoEUHUWm00p2Uqzhum/QAJG3Bx71eNjDrpcG4EERhiJ8MclVn8pp/sK38ygtHpQc2nYcRv94W8eDqivpQBoNAaHAYOwgQJkwAOS4vRGlalS1ObVquNN5LbhaA0XpuXIGGIA7cd61NYdZX03spUmdd2JLvotkjzfpYAnPKN64gaWqMruqUnC9OZbLTjJlsDA9nBTLIkz0+n8Oy5FaXK2PWmWVsBuy7HZEJrHRawNaIhrSB1iZ63W8Yx3krL1W1g8pBD2Bj2jEAy0je2cRy8St9tM7xt2bzgri090cPUYJ4ZOE1TILHZGgvcM3vM4zkSOzbhskqehYmte54zcAOV2cu/wCNouydhIgBuROBJjOSVI2oO6dh2ZrRUc7sqUtHNa+pUGb7vZG7mcVnCyAVaj5849y3ZkA74KyqmZ5pTMssnQMJF0JQgqNWZzAPtMLL01pCoKUU3XHOIF8NDi0QSbodhOGZlWLTWDRvWfpfRzq1O5MAwZHnAj0fEdpVxg5cF4o3JdjU1etLjS/GP6Qh0BxDQ4tuMMODQBILnDAbAr1e2BoJOxYegbE6gxtLAtkkHbJMnHiZPMlHpy1BlJ87GnwCcoSjyaZVUm1wee+W2ivTeGFhZScXNY6BjVeJMxjjv3LR0HqrUrgvc5tMgjFrb4O8gyEeq+rNVlOo+pA6RmDcS5p84XowmQMMV2Wruj3igLxh15wumZjA444SSUJqzsSvGZdPVAACa7vU/3J1pOMEg+5OtDPSbrU5QBOuVcGRFa2XmPb6TXDvBCpar1L1ls532eif4QHuWlC52w6LtdJjKbKlnLabbjSadS9dEwHQ+Cqi0ioOmdBXbhjPZM+Cqi6MOtB23iew7lT6O2+lZfVrD+tMW27/hf4w96rUjXUu5epht4ROzOYMn2rL1KH5JTG4vb6tV49ykPl3oWUwZ8+tmMRsU2rdgfRohlS7ev1HdQkt69RzwASAfpKZtURNpo1AEoTpLIyAhK6ihKEgoBwUblMQo6rg1pccgCe4Skwoo03A2inH1Vcdoq0AfEFXzSGwbAOwZKnZ6N2tRbuoVZO89JQk9pk9q2HtwW0eDrx8I831tBpVHlrHS4AB0GBI2E55ErnrJRl2IXfa5ebT5u9jfiuSZQLntDRJd95PBc+RVI+18KS8jzJf5I09SSRa3kwBdg45jAg94Piu/dpOk111zwDE44COeS87a4Wd7y033iGv2NZI6rcMXZzAxw2KrZnvtFWkwlxNRwptgSYnrVXAZNABPZ2q8TfsfO+K5oZs7kvtsesU6jXtDmEOaSILXYHHeORw4Qig3XRM9aOsM5IEHZ7kVhsLKTG02Nhrch2zJ4ySe1Tmg2IgRhhGGBkeOK6keOwC2APfmsgrarZHkVikJSMMvsCXKtWerLmqCo1QYmLanmZ3LPten6lP6LSYiCCAfFamkCBkuVGulVji3o2VGyQ04tMTgTnOA4LTHzzRv07SbtWa9PSdepdc5rmhuMNaQJ3yc1X0taL/n5Ewd0bVJozWepaKlx1NrG3SQJvOJGOJgQI4LP1ypk0KgpiXYYDA+c2fCU8nPNl5p3UaNey6yNDiymDU4NGE8FpaO08L4ZW/FmcnCMDlHBeW6I+UCvRwFOjckSGsIMbetOfEytI/KBWtFUDydlRuN2mGzU53jy2AKEjqUkjurbapqPu5XjHWGU4FJcn86LR/7fU9b/YktDLUu56g0okDSnXKuDAKUkIRJiQ6eUISKRQ6SSRKAHSTBOkFCSTpBAUCqWk6xb0Qgw+sxhIaSADLusR5oloEn0o2q9CrW+qWtBGE1KTex9ZjCO5xS9wGYPyhn7Gr/ADKK06gwWfSH5Qz9jU/mUlp1Bgto8HTDg8u+VvSdWh5P0cQ4VZkTiOjj2lebM1rtbXB14Brg9khoEgth4HY4eC9A+W9hu2Z2wGq3/MRTI8GuXn+krIBZNHuON91eeM1GgeACvy4yW6OhdZnjDy4yensdrZNE2t7aRa0VAGNuim9h4uc8T1DJxLoxXper+qlKhUbXD79UMLXQRdBcMS0DLaOS891Pf0T6lZzhAp3XU5yBN4PAnY1mX63f6PqlrFZ7ReZRfecGioW3SCGnq7swRj/zDeiUNEqox06oa7OiARQhvjaUcpmRDafNPIrFWzbT1HcliuKibMM3Iziq1VyleVA9TZgYuk3YE7gV5bpCuRlvheoaX8x//K72FecUrJfZXfsbAHMuE+A8VcTfDwzb1NM1SdzPaW/37lr6w1LtGq7cx57mlUtRqUNqOO9o7gSfaFJrq+LLWP6sd7gPehvcMm8jyOody635OaM13u9Bkci4gDwDlyjWXpPox4r0D5OrNFF7/TfHY0CPEuQzabqJ09WsZOBTpOKSVnJR2QqQiNQbVx409ah9Cl6rvtphrDa/Qo8rjvtqVHYXn4+52gKKVxTtZLV6FH1He9yZms1qGbKJ5sd7npaWNZ8fc7YFJcSdabV9XSHJr/toH61Wn6ul3Px/fScWV5+Lv+TuQ7GETSuE+dlf6mj/ABftp6GtVoLg1tGkScPzn2kqY/Pxf2O7CdcbpDXCrTIY2lScQIeeuG3tzesq3z4r/UUf4n2kNUJ58a9zu064P581ttnpc5f8Uvn3W/R6Xe/4pUL9Ri7neKjpf/DH7WznutNIrjna9V9lCj3v+0obbrvWcwg0KWbDIL/ova7f+qihrqMT2v8AJ31D/Hb+yf8AzKa0qmS8x+fVcODm0KQIBE3qnmkgkHHeB3KwflEtG2hS7C/4rWLVG0eqw1yZ3y5VPxNmb/8AK93YKcf1BcXp1hFh0W45AvPeWuHgF1WnrdS0i0C2F9DopNPoW3i9zwJvXpgC63dM5iFzlea9Gy2eqxzKdBzeuwgvc0NDXQHYAwJnetYyVDefG/5G1qjfc59JpFys17ny0OJiWMicsX+JWt8kFpbTttqoZuDXtaci4UawaTwznuVLUypFqDYvHonCRsILXE/urL0Ran2bST7UxgfFSu17CS2C9zw6Y2gnwXTONt12KUkoJvue+h/DHj8URqLzcfKS/wDRW/6rvsJ//Uh/6K3/AFj9hcdoxfU4v7HfW+p1D2e1ZBcuTrfKI4iDZv4x/wDzVc69/wDCn/X/AO2oluzHJ1GJv9x2LnKFzlx7tej+i/xj9hRnXo/ow/1j9hSRrh3NLWepdo1OUeth71ymjaUWKqfScT3Frf6Sm0/rE6vTcwUQ2YM9ITEEHK6NyyqGlKrbMaBptxnr3jgC6SAO/vWiexvDJBR5Os1JqfiX/tXf9LFV+UB/5LU4ln8xp9yxdB6fq2dhYKDHAm8Jc4EYAHLPIKDWPStS1U7hpNZBDsC44gERjzS9xuUHK7OUo1LtOphi5zR6sk+0L0nUqndsdOdt53e8keELz6to9/RtYGAQSXOky+d+6Bgut0drE+lTZTFnbDGhoxd9EROfBNmk8kXGkzqHuxSXOnWSofzDe93xSSMLj3Omvpuk4JwmKE9jzKBKEwjITQiwohIQkcVMip0i4gDElKx0QU6RcYAknYr7yKALWGahwc4fRHot4qeq4UGlrINQjrO9HgFkmUN0W46Pv+CJzEHRKwUKhsyog6FCaKsSmSsmihXexpgnHOIkkchiq1qcXMIY3HCC4hozE4YnKdgWq5qaEahr6XZnCsPptunfm31tg5qcMBGGM8VMWb07WxkjUTJ2yE0Qq9tcKbb3EAcytAN+8KjpctLIdvDp2C6ZE9oC2xfVJIeJOWRIu6kvirWe0S1lMsnBrW38SZP6rHDtXH6Ltr32iQMalQl44PJcT2SV1TX+T6JqOydaHOaMcSKn4uPUa565jVmkemB9EOx5tIXde8me9m+nFXxZ0/k6IUQpy8JwvOs+YcmVxQCfoQrEpAp2TqZX8nG5LyUblakIgUWaJsqeSDd4JeRjcrgTpWXqZS8jG4J/JRu8FdCcFOy1JsomyjchNm4eCvuKUpWWmygLJwSV+UkWWTByccEhadzWjsn2oTan+kRyw9ipcDpBmm47D3FN5O7cVG6sTmSe1KlTLzDZJKApErLJUOAYVovpmi2GAue4YujAcAoqzxRbdBmoczuWUSTtRwabQ+5I6m/Elru4qNwO4pm1CNp7ypBbXj6bu0yPFS6M9mQlyCSVbFsJ85rHc2gHvEJdPRODqZbxY+fBymkLT8lQpgeCutsTX/4VQE+i6Gu8cCqNZpaYcCDuKTiRJOI5QlNP3lPCkhsQPNMCnlKUyGxiVh6cl1RtKYL3MbJyBfdAnh1pW7K7/SGqtnrts73Nu1KTaTmvbhNwNIDhtGC6OnmoytnoeH4nkyNr2PKflCtzB0Nmp+ZSb0h5kXKbebWA+sFnauVQS0jb45gj77l1Wu/yfV6tdlSzxVFS7TNOQ007oJvlxMFuc7RhgVWdqwbDVdTe4Pe0NxAhovNDjdnHbE8966vMjGB39dLRF6vsSkpkiAiBXnnzLbBhOJTtKKEwsG8U7XIgE47EFITXIi4pkUILQ4clKQCchBcQURSBTyg0RGXJIr6SB2MCjQF6ls9E1DDf7dqtFrcVGkXEBoJJWjaK7aLbjDLzmd333KepbvJ2XGEF0Z3QY8PBYdWoXEkmSczvVcGjqH3Bc/OZTYoY4plBjYYanKBpTSpCwrw3qN3ekSkUibGmMsFu0wK9nJdi9sgHi0A+IgLEp0yTAEk7AugYzyegbxF90m7n1iAI7IGKcOTXDvd8HOpwhJThQc75HSvIcd6cIoQl63TEUKJDT/hMwnEC6MCV5KMdq9d0lgA3KAGjHYBGAWkD1/B09cmZ9aq4gFjCMZBkS1w3g9y5PXKuKj2PdTNOo5vWaYkx1QZBIjqkD/wuosNXGownrDrgZdXAEccfasDXOkHlrmkTTEPbtF7ET4esqlwej4jBzwSSVnJynCQATgLM+PoeU4KHBEITHQTUSEIkFJCCKEIRAoLihAp4SJ4JApGiQMhEhLgkXDegpCvcSkmhJBVD0KJe4BuZ+8rYrVW2dl1uL3bfeeCjdUbZ2CILiO/jyWNUqlxJcZJW/CNf2L5Cc4kyTiUxQhyYuKkybY4SDlE6olSpve4NaDiYmMBxJ3JCSfBeslgqVBLGlwBgnACd0nCVZboOt6IH+dvxW9Z4psbTZk0Z7SdpPMpGuUUerDw+NLU3ZhHV+tub64RU9XqhPWLAN96T3Qtd9oQdMUUWvD8XyC3RxptijcvHN73GfALPqaCquMufTJ3lzvsrQNYp+mKTNH0WJqtzM+b1T06frO+yn+bz/Tp+s77Ku9MUXScVFC9Ow/JnjVx22pT/AHvgn+bp+tZ3OWjeTY7I7kUP07B2f/SizQBBB6Vpgg+afiu9faWuF+QRUfg79Unq/DmvNdbtIOoWSq9p6wAAiQRfe1kg7xeXK6h61O6KtTq2m41t1zG1CLoGIdcJxnzer/dUtk2dfSdNjxz0w2s9r0taGU6b6rmg9CHO3GbuABG+QO1cc2zHpOkJvCtPStjFhcMuIGQP6vFQit01EtdVNRlWCXBx6wwIy4hWaEzdnZErOc7R6MMa1NPsOdA0x+dd6o+Kdmr9I51HeqETGEDzipWudv8AD4K0jwpdD09/t/JGdXKX1r/VCVo1Z6hNOpeI+iWxPAGc1YaX7Y8VZoVHDd639lVGb6HA/wCJxocO3I704ctPWjRxnpmj9oB4P9x7OKwW1FD2PHzYHilpZdBSMKCnU4ow9BCJpTFyC/IUSCiwE0qNrk/SIKQd7kkglOgumWq9mLnS+qyeajNlpg41h2NJ9izGuTk8VrYOcexqFlnH03u5Nj2oTbLOMqb38S6PYs0lRE7wiw1/CNF2lmjzKVNvPrHvK1tBVXuaarzh5rBEDDziPZ3rm7LZjVqNptzcY5DMnsAJ7F27LMGhrWt6rRAF7IDfvKLO3oouctT4RGaqGpVGSPouzkPekaQQeqQXoTXypuhB2qM2fcUiiPpDuR9JvUjaJ3yhfRlJjAlO0ImUIRhiQwLnBI0+XepmtTmnvRQWYOndEtr0nU3kw70cwQQQQeYC4Sr8m9QHq1hHFmPbBXq72BRPpyqTJcUzitXdWX2YyarqmEBskMEnGGY4rr7JRd55wAvA45QAZPDrZoqbIzAPP2ffuRNpuON1kmZMkwJwAJ4RiolvtR042oLVq3CZUKkDuffCLocEwYVRyNi7J5klSU3AbGoQwpHDigllwOkEECCIIwgg5g4LjdN6MNF+AJpu807jtYePtHauoY7gewqWqxlRpY/FpzBz4EHYUPc5+owLLGvc4NikDk+krE6g8tOIOLHekN/PeP7KFpWZ4ksbi6ZYD0gdyiBRSiwSJQeCaVHeKe+g0VBSkoOkSSsNhmonEKp0qic4largnSWTUG9RmtORUBRAd6B0b+rtsZRD6jhfeeqBMXWjPZtMd3NX6usu6mPWlcRXpz9yqTqTwQQXCOJI7QcCmjuw9VGEdNHe/OMnNg7050+TkxveV52bM7e/1nfFJtndvf6zvinsbfronoX4edHmN7ymdrA70W+K4AWV29/e74p/IztBPaUtg/Xw7HeDWEn6LP3vihfrAR6A+/EriG6OO5F+DDuCLQeoR7HZ/OTe6mO73lAdZRsq0+9i5AaJ4BONFHcErQvUV2OvGtTR+dp/uIX60N+ub+78Fyo0YeCMaO5ItC9S+Dp/nOzbWb4fBMdambKzfD4LmW6M5Ihowb0rRL8S+DoHa0t+tHd/ZONaG/WeB9wWD+DRvTjR43o1C9S+Dd+drfrJ/wAp+CXzsb6bvVPwWN+Dgl+DwlqJ9RfY1Xa2A/TcexyXzpbHnP7nLN8gbuS8jbuRrF6i+xoHWdn6/ck3WduYD/v2qk2yM3BF5M3cEaw9Ql2LdfTwrMuOYZBlpnIqBiTaLRkApQFEnZzZcryuwA47kQci8UoSMxNKcuUZBTIstB30yV5JKx0ViJzThgQiqOae/OS3XBAgOCcBCCn6T7hDJCKF7MuPeE1/ml0ikewg1K6lKYFKxUOEgEwhIFIHEklNCAImpWFBBMAhnFOCEWKgoTOKa8mmUAOAkhlPeSsQZPBBTqelgnvIHOnPFFi2J3OTEpNcISlFhQ4KfNK9vTJACRiiDuCFxSDkWUkGiYUCRKVlpEpckCorye+iykiSUzimlCHpDDDkkMpIHTIHZIaSdJdKMvdDnNO1JJDF7iqoG5pJKGMdvvQ1MkkkCBYjSSSGNtSbmUklLBcBFEEkkEgEY9idqSSGAnZpkkkiWNVSCSSBT5CCJJJADjNOkkgGM5OUySRUOBMThJJI0QQGBQJkkilwSnJA9JJADSmSSVFn/9k="/>
          <p:cNvSpPr>
            <a:spLocks noChangeAspect="1" noChangeArrowheads="1"/>
          </p:cNvSpPr>
          <p:nvPr/>
        </p:nvSpPr>
        <p:spPr bwMode="auto">
          <a:xfrm>
            <a:off x="9380538"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12" name="AutoShape 16" descr="data:image/jpeg;base64,/9j/4AAQSkZJRgABAQAAAQABAAD/2wCEAAkGBxQTEhQUEhQWFRUVFRcUFxQXFBcYFBQUFRQXFhQUFBQYHCggGBolHBQUITEhJSkrLi4uFx8zODMsNygtLisBCgoKDg0OGhAQGywkICQsLCwsLCwsLCwsLCwsLCwsLCwsLCwsLCwsLCwsLCwsLCwsLCwsLCwsLCwsLCwsLCwsLP/AABEIAMIBAwMBIgACEQEDEQH/xAAbAAABBQEBAAAAAAAAAAAAAAACAAEDBAUGB//EAE4QAAEDAQQGBQcGDAQFBQAAAAEAAhEDBBIhMQUGQVFhcRMigZGhFDJSkrHB0QcWQlPS8BUjJENUYnOio7PC4TOCk+JkcrLj8RdVY5TT/8QAGgEAAwEBAQEAAAAAAAAAAAAAAAECAwQFBv/EACsRAAICAQMCBQMFAQAAAAAAAAABAhEDEiExBFEFExVBYSJxsRQyQlLwkf/aAAwDAQACEQMRAD8A79jUd1OAnWK4OcytOMwpHdaKM9tQN/qWhSsoie/Ab8slQ1kMUC4fRfSd3VWFb1Foc0xhi7vvFbR4LxlO0UWXZPsHwVWjZWEkEDta34KSuXzGBA4/2QXnnYAN97FM0M3WHRjG2e0Q1hIpOINxsgtLTIMK7ZcWtO8D2I9O1ps1cOH5iqBzuEz4KPRTpo0zvY097QoycGc0TXUxCmuoYWBkQwmuqa4ldQTRRtFEEtkEgEHDeCCPYrPlR9E+HxRlqo2hzhUABMGI3Rt9ivG37M0U9qoKy0rrQN3epbqqWmu5ro35c0q9qc0gYY8s1Sxt7kSUpO6Ld1A6nOHsQ13uaW7jmePBPabwAJHPkiWJtFQi4yTaI2U3HLETB6zTBBxGSNrYOO/KWT7JVY2YT0wBvDEY4EDCSOSu2KyOqzULo2DaDG2Oc+Kp42uDZV7hBqINUNkqOc5zTAuzPMGEdmrOc+5GImeQ2+xNY2cUoO+CQBUq1lJqteHNbcjA7d8eztVqy1r1QsjEEg/5TEp6deXll3EEg9hiU9LRULg7aG0vRZWFMyJp1BUG8kAgR3q01qQajASu2PJkUlQ11GGpQjAQZIQanDUQTlBZzdrt1UOqvNoFKnTqCmB0IqS64HHjvVWnps/ptM87K8f1Knput+TuP1lsqu5hjbnvRaLtujhSYHx0wHW6tXzpxxbgrVHb5K8pS9zRGlnfpVH/AOvU+0kn8rsPDurJKqRlofY6MNTwnlOFzLgRj61D8krcGXvVId7lcDhtJHWMQYmRMePgo9YWXrNXG+jU/luUlicTSaW4ksY7vptK0hwXAEBmAc448YPKFLaRRHmuMDACcjHEc0qbagm9dPblwyTi/wDqnDft7lZoZ+kKTTSqgEkmk8Y8aboQ6uOmy0DvpU/+gK5WaSCDGIIniWkZdqztTzNjofs2juw9yzycETNeE0KSE91Y0YkUJFqkITEJAREIHUQSDtGAPPNTFqYoEUHUWm00p2Uqzhum/QAJG3Bx71eNjDrpcG4EERhiJ8MclVn8pp/sK38ygtHpQc2nYcRv94W8eDqivpQBoNAaHAYOwgQJkwAOS4vRGlalS1ObVquNN5LbhaA0XpuXIGGIA7cd61NYdZX03spUmdd2JLvotkjzfpYAnPKN64gaWqMruqUnC9OZbLTjJlsDA9nBTLIkz0+n8Oy5FaXK2PWmWVsBuy7HZEJrHRawNaIhrSB1iZ63W8Yx3krL1W1g8pBD2Bj2jEAy0je2cRy8St9tM7xt2bzgri090cPUYJ4ZOE1TILHZGgvcM3vM4zkSOzbhskqehYmte54zcAOV2cu/wCNouydhIgBuROBJjOSVI2oO6dh2ZrRUc7sqUtHNa+pUGb7vZG7mcVnCyAVaj5849y3ZkA74KyqmZ5pTMssnQMJF0JQgqNWZzAPtMLL01pCoKUU3XHOIF8NDi0QSbodhOGZlWLTWDRvWfpfRzq1O5MAwZHnAj0fEdpVxg5cF4o3JdjU1etLjS/GP6Qh0BxDQ4tuMMODQBILnDAbAr1e2BoJOxYegbE6gxtLAtkkHbJMnHiZPMlHpy1BlJ87GnwCcoSjyaZVUm1wee+W2ivTeGFhZScXNY6BjVeJMxjjv3LR0HqrUrgvc5tMgjFrb4O8gyEeq+rNVlOo+pA6RmDcS5p84XowmQMMV2Wruj3igLxh15wumZjA444SSUJqzsSvGZdPVAACa7vU/3J1pOMEg+5OtDPSbrU5QBOuVcGRFa2XmPb6TXDvBCpar1L1ls532eif4QHuWlC52w6LtdJjKbKlnLabbjSadS9dEwHQ+Cqi0ioOmdBXbhjPZM+Cqi6MOtB23iew7lT6O2+lZfVrD+tMW27/hf4w96rUjXUu5epht4ROzOYMn2rL1KH5JTG4vb6tV49ykPl3oWUwZ8+tmMRsU2rdgfRohlS7ev1HdQkt69RzwASAfpKZtURNpo1AEoTpLIyAhK6ihKEgoBwUblMQo6rg1pccgCe4Skwoo03A2inH1Vcdoq0AfEFXzSGwbAOwZKnZ6N2tRbuoVZO89JQk9pk9q2HtwW0eDrx8I831tBpVHlrHS4AB0GBI2E55ErnrJRl2IXfa5ebT5u9jfiuSZQLntDRJd95PBc+RVI+18KS8jzJf5I09SSRa3kwBdg45jAg94Piu/dpOk111zwDE44COeS87a4Wd7y033iGv2NZI6rcMXZzAxw2KrZnvtFWkwlxNRwptgSYnrVXAZNABPZ2q8TfsfO+K5oZs7kvtsesU6jXtDmEOaSILXYHHeORw4Qig3XRM9aOsM5IEHZ7kVhsLKTG02Nhrch2zJ4ySe1Tmg2IgRhhGGBkeOK6keOwC2APfmsgrarZHkVikJSMMvsCXKtWerLmqCo1QYmLanmZ3LPten6lP6LSYiCCAfFamkCBkuVGulVji3o2VGyQ04tMTgTnOA4LTHzzRv07SbtWa9PSdepdc5rmhuMNaQJ3yc1X0taL/n5Ewd0bVJozWepaKlx1NrG3SQJvOJGOJgQI4LP1ypk0KgpiXYYDA+c2fCU8nPNl5p3UaNey6yNDiymDU4NGE8FpaO08L4ZW/FmcnCMDlHBeW6I+UCvRwFOjckSGsIMbetOfEytI/KBWtFUDydlRuN2mGzU53jy2AKEjqUkjurbapqPu5XjHWGU4FJcn86LR/7fU9b/YktDLUu56g0okDSnXKuDAKUkIRJiQ6eUISKRQ6SSRKAHSTBOkFCSTpBAUCqWk6xb0Qgw+sxhIaSADLusR5oloEn0o2q9CrW+qWtBGE1KTex9ZjCO5xS9wGYPyhn7Gr/ADKK06gwWfSH5Qz9jU/mUlp1Bgto8HTDg8u+VvSdWh5P0cQ4VZkTiOjj2lebM1rtbXB14Brg9khoEgth4HY4eC9A+W9hu2Z2wGq3/MRTI8GuXn+krIBZNHuON91eeM1GgeACvy4yW6OhdZnjDy4yensdrZNE2t7aRa0VAGNuim9h4uc8T1DJxLoxXper+qlKhUbXD79UMLXQRdBcMS0DLaOS891Pf0T6lZzhAp3XU5yBN4PAnY1mX63f6PqlrFZ7ReZRfecGioW3SCGnq7swRj/zDeiUNEqox06oa7OiARQhvjaUcpmRDafNPIrFWzbT1HcliuKibMM3Iziq1VyleVA9TZgYuk3YE7gV5bpCuRlvheoaX8x//K72FecUrJfZXfsbAHMuE+A8VcTfDwzb1NM1SdzPaW/37lr6w1LtGq7cx57mlUtRqUNqOO9o7gSfaFJrq+LLWP6sd7gPehvcMm8jyOody635OaM13u9Bkci4gDwDlyjWXpPox4r0D5OrNFF7/TfHY0CPEuQzabqJ09WsZOBTpOKSVnJR2QqQiNQbVx409ah9Cl6rvtphrDa/Qo8rjvtqVHYXn4+52gKKVxTtZLV6FH1He9yZms1qGbKJ5sd7npaWNZ8fc7YFJcSdabV9XSHJr/toH61Wn6ul3Px/fScWV5+Lv+TuQ7GETSuE+dlf6mj/ABftp6GtVoLg1tGkScPzn2kqY/Pxf2O7CdcbpDXCrTIY2lScQIeeuG3tzesq3z4r/UUf4n2kNUJ58a9zu064P581ttnpc5f8Uvn3W/R6Xe/4pUL9Ri7neKjpf/DH7WznutNIrjna9V9lCj3v+0obbrvWcwg0KWbDIL/ova7f+qihrqMT2v8AJ31D/Hb+yf8AzKa0qmS8x+fVcODm0KQIBE3qnmkgkHHeB3KwflEtG2hS7C/4rWLVG0eqw1yZ3y5VPxNmb/8AK93YKcf1BcXp1hFh0W45AvPeWuHgF1WnrdS0i0C2F9DopNPoW3i9zwJvXpgC63dM5iFzlea9Gy2eqxzKdBzeuwgvc0NDXQHYAwJnetYyVDefG/5G1qjfc59JpFys17ny0OJiWMicsX+JWt8kFpbTttqoZuDXtaci4UawaTwznuVLUypFqDYvHonCRsILXE/urL0Ran2bST7UxgfFSu17CS2C9zw6Y2gnwXTONt12KUkoJvue+h/DHj8URqLzcfKS/wDRW/6rvsJ//Uh/6K3/AFj9hcdoxfU4v7HfW+p1D2e1ZBcuTrfKI4iDZv4x/wDzVc69/wDCn/X/AO2oluzHJ1GJv9x2LnKFzlx7tej+i/xj9hRnXo/ow/1j9hSRrh3NLWepdo1OUeth71ymjaUWKqfScT3Frf6Sm0/rE6vTcwUQ2YM9ITEEHK6NyyqGlKrbMaBptxnr3jgC6SAO/vWiexvDJBR5Os1JqfiX/tXf9LFV+UB/5LU4ln8xp9yxdB6fq2dhYKDHAm8Jc4EYAHLPIKDWPStS1U7hpNZBDsC44gERjzS9xuUHK7OUo1LtOphi5zR6sk+0L0nUqndsdOdt53e8keELz6to9/RtYGAQSXOky+d+6Bgut0drE+lTZTFnbDGhoxd9EROfBNmk8kXGkzqHuxSXOnWSofzDe93xSSMLj3Omvpuk4JwmKE9jzKBKEwjITQiwohIQkcVMip0i4gDElKx0QU6RcYAknYr7yKALWGahwc4fRHot4qeq4UGlrINQjrO9HgFkmUN0W46Pv+CJzEHRKwUKhsyog6FCaKsSmSsmihXexpgnHOIkkchiq1qcXMIY3HCC4hozE4YnKdgWq5qaEahr6XZnCsPptunfm31tg5qcMBGGM8VMWb07WxkjUTJ2yE0Qq9tcKbb3EAcytAN+8KjpctLIdvDp2C6ZE9oC2xfVJIeJOWRIu6kvirWe0S1lMsnBrW38SZP6rHDtXH6Ltr32iQMalQl44PJcT2SV1TX+T6JqOydaHOaMcSKn4uPUa565jVmkemB9EOx5tIXde8me9m+nFXxZ0/k6IUQpy8JwvOs+YcmVxQCfoQrEpAp2TqZX8nG5LyUblakIgUWaJsqeSDd4JeRjcrgTpWXqZS8jG4J/JRu8FdCcFOy1JsomyjchNm4eCvuKUpWWmygLJwSV+UkWWTByccEhadzWjsn2oTan+kRyw9ipcDpBmm47D3FN5O7cVG6sTmSe1KlTLzDZJKApErLJUOAYVovpmi2GAue4YujAcAoqzxRbdBmoczuWUSTtRwabQ+5I6m/Elru4qNwO4pm1CNp7ypBbXj6bu0yPFS6M9mQlyCSVbFsJ85rHc2gHvEJdPRODqZbxY+fBymkLT8lQpgeCutsTX/4VQE+i6Gu8cCqNZpaYcCDuKTiRJOI5QlNP3lPCkhsQPNMCnlKUyGxiVh6cl1RtKYL3MbJyBfdAnh1pW7K7/SGqtnrts73Nu1KTaTmvbhNwNIDhtGC6OnmoytnoeH4nkyNr2PKflCtzB0Nmp+ZSb0h5kXKbebWA+sFnauVQS0jb45gj77l1Wu/yfV6tdlSzxVFS7TNOQ007oJvlxMFuc7RhgVWdqwbDVdTe4Pe0NxAhovNDjdnHbE8966vMjGB39dLRF6vsSkpkiAiBXnnzLbBhOJTtKKEwsG8U7XIgE47EFITXIi4pkUILQ4clKQCchBcQURSBTyg0RGXJIr6SB2MCjQF6ls9E1DDf7dqtFrcVGkXEBoJJWjaK7aLbjDLzmd333KepbvJ2XGEF0Z3QY8PBYdWoXEkmSczvVcGjqH3Bc/OZTYoY4plBjYYanKBpTSpCwrw3qN3ekSkUibGmMsFu0wK9nJdi9sgHi0A+IgLEp0yTAEk7AugYzyegbxF90m7n1iAI7IGKcOTXDvd8HOpwhJThQc75HSvIcd6cIoQl63TEUKJDT/hMwnEC6MCV5KMdq9d0lgA3KAGjHYBGAWkD1/B09cmZ9aq4gFjCMZBkS1w3g9y5PXKuKj2PdTNOo5vWaYkx1QZBIjqkD/wuosNXGownrDrgZdXAEccfasDXOkHlrmkTTEPbtF7ET4esqlwej4jBzwSSVnJynCQATgLM+PoeU4KHBEITHQTUSEIkFJCCKEIRAoLihAp4SJ4JApGiQMhEhLgkXDegpCvcSkmhJBVD0KJe4BuZ+8rYrVW2dl1uL3bfeeCjdUbZ2CILiO/jyWNUqlxJcZJW/CNf2L5Cc4kyTiUxQhyYuKkybY4SDlE6olSpve4NaDiYmMBxJ3JCSfBeslgqVBLGlwBgnACd0nCVZboOt6IH+dvxW9Z4psbTZk0Z7SdpPMpGuUUerDw+NLU3ZhHV+tub64RU9XqhPWLAN96T3Qtd9oQdMUUWvD8XyC3RxptijcvHN73GfALPqaCquMufTJ3lzvsrQNYp+mKTNH0WJqtzM+b1T06frO+yn+bz/Tp+s77Ku9MUXScVFC9Ow/JnjVx22pT/AHvgn+bp+tZ3OWjeTY7I7kUP07B2f/SizQBBB6Vpgg+afiu9faWuF+QRUfg79Unq/DmvNdbtIOoWSq9p6wAAiQRfe1kg7xeXK6h61O6KtTq2m41t1zG1CLoGIdcJxnzer/dUtk2dfSdNjxz0w2s9r0taGU6b6rmg9CHO3GbuABG+QO1cc2zHpOkJvCtPStjFhcMuIGQP6vFQit01EtdVNRlWCXBx6wwIy4hWaEzdnZErOc7R6MMa1NPsOdA0x+dd6o+Kdmr9I51HeqETGEDzipWudv8AD4K0jwpdD09/t/JGdXKX1r/VCVo1Z6hNOpeI+iWxPAGc1YaX7Y8VZoVHDd639lVGb6HA/wCJxocO3I704ctPWjRxnpmj9oB4P9x7OKwW1FD2PHzYHilpZdBSMKCnU4ow9BCJpTFyC/IUSCiwE0qNrk/SIKQd7kkglOgumWq9mLnS+qyeajNlpg41h2NJ9izGuTk8VrYOcexqFlnH03u5Nj2oTbLOMqb38S6PYs0lRE7wiw1/CNF2lmjzKVNvPrHvK1tBVXuaarzh5rBEDDziPZ3rm7LZjVqNptzcY5DMnsAJ7F27LMGhrWt6rRAF7IDfvKLO3oouctT4RGaqGpVGSPouzkPekaQQeqQXoTXypuhB2qM2fcUiiPpDuR9JvUjaJ3yhfRlJjAlO0ImUIRhiQwLnBI0+XepmtTmnvRQWYOndEtr0nU3kw70cwQQQQeYC4Sr8m9QHq1hHFmPbBXq72BRPpyqTJcUzitXdWX2YyarqmEBskMEnGGY4rr7JRd55wAvA45QAZPDrZoqbIzAPP2ffuRNpuON1kmZMkwJwAJ4RiolvtR042oLVq3CZUKkDuffCLocEwYVRyNi7J5klSU3AbGoQwpHDigllwOkEECCIIwgg5g4LjdN6MNF+AJpu807jtYePtHauoY7gewqWqxlRpY/FpzBz4EHYUPc5+owLLGvc4NikDk+krE6g8tOIOLHekN/PeP7KFpWZ4ksbi6ZYD0gdyiBRSiwSJQeCaVHeKe+g0VBSkoOkSSsNhmonEKp0qic4largnSWTUG9RmtORUBRAd6B0b+rtsZRD6jhfeeqBMXWjPZtMd3NX6usu6mPWlcRXpz9yqTqTwQQXCOJI7QcCmjuw9VGEdNHe/OMnNg7050+TkxveV52bM7e/1nfFJtndvf6zvinsbfronoX4edHmN7ymdrA70W+K4AWV29/e74p/IztBPaUtg/Xw7HeDWEn6LP3vihfrAR6A+/EriG6OO5F+DDuCLQeoR7HZ/OTe6mO73lAdZRsq0+9i5AaJ4BONFHcErQvUV2OvGtTR+dp/uIX60N+ub+78Fyo0YeCMaO5ItC9S+Dp/nOzbWb4fBMdambKzfD4LmW6M5Ihowb0rRL8S+DoHa0t+tHd/ZONaG/WeB9wWD+DRvTjR43o1C9S+Dd+drfrJ/wAp+CXzsb6bvVPwWN+Dgl+DwlqJ9RfY1Xa2A/TcexyXzpbHnP7nLN8gbuS8jbuRrF6i+xoHWdn6/ck3WduYD/v2qk2yM3BF5M3cEaw9Ql2LdfTwrMuOYZBlpnIqBiTaLRkApQFEnZzZcryuwA47kQci8UoSMxNKcuUZBTIstB30yV5JKx0ViJzThgQiqOae/OS3XBAgOCcBCCn6T7hDJCKF7MuPeE1/ml0ikewg1K6lKYFKxUOEgEwhIFIHEklNCAImpWFBBMAhnFOCEWKgoTOKa8mmUAOAkhlPeSsQZPBBTqelgnvIHOnPFFi2J3OTEpNcISlFhQ4KfNK9vTJACRiiDuCFxSDkWUkGiYUCRKVlpEpckCorye+iykiSUzimlCHpDDDkkMpIHTIHZIaSdJdKMvdDnNO1JJDF7iqoG5pJKGMdvvQ1MkkkCBYjSSSGNtSbmUklLBcBFEEkkEgEY9idqSSGAnZpkkkiWNVSCSSBT5CCJJJADjNOkkgGM5OUySRUOBMThJJI0QQGBQJkkilwSnJA9JJADSmSSVFn/9k="/>
          <p:cNvSpPr>
            <a:spLocks noChangeAspect="1" noChangeArrowheads="1"/>
          </p:cNvSpPr>
          <p:nvPr/>
        </p:nvSpPr>
        <p:spPr bwMode="auto">
          <a:xfrm>
            <a:off x="9532938"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13" name="AutoShape 18" descr="data:image/jpeg;base64,/9j/4AAQSkZJRgABAQAAAQABAAD/2wCEAAkGBxQTEhQUEhQWFRUVFRcUFxQXFBcYFBQUFRQXFhQUFBQYHCggGBolHBQUITEhJSkrLi4uFx8zODMsNygtLisBCgoKDg0OGhAQGywkICQsLCwsLCwsLCwsLCwsLCwsLCwsLCwsLCwsLCwsLCwsLCwsLCwsLCwsLCwsLCwsLCwsLP/AABEIAMIBAwMBIgACEQEDEQH/xAAbAAABBQEBAAAAAAAAAAAAAAACAAEDBAUGB//EAE4QAAEDAQQGBQcGDAQFBQAAAAEAAhEDBBIhMQUGQVFhcRMigZGhFDJSkrHB0QcWQlPS8BUjJENUYnOio7PC4TOCk+JkcrLj8RdVY5TT/8QAGgEAAwEBAQEAAAAAAAAAAAAAAAECAwQFBv/EACsRAAICAQMCBQMFAQAAAAAAAAABAhEDEiExBFEFExVBYSJxsRQyQlLwkf/aAAwDAQACEQMRAD8A79jUd1OAnWK4OcytOMwpHdaKM9tQN/qWhSsoie/Ab8slQ1kMUC4fRfSd3VWFb1Foc0xhi7vvFbR4LxlO0UWXZPsHwVWjZWEkEDta34KSuXzGBA4/2QXnnYAN97FM0M3WHRjG2e0Q1hIpOINxsgtLTIMK7ZcWtO8D2I9O1ps1cOH5iqBzuEz4KPRTpo0zvY097QoycGc0TXUxCmuoYWBkQwmuqa4ldQTRRtFEEtkEgEHDeCCPYrPlR9E+HxRlqo2hzhUABMGI3Rt9ivG37M0U9qoKy0rrQN3epbqqWmu5ro35c0q9qc0gYY8s1Sxt7kSUpO6Ld1A6nOHsQ13uaW7jmePBPabwAJHPkiWJtFQi4yTaI2U3HLETB6zTBBxGSNrYOO/KWT7JVY2YT0wBvDEY4EDCSOSu2KyOqzULo2DaDG2Oc+Kp42uDZV7hBqINUNkqOc5zTAuzPMGEdmrOc+5GImeQ2+xNY2cUoO+CQBUq1lJqteHNbcjA7d8eztVqy1r1QsjEEg/5TEp6deXll3EEg9hiU9LRULg7aG0vRZWFMyJp1BUG8kAgR3q01qQajASu2PJkUlQ11GGpQjAQZIQanDUQTlBZzdrt1UOqvNoFKnTqCmB0IqS64HHjvVWnps/ptM87K8f1Knput+TuP1lsqu5hjbnvRaLtujhSYHx0wHW6tXzpxxbgrVHb5K8pS9zRGlnfpVH/AOvU+0kn8rsPDurJKqRlofY6MNTwnlOFzLgRj61D8krcGXvVId7lcDhtJHWMQYmRMePgo9YWXrNXG+jU/luUlicTSaW4ksY7vptK0hwXAEBmAc448YPKFLaRRHmuMDACcjHEc0qbagm9dPblwyTi/wDqnDft7lZoZ+kKTTSqgEkmk8Y8aboQ6uOmy0DvpU/+gK5WaSCDGIIniWkZdqztTzNjofs2juw9yzycETNeE0KSE91Y0YkUJFqkITEJAREIHUQSDtGAPPNTFqYoEUHUWm00p2Uqzhum/QAJG3Bx71eNjDrpcG4EERhiJ8MclVn8pp/sK38ygtHpQc2nYcRv94W8eDqivpQBoNAaHAYOwgQJkwAOS4vRGlalS1ObVquNN5LbhaA0XpuXIGGIA7cd61NYdZX03spUmdd2JLvotkjzfpYAnPKN64gaWqMruqUnC9OZbLTjJlsDA9nBTLIkz0+n8Oy5FaXK2PWmWVsBuy7HZEJrHRawNaIhrSB1iZ63W8Yx3krL1W1g8pBD2Bj2jEAy0je2cRy8St9tM7xt2bzgri090cPUYJ4ZOE1TILHZGgvcM3vM4zkSOzbhskqehYmte54zcAOV2cu/wCNouydhIgBuROBJjOSVI2oO6dh2ZrRUc7sqUtHNa+pUGb7vZG7mcVnCyAVaj5849y3ZkA74KyqmZ5pTMssnQMJF0JQgqNWZzAPtMLL01pCoKUU3XHOIF8NDi0QSbodhOGZlWLTWDRvWfpfRzq1O5MAwZHnAj0fEdpVxg5cF4o3JdjU1etLjS/GP6Qh0BxDQ4tuMMODQBILnDAbAr1e2BoJOxYegbE6gxtLAtkkHbJMnHiZPMlHpy1BlJ87GnwCcoSjyaZVUm1wee+W2ivTeGFhZScXNY6BjVeJMxjjv3LR0HqrUrgvc5tMgjFrb4O8gyEeq+rNVlOo+pA6RmDcS5p84XowmQMMV2Wruj3igLxh15wumZjA444SSUJqzsSvGZdPVAACa7vU/3J1pOMEg+5OtDPSbrU5QBOuVcGRFa2XmPb6TXDvBCpar1L1ls532eif4QHuWlC52w6LtdJjKbKlnLabbjSadS9dEwHQ+Cqi0ioOmdBXbhjPZM+Cqi6MOtB23iew7lT6O2+lZfVrD+tMW27/hf4w96rUjXUu5epht4ROzOYMn2rL1KH5JTG4vb6tV49ykPl3oWUwZ8+tmMRsU2rdgfRohlS7ev1HdQkt69RzwASAfpKZtURNpo1AEoTpLIyAhK6ihKEgoBwUblMQo6rg1pccgCe4Skwoo03A2inH1Vcdoq0AfEFXzSGwbAOwZKnZ6N2tRbuoVZO89JQk9pk9q2HtwW0eDrx8I831tBpVHlrHS4AB0GBI2E55ErnrJRl2IXfa5ebT5u9jfiuSZQLntDRJd95PBc+RVI+18KS8jzJf5I09SSRa3kwBdg45jAg94Piu/dpOk111zwDE44COeS87a4Wd7y033iGv2NZI6rcMXZzAxw2KrZnvtFWkwlxNRwptgSYnrVXAZNABPZ2q8TfsfO+K5oZs7kvtsesU6jXtDmEOaSILXYHHeORw4Qig3XRM9aOsM5IEHZ7kVhsLKTG02Nhrch2zJ4ySe1Tmg2IgRhhGGBkeOK6keOwC2APfmsgrarZHkVikJSMMvsCXKtWerLmqCo1QYmLanmZ3LPten6lP6LSYiCCAfFamkCBkuVGulVji3o2VGyQ04tMTgTnOA4LTHzzRv07SbtWa9PSdepdc5rmhuMNaQJ3yc1X0taL/n5Ewd0bVJozWepaKlx1NrG3SQJvOJGOJgQI4LP1ypk0KgpiXYYDA+c2fCU8nPNl5p3UaNey6yNDiymDU4NGE8FpaO08L4ZW/FmcnCMDlHBeW6I+UCvRwFOjckSGsIMbetOfEytI/KBWtFUDydlRuN2mGzU53jy2AKEjqUkjurbapqPu5XjHWGU4FJcn86LR/7fU9b/YktDLUu56g0okDSnXKuDAKUkIRJiQ6eUISKRQ6SSRKAHSTBOkFCSTpBAUCqWk6xb0Qgw+sxhIaSADLusR5oloEn0o2q9CrW+qWtBGE1KTex9ZjCO5xS9wGYPyhn7Gr/ADKK06gwWfSH5Qz9jU/mUlp1Bgto8HTDg8u+VvSdWh5P0cQ4VZkTiOjj2lebM1rtbXB14Brg9khoEgth4HY4eC9A+W9hu2Z2wGq3/MRTI8GuXn+krIBZNHuON91eeM1GgeACvy4yW6OhdZnjDy4yensdrZNE2t7aRa0VAGNuim9h4uc8T1DJxLoxXper+qlKhUbXD79UMLXQRdBcMS0DLaOS891Pf0T6lZzhAp3XU5yBN4PAnY1mX63f6PqlrFZ7ReZRfecGioW3SCGnq7swRj/zDeiUNEqox06oa7OiARQhvjaUcpmRDafNPIrFWzbT1HcliuKibMM3Iziq1VyleVA9TZgYuk3YE7gV5bpCuRlvheoaX8x//K72FecUrJfZXfsbAHMuE+A8VcTfDwzb1NM1SdzPaW/37lr6w1LtGq7cx57mlUtRqUNqOO9o7gSfaFJrq+LLWP6sd7gPehvcMm8jyOody635OaM13u9Bkci4gDwDlyjWXpPox4r0D5OrNFF7/TfHY0CPEuQzabqJ09WsZOBTpOKSVnJR2QqQiNQbVx409ah9Cl6rvtphrDa/Qo8rjvtqVHYXn4+52gKKVxTtZLV6FH1He9yZms1qGbKJ5sd7npaWNZ8fc7YFJcSdabV9XSHJr/toH61Wn6ul3Px/fScWV5+Lv+TuQ7GETSuE+dlf6mj/ABftp6GtVoLg1tGkScPzn2kqY/Pxf2O7CdcbpDXCrTIY2lScQIeeuG3tzesq3z4r/UUf4n2kNUJ58a9zu064P581ttnpc5f8Uvn3W/R6Xe/4pUL9Ri7neKjpf/DH7WznutNIrjna9V9lCj3v+0obbrvWcwg0KWbDIL/ova7f+qihrqMT2v8AJ31D/Hb+yf8AzKa0qmS8x+fVcODm0KQIBE3qnmkgkHHeB3KwflEtG2hS7C/4rWLVG0eqw1yZ3y5VPxNmb/8AK93YKcf1BcXp1hFh0W45AvPeWuHgF1WnrdS0i0C2F9DopNPoW3i9zwJvXpgC63dM5iFzlea9Gy2eqxzKdBzeuwgvc0NDXQHYAwJnetYyVDefG/5G1qjfc59JpFys17ny0OJiWMicsX+JWt8kFpbTttqoZuDXtaci4UawaTwznuVLUypFqDYvHonCRsILXE/urL0Ran2bST7UxgfFSu17CS2C9zw6Y2gnwXTONt12KUkoJvue+h/DHj8URqLzcfKS/wDRW/6rvsJ//Uh/6K3/AFj9hcdoxfU4v7HfW+p1D2e1ZBcuTrfKI4iDZv4x/wDzVc69/wDCn/X/AO2oluzHJ1GJv9x2LnKFzlx7tej+i/xj9hRnXo/ow/1j9hSRrh3NLWepdo1OUeth71ymjaUWKqfScT3Frf6Sm0/rE6vTcwUQ2YM9ITEEHK6NyyqGlKrbMaBptxnr3jgC6SAO/vWiexvDJBR5Os1JqfiX/tXf9LFV+UB/5LU4ln8xp9yxdB6fq2dhYKDHAm8Jc4EYAHLPIKDWPStS1U7hpNZBDsC44gERjzS9xuUHK7OUo1LtOphi5zR6sk+0L0nUqndsdOdt53e8keELz6to9/RtYGAQSXOky+d+6Bgut0drE+lTZTFnbDGhoxd9EROfBNmk8kXGkzqHuxSXOnWSofzDe93xSSMLj3Omvpuk4JwmKE9jzKBKEwjITQiwohIQkcVMip0i4gDElKx0QU6RcYAknYr7yKALWGahwc4fRHot4qeq4UGlrINQjrO9HgFkmUN0W46Pv+CJzEHRKwUKhsyog6FCaKsSmSsmihXexpgnHOIkkchiq1qcXMIY3HCC4hozE4YnKdgWq5qaEahr6XZnCsPptunfm31tg5qcMBGGM8VMWb07WxkjUTJ2yE0Qq9tcKbb3EAcytAN+8KjpctLIdvDp2C6ZE9oC2xfVJIeJOWRIu6kvirWe0S1lMsnBrW38SZP6rHDtXH6Ltr32iQMalQl44PJcT2SV1TX+T6JqOydaHOaMcSKn4uPUa565jVmkemB9EOx5tIXde8me9m+nFXxZ0/k6IUQpy8JwvOs+YcmVxQCfoQrEpAp2TqZX8nG5LyUblakIgUWaJsqeSDd4JeRjcrgTpWXqZS8jG4J/JRu8FdCcFOy1JsomyjchNm4eCvuKUpWWmygLJwSV+UkWWTByccEhadzWjsn2oTan+kRyw9ipcDpBmm47D3FN5O7cVG6sTmSe1KlTLzDZJKApErLJUOAYVovpmi2GAue4YujAcAoqzxRbdBmoczuWUSTtRwabQ+5I6m/Elru4qNwO4pm1CNp7ypBbXj6bu0yPFS6M9mQlyCSVbFsJ85rHc2gHvEJdPRODqZbxY+fBymkLT8lQpgeCutsTX/4VQE+i6Gu8cCqNZpaYcCDuKTiRJOI5QlNP3lPCkhsQPNMCnlKUyGxiVh6cl1RtKYL3MbJyBfdAnh1pW7K7/SGqtnrts73Nu1KTaTmvbhNwNIDhtGC6OnmoytnoeH4nkyNr2PKflCtzB0Nmp+ZSb0h5kXKbebWA+sFnauVQS0jb45gj77l1Wu/yfV6tdlSzxVFS7TNOQ007oJvlxMFuc7RhgVWdqwbDVdTe4Pe0NxAhovNDjdnHbE8966vMjGB39dLRF6vsSkpkiAiBXnnzLbBhOJTtKKEwsG8U7XIgE47EFITXIi4pkUILQ4clKQCchBcQURSBTyg0RGXJIr6SB2MCjQF6ls9E1DDf7dqtFrcVGkXEBoJJWjaK7aLbjDLzmd333KepbvJ2XGEF0Z3QY8PBYdWoXEkmSczvVcGjqH3Bc/OZTYoY4plBjYYanKBpTSpCwrw3qN3ekSkUibGmMsFu0wK9nJdi9sgHi0A+IgLEp0yTAEk7AugYzyegbxF90m7n1iAI7IGKcOTXDvd8HOpwhJThQc75HSvIcd6cIoQl63TEUKJDT/hMwnEC6MCV5KMdq9d0lgA3KAGjHYBGAWkD1/B09cmZ9aq4gFjCMZBkS1w3g9y5PXKuKj2PdTNOo5vWaYkx1QZBIjqkD/wuosNXGownrDrgZdXAEccfasDXOkHlrmkTTEPbtF7ET4esqlwej4jBzwSSVnJynCQATgLM+PoeU4KHBEITHQTUSEIkFJCCKEIRAoLihAp4SJ4JApGiQMhEhLgkXDegpCvcSkmhJBVD0KJe4BuZ+8rYrVW2dl1uL3bfeeCjdUbZ2CILiO/jyWNUqlxJcZJW/CNf2L5Cc4kyTiUxQhyYuKkybY4SDlE6olSpve4NaDiYmMBxJ3JCSfBeslgqVBLGlwBgnACd0nCVZboOt6IH+dvxW9Z4psbTZk0Z7SdpPMpGuUUerDw+NLU3ZhHV+tub64RU9XqhPWLAN96T3Qtd9oQdMUUWvD8XyC3RxptijcvHN73GfALPqaCquMufTJ3lzvsrQNYp+mKTNH0WJqtzM+b1T06frO+yn+bz/Tp+s77Ku9MUXScVFC9Ow/JnjVx22pT/AHvgn+bp+tZ3OWjeTY7I7kUP07B2f/SizQBBB6Vpgg+afiu9faWuF+QRUfg79Unq/DmvNdbtIOoWSq9p6wAAiQRfe1kg7xeXK6h61O6KtTq2m41t1zG1CLoGIdcJxnzer/dUtk2dfSdNjxz0w2s9r0taGU6b6rmg9CHO3GbuABG+QO1cc2zHpOkJvCtPStjFhcMuIGQP6vFQit01EtdVNRlWCXBx6wwIy4hWaEzdnZErOc7R6MMa1NPsOdA0x+dd6o+Kdmr9I51HeqETGEDzipWudv8AD4K0jwpdD09/t/JGdXKX1r/VCVo1Z6hNOpeI+iWxPAGc1YaX7Y8VZoVHDd639lVGb6HA/wCJxocO3I704ctPWjRxnpmj9oB4P9x7OKwW1FD2PHzYHilpZdBSMKCnU4ow9BCJpTFyC/IUSCiwE0qNrk/SIKQd7kkglOgumWq9mLnS+qyeajNlpg41h2NJ9izGuTk8VrYOcexqFlnH03u5Nj2oTbLOMqb38S6PYs0lRE7wiw1/CNF2lmjzKVNvPrHvK1tBVXuaarzh5rBEDDziPZ3rm7LZjVqNptzcY5DMnsAJ7F27LMGhrWt6rRAF7IDfvKLO3oouctT4RGaqGpVGSPouzkPekaQQeqQXoTXypuhB2qM2fcUiiPpDuR9JvUjaJ3yhfRlJjAlO0ImUIRhiQwLnBI0+XepmtTmnvRQWYOndEtr0nU3kw70cwQQQQeYC4Sr8m9QHq1hHFmPbBXq72BRPpyqTJcUzitXdWX2YyarqmEBskMEnGGY4rr7JRd55wAvA45QAZPDrZoqbIzAPP2ffuRNpuON1kmZMkwJwAJ4RiolvtR042oLVq3CZUKkDuffCLocEwYVRyNi7J5klSU3AbGoQwpHDigllwOkEECCIIwgg5g4LjdN6MNF+AJpu807jtYePtHauoY7gewqWqxlRpY/FpzBz4EHYUPc5+owLLGvc4NikDk+krE6g8tOIOLHekN/PeP7KFpWZ4ksbi6ZYD0gdyiBRSiwSJQeCaVHeKe+g0VBSkoOkSSsNhmonEKp0qic4largnSWTUG9RmtORUBRAd6B0b+rtsZRD6jhfeeqBMXWjPZtMd3NX6usu6mPWlcRXpz9yqTqTwQQXCOJI7QcCmjuw9VGEdNHe/OMnNg7050+TkxveV52bM7e/1nfFJtndvf6zvinsbfronoX4edHmN7ymdrA70W+K4AWV29/e74p/IztBPaUtg/Xw7HeDWEn6LP3vihfrAR6A+/EriG6OO5F+DDuCLQeoR7HZ/OTe6mO73lAdZRsq0+9i5AaJ4BONFHcErQvUV2OvGtTR+dp/uIX60N+ub+78Fyo0YeCMaO5ItC9S+Dp/nOzbWb4fBMdambKzfD4LmW6M5Ihowb0rRL8S+DoHa0t+tHd/ZONaG/WeB9wWD+DRvTjR43o1C9S+Dd+drfrJ/wAp+CXzsb6bvVPwWN+Dgl+DwlqJ9RfY1Xa2A/TcexyXzpbHnP7nLN8gbuS8jbuRrF6i+xoHWdn6/ck3WduYD/v2qk2yM3BF5M3cEaw9Ql2LdfTwrMuOYZBlpnIqBiTaLRkApQFEnZzZcryuwA47kQci8UoSMxNKcuUZBTIstB30yV5JKx0ViJzThgQiqOae/OS3XBAgOCcBCCn6T7hDJCKF7MuPeE1/ml0ikewg1K6lKYFKxUOEgEwhIFIHEklNCAImpWFBBMAhnFOCEWKgoTOKa8mmUAOAkhlPeSsQZPBBTqelgnvIHOnPFFi2J3OTEpNcISlFhQ4KfNK9vTJACRiiDuCFxSDkWUkGiYUCRKVlpEpckCorye+iykiSUzimlCHpDDDkkMpIHTIHZIaSdJdKMvdDnNO1JJDF7iqoG5pJKGMdvvQ1MkkkCBYjSSSGNtSbmUklLBcBFEEkkEgEY9idqSSGAnZpkkkiWNVSCSSBT5CCJJJADjNOkkgGM5OUySRUOBMThJJI0QQGBQJkkilwSnJA9JJADSmSSVFn/9k="/>
          <p:cNvSpPr>
            <a:spLocks noChangeAspect="1" noChangeArrowheads="1"/>
          </p:cNvSpPr>
          <p:nvPr/>
        </p:nvSpPr>
        <p:spPr bwMode="auto">
          <a:xfrm>
            <a:off x="9685338"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Tree>
    <p:extLst>
      <p:ext uri="{BB962C8B-B14F-4D97-AF65-F5344CB8AC3E}">
        <p14:creationId xmlns:p14="http://schemas.microsoft.com/office/powerpoint/2010/main" val="381630070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548680"/>
            <a:ext cx="7776864"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270424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استراتيجية التدريس المتفاعل</a:t>
            </a:r>
            <a:endParaRPr lang="ar-SA" dirty="0"/>
          </a:p>
        </p:txBody>
      </p:sp>
      <p:sp>
        <p:nvSpPr>
          <p:cNvPr id="3" name="عنصر نائب للمحتوى 2"/>
          <p:cNvSpPr>
            <a:spLocks noGrp="1"/>
          </p:cNvSpPr>
          <p:nvPr>
            <p:ph idx="1"/>
          </p:nvPr>
        </p:nvSpPr>
        <p:spPr>
          <a:xfrm>
            <a:off x="1043608" y="2119256"/>
            <a:ext cx="7056784" cy="3974039"/>
          </a:xfrm>
          <a:solidFill>
            <a:srgbClr val="FFFFCC"/>
          </a:solidFill>
        </p:spPr>
        <p:style>
          <a:lnRef idx="2">
            <a:schemeClr val="dk1"/>
          </a:lnRef>
          <a:fillRef idx="1">
            <a:schemeClr val="lt1"/>
          </a:fillRef>
          <a:effectRef idx="0">
            <a:schemeClr val="dk1"/>
          </a:effectRef>
          <a:fontRef idx="minor">
            <a:schemeClr val="dk1"/>
          </a:fontRef>
        </p:style>
        <p:txBody>
          <a:bodyPr>
            <a:normAutofit/>
          </a:bodyPr>
          <a:lstStyle/>
          <a:p>
            <a:r>
              <a:rPr lang="ar-SA" b="1" dirty="0"/>
              <a:t>يجب على مدرس التربية البدنية أن يضع في اعتباره الخطوات التالية بالنسبة لاستراتيجية التدريس المتفاعل :</a:t>
            </a:r>
            <a:endParaRPr lang="en-US" b="1" dirty="0"/>
          </a:p>
          <a:p>
            <a:pPr marL="0" lvl="0" indent="0">
              <a:buNone/>
            </a:pPr>
            <a:r>
              <a:rPr lang="ar-SA" dirty="0" smtClean="0"/>
              <a:t>1- شرح </a:t>
            </a:r>
            <a:r>
              <a:rPr lang="ar-SA" dirty="0"/>
              <a:t>دور كل من المدرس والتلميذ</a:t>
            </a:r>
            <a:endParaRPr lang="en-US" dirty="0"/>
          </a:p>
          <a:p>
            <a:pPr marL="0" lvl="0" indent="0">
              <a:buNone/>
            </a:pPr>
            <a:r>
              <a:rPr lang="ar-SA" dirty="0" smtClean="0"/>
              <a:t>2- توصيل </a:t>
            </a:r>
            <a:r>
              <a:rPr lang="ar-SA" dirty="0"/>
              <a:t>الموضوع الدراسي </a:t>
            </a:r>
            <a:endParaRPr lang="en-US" dirty="0"/>
          </a:p>
          <a:p>
            <a:pPr marL="0" lvl="0" indent="0">
              <a:buNone/>
            </a:pPr>
            <a:r>
              <a:rPr lang="ar-SA" dirty="0" smtClean="0"/>
              <a:t>3- شرح </a:t>
            </a:r>
            <a:r>
              <a:rPr lang="ar-SA" dirty="0"/>
              <a:t>الاجراءات التنظيمية</a:t>
            </a:r>
            <a:endParaRPr lang="en-US" dirty="0"/>
          </a:p>
          <a:p>
            <a:pPr marL="0" indent="0">
              <a:buNone/>
            </a:pPr>
            <a:endParaRPr lang="en-US" dirty="0">
              <a:solidFill>
                <a:srgbClr val="C00000"/>
              </a:solidFill>
            </a:endParaRPr>
          </a:p>
          <a:p>
            <a:pPr marL="0" indent="0">
              <a:buNone/>
            </a:pPr>
            <a:endParaRPr lang="ar-SA" dirty="0"/>
          </a:p>
        </p:txBody>
      </p:sp>
      <p:pic>
        <p:nvPicPr>
          <p:cNvPr id="3075" name="Picture 3" descr="C:\Users\Time Computer\Pictures\university_02_temp-1320566960-4eb640b0-620x348.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15616" y="3284984"/>
            <a:ext cx="3600822" cy="25623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373333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استراتيجية التدريس المتفاعل</a:t>
            </a:r>
            <a:endParaRPr lang="ar-SA" dirty="0"/>
          </a:p>
        </p:txBody>
      </p:sp>
      <p:sp>
        <p:nvSpPr>
          <p:cNvPr id="4" name="مستطيل مستدير الزوايا 3"/>
          <p:cNvSpPr/>
          <p:nvPr/>
        </p:nvSpPr>
        <p:spPr>
          <a:xfrm>
            <a:off x="971600" y="2204864"/>
            <a:ext cx="7128792" cy="381642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800" b="1" dirty="0">
                <a:solidFill>
                  <a:schemeClr val="tx1"/>
                </a:solidFill>
              </a:rPr>
              <a:t>توصيل المحتوى للتلاميذ والتقدم به :</a:t>
            </a:r>
            <a:endParaRPr lang="en-US" sz="2800" dirty="0">
              <a:solidFill>
                <a:schemeClr val="tx1"/>
              </a:solidFill>
            </a:endParaRPr>
          </a:p>
          <a:p>
            <a:r>
              <a:rPr lang="ar-SA" sz="2800" dirty="0" smtClean="0">
                <a:solidFill>
                  <a:schemeClr val="tx1"/>
                </a:solidFill>
              </a:rPr>
              <a:t> المعلم والمسئول </a:t>
            </a:r>
            <a:r>
              <a:rPr lang="ar-SA" sz="2800" dirty="0">
                <a:solidFill>
                  <a:schemeClr val="tx1"/>
                </a:solidFill>
              </a:rPr>
              <a:t>عن توصيل المهارة للتلاميذ من خلال عمل نموذج </a:t>
            </a:r>
            <a:r>
              <a:rPr lang="ar-SA" sz="2800" dirty="0" smtClean="0">
                <a:solidFill>
                  <a:schemeClr val="tx1"/>
                </a:solidFill>
              </a:rPr>
              <a:t>بنفسه </a:t>
            </a:r>
            <a:r>
              <a:rPr lang="ar-SA" sz="2800" dirty="0">
                <a:solidFill>
                  <a:schemeClr val="tx1"/>
                </a:solidFill>
              </a:rPr>
              <a:t>أو من احد التلاميذ المتفوقين، وقد يحتاج العمل الى تحسين الاداء وتصحيح الاخطاء أو قد يحتاج تزويد أو تقليل درجة الصعوبة ومن خلاله يبني المدرس نشاطه على اساس استجابة التلاميذ ويعمل جاهداً على التقدم بالمحتوى ويبني هذا التقدم من خلال ملاحظته </a:t>
            </a:r>
            <a:r>
              <a:rPr lang="ar-SA" sz="2800" dirty="0" smtClean="0">
                <a:solidFill>
                  <a:schemeClr val="tx1"/>
                </a:solidFill>
              </a:rPr>
              <a:t>لأداء </a:t>
            </a:r>
            <a:r>
              <a:rPr lang="ar-SA" sz="2800" dirty="0">
                <a:solidFill>
                  <a:schemeClr val="tx1"/>
                </a:solidFill>
              </a:rPr>
              <a:t>التلاميذ .</a:t>
            </a:r>
            <a:endParaRPr lang="en-US" sz="2800" dirty="0">
              <a:solidFill>
                <a:schemeClr val="tx1"/>
              </a:solidFill>
            </a:endParaRPr>
          </a:p>
        </p:txBody>
      </p:sp>
    </p:spTree>
    <p:extLst>
      <p:ext uri="{BB962C8B-B14F-4D97-AF65-F5344CB8AC3E}">
        <p14:creationId xmlns:p14="http://schemas.microsoft.com/office/powerpoint/2010/main" val="357971479"/>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solidFill>
                  <a:srgbClr val="C00000"/>
                </a:solidFill>
              </a:rPr>
              <a:t>استراتيجيات التدريس: المعنى والمفهوم</a:t>
            </a:r>
            <a:r>
              <a:rPr lang="en-US" dirty="0"/>
              <a:t/>
            </a:r>
            <a:br>
              <a:rPr lang="en-US" dirty="0"/>
            </a:br>
            <a:endParaRPr lang="ar-SA" dirty="0"/>
          </a:p>
        </p:txBody>
      </p:sp>
      <p:sp>
        <p:nvSpPr>
          <p:cNvPr id="3" name="عنصر نائب للمحتوى 2"/>
          <p:cNvSpPr>
            <a:spLocks noGrp="1"/>
          </p:cNvSpPr>
          <p:nvPr>
            <p:ph idx="1"/>
          </p:nvPr>
        </p:nvSpPr>
        <p:spPr>
          <a:xfrm>
            <a:off x="827584" y="2119256"/>
            <a:ext cx="7416824" cy="4118055"/>
          </a:xfrm>
        </p:spPr>
        <p:txBody>
          <a:bodyPr>
            <a:normAutofit/>
          </a:bodyPr>
          <a:lstStyle/>
          <a:p>
            <a:pPr marL="0" indent="0">
              <a:buNone/>
            </a:pPr>
            <a:endParaRPr lang="en-US" dirty="0"/>
          </a:p>
          <a:p>
            <a:pPr marL="0" indent="0">
              <a:buNone/>
            </a:pPr>
            <a:endParaRPr lang="ar-SA" dirty="0"/>
          </a:p>
        </p:txBody>
      </p:sp>
      <p:sp>
        <p:nvSpPr>
          <p:cNvPr id="4" name="مستطيل مستدير الزوايا 3"/>
          <p:cNvSpPr/>
          <p:nvPr/>
        </p:nvSpPr>
        <p:spPr>
          <a:xfrm>
            <a:off x="1259632" y="1700808"/>
            <a:ext cx="6696744" cy="3600400"/>
          </a:xfrm>
          <a:prstGeom prst="roundRect">
            <a:avLst/>
          </a:prstGeom>
          <a:solidFill>
            <a:srgbClr val="FAFEC8"/>
          </a:solidFill>
        </p:spPr>
        <p:style>
          <a:lnRef idx="2">
            <a:schemeClr val="accent2"/>
          </a:lnRef>
          <a:fillRef idx="1">
            <a:schemeClr val="lt1"/>
          </a:fillRef>
          <a:effectRef idx="0">
            <a:schemeClr val="accent2"/>
          </a:effectRef>
          <a:fontRef idx="minor">
            <a:schemeClr val="dk1"/>
          </a:fontRef>
        </p:style>
        <p:txBody>
          <a:bodyPr rtlCol="1" anchor="ctr"/>
          <a:lstStyle/>
          <a:p>
            <a:r>
              <a:rPr lang="ar-SA" sz="2800" dirty="0"/>
              <a:t>قبل أن نتناول الحديث عن استراتيجيات التدريس يجب أن نعرف المفهوم العام للاستراتيجية، فقد ورد في كتاب المنجز في اللغة العربية بأن الاستراتيجية </a:t>
            </a:r>
            <a:r>
              <a:rPr lang="ar-SA" sz="2800" dirty="0" smtClean="0"/>
              <a:t>تعني :</a:t>
            </a:r>
          </a:p>
          <a:p>
            <a:r>
              <a:rPr lang="ar-SA" sz="2800" dirty="0" smtClean="0"/>
              <a:t>" </a:t>
            </a:r>
            <a:r>
              <a:rPr lang="ar-SA" sz="2800" dirty="0"/>
              <a:t>فن من الفنون يتناول الوسائل التي يجب الاخذ بها في قيادة أي عمل </a:t>
            </a:r>
            <a:r>
              <a:rPr lang="ar-SA" sz="2800" dirty="0" smtClean="0"/>
              <a:t>" </a:t>
            </a:r>
            <a:r>
              <a:rPr lang="ar-SA" sz="2800" dirty="0"/>
              <a:t>وكذلك هي فن استخدام الإمكانات المتاحة بطريقة مثلى لتحقيق الأهداف المرجوة .</a:t>
            </a:r>
            <a:endParaRPr lang="en-US" sz="2800" dirty="0"/>
          </a:p>
        </p:txBody>
      </p:sp>
    </p:spTree>
    <p:extLst>
      <p:ext uri="{BB962C8B-B14F-4D97-AF65-F5344CB8AC3E}">
        <p14:creationId xmlns:p14="http://schemas.microsoft.com/office/powerpoint/2010/main" val="299168493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استراتيجية التدريس المتفاعل</a:t>
            </a:r>
            <a:endParaRPr lang="ar-SA" dirty="0"/>
          </a:p>
        </p:txBody>
      </p:sp>
      <p:sp>
        <p:nvSpPr>
          <p:cNvPr id="4" name="مستطيل مستدير الزوايا 3"/>
          <p:cNvSpPr/>
          <p:nvPr/>
        </p:nvSpPr>
        <p:spPr>
          <a:xfrm>
            <a:off x="971600" y="2060848"/>
            <a:ext cx="7200800" cy="345638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3200" b="1" dirty="0">
                <a:solidFill>
                  <a:schemeClr val="tx1"/>
                </a:solidFill>
              </a:rPr>
              <a:t>مصادر التغذية الراجعة والتقويم :</a:t>
            </a:r>
            <a:endParaRPr lang="en-US" sz="3200" dirty="0">
              <a:solidFill>
                <a:schemeClr val="tx1"/>
              </a:solidFill>
            </a:endParaRPr>
          </a:p>
          <a:p>
            <a:r>
              <a:rPr lang="ar-SA" sz="3200" dirty="0">
                <a:solidFill>
                  <a:schemeClr val="tx1"/>
                </a:solidFill>
              </a:rPr>
              <a:t>في التدريس المتفاعل يعتبر المدرس هو المسئول عن التغذية الراجعة والتقويم ، ويمكن اعطاء التغذية الراجعة للفصل ككل أو لكل تلميذ على حدة اثناء تأدية النشاط أو بعد </a:t>
            </a:r>
            <a:r>
              <a:rPr lang="ar-SA" sz="3200" dirty="0" smtClean="0">
                <a:solidFill>
                  <a:schemeClr val="tx1"/>
                </a:solidFill>
              </a:rPr>
              <a:t>توقفه . </a:t>
            </a:r>
            <a:endParaRPr lang="ar-SA" sz="3200" dirty="0">
              <a:solidFill>
                <a:schemeClr val="tx1"/>
              </a:solidFill>
            </a:endParaRPr>
          </a:p>
        </p:txBody>
      </p:sp>
    </p:spTree>
    <p:extLst>
      <p:ext uri="{BB962C8B-B14F-4D97-AF65-F5344CB8AC3E}">
        <p14:creationId xmlns:p14="http://schemas.microsoft.com/office/powerpoint/2010/main" val="417079530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01194" y="1916832"/>
            <a:ext cx="7016660" cy="72008"/>
          </a:xfrm>
        </p:spPr>
        <p:txBody>
          <a:bodyPr>
            <a:normAutofit fontScale="90000"/>
          </a:bodyPr>
          <a:lstStyle/>
          <a:p>
            <a:r>
              <a:rPr lang="ar-SA" b="1" dirty="0"/>
              <a:t>استراتيجية التعليم </a:t>
            </a:r>
            <a:r>
              <a:rPr lang="ar-SA" b="1" dirty="0" smtClean="0"/>
              <a:t>الذاتي</a:t>
            </a:r>
            <a:br>
              <a:rPr lang="ar-SA" b="1" dirty="0" smtClean="0"/>
            </a:br>
            <a:r>
              <a:rPr lang="en-US" dirty="0" smtClean="0"/>
              <a:t>Self Learning</a:t>
            </a:r>
            <a:r>
              <a:rPr lang="en-US" dirty="0"/>
              <a:t/>
            </a:r>
            <a:br>
              <a:rPr lang="en-US" dirty="0"/>
            </a:br>
            <a:r>
              <a:rPr lang="en-US" dirty="0"/>
              <a:t/>
            </a:r>
            <a:br>
              <a:rPr lang="en-US" dirty="0"/>
            </a:br>
            <a:endParaRPr lang="ar-SA" dirty="0"/>
          </a:p>
        </p:txBody>
      </p:sp>
      <p:sp>
        <p:nvSpPr>
          <p:cNvPr id="4" name="مستطيل مستدير الزوايا 3"/>
          <p:cNvSpPr/>
          <p:nvPr/>
        </p:nvSpPr>
        <p:spPr>
          <a:xfrm>
            <a:off x="1115616" y="2132856"/>
            <a:ext cx="6912768" cy="3744416"/>
          </a:xfrm>
          <a:prstGeom prst="roundRect">
            <a:avLst/>
          </a:prstGeom>
          <a:solidFill>
            <a:srgbClr val="FEEFDA"/>
          </a:solidFill>
        </p:spPr>
        <p:style>
          <a:lnRef idx="2">
            <a:schemeClr val="dk1"/>
          </a:lnRef>
          <a:fillRef idx="1">
            <a:schemeClr val="lt1"/>
          </a:fillRef>
          <a:effectRef idx="0">
            <a:schemeClr val="dk1"/>
          </a:effectRef>
          <a:fontRef idx="minor">
            <a:schemeClr val="dk1"/>
          </a:fontRef>
        </p:style>
        <p:txBody>
          <a:bodyPr rtlCol="1" anchor="ctr"/>
          <a:lstStyle/>
          <a:p>
            <a:r>
              <a:rPr lang="ar-SA" sz="3200" dirty="0" smtClean="0"/>
              <a:t>يعتبر </a:t>
            </a:r>
            <a:r>
              <a:rPr lang="ar-SA" sz="3200" dirty="0"/>
              <a:t>التعليم الذاتي من الاساليب التي تخضع لعمليات إجرائية مقصودة، يحاول من خلالها المتعلم أن يكتسب بنفسه القدر المتضمن من المعارف والمهارات التي يحددها البرنامج الذي بين يديه من خلال التطبيقات التي تقدم له ليقوم بتعليم نفسه بنفسه ، وليتقدم وفقا لقدراته وسرعته الذاتية محققا الأهداف المنشودة </a:t>
            </a:r>
            <a:r>
              <a:rPr lang="ar-SA" sz="3200" dirty="0" smtClean="0"/>
              <a:t>.</a:t>
            </a:r>
            <a:endParaRPr lang="en-US" sz="3200" dirty="0"/>
          </a:p>
        </p:txBody>
      </p:sp>
      <p:pic>
        <p:nvPicPr>
          <p:cNvPr id="5122" name="Picture 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32240" y="908720"/>
            <a:ext cx="1406347" cy="1054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6796412"/>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89377" y="1196752"/>
            <a:ext cx="6965245" cy="360040"/>
          </a:xfrm>
        </p:spPr>
        <p:txBody>
          <a:bodyPr>
            <a:noAutofit/>
          </a:bodyPr>
          <a:lstStyle/>
          <a:p>
            <a:r>
              <a:rPr lang="ar-SA" sz="3200" b="1" dirty="0"/>
              <a:t>استراتيجية التعليم الذاتي</a:t>
            </a:r>
            <a:br>
              <a:rPr lang="ar-SA" sz="3200" b="1" dirty="0"/>
            </a:br>
            <a:r>
              <a:rPr lang="en-US" sz="3200" dirty="0" smtClean="0"/>
              <a:t>Self Learning</a:t>
            </a:r>
            <a:endParaRPr lang="ar-SA" sz="3200" dirty="0"/>
          </a:p>
        </p:txBody>
      </p:sp>
      <p:sp>
        <p:nvSpPr>
          <p:cNvPr id="5" name="مستطيل مستدير الزوايا 4"/>
          <p:cNvSpPr/>
          <p:nvPr/>
        </p:nvSpPr>
        <p:spPr>
          <a:xfrm>
            <a:off x="899592" y="2132856"/>
            <a:ext cx="7344816" cy="3672408"/>
          </a:xfrm>
          <a:prstGeom prst="roundRect">
            <a:avLst/>
          </a:prstGeom>
          <a:solidFill>
            <a:srgbClr val="FEEFDA"/>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400" b="1" dirty="0">
                <a:solidFill>
                  <a:schemeClr val="tx1"/>
                </a:solidFill>
              </a:rPr>
              <a:t>أهم متطلبات استراتيجية التعليم الذاتي :</a:t>
            </a:r>
            <a:endParaRPr lang="en-US" sz="2400" dirty="0">
              <a:solidFill>
                <a:schemeClr val="tx1"/>
              </a:solidFill>
            </a:endParaRPr>
          </a:p>
          <a:p>
            <a:pPr lvl="0"/>
            <a:r>
              <a:rPr lang="ar-SA" sz="2400" dirty="0" smtClean="0">
                <a:solidFill>
                  <a:schemeClr val="tx1"/>
                </a:solidFill>
              </a:rPr>
              <a:t>- تعتمد </a:t>
            </a:r>
            <a:r>
              <a:rPr lang="ar-SA" sz="2400" dirty="0">
                <a:solidFill>
                  <a:schemeClr val="tx1"/>
                </a:solidFill>
              </a:rPr>
              <a:t>على المواد المكتوبة بحيث تتضمن برنامجا موضوعا من قبل .</a:t>
            </a:r>
            <a:endParaRPr lang="en-US" sz="2400" dirty="0">
              <a:solidFill>
                <a:schemeClr val="tx1"/>
              </a:solidFill>
            </a:endParaRPr>
          </a:p>
          <a:p>
            <a:pPr lvl="0"/>
            <a:r>
              <a:rPr lang="ar-SA" sz="2400" dirty="0" smtClean="0">
                <a:solidFill>
                  <a:schemeClr val="tx1"/>
                </a:solidFill>
              </a:rPr>
              <a:t>- توفير </a:t>
            </a:r>
            <a:r>
              <a:rPr lang="ar-SA" sz="2400" dirty="0">
                <a:solidFill>
                  <a:schemeClr val="tx1"/>
                </a:solidFill>
              </a:rPr>
              <a:t>بيئة تعليم مناسبة لطبيعة التلاميذ ( اعداد الملعب ليصبح ميدانا </a:t>
            </a:r>
            <a:endParaRPr lang="ar-SA" sz="2400" dirty="0" smtClean="0">
              <a:solidFill>
                <a:schemeClr val="tx1"/>
              </a:solidFill>
            </a:endParaRPr>
          </a:p>
          <a:p>
            <a:pPr lvl="0"/>
            <a:r>
              <a:rPr lang="ar-SA" sz="2400" dirty="0">
                <a:solidFill>
                  <a:schemeClr val="tx1"/>
                </a:solidFill>
              </a:rPr>
              <a:t> </a:t>
            </a:r>
            <a:r>
              <a:rPr lang="ar-SA" sz="2400" dirty="0" smtClean="0">
                <a:solidFill>
                  <a:schemeClr val="tx1"/>
                </a:solidFill>
              </a:rPr>
              <a:t> للتعلم </a:t>
            </a:r>
            <a:r>
              <a:rPr lang="ar-SA" sz="2400" dirty="0">
                <a:solidFill>
                  <a:schemeClr val="tx1"/>
                </a:solidFill>
              </a:rPr>
              <a:t>الحركي )</a:t>
            </a:r>
            <a:endParaRPr lang="en-US" sz="2400" dirty="0">
              <a:solidFill>
                <a:schemeClr val="tx1"/>
              </a:solidFill>
            </a:endParaRPr>
          </a:p>
          <a:p>
            <a:pPr lvl="0"/>
            <a:r>
              <a:rPr lang="ar-SA" sz="2400" dirty="0" smtClean="0">
                <a:solidFill>
                  <a:schemeClr val="tx1"/>
                </a:solidFill>
              </a:rPr>
              <a:t>- يستطيع </a:t>
            </a:r>
            <a:r>
              <a:rPr lang="ar-SA" sz="2400" dirty="0">
                <a:solidFill>
                  <a:schemeClr val="tx1"/>
                </a:solidFill>
              </a:rPr>
              <a:t>كل تلميذ تعلم المهارات الحركية من خلال مصادر </a:t>
            </a:r>
            <a:r>
              <a:rPr lang="ar-SA" sz="2400" dirty="0" smtClean="0">
                <a:solidFill>
                  <a:schemeClr val="tx1"/>
                </a:solidFill>
              </a:rPr>
              <a:t>بشرية</a:t>
            </a:r>
          </a:p>
          <a:p>
            <a:pPr lvl="0"/>
            <a:r>
              <a:rPr lang="ar-SA" sz="2400" dirty="0">
                <a:solidFill>
                  <a:schemeClr val="tx1"/>
                </a:solidFill>
              </a:rPr>
              <a:t> </a:t>
            </a:r>
            <a:r>
              <a:rPr lang="ar-SA" sz="2400" dirty="0" smtClean="0">
                <a:solidFill>
                  <a:schemeClr val="tx1"/>
                </a:solidFill>
              </a:rPr>
              <a:t>  </a:t>
            </a:r>
            <a:r>
              <a:rPr lang="ar-SA" sz="2400" dirty="0">
                <a:solidFill>
                  <a:schemeClr val="tx1"/>
                </a:solidFill>
              </a:rPr>
              <a:t>وتكنولوجية </a:t>
            </a:r>
            <a:endParaRPr lang="en-US" sz="2400" dirty="0">
              <a:solidFill>
                <a:schemeClr val="tx1"/>
              </a:solidFill>
            </a:endParaRPr>
          </a:p>
          <a:p>
            <a:pPr lvl="0"/>
            <a:r>
              <a:rPr lang="ar-SA" sz="2400" dirty="0" smtClean="0">
                <a:solidFill>
                  <a:schemeClr val="tx1"/>
                </a:solidFill>
              </a:rPr>
              <a:t>- لا يحدد </a:t>
            </a:r>
            <a:r>
              <a:rPr lang="ar-SA" sz="2400" dirty="0">
                <a:solidFill>
                  <a:schemeClr val="tx1"/>
                </a:solidFill>
              </a:rPr>
              <a:t>وقت لإتقان المهارات وتطبيقها .( حسب احتياجات وقدرات </a:t>
            </a:r>
            <a:endParaRPr lang="ar-SA" sz="2400" dirty="0" smtClean="0">
              <a:solidFill>
                <a:schemeClr val="tx1"/>
              </a:solidFill>
            </a:endParaRPr>
          </a:p>
          <a:p>
            <a:pPr lvl="0"/>
            <a:r>
              <a:rPr lang="ar-SA" sz="2400" dirty="0">
                <a:solidFill>
                  <a:schemeClr val="tx1"/>
                </a:solidFill>
              </a:rPr>
              <a:t> </a:t>
            </a:r>
            <a:r>
              <a:rPr lang="ar-SA" sz="2400" dirty="0" smtClean="0">
                <a:solidFill>
                  <a:schemeClr val="tx1"/>
                </a:solidFill>
              </a:rPr>
              <a:t>  كل </a:t>
            </a:r>
            <a:r>
              <a:rPr lang="ar-SA" sz="2400" dirty="0">
                <a:solidFill>
                  <a:schemeClr val="tx1"/>
                </a:solidFill>
              </a:rPr>
              <a:t>تلميذ )</a:t>
            </a:r>
            <a:endParaRPr lang="en-US" sz="2400" dirty="0">
              <a:solidFill>
                <a:schemeClr val="tx1"/>
              </a:solidFill>
            </a:endParaRPr>
          </a:p>
          <a:p>
            <a:pPr lvl="0"/>
            <a:r>
              <a:rPr lang="ar-SA" sz="2400" dirty="0" smtClean="0">
                <a:solidFill>
                  <a:schemeClr val="tx1"/>
                </a:solidFill>
              </a:rPr>
              <a:t>- دور </a:t>
            </a:r>
            <a:r>
              <a:rPr lang="ar-SA" sz="2400" dirty="0">
                <a:solidFill>
                  <a:schemeClr val="tx1"/>
                </a:solidFill>
              </a:rPr>
              <a:t>المدرس مرشداً للتلاميذ .</a:t>
            </a:r>
            <a:endParaRPr lang="en-US" sz="2400" dirty="0">
              <a:solidFill>
                <a:schemeClr val="tx1"/>
              </a:solidFill>
            </a:endParaRPr>
          </a:p>
        </p:txBody>
      </p:sp>
      <p:pic>
        <p:nvPicPr>
          <p:cNvPr id="7" name="Picture 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72200" y="908720"/>
            <a:ext cx="1406347" cy="1054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64526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74758" y="908720"/>
            <a:ext cx="6965245" cy="895323"/>
          </a:xfrm>
        </p:spPr>
        <p:txBody>
          <a:bodyPr>
            <a:normAutofit fontScale="90000"/>
          </a:bodyPr>
          <a:lstStyle/>
          <a:p>
            <a:r>
              <a:rPr lang="ar-SA" sz="3200" b="1" dirty="0"/>
              <a:t>استراتيجية التعليم الذاتي</a:t>
            </a:r>
            <a:br>
              <a:rPr lang="ar-SA" sz="3200" b="1" dirty="0"/>
            </a:br>
            <a:r>
              <a:rPr lang="en-US" sz="3200" dirty="0" smtClean="0"/>
              <a:t>Self Learning</a:t>
            </a:r>
            <a:endParaRPr lang="ar-SA" dirty="0"/>
          </a:p>
        </p:txBody>
      </p:sp>
      <p:sp>
        <p:nvSpPr>
          <p:cNvPr id="4" name="مستطيل مستدير الزوايا 3"/>
          <p:cNvSpPr/>
          <p:nvPr/>
        </p:nvSpPr>
        <p:spPr>
          <a:xfrm>
            <a:off x="1345013" y="2060848"/>
            <a:ext cx="6624736" cy="3600400"/>
          </a:xfrm>
          <a:prstGeom prst="roundRect">
            <a:avLst/>
          </a:prstGeom>
          <a:solidFill>
            <a:srgbClr val="FEEFDA"/>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400" b="1" dirty="0">
                <a:solidFill>
                  <a:schemeClr val="tx1"/>
                </a:solidFill>
              </a:rPr>
              <a:t>اختيار المحتوى في استراتيجية التعليم الذاتي :</a:t>
            </a:r>
            <a:endParaRPr lang="en-US" sz="2400" dirty="0">
              <a:solidFill>
                <a:schemeClr val="tx1"/>
              </a:solidFill>
            </a:endParaRPr>
          </a:p>
          <a:p>
            <a:r>
              <a:rPr lang="ar-SA" sz="2400" dirty="0">
                <a:solidFill>
                  <a:schemeClr val="tx1"/>
                </a:solidFill>
              </a:rPr>
              <a:t>يتم اعداد المحتوى في هذه الاستراتيجية مسبقاً ، من خلال وضع برنامج عام لتعليم الوحدة التدريسية من قبل المدرس، يحتوي على قائمة من الاعمال المتدرجة تبدأ من السهل الى الصعب مع التقدم بالتدريج ، بالإضافة الى وضع اختبارات التمكن التي يستخدمها المتعلم عند انتقاله من خطوة الى اخرى ، للتأكد من قدرته على إتقانه للخطوات التي تعلمها .</a:t>
            </a:r>
            <a:endParaRPr lang="en-US" sz="2400" dirty="0">
              <a:solidFill>
                <a:schemeClr val="tx1"/>
              </a:solidFill>
            </a:endParaRPr>
          </a:p>
        </p:txBody>
      </p:sp>
      <p:pic>
        <p:nvPicPr>
          <p:cNvPr id="5" name="Picture 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29069" y="836712"/>
            <a:ext cx="1406347" cy="1054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6187972"/>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3200" b="1" dirty="0"/>
              <a:t>استراتيجية التعليم الذاتي</a:t>
            </a:r>
            <a:br>
              <a:rPr lang="ar-SA" sz="3200" b="1" dirty="0"/>
            </a:br>
            <a:r>
              <a:rPr lang="en-US" sz="3200" dirty="0" smtClean="0"/>
              <a:t>Self Learning</a:t>
            </a:r>
            <a:endParaRPr lang="ar-SA" sz="3200" dirty="0"/>
          </a:p>
        </p:txBody>
      </p:sp>
      <p:sp>
        <p:nvSpPr>
          <p:cNvPr id="4" name="مستطيل مستدير الزوايا 3"/>
          <p:cNvSpPr/>
          <p:nvPr/>
        </p:nvSpPr>
        <p:spPr>
          <a:xfrm>
            <a:off x="1187624" y="2348880"/>
            <a:ext cx="6768752" cy="3456384"/>
          </a:xfrm>
          <a:prstGeom prst="roundRect">
            <a:avLst/>
          </a:prstGeom>
          <a:solidFill>
            <a:srgbClr val="FEEFDA"/>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800" b="1" dirty="0">
                <a:solidFill>
                  <a:schemeClr val="tx1"/>
                </a:solidFill>
              </a:rPr>
              <a:t>التقدم بالمحتوي :</a:t>
            </a:r>
            <a:endParaRPr lang="en-US" sz="2800" dirty="0">
              <a:solidFill>
                <a:schemeClr val="tx1"/>
              </a:solidFill>
            </a:endParaRPr>
          </a:p>
          <a:p>
            <a:r>
              <a:rPr lang="ar-SA" sz="2800" dirty="0">
                <a:solidFill>
                  <a:schemeClr val="tx1"/>
                </a:solidFill>
              </a:rPr>
              <a:t>من مزايا استراتيجية التعليم الذاتي مراعاة الفروق الفردية بحيث تتيح الفرصة لكل تلميذ أن يتقدم بالمحتوى وفقاً لقدراته الشخصية ، كما يساعد على علاج نقاط الضعف من خلال التقدم بخطوات بسيطة متدرجة قبل الانتقال الى مستوى اعلى .</a:t>
            </a:r>
            <a:endParaRPr lang="en-US" sz="2800" dirty="0">
              <a:solidFill>
                <a:schemeClr val="tx1"/>
              </a:solidFill>
            </a:endParaRPr>
          </a:p>
        </p:txBody>
      </p:sp>
      <p:pic>
        <p:nvPicPr>
          <p:cNvPr id="5" name="Picture 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660232" y="934080"/>
            <a:ext cx="1406347" cy="1054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63936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3200" b="1" dirty="0"/>
              <a:t>استراتيجية التعليم الذاتي</a:t>
            </a:r>
            <a:br>
              <a:rPr lang="ar-SA" sz="3200" b="1" dirty="0"/>
            </a:br>
            <a:r>
              <a:rPr lang="en-US" sz="3200" dirty="0" smtClean="0"/>
              <a:t>Self Learning</a:t>
            </a:r>
            <a:endParaRPr lang="ar-SA" sz="3200" dirty="0"/>
          </a:p>
        </p:txBody>
      </p:sp>
      <p:sp>
        <p:nvSpPr>
          <p:cNvPr id="4" name="مستطيل مستدير الزوايا 3"/>
          <p:cNvSpPr/>
          <p:nvPr/>
        </p:nvSpPr>
        <p:spPr>
          <a:xfrm>
            <a:off x="1115616" y="2148274"/>
            <a:ext cx="6912768" cy="3440966"/>
          </a:xfrm>
          <a:prstGeom prst="roundRect">
            <a:avLst/>
          </a:prstGeom>
          <a:solidFill>
            <a:srgbClr val="FEEFDA"/>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800" b="1" dirty="0">
                <a:solidFill>
                  <a:schemeClr val="tx1"/>
                </a:solidFill>
              </a:rPr>
              <a:t>مصادر التغذية الراجعة والتقويم :</a:t>
            </a:r>
            <a:endParaRPr lang="en-US" sz="2800" dirty="0">
              <a:solidFill>
                <a:schemeClr val="tx1"/>
              </a:solidFill>
            </a:endParaRPr>
          </a:p>
          <a:p>
            <a:r>
              <a:rPr lang="ar-SA" sz="2800" dirty="0" smtClean="0">
                <a:solidFill>
                  <a:schemeClr val="tx1"/>
                </a:solidFill>
              </a:rPr>
              <a:t> ملاحظة </a:t>
            </a:r>
            <a:r>
              <a:rPr lang="ar-SA" sz="2800" dirty="0">
                <a:solidFill>
                  <a:schemeClr val="tx1"/>
                </a:solidFill>
              </a:rPr>
              <a:t>اداء التلاميذ واستخدامهم لورقة المعيار للتوجيه الذاتي وأن يسأل أسئلة تركز على عملية التوجيه الذاتي وعلى اداء العمل ، وأن يخصص وقتا معينا في نهاية الدرس للتغذية الراجعة توجه للفصل بأكمله في شكل عبارات عامة عن ادائهم في الدور الذي يلعبونه ومتابعة تقدمهم حتى يتمكن من انجاز جميع أعماله على النحو المطلوب .</a:t>
            </a:r>
            <a:endParaRPr lang="en-US" sz="2800" dirty="0">
              <a:solidFill>
                <a:schemeClr val="tx1"/>
              </a:solidFill>
            </a:endParaRPr>
          </a:p>
        </p:txBody>
      </p:sp>
      <p:pic>
        <p:nvPicPr>
          <p:cNvPr id="5" name="Picture 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16216" y="908720"/>
            <a:ext cx="1406347" cy="1054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514214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3200" b="1" dirty="0"/>
              <a:t>استراتيجية التعليم الذاتي</a:t>
            </a:r>
            <a:br>
              <a:rPr lang="ar-SA" sz="3200" b="1" dirty="0"/>
            </a:br>
            <a:r>
              <a:rPr lang="en-US" sz="3200" dirty="0" smtClean="0"/>
              <a:t>Self Learning</a:t>
            </a:r>
            <a:endParaRPr lang="ar-SA" sz="3200" dirty="0"/>
          </a:p>
        </p:txBody>
      </p:sp>
      <p:sp>
        <p:nvSpPr>
          <p:cNvPr id="3" name="عنصر نائب للمحتوى 2"/>
          <p:cNvSpPr>
            <a:spLocks noGrp="1"/>
          </p:cNvSpPr>
          <p:nvPr>
            <p:ph idx="1"/>
          </p:nvPr>
        </p:nvSpPr>
        <p:spPr>
          <a:xfrm>
            <a:off x="323528" y="2119256"/>
            <a:ext cx="8568952" cy="4118056"/>
          </a:xfrm>
          <a:solidFill>
            <a:srgbClr val="FEEFDA"/>
          </a:solidFill>
        </p:spPr>
        <p:style>
          <a:lnRef idx="2">
            <a:schemeClr val="dk1"/>
          </a:lnRef>
          <a:fillRef idx="1">
            <a:schemeClr val="lt1"/>
          </a:fillRef>
          <a:effectRef idx="0">
            <a:schemeClr val="dk1"/>
          </a:effectRef>
          <a:fontRef idx="minor">
            <a:schemeClr val="dk1"/>
          </a:fontRef>
        </p:style>
        <p:txBody>
          <a:bodyPr>
            <a:normAutofit fontScale="92500"/>
          </a:bodyPr>
          <a:lstStyle/>
          <a:p>
            <a:r>
              <a:rPr lang="ar-SA" b="1" dirty="0"/>
              <a:t>دور المعلم في التعليم الذاتي :</a:t>
            </a:r>
            <a:endParaRPr lang="en-US" dirty="0"/>
          </a:p>
          <a:p>
            <a:pPr lvl="0"/>
            <a:r>
              <a:rPr lang="ar-SA" dirty="0"/>
              <a:t>توفير بيئة تعلم مناسبة لطبيعة التلاميذ تشمل اعداد الملعب لكي يصبح ميداناً للتعلم الحركي .</a:t>
            </a:r>
            <a:endParaRPr lang="en-US" dirty="0"/>
          </a:p>
          <a:p>
            <a:pPr lvl="0"/>
            <a:r>
              <a:rPr lang="ar-SA" dirty="0"/>
              <a:t>أن يوفر الامكانات التي تساعد على انجاز العمل والتقدم به وتدريب المتعلم على استخدامها متمثلة في استخدام التطبيقات التكنولوجية المتعددة مثل الحاسب الآلي _ الكتيب المبرمج وغيرها </a:t>
            </a:r>
            <a:endParaRPr lang="en-US" dirty="0"/>
          </a:p>
          <a:p>
            <a:pPr lvl="0"/>
            <a:r>
              <a:rPr lang="ar-SA" dirty="0"/>
              <a:t>تحديد الاهداف التعليمية المراد تنفيذها </a:t>
            </a:r>
            <a:endParaRPr lang="en-US" dirty="0"/>
          </a:p>
          <a:p>
            <a:pPr lvl="0"/>
            <a:r>
              <a:rPr lang="ar-SA" dirty="0"/>
              <a:t>يعمل المعلم موجها ومرشدا دون أن يفرض ذاته على التلميذ.</a:t>
            </a:r>
            <a:endParaRPr lang="en-US" dirty="0"/>
          </a:p>
          <a:p>
            <a:pPr lvl="0"/>
            <a:r>
              <a:rPr lang="ar-SA" dirty="0"/>
              <a:t>مراقبة الموقف التعليمي ، واعطاء تغذية راجعة للمتعلم على فترات متتابعة .</a:t>
            </a:r>
            <a:endParaRPr lang="en-US" dirty="0"/>
          </a:p>
          <a:p>
            <a:pPr lvl="0"/>
            <a:r>
              <a:rPr lang="ar-SA" dirty="0"/>
              <a:t>أن يقيم باستمرار محتويات المقرر ويجري بعض التعديلات السريعة اللازمة .</a:t>
            </a:r>
            <a:endParaRPr lang="en-US" dirty="0"/>
          </a:p>
          <a:p>
            <a:pPr lvl="0"/>
            <a:r>
              <a:rPr lang="ar-SA" dirty="0"/>
              <a:t>احترام ذات التلميذ، واتاحة الفرصة الكاملة امامه لكي يعبر عن نفسه .</a:t>
            </a:r>
            <a:endParaRPr lang="en-US" dirty="0"/>
          </a:p>
          <a:p>
            <a:endParaRPr lang="ar-SA" dirty="0"/>
          </a:p>
        </p:txBody>
      </p:sp>
      <p:pic>
        <p:nvPicPr>
          <p:cNvPr id="4" name="Picture 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444208" y="692696"/>
            <a:ext cx="1406347" cy="1054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167684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3200" b="1" dirty="0"/>
              <a:t>استراتيجية التعليم الذاتي</a:t>
            </a:r>
            <a:br>
              <a:rPr lang="ar-SA" sz="3200" b="1" dirty="0"/>
            </a:br>
            <a:r>
              <a:rPr lang="en-US" sz="3200" dirty="0" smtClean="0"/>
              <a:t>Self Learning</a:t>
            </a:r>
            <a:endParaRPr lang="ar-SA" sz="3200" dirty="0"/>
          </a:p>
        </p:txBody>
      </p:sp>
      <p:sp>
        <p:nvSpPr>
          <p:cNvPr id="3" name="عنصر نائب للمحتوى 2"/>
          <p:cNvSpPr>
            <a:spLocks noGrp="1"/>
          </p:cNvSpPr>
          <p:nvPr>
            <p:ph idx="1"/>
          </p:nvPr>
        </p:nvSpPr>
        <p:spPr>
          <a:solidFill>
            <a:srgbClr val="FEEFDA"/>
          </a:solidFill>
        </p:spPr>
        <p:style>
          <a:lnRef idx="2">
            <a:schemeClr val="dk1"/>
          </a:lnRef>
          <a:fillRef idx="1">
            <a:schemeClr val="lt1"/>
          </a:fillRef>
          <a:effectRef idx="0">
            <a:schemeClr val="dk1"/>
          </a:effectRef>
          <a:fontRef idx="minor">
            <a:schemeClr val="dk1"/>
          </a:fontRef>
        </p:style>
        <p:txBody>
          <a:bodyPr>
            <a:normAutofit/>
          </a:bodyPr>
          <a:lstStyle/>
          <a:p>
            <a:r>
              <a:rPr lang="ar-SA" b="1" dirty="0"/>
              <a:t>دور التلميذ في التعليم الذاتي :</a:t>
            </a:r>
            <a:endParaRPr lang="en-US" dirty="0"/>
          </a:p>
          <a:p>
            <a:pPr lvl="0"/>
            <a:r>
              <a:rPr lang="ar-SA" dirty="0"/>
              <a:t>يقوم بدور ايجابي نشط في تحقيق الاهداف التعليمية المطلوبة.</a:t>
            </a:r>
            <a:endParaRPr lang="en-US" dirty="0"/>
          </a:p>
          <a:p>
            <a:pPr lvl="0"/>
            <a:r>
              <a:rPr lang="ar-SA" dirty="0"/>
              <a:t>يستخدم المصادر التعليمية دون عون مباشر من المعلم .</a:t>
            </a:r>
            <a:endParaRPr lang="en-US" dirty="0"/>
          </a:p>
          <a:p>
            <a:pPr lvl="0"/>
            <a:r>
              <a:rPr lang="ar-SA" dirty="0"/>
              <a:t>يتعلم بنفسه ومن استجاباته ، ويسير في عملية التعلم بسرعته الذاتية .</a:t>
            </a:r>
            <a:endParaRPr lang="en-US" dirty="0"/>
          </a:p>
          <a:p>
            <a:pPr lvl="0"/>
            <a:r>
              <a:rPr lang="ar-SA" dirty="0"/>
              <a:t>ينفذ الارشادات المحددة بالبرنامج التعليمي من خلال تكنولوجيا التعليم .</a:t>
            </a:r>
            <a:endParaRPr lang="en-US" dirty="0"/>
          </a:p>
          <a:p>
            <a:pPr lvl="0"/>
            <a:r>
              <a:rPr lang="ar-SA" dirty="0"/>
              <a:t>يكتسب بنفسه قدرا من المعارف والمفاهيم والمهارات المحددة بالبرنامج التعليمي .</a:t>
            </a:r>
            <a:endParaRPr lang="en-US" dirty="0"/>
          </a:p>
          <a:p>
            <a:pPr lvl="0"/>
            <a:r>
              <a:rPr lang="ar-SA" dirty="0"/>
              <a:t>يتحمل مهمة انجازه للمهمة التعليمية .</a:t>
            </a:r>
            <a:endParaRPr lang="en-US" dirty="0"/>
          </a:p>
          <a:p>
            <a:pPr lvl="0"/>
            <a:r>
              <a:rPr lang="ar-SA" dirty="0"/>
              <a:t>عدم الانتقال من وحدة الى وحدة الا بعد التأكد </a:t>
            </a:r>
            <a:r>
              <a:rPr lang="ar-SA" dirty="0" smtClean="0"/>
              <a:t>من </a:t>
            </a:r>
            <a:r>
              <a:rPr lang="ar-SA" dirty="0"/>
              <a:t>اتقانه لهذه الوحدة .</a:t>
            </a:r>
            <a:endParaRPr lang="en-US" dirty="0"/>
          </a:p>
          <a:p>
            <a:pPr lvl="0"/>
            <a:r>
              <a:rPr lang="ar-SA" dirty="0"/>
              <a:t>يقوم التلميذ بالتوجيه الذاتي لنفسه والتغذية الراجعة .</a:t>
            </a:r>
            <a:endParaRPr lang="en-US" dirty="0"/>
          </a:p>
          <a:p>
            <a:pPr marL="0" indent="0">
              <a:buNone/>
            </a:pPr>
            <a:endParaRPr lang="ar-SA" dirty="0"/>
          </a:p>
        </p:txBody>
      </p:sp>
      <p:pic>
        <p:nvPicPr>
          <p:cNvPr id="4" name="Picture 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444208" y="476672"/>
            <a:ext cx="1406347" cy="1054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430122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3200" b="1" dirty="0"/>
              <a:t>استراتيجية التعليم الذاتي</a:t>
            </a:r>
            <a:br>
              <a:rPr lang="ar-SA" sz="3200" b="1" dirty="0"/>
            </a:br>
            <a:r>
              <a:rPr lang="en-US" sz="3200" dirty="0" smtClean="0"/>
              <a:t>Self Learning</a:t>
            </a:r>
            <a:endParaRPr lang="ar-SA" sz="3200" dirty="0"/>
          </a:p>
        </p:txBody>
      </p:sp>
      <p:sp>
        <p:nvSpPr>
          <p:cNvPr id="3" name="عنصر نائب للمحتوى 2"/>
          <p:cNvSpPr>
            <a:spLocks noGrp="1"/>
          </p:cNvSpPr>
          <p:nvPr>
            <p:ph idx="1"/>
          </p:nvPr>
        </p:nvSpPr>
        <p:spPr>
          <a:solidFill>
            <a:srgbClr val="FEEFDA"/>
          </a:solidFill>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0" indent="0">
              <a:buNone/>
            </a:pPr>
            <a:endParaRPr lang="en-US" dirty="0"/>
          </a:p>
          <a:p>
            <a:r>
              <a:rPr lang="ar-SA" b="1" dirty="0"/>
              <a:t>مميزات التعليم الذاتي : </a:t>
            </a:r>
            <a:endParaRPr lang="en-US" dirty="0"/>
          </a:p>
          <a:p>
            <a:pPr lvl="0"/>
            <a:r>
              <a:rPr lang="ar-SA" dirty="0"/>
              <a:t> يتعلم التلميذ معتمد على نفسه ومن استجاباته ، ويسير في عملية التعلم بسرعته الذاتية .</a:t>
            </a:r>
            <a:endParaRPr lang="en-US" dirty="0"/>
          </a:p>
          <a:p>
            <a:pPr lvl="0"/>
            <a:r>
              <a:rPr lang="ar-SA" dirty="0"/>
              <a:t>التحديد الدقيق للأهداف التعليمية .</a:t>
            </a:r>
            <a:endParaRPr lang="en-US" dirty="0"/>
          </a:p>
          <a:p>
            <a:pPr lvl="0"/>
            <a:r>
              <a:rPr lang="ar-SA" dirty="0"/>
              <a:t>يراعي الفروق الفردية بين التلاميذ .</a:t>
            </a:r>
            <a:endParaRPr lang="en-US" dirty="0"/>
          </a:p>
          <a:p>
            <a:pPr lvl="0"/>
            <a:r>
              <a:rPr lang="ar-SA" dirty="0"/>
              <a:t>يساعد في القدرة على التفكير الابتكاري لدى المتعلم .</a:t>
            </a:r>
            <a:endParaRPr lang="en-US" dirty="0"/>
          </a:p>
          <a:p>
            <a:pPr lvl="0"/>
            <a:r>
              <a:rPr lang="ar-SA" dirty="0"/>
              <a:t>الترابط والتتابع في بناء محتوى التعلم وتنظيمه .</a:t>
            </a:r>
            <a:endParaRPr lang="en-US" dirty="0"/>
          </a:p>
          <a:p>
            <a:pPr lvl="0"/>
            <a:r>
              <a:rPr lang="ar-SA" dirty="0"/>
              <a:t>المتعلم أكثر اهتماما و حماسا للتعلم واكثر استقلالية وحرية في التفكير .</a:t>
            </a:r>
            <a:endParaRPr lang="en-US" dirty="0"/>
          </a:p>
          <a:p>
            <a:pPr lvl="0"/>
            <a:r>
              <a:rPr lang="ar-SA" dirty="0"/>
              <a:t>المشاركة النشطة من قبل جانب المتعلم في مواقف التعليم والتعلم تسهم في تحقيق النمو الذاتي .</a:t>
            </a:r>
            <a:endParaRPr lang="en-US" dirty="0"/>
          </a:p>
          <a:p>
            <a:pPr lvl="0"/>
            <a:r>
              <a:rPr lang="ar-SA" dirty="0"/>
              <a:t>زيادة امكانية التعلم لدى المتعلمين .</a:t>
            </a:r>
            <a:endParaRPr lang="en-US" dirty="0"/>
          </a:p>
          <a:p>
            <a:pPr lvl="0"/>
            <a:r>
              <a:rPr lang="ar-SA" dirty="0"/>
              <a:t>احترام ذات التلميذ، واتاحة الفرصة الكاملة امامه لكي يعبر عن نفسه .</a:t>
            </a:r>
            <a:endParaRPr lang="en-US" dirty="0"/>
          </a:p>
          <a:p>
            <a:pPr lvl="0"/>
            <a:r>
              <a:rPr lang="ar-SA" dirty="0"/>
              <a:t>تحسن في اتجاهات المتعلم نحو المدرسة ونحو المتعلمين .</a:t>
            </a:r>
            <a:endParaRPr lang="en-US" dirty="0"/>
          </a:p>
          <a:p>
            <a:pPr marL="0" indent="0">
              <a:buNone/>
            </a:pPr>
            <a:endParaRPr lang="ar-SA" dirty="0"/>
          </a:p>
        </p:txBody>
      </p:sp>
      <p:pic>
        <p:nvPicPr>
          <p:cNvPr id="4" name="Picture 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444208" y="502032"/>
            <a:ext cx="1406347" cy="1054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794863"/>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2800" dirty="0" smtClean="0">
                <a:solidFill>
                  <a:srgbClr val="C00000"/>
                </a:solidFill>
              </a:rPr>
              <a:t> </a:t>
            </a:r>
            <a:endParaRPr lang="ar-SA" sz="2800" dirty="0">
              <a:solidFill>
                <a:srgbClr val="C00000"/>
              </a:solidFill>
            </a:endParaRPr>
          </a:p>
        </p:txBody>
      </p:sp>
      <p:sp>
        <p:nvSpPr>
          <p:cNvPr id="5" name="مستطيل 4"/>
          <p:cNvSpPr/>
          <p:nvPr/>
        </p:nvSpPr>
        <p:spPr>
          <a:xfrm>
            <a:off x="1259632" y="2780928"/>
            <a:ext cx="6840760" cy="92333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SA"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شكراً لحسن استماعكم</a:t>
            </a:r>
            <a:endParaRPr lang="ar-SA"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391691000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الاستراتيجية</a:t>
            </a:r>
            <a:endParaRPr lang="ar-SA" dirty="0"/>
          </a:p>
        </p:txBody>
      </p:sp>
      <p:sp>
        <p:nvSpPr>
          <p:cNvPr id="3" name="عنصر نائب للمحتوى 2"/>
          <p:cNvSpPr>
            <a:spLocks noGrp="1"/>
          </p:cNvSpPr>
          <p:nvPr>
            <p:ph idx="1"/>
          </p:nvPr>
        </p:nvSpPr>
        <p:spPr>
          <a:xfrm>
            <a:off x="971600" y="2119257"/>
            <a:ext cx="7272808" cy="3902031"/>
          </a:xfrm>
          <a:solidFill>
            <a:schemeClr val="bg1"/>
          </a:solidFill>
        </p:spPr>
        <p:style>
          <a:lnRef idx="2">
            <a:schemeClr val="accent2"/>
          </a:lnRef>
          <a:fillRef idx="1">
            <a:schemeClr val="lt1"/>
          </a:fillRef>
          <a:effectRef idx="0">
            <a:schemeClr val="accent2"/>
          </a:effectRef>
          <a:fontRef idx="minor">
            <a:schemeClr val="dk1"/>
          </a:fontRef>
        </p:style>
        <p:txBody>
          <a:bodyPr>
            <a:normAutofit/>
          </a:bodyPr>
          <a:lstStyle/>
          <a:p>
            <a:r>
              <a:rPr lang="ar-SA" sz="3200" dirty="0"/>
              <a:t>ان مصطلح الاستراتيجية مشتق من الكلمة اليونانية </a:t>
            </a:r>
            <a:endParaRPr lang="ar-SA" sz="3200" dirty="0" smtClean="0"/>
          </a:p>
          <a:p>
            <a:pPr marL="0" indent="0">
              <a:buNone/>
            </a:pPr>
            <a:r>
              <a:rPr lang="ar-SA" sz="3200" dirty="0" smtClean="0"/>
              <a:t>( </a:t>
            </a:r>
            <a:r>
              <a:rPr lang="ar-SA" sz="3200" dirty="0" err="1"/>
              <a:t>استراتيجوس</a:t>
            </a:r>
            <a:r>
              <a:rPr lang="ar-SA" sz="3200" dirty="0"/>
              <a:t> ) </a:t>
            </a:r>
            <a:r>
              <a:rPr lang="ar-SA" sz="3200" dirty="0" smtClean="0"/>
              <a:t>ويعني في </a:t>
            </a:r>
            <a:r>
              <a:rPr lang="ar-SA" sz="3200" dirty="0"/>
              <a:t>اللغة العربية ( فن القيادة ) </a:t>
            </a:r>
            <a:endParaRPr lang="ar-SA" sz="3200" dirty="0" smtClean="0"/>
          </a:p>
          <a:p>
            <a:pPr marL="0" indent="0">
              <a:buNone/>
            </a:pPr>
            <a:endParaRPr lang="ar-SA" dirty="0" smtClean="0"/>
          </a:p>
          <a:p>
            <a:r>
              <a:rPr lang="ar-SA" sz="3200" dirty="0" smtClean="0"/>
              <a:t>ويرد </a:t>
            </a:r>
            <a:r>
              <a:rPr lang="ar-SA" sz="3200" dirty="0"/>
              <a:t>لفظ ( استراتيجية ) في باب الوسائل التي يقابلها المقاصد أو الغايات في السلوك والأفعال الاجتماعية </a:t>
            </a:r>
            <a:r>
              <a:rPr lang="ar-SA" sz="3200" dirty="0" smtClean="0"/>
              <a:t>، فكل </a:t>
            </a:r>
            <a:r>
              <a:rPr lang="ar-SA" sz="3200" dirty="0"/>
              <a:t>سلوك له في النهاية قصد </a:t>
            </a:r>
            <a:r>
              <a:rPr lang="ar-SA" sz="3200" dirty="0" smtClean="0"/>
              <a:t>أو غاية </a:t>
            </a:r>
            <a:r>
              <a:rPr lang="ar-SA" sz="3200" dirty="0"/>
              <a:t>تعبر عن حاجة اساسية ( داود ماهر، مجيد مهدي -1991-42).</a:t>
            </a:r>
            <a:endParaRPr lang="en-US" sz="3200" dirty="0"/>
          </a:p>
          <a:p>
            <a:pPr marL="0" indent="0">
              <a:buNone/>
            </a:pPr>
            <a:endParaRPr lang="ar-SA" dirty="0"/>
          </a:p>
        </p:txBody>
      </p:sp>
    </p:spTree>
    <p:extLst>
      <p:ext uri="{BB962C8B-B14F-4D97-AF65-F5344CB8AC3E}">
        <p14:creationId xmlns:p14="http://schemas.microsoft.com/office/powerpoint/2010/main" val="116520985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solidFill>
                  <a:srgbClr val="C00000"/>
                </a:solidFill>
              </a:rPr>
              <a:t>تعريف استراتيجية التدريس</a:t>
            </a:r>
            <a:endParaRPr lang="ar-SA" dirty="0">
              <a:solidFill>
                <a:srgbClr val="C00000"/>
              </a:solidFill>
            </a:endParaRPr>
          </a:p>
        </p:txBody>
      </p:sp>
      <p:sp>
        <p:nvSpPr>
          <p:cNvPr id="3" name="عنصر نائب للمحتوى 2"/>
          <p:cNvSpPr>
            <a:spLocks noGrp="1"/>
          </p:cNvSpPr>
          <p:nvPr>
            <p:ph idx="1"/>
          </p:nvPr>
        </p:nvSpPr>
        <p:spPr>
          <a:xfrm>
            <a:off x="1043608" y="2119256"/>
            <a:ext cx="7056784" cy="3902031"/>
          </a:xfrm>
        </p:spPr>
        <p:txBody>
          <a:bodyPr>
            <a:normAutofit fontScale="92500"/>
          </a:bodyPr>
          <a:lstStyle/>
          <a:p>
            <a:r>
              <a:rPr lang="ar-SA" dirty="0" smtClean="0"/>
              <a:t>مما تقدم يمكن القول بأن استراتيجية التدريس هي فن اختيار واستخدام الوسائل والامكانات المتاحة في قيادة عملية التدريس لتحقيق الأهداف المنشودة، أو هي فن قيادة عملية التدريس باستخدام الوسائل والامكانات المتاحة لتحقيق أهداف الدرس .</a:t>
            </a:r>
          </a:p>
          <a:p>
            <a:pPr marL="0" indent="0">
              <a:buNone/>
            </a:pPr>
            <a:endParaRPr lang="ar-SA" dirty="0" smtClean="0"/>
          </a:p>
          <a:p>
            <a:pPr marL="0" indent="0">
              <a:buNone/>
            </a:pPr>
            <a:endParaRPr lang="en-US" dirty="0"/>
          </a:p>
          <a:p>
            <a:r>
              <a:rPr lang="ar-SA" dirty="0" smtClean="0"/>
              <a:t>أما </a:t>
            </a:r>
            <a:r>
              <a:rPr lang="ar-SA" dirty="0"/>
              <a:t>في التدريس فقد عرفت استراتيجية التدريس بأنها مجموعة متجانسة من الخطوات المتتابعة يمكن للمعلم تحويلها الى طرائق ومهارات تدريسية تلائم طبيعة المعلم والمتعلم والمقرر الدراسي وظروف الموقف التعليمي والإمكانات المتاحة لتحقيق هدف أو أهداف محددة مسبقاً (الوكيل، 2005 )</a:t>
            </a:r>
            <a:endParaRPr lang="en-US" dirty="0"/>
          </a:p>
          <a:p>
            <a:endParaRPr lang="ar-SA" dirty="0"/>
          </a:p>
        </p:txBody>
      </p:sp>
      <p:sp>
        <p:nvSpPr>
          <p:cNvPr id="5" name="مربع نص 4"/>
          <p:cNvSpPr txBox="1"/>
          <p:nvPr/>
        </p:nvSpPr>
        <p:spPr>
          <a:xfrm>
            <a:off x="11772800" y="4005064"/>
            <a:ext cx="184731" cy="369332"/>
          </a:xfrm>
          <a:prstGeom prst="rect">
            <a:avLst/>
          </a:prstGeom>
          <a:noFill/>
        </p:spPr>
        <p:txBody>
          <a:bodyPr wrap="none" rtlCol="1">
            <a:spAutoFit/>
          </a:bodyPr>
          <a:lstStyle/>
          <a:p>
            <a:endParaRPr lang="ar-SA" dirty="0"/>
          </a:p>
        </p:txBody>
      </p:sp>
      <p:pic>
        <p:nvPicPr>
          <p:cNvPr id="1026" name="Picture 2" descr="http://www.gelmoudh.com/wp-content/uploads/2013/12/10112013-080720AM.jpg"/>
          <p:cNvPicPr>
            <a:picLocks noChangeAspect="1" noChangeArrowheads="1"/>
          </p:cNvPicPr>
          <p:nvPr/>
        </p:nvPicPr>
        <p:blipFill>
          <a:blip r:embed="rId2">
            <a:clrChange>
              <a:clrFrom>
                <a:srgbClr val="F9F9F9"/>
              </a:clrFrom>
              <a:clrTo>
                <a:srgbClr val="F9F9F9">
                  <a:alpha val="0"/>
                </a:srgbClr>
              </a:clrTo>
            </a:clrChange>
            <a:extLst>
              <a:ext uri="{28A0092B-C50C-407E-A947-70E740481C1C}">
                <a14:useLocalDpi xmlns:a14="http://schemas.microsoft.com/office/drawing/2010/main" val="0"/>
              </a:ext>
            </a:extLst>
          </a:blip>
          <a:srcRect/>
          <a:stretch>
            <a:fillRect/>
          </a:stretch>
        </p:blipFill>
        <p:spPr bwMode="auto">
          <a:xfrm>
            <a:off x="1619672" y="3140969"/>
            <a:ext cx="2808312" cy="12334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216302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692696"/>
            <a:ext cx="7304692" cy="1202485"/>
          </a:xfrm>
        </p:spPr>
        <p:txBody>
          <a:bodyPr>
            <a:normAutofit/>
          </a:bodyPr>
          <a:lstStyle/>
          <a:p>
            <a:r>
              <a:rPr lang="ar-SA" sz="3100" dirty="0">
                <a:solidFill>
                  <a:srgbClr val="C00000"/>
                </a:solidFill>
              </a:rPr>
              <a:t>وفي ضوء ما تقدم فإن استراتيجية التدريس تشتمل على :</a:t>
            </a:r>
            <a:r>
              <a:rPr lang="en-US" dirty="0"/>
              <a:t/>
            </a:r>
            <a:br>
              <a:rPr lang="en-US" dirty="0"/>
            </a:br>
            <a:endParaRPr lang="ar-SA" dirty="0"/>
          </a:p>
        </p:txBody>
      </p:sp>
      <p:sp>
        <p:nvSpPr>
          <p:cNvPr id="3" name="عنصر نائب للمحتوى 2"/>
          <p:cNvSpPr>
            <a:spLocks noGrp="1"/>
          </p:cNvSpPr>
          <p:nvPr>
            <p:ph idx="1"/>
          </p:nvPr>
        </p:nvSpPr>
        <p:spPr>
          <a:xfrm>
            <a:off x="971600" y="1412776"/>
            <a:ext cx="7056784" cy="4310293"/>
          </a:xfrm>
        </p:spPr>
        <p:txBody>
          <a:bodyPr>
            <a:normAutofit/>
          </a:bodyPr>
          <a:lstStyle/>
          <a:p>
            <a:pPr marL="0" indent="0">
              <a:buNone/>
            </a:pPr>
            <a:r>
              <a:rPr lang="ar-SA" dirty="0" smtClean="0"/>
              <a:t> </a:t>
            </a:r>
            <a:endParaRPr lang="en-US" dirty="0" smtClean="0"/>
          </a:p>
          <a:p>
            <a:endParaRPr lang="ar-SA" dirty="0"/>
          </a:p>
        </p:txBody>
      </p:sp>
      <p:graphicFrame>
        <p:nvGraphicFramePr>
          <p:cNvPr id="6" name="رسم تخطيطي 5"/>
          <p:cNvGraphicFramePr/>
          <p:nvPr>
            <p:extLst>
              <p:ext uri="{D42A27DB-BD31-4B8C-83A1-F6EECF244321}">
                <p14:modId xmlns:p14="http://schemas.microsoft.com/office/powerpoint/2010/main" val="3254521168"/>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055971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تصنيف </a:t>
            </a:r>
            <a:r>
              <a:rPr lang="ar-SA" dirty="0"/>
              <a:t>استراتيجيات التدريس </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705036522"/>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2760735"/>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5023" y="1484784"/>
            <a:ext cx="6965245" cy="535283"/>
          </a:xfrm>
        </p:spPr>
        <p:txBody>
          <a:bodyPr>
            <a:normAutofit fontScale="90000"/>
          </a:bodyPr>
          <a:lstStyle/>
          <a:p>
            <a:r>
              <a:rPr lang="ar-SA" dirty="0">
                <a:solidFill>
                  <a:srgbClr val="C00000"/>
                </a:solidFill>
              </a:rPr>
              <a:t>تصميم </a:t>
            </a:r>
            <a:r>
              <a:rPr lang="ar-SA" dirty="0" smtClean="0">
                <a:solidFill>
                  <a:srgbClr val="C00000"/>
                </a:solidFill>
              </a:rPr>
              <a:t>الاستراتيجية</a:t>
            </a:r>
            <a:r>
              <a:rPr lang="en-US" dirty="0"/>
              <a:t/>
            </a:r>
            <a:br>
              <a:rPr lang="en-US" dirty="0"/>
            </a:br>
            <a:endParaRPr lang="ar-SA" dirty="0"/>
          </a:p>
        </p:txBody>
      </p:sp>
      <p:sp>
        <p:nvSpPr>
          <p:cNvPr id="3" name="عنصر نائب للمحتوى 2"/>
          <p:cNvSpPr>
            <a:spLocks noGrp="1"/>
          </p:cNvSpPr>
          <p:nvPr>
            <p:ph idx="1"/>
          </p:nvPr>
        </p:nvSpPr>
        <p:spPr>
          <a:xfrm>
            <a:off x="1259632" y="1916832"/>
            <a:ext cx="6399813" cy="4094409"/>
          </a:xfrm>
          <a:solidFill>
            <a:schemeClr val="accent5">
              <a:lumMod val="20000"/>
              <a:lumOff val="80000"/>
            </a:schemeClr>
          </a:solidFill>
          <a:ln>
            <a:solidFill>
              <a:srgbClr val="C00000"/>
            </a:solidFill>
          </a:ln>
        </p:spPr>
        <p:txBody>
          <a:bodyPr>
            <a:normAutofit/>
          </a:bodyPr>
          <a:lstStyle/>
          <a:p>
            <a:pPr marL="0" indent="0">
              <a:buNone/>
            </a:pPr>
            <a:r>
              <a:rPr lang="ar-SA" sz="2800" dirty="0" smtClean="0"/>
              <a:t>تصمم </a:t>
            </a:r>
            <a:r>
              <a:rPr lang="ar-SA" sz="2800" dirty="0"/>
              <a:t>الاستراتيجية  </a:t>
            </a:r>
            <a:r>
              <a:rPr lang="ar-SA" sz="2800" dirty="0" smtClean="0"/>
              <a:t>في </a:t>
            </a:r>
            <a:r>
              <a:rPr lang="ar-SA" sz="2800" dirty="0"/>
              <a:t>صورة خطوات اجرائية بحيث يكون لكل خطوة بدائل ، قد تتسم الاستراتيجية بالمرونة عند تنفيذها، وكل خطوة تحتوي على جزيئات تفصيلية منتظمة ومتتابعة لتحقيق الاهداف المرجوة، لذلك يتطلب من المعلم عند تنفيذ استراتيجية التدريس التخطيط المنظم مراعياً في ذلك المتعلمين وفهم الفروق الفردية والتعرف على مكونات التدريس .</a:t>
            </a:r>
            <a:endParaRPr lang="en-US" sz="2800" dirty="0"/>
          </a:p>
        </p:txBody>
      </p:sp>
      <p:pic>
        <p:nvPicPr>
          <p:cNvPr id="1026" name="Picture 2" descr="http://www.sst5.com/images/media_strategies_L.jpg"/>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475656" y="4581128"/>
            <a:ext cx="2952328" cy="1296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220453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15616" y="764704"/>
            <a:ext cx="6965245" cy="1202485"/>
          </a:xfrm>
        </p:spPr>
        <p:txBody>
          <a:bodyPr>
            <a:normAutofit fontScale="90000"/>
          </a:bodyPr>
          <a:lstStyle/>
          <a:p>
            <a:r>
              <a:rPr lang="ar-SA" dirty="0" smtClean="0">
                <a:solidFill>
                  <a:srgbClr val="C00000"/>
                </a:solidFill>
              </a:rPr>
              <a:t>مواصفات الاستراتيجية الجيدة في التدريس</a:t>
            </a:r>
            <a:r>
              <a:rPr lang="ar-SA" dirty="0" smtClean="0"/>
              <a:t> </a:t>
            </a:r>
            <a:r>
              <a:rPr lang="en-US" dirty="0" smtClean="0"/>
              <a:t/>
            </a:r>
            <a:br>
              <a:rPr lang="en-US" dirty="0" smtClean="0"/>
            </a:br>
            <a:endParaRPr lang="ar-SA" dirty="0"/>
          </a:p>
        </p:txBody>
      </p:sp>
      <p:sp>
        <p:nvSpPr>
          <p:cNvPr id="3" name="عنصر نائب للمحتوى 2"/>
          <p:cNvSpPr>
            <a:spLocks noGrp="1"/>
          </p:cNvSpPr>
          <p:nvPr>
            <p:ph idx="1"/>
          </p:nvPr>
        </p:nvSpPr>
        <p:spPr>
          <a:xfrm>
            <a:off x="1187624" y="1700808"/>
            <a:ext cx="6471821" cy="4022261"/>
          </a:xfrm>
          <a:solidFill>
            <a:srgbClr val="FFFFCC"/>
          </a:solidFill>
          <a:ln>
            <a:solidFill>
              <a:srgbClr val="C00000"/>
            </a:solidFill>
          </a:ln>
        </p:spPr>
        <p:txBody>
          <a:bodyPr>
            <a:normAutofit lnSpcReduction="10000"/>
          </a:bodyPr>
          <a:lstStyle/>
          <a:p>
            <a:pPr lvl="0"/>
            <a:r>
              <a:rPr lang="ar-SA" dirty="0" smtClean="0"/>
              <a:t>الشمول</a:t>
            </a:r>
            <a:endParaRPr lang="en-US" dirty="0" smtClean="0"/>
          </a:p>
          <a:p>
            <a:pPr lvl="0"/>
            <a:r>
              <a:rPr lang="ar-SA" dirty="0" smtClean="0"/>
              <a:t>المرونة والقابلية للتطوير</a:t>
            </a:r>
            <a:endParaRPr lang="en-US" dirty="0" smtClean="0"/>
          </a:p>
          <a:p>
            <a:pPr lvl="0"/>
            <a:r>
              <a:rPr lang="ar-SA" dirty="0" smtClean="0"/>
              <a:t>أن ترتبط بأهداف تدريس الموضوع الأساسية </a:t>
            </a:r>
            <a:endParaRPr lang="en-US" dirty="0" smtClean="0"/>
          </a:p>
          <a:p>
            <a:pPr lvl="0"/>
            <a:r>
              <a:rPr lang="ar-SA" dirty="0" smtClean="0"/>
              <a:t>أن تعالج الفروق الفردية بين الطلاب </a:t>
            </a:r>
            <a:endParaRPr lang="en-US" dirty="0" smtClean="0"/>
          </a:p>
          <a:p>
            <a:pPr lvl="0"/>
            <a:r>
              <a:rPr lang="ar-SA" dirty="0" smtClean="0"/>
              <a:t>أن تراعي نمط التدريس ونوعه ( فردي ، جماعي )</a:t>
            </a:r>
          </a:p>
          <a:p>
            <a:pPr lvl="0"/>
            <a:r>
              <a:rPr lang="ar-SA" dirty="0"/>
              <a:t>أن تراعي الامكانات المتاحة بالمدرسة .</a:t>
            </a:r>
            <a:endParaRPr lang="en-US" dirty="0"/>
          </a:p>
          <a:p>
            <a:pPr lvl="0"/>
            <a:r>
              <a:rPr lang="ar-SA" dirty="0"/>
              <a:t>أن تكون عالية الكفاءة من حيث متابعة ما تحتاجه من امكانيات عند التنفيذ مع </a:t>
            </a:r>
            <a:r>
              <a:rPr lang="ar-SA" dirty="0" smtClean="0"/>
              <a:t>ما تتجه </a:t>
            </a:r>
            <a:r>
              <a:rPr lang="ar-SA" dirty="0"/>
              <a:t>من مخرجات تعليمية.</a:t>
            </a:r>
            <a:endParaRPr lang="en-US" dirty="0"/>
          </a:p>
          <a:p>
            <a:pPr lvl="0"/>
            <a:r>
              <a:rPr lang="ar-SA" dirty="0"/>
              <a:t>أن تكون طويلة المدى بحيث تتوقع النتائج وتبعات كل نتيجة .</a:t>
            </a:r>
            <a:endParaRPr lang="en-US" dirty="0"/>
          </a:p>
          <a:p>
            <a:pPr lvl="0"/>
            <a:r>
              <a:rPr lang="ar-SA" dirty="0"/>
              <a:t>أن ترتبط بالأهداف التربوية والاجتماعية . </a:t>
            </a:r>
            <a:endParaRPr lang="en-US" dirty="0" smtClean="0"/>
          </a:p>
          <a:p>
            <a:pPr lvl="0"/>
            <a:endParaRPr lang="en-US" dirty="0" smtClean="0"/>
          </a:p>
          <a:p>
            <a:endParaRPr lang="ar-SA" dirty="0"/>
          </a:p>
        </p:txBody>
      </p:sp>
      <p:pic>
        <p:nvPicPr>
          <p:cNvPr id="2052" name="Picture 4" descr="http://www.ghassan-ktait.com/data/23/q3.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75657" y="1645467"/>
            <a:ext cx="2088232" cy="1944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418327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ضوح">
  <a:themeElements>
    <a:clrScheme name="وضوح">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كلاسيكي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ضوح">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1045</TotalTime>
  <Words>2096</Words>
  <Application>Microsoft Office PowerPoint</Application>
  <PresentationFormat>عرض على الشاشة (3:4)‏</PresentationFormat>
  <Paragraphs>195</Paragraphs>
  <Slides>39</Slides>
  <Notes>0</Notes>
  <HiddenSlides>0</HiddenSlides>
  <MMClips>0</MMClips>
  <ScaleCrop>false</ScaleCrop>
  <HeadingPairs>
    <vt:vector size="4" baseType="variant">
      <vt:variant>
        <vt:lpstr>نسق</vt:lpstr>
      </vt:variant>
      <vt:variant>
        <vt:i4>1</vt:i4>
      </vt:variant>
      <vt:variant>
        <vt:lpstr>عناوين الشرائح</vt:lpstr>
      </vt:variant>
      <vt:variant>
        <vt:i4>39</vt:i4>
      </vt:variant>
    </vt:vector>
  </HeadingPairs>
  <TitlesOfParts>
    <vt:vector size="40" baseType="lpstr">
      <vt:lpstr>وضوح</vt:lpstr>
      <vt:lpstr>استراتيجيات التدريس  في التربية البدنية  </vt:lpstr>
      <vt:lpstr>عرض تقديمي في PowerPoint</vt:lpstr>
      <vt:lpstr>استراتيجيات التدريس: المعنى والمفهوم </vt:lpstr>
      <vt:lpstr>الاستراتيجية</vt:lpstr>
      <vt:lpstr>تعريف استراتيجية التدريس</vt:lpstr>
      <vt:lpstr>وفي ضوء ما تقدم فإن استراتيجية التدريس تشتمل على : </vt:lpstr>
      <vt:lpstr>تصنيف استراتيجيات التدريس </vt:lpstr>
      <vt:lpstr>تصميم الاستراتيجية </vt:lpstr>
      <vt:lpstr>مواصفات الاستراتيجية الجيدة في التدريس  </vt:lpstr>
      <vt:lpstr>مكونات استراتيجيات التدريس  </vt:lpstr>
      <vt:lpstr>عرض تقديمي في PowerPoint</vt:lpstr>
      <vt:lpstr>عناصر الاستراتيجية</vt:lpstr>
      <vt:lpstr>أهداف الاستراتيجية  </vt:lpstr>
      <vt:lpstr>اهم العوامل التي يجب وضعها في الاعتبار عند وضع استراتيجية التدريس ما يلي : </vt:lpstr>
      <vt:lpstr>عرض تقديمي في PowerPoint</vt:lpstr>
      <vt:lpstr>عرض تقديمي في PowerPoint</vt:lpstr>
      <vt:lpstr>عرض تقديمي في PowerPoint</vt:lpstr>
      <vt:lpstr>كيف يمكن نقل المحتوى للمتعلم من خلال استراتيجية التدريس ؟ </vt:lpstr>
      <vt:lpstr>كيف يمكن نقل المحتوى للمتعلم من خلال استراتيجية التدريس ؟  </vt:lpstr>
      <vt:lpstr>كيف يمكن نقل المحتوى للمتعلم من خلال استراتيجية التدريس ؟ </vt:lpstr>
      <vt:lpstr>كيف يمكن نقل المحتوى للمتعلم من خلال استراتيجية التدريس ؟  </vt:lpstr>
      <vt:lpstr>كيف يمكن نقل المحتوى للمتعلم من خلال استراتيجية التدريس ؟ </vt:lpstr>
      <vt:lpstr>عرض تقديمي في PowerPoint</vt:lpstr>
      <vt:lpstr>استراتيجية التدريس المتفاعل  </vt:lpstr>
      <vt:lpstr>في التدريس المتفاعل يضع المدرس محتوى الدرس في ضوء استجابة التلاميذ السابقة وفيما يلي محتوى نوضح بنود المحتوى : </vt:lpstr>
      <vt:lpstr>استراتيجية التدريس المتفاعل</vt:lpstr>
      <vt:lpstr>عرض تقديمي في PowerPoint</vt:lpstr>
      <vt:lpstr>استراتيجية التدريس المتفاعل</vt:lpstr>
      <vt:lpstr>استراتيجية التدريس المتفاعل</vt:lpstr>
      <vt:lpstr>استراتيجية التدريس المتفاعل</vt:lpstr>
      <vt:lpstr>استراتيجية التعليم الذاتي Self Learning  </vt:lpstr>
      <vt:lpstr>استراتيجية التعليم الذاتي Self Learning</vt:lpstr>
      <vt:lpstr>استراتيجية التعليم الذاتي Self Learning</vt:lpstr>
      <vt:lpstr>استراتيجية التعليم الذاتي Self Learning</vt:lpstr>
      <vt:lpstr>استراتيجية التعليم الذاتي Self Learning</vt:lpstr>
      <vt:lpstr>استراتيجية التعليم الذاتي Self Learning</vt:lpstr>
      <vt:lpstr>استراتيجية التعليم الذاتي Self Learning</vt:lpstr>
      <vt:lpstr>استراتيجية التعليم الذاتي Self Learning</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استراتيجيات التدريس في التربية البدنية  أحد موضوعات مقرر دراسات متقدمة في تدريس التربية البدينة</dc:title>
  <dc:creator>Time Computer</dc:creator>
  <cp:lastModifiedBy>user</cp:lastModifiedBy>
  <cp:revision>102</cp:revision>
  <dcterms:created xsi:type="dcterms:W3CDTF">2015-02-08T11:12:28Z</dcterms:created>
  <dcterms:modified xsi:type="dcterms:W3CDTF">2015-02-25T12:25:15Z</dcterms:modified>
</cp:coreProperties>
</file>