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5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67" r:id="rId16"/>
    <p:sldId id="270" r:id="rId17"/>
    <p:sldId id="281" r:id="rId18"/>
    <p:sldId id="271" r:id="rId19"/>
    <p:sldId id="283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DE"/>
    <a:srgbClr val="F200EA"/>
    <a:srgbClr val="FB5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>
        <p:scale>
          <a:sx n="91" d="100"/>
          <a:sy n="91" d="100"/>
        </p:scale>
        <p:origin x="-1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اسحب الصورة إلى العنصر النائب أو انقر فوق الأيقونة لإضافة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9BE83A-050F-4109-9AA7-1C7A51FAE7A2}" type="datetimeFigureOut">
              <a:rPr lang="ar-SA" smtClean="0"/>
              <a:pPr/>
              <a:t>22/01/39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9E844F-E27D-4E53-B49A-79199BCFAC1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6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الفصل الثالث عشر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الطلب على النقود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2159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1" y="447260"/>
            <a:ext cx="10396882" cy="695739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FF0000"/>
                </a:solidFill>
              </a:rPr>
              <a:t>تقويم نظرية كمية النقود</a:t>
            </a:r>
            <a:br>
              <a:rPr lang="ar-SA" dirty="0">
                <a:solidFill>
                  <a:srgbClr val="FF0000"/>
                </a:solidFill>
              </a:rPr>
            </a:b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003852"/>
            <a:ext cx="10394707" cy="4370733"/>
          </a:xfrm>
        </p:spPr>
        <p:txBody>
          <a:bodyPr/>
          <a:lstStyle/>
          <a:p>
            <a:r>
              <a:rPr lang="ar-SA" b="1" u="sng" dirty="0" smtClean="0">
                <a:solidFill>
                  <a:schemeClr val="accent3">
                    <a:lumMod val="75000"/>
                  </a:schemeClr>
                </a:solidFill>
              </a:rPr>
              <a:t>انتقادات </a:t>
            </a:r>
            <a:r>
              <a:rPr lang="ar-SA" b="1" u="sng" dirty="0" err="1" smtClean="0">
                <a:solidFill>
                  <a:schemeClr val="accent3">
                    <a:lumMod val="75000"/>
                  </a:schemeClr>
                </a:solidFill>
              </a:rPr>
              <a:t>كينز</a:t>
            </a:r>
            <a:r>
              <a:rPr lang="ar-SA" b="1" u="sng" dirty="0" smtClean="0">
                <a:solidFill>
                  <a:schemeClr val="accent3">
                    <a:lumMod val="75000"/>
                  </a:schemeClr>
                </a:solidFill>
              </a:rPr>
              <a:t> نظرية كمية النقود: </a:t>
            </a:r>
          </a:p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أ – اثبتت الدراسات من الصعوبة افتراض استقرار سرعة النقود الذي ورد في نظرية كمية النقود </a:t>
            </a:r>
          </a:p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ب – فترات الكساد أثبتت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أ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ن زيادة كمية النقود قد يكون لها أثر </a:t>
            </a:r>
            <a:r>
              <a:rPr lang="ar-SA" b="1" u="sng" dirty="0" smtClean="0">
                <a:solidFill>
                  <a:schemeClr val="bg1">
                    <a:lumMod val="50000"/>
                  </a:schemeClr>
                </a:solidFill>
              </a:rPr>
              <a:t>حقيقي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وليس </a:t>
            </a:r>
            <a:r>
              <a:rPr lang="ar-SA" b="1" u="sng" dirty="0" smtClean="0">
                <a:solidFill>
                  <a:schemeClr val="bg1">
                    <a:lumMod val="50000"/>
                  </a:schemeClr>
                </a:solidFill>
              </a:rPr>
              <a:t>نقدي فقط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على مستوى الناتج  كما افترضته كمية النقود </a:t>
            </a:r>
          </a:p>
          <a:p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ج- من نظرية كمية النقود فان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V &amp;M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مستقلان ولا يتأثران ببعضهما وأن زيادة كمية النقود ستؤدي فقط إلى زيادة متناسبة في مستوى الأسعار و لكن </a:t>
            </a:r>
            <a:r>
              <a:rPr lang="ar-SA" dirty="0" err="1" smtClean="0">
                <a:solidFill>
                  <a:schemeClr val="bg1">
                    <a:lumMod val="50000"/>
                  </a:schemeClr>
                </a:solidFill>
              </a:rPr>
              <a:t>كينز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 يرى أن الطلب على النقود يعتمد بالإضافة للدخل  على عوامل أخرى وهي سعر الفائدة .</a:t>
            </a:r>
            <a:endParaRPr lang="ar-S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4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نظرية كنز للطلب على النقود 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461052"/>
            <a:ext cx="10394707" cy="3913533"/>
          </a:xfrm>
        </p:spPr>
        <p:txBody>
          <a:bodyPr/>
          <a:lstStyle/>
          <a:p>
            <a:r>
              <a:rPr lang="ar-SA" u="sng" dirty="0" smtClean="0">
                <a:solidFill>
                  <a:srgbClr val="00B0F0"/>
                </a:solidFill>
              </a:rPr>
              <a:t>تطلب النقود وفقا </a:t>
            </a:r>
            <a:r>
              <a:rPr lang="ar-SA" u="sng" dirty="0" err="1" smtClean="0">
                <a:solidFill>
                  <a:srgbClr val="00B0F0"/>
                </a:solidFill>
              </a:rPr>
              <a:t>لكينز</a:t>
            </a:r>
            <a:r>
              <a:rPr lang="ar-SA" u="sng" dirty="0" smtClean="0">
                <a:solidFill>
                  <a:srgbClr val="00B0F0"/>
                </a:solidFill>
              </a:rPr>
              <a:t> لثلاثة أغراض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1 –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غرض المعاملات </a:t>
            </a:r>
            <a:r>
              <a:rPr lang="ar-SA" dirty="0" smtClean="0">
                <a:solidFill>
                  <a:srgbClr val="7030A0"/>
                </a:solidFill>
              </a:rPr>
              <a:t>و له علاقة بالدخل و ليس له علاقة بسعر الفائدة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2 –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غرض الطوارئ </a:t>
            </a:r>
            <a:r>
              <a:rPr lang="ar-SA" dirty="0" smtClean="0">
                <a:solidFill>
                  <a:srgbClr val="7030A0"/>
                </a:solidFill>
              </a:rPr>
              <a:t>و له علاقة بالدخل و ليس له علاقة بسعر الفائدة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3 –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غرض المضاربة </a:t>
            </a:r>
            <a:r>
              <a:rPr lang="ar-SA" dirty="0" smtClean="0">
                <a:solidFill>
                  <a:srgbClr val="7030A0"/>
                </a:solidFill>
              </a:rPr>
              <a:t>و له علاقة بسعر الفائدة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يتفق كنز مع النظريات السابقة في أن الطلب على النقود يرتبط بالدخل و يتميز بأن الطلب على النقود يرتبط أيضا بسعر الفائدة </a:t>
            </a:r>
            <a:endParaRPr lang="ar-S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6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نظرية كنز للطلب على النقود 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u="sng" dirty="0" smtClean="0">
                <a:solidFill>
                  <a:srgbClr val="00B050"/>
                </a:solidFill>
              </a:rPr>
              <a:t>1</a:t>
            </a:r>
            <a:r>
              <a:rPr lang="ar-SA" u="sng" dirty="0" smtClean="0">
                <a:solidFill>
                  <a:srgbClr val="7030A0"/>
                </a:solidFill>
              </a:rPr>
              <a:t> - الطلب على النقود لغرض المعاملات :</a:t>
            </a:r>
          </a:p>
          <a:p>
            <a:r>
              <a:rPr lang="ar-SA" dirty="0" smtClean="0"/>
              <a:t>أي أن النقود تطلب لغرض شراء سلع و خدمات  الناتج المحلي ،  </a:t>
            </a:r>
            <a:r>
              <a:rPr lang="ar-SA" dirty="0" smtClean="0">
                <a:solidFill>
                  <a:srgbClr val="C00000"/>
                </a:solidFill>
              </a:rPr>
              <a:t>ويعبر عنها رياضيا :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MT = f(Y) </a:t>
            </a:r>
            <a:r>
              <a:rPr lang="ar-SA" dirty="0" smtClean="0">
                <a:solidFill>
                  <a:srgbClr val="00B050"/>
                </a:solidFill>
              </a:rPr>
              <a:t>    </a:t>
            </a:r>
          </a:p>
          <a:p>
            <a:r>
              <a:rPr lang="ar-SA" sz="1700" dirty="0" smtClean="0"/>
              <a:t>حيث: </a:t>
            </a:r>
            <a:r>
              <a:rPr lang="en-US" sz="1700" dirty="0" smtClean="0"/>
              <a:t> MT </a:t>
            </a:r>
            <a:r>
              <a:rPr lang="ar-SA" sz="1700" dirty="0" smtClean="0"/>
              <a:t> </a:t>
            </a:r>
            <a:r>
              <a:rPr lang="ar-SA" sz="1700" dirty="0" smtClean="0">
                <a:solidFill>
                  <a:schemeClr val="bg1">
                    <a:lumMod val="65000"/>
                  </a:schemeClr>
                </a:solidFill>
              </a:rPr>
              <a:t>المتغير التابع  وهو الطلب على النقود لغرض المعاملات </a:t>
            </a:r>
            <a:r>
              <a:rPr lang="ar-SA" sz="1700" dirty="0" smtClean="0"/>
              <a:t>، </a:t>
            </a:r>
            <a:r>
              <a:rPr lang="en-US" sz="1700" dirty="0" smtClean="0"/>
              <a:t> Y</a:t>
            </a:r>
            <a:r>
              <a:rPr lang="ar-SA" sz="1700" dirty="0" smtClean="0"/>
              <a:t> </a:t>
            </a:r>
            <a:r>
              <a:rPr lang="ar-SA" sz="1700" dirty="0" smtClean="0">
                <a:solidFill>
                  <a:schemeClr val="bg1">
                    <a:lumMod val="65000"/>
                  </a:schemeClr>
                </a:solidFill>
              </a:rPr>
              <a:t>المتغير المستقل هو الناتج المحلي  النقدي </a:t>
            </a:r>
          </a:p>
          <a:p>
            <a:r>
              <a:rPr lang="ar-SA" dirty="0" smtClean="0"/>
              <a:t>يمكن كتابة العلاقة السابقة كالتالي :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MT =</a:t>
            </a:r>
            <a:r>
              <a:rPr lang="el-GR" dirty="0" smtClean="0">
                <a:solidFill>
                  <a:srgbClr val="00B050"/>
                </a:solidFill>
              </a:rPr>
              <a:t>λ</a:t>
            </a:r>
            <a:r>
              <a:rPr lang="en-US" dirty="0" smtClean="0">
                <a:solidFill>
                  <a:srgbClr val="00B050"/>
                </a:solidFill>
              </a:rPr>
              <a:t>Y</a:t>
            </a:r>
            <a:endParaRPr lang="ar-SA" dirty="0" smtClean="0">
              <a:solidFill>
                <a:srgbClr val="00B05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توجد علاقة طردية بين الدخل و الطلب على النقود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زيادة  (انخفاض) الدخل </a:t>
            </a:r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      زيادة ( انخفاض ) الطلب على النقود بهدف شراء السلع و الخدمات ( المعاملات</a:t>
            </a:r>
            <a:r>
              <a:rPr lang="ar-SA" dirty="0" smtClean="0"/>
              <a:t>) </a:t>
            </a:r>
            <a:endParaRPr lang="ar-SA" dirty="0"/>
          </a:p>
        </p:txBody>
      </p:sp>
      <p:sp>
        <p:nvSpPr>
          <p:cNvPr id="4" name="سهم أيسر 3"/>
          <p:cNvSpPr/>
          <p:nvPr/>
        </p:nvSpPr>
        <p:spPr>
          <a:xfrm>
            <a:off x="8438322" y="5078896"/>
            <a:ext cx="397565" cy="2385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973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نظرية كنز للطلب على النقود </a:t>
            </a:r>
            <a:br>
              <a:rPr lang="ar-SA" dirty="0"/>
            </a:b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4" y="1643336"/>
            <a:ext cx="5509352" cy="3311525"/>
          </a:xfrm>
        </p:spPr>
      </p:pic>
      <p:sp>
        <p:nvSpPr>
          <p:cNvPr id="5" name="مستطيل 4"/>
          <p:cNvSpPr/>
          <p:nvPr/>
        </p:nvSpPr>
        <p:spPr>
          <a:xfrm>
            <a:off x="6449004" y="1909520"/>
            <a:ext cx="487030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rgbClr val="F200EA"/>
                </a:solidFill>
              </a:rPr>
              <a:t>العلاقة بين الدخل و الطلب على النقود لغرض المعاملات بيانيا </a:t>
            </a:r>
            <a:r>
              <a:rPr lang="ar-SA" dirty="0" smtClean="0">
                <a:solidFill>
                  <a:srgbClr val="F200EA"/>
                </a:solidFill>
              </a:rPr>
              <a:t>:</a:t>
            </a:r>
          </a:p>
          <a:p>
            <a:endParaRPr lang="ar-SA" dirty="0">
              <a:solidFill>
                <a:srgbClr val="F200EA"/>
              </a:solidFill>
            </a:endParaRP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هناك علاقة طردية بين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MT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 و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Y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 فزيادة الدخل تؤدي إلى زيادة </a:t>
            </a: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الطلب على النقود مع ملاحظة عدم وجود علاقة بين الطلب على </a:t>
            </a: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النقود بدافع المعاملات وبين معدل الفائدة , حيث ارتفاع معدل</a:t>
            </a: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الفائدة من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r1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 إلى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r2</a:t>
            </a:r>
            <a:r>
              <a:rPr lang="ar-SA" smtClean="0">
                <a:solidFill>
                  <a:schemeClr val="accent4">
                    <a:lumMod val="50000"/>
                  </a:schemeClr>
                </a:solidFill>
              </a:rPr>
              <a:t> لا يصاحبه </a:t>
            </a:r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أي تأثير في الطلب على النقود.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8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8114" y="238539"/>
            <a:ext cx="10396882" cy="765313"/>
          </a:xfrm>
        </p:spPr>
        <p:txBody>
          <a:bodyPr>
            <a:noAutofit/>
          </a:bodyPr>
          <a:lstStyle/>
          <a:p>
            <a:r>
              <a:rPr lang="ar-SA" sz="3600" dirty="0"/>
              <a:t>نظرية كنز للطلب على النقود </a:t>
            </a:r>
            <a:br>
              <a:rPr lang="ar-SA" sz="3600" dirty="0"/>
            </a:b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606287"/>
            <a:ext cx="10893287" cy="5049078"/>
          </a:xfrm>
        </p:spPr>
        <p:txBody>
          <a:bodyPr>
            <a:normAutofit fontScale="77500" lnSpcReduction="20000"/>
          </a:bodyPr>
          <a:lstStyle/>
          <a:p>
            <a:r>
              <a:rPr lang="ar-SA" sz="2900" b="1" u="sng" dirty="0" smtClean="0"/>
              <a:t>2</a:t>
            </a:r>
            <a:r>
              <a:rPr lang="ar-SA" sz="2900" b="1" u="sng" dirty="0" smtClean="0">
                <a:solidFill>
                  <a:srgbClr val="00B050"/>
                </a:solidFill>
              </a:rPr>
              <a:t> – </a:t>
            </a:r>
            <a:r>
              <a:rPr lang="ar-SA" sz="2900" b="1" u="sng" dirty="0" smtClean="0">
                <a:solidFill>
                  <a:srgbClr val="7030A0"/>
                </a:solidFill>
              </a:rPr>
              <a:t>الطلب على النقود لغرض الطوارئ  </a:t>
            </a:r>
          </a:p>
          <a:p>
            <a:r>
              <a:rPr lang="ar-SA" sz="2300" dirty="0" smtClean="0">
                <a:solidFill>
                  <a:schemeClr val="accent4">
                    <a:lumMod val="75000"/>
                  </a:schemeClr>
                </a:solidFill>
              </a:rPr>
              <a:t>لها علاقة طردية مع الدخل ولا ترتبط بعلاقة مع سعر الفائدة </a:t>
            </a:r>
          </a:p>
          <a:p>
            <a:r>
              <a:rPr lang="ar-SA" sz="2600" b="1" u="sng" dirty="0" smtClean="0">
                <a:solidFill>
                  <a:srgbClr val="7030A0"/>
                </a:solidFill>
              </a:rPr>
              <a:t>3 – الطلب على النقود لغرض المضاربة ( تتميز بها نظرية </a:t>
            </a:r>
            <a:r>
              <a:rPr lang="ar-SA" sz="2600" b="1" u="sng" dirty="0" err="1" smtClean="0">
                <a:solidFill>
                  <a:srgbClr val="7030A0"/>
                </a:solidFill>
              </a:rPr>
              <a:t>كينز</a:t>
            </a:r>
            <a:r>
              <a:rPr lang="ar-SA" sz="2600" b="1" u="sng" dirty="0" smtClean="0">
                <a:solidFill>
                  <a:srgbClr val="7030A0"/>
                </a:solidFill>
              </a:rPr>
              <a:t> ) :</a:t>
            </a:r>
          </a:p>
          <a:p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المضاربة هي الاحتفاظ بالنقود سائلة انتظارا لتحقيق ربح  ، أي 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مفاضلة الأفراد بين </a:t>
            </a:r>
            <a:r>
              <a:rPr lang="ar-SA" dirty="0" err="1">
                <a:solidFill>
                  <a:schemeClr val="accent4">
                    <a:lumMod val="75000"/>
                  </a:schemeClr>
                </a:solidFill>
              </a:rPr>
              <a:t>الإحتفاظ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بنقودهم بشكل سائل أو شراء أسهم وسندات تدر عليهم دخلاً أكبر </a:t>
            </a:r>
            <a:r>
              <a:rPr lang="ar-SA" dirty="0" err="1">
                <a:solidFill>
                  <a:schemeClr val="accent4">
                    <a:lumMod val="75000"/>
                  </a:schemeClr>
                </a:solidFill>
              </a:rPr>
              <a:t>وهوالدافع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الذي يتميز به </a:t>
            </a:r>
            <a:r>
              <a:rPr lang="ar-SA" dirty="0" err="1">
                <a:solidFill>
                  <a:schemeClr val="accent4">
                    <a:lumMod val="75000"/>
                  </a:schemeClr>
                </a:solidFill>
              </a:rPr>
              <a:t>كينز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و قد كان اول من اشار اليه  ويرتبط هذا الدافع مع سعر الفائدة بعلاقة عكسية   . 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ترتبط الطلب على النقود للمضاربة  بعلاقة 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عكسية</a:t>
            </a:r>
            <a:r>
              <a:rPr lang="ar-SA" dirty="0" smtClean="0">
                <a:solidFill>
                  <a:srgbClr val="7030A0"/>
                </a:solidFill>
              </a:rPr>
              <a:t> مع سعر الفائدة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الافراد يوزعون ثرواتهم على نوعين من الأصول :</a:t>
            </a:r>
          </a:p>
          <a:p>
            <a:r>
              <a:rPr lang="ar-SA" dirty="0" smtClean="0"/>
              <a:t>أ – نقود سائلة لا يتحصل على عوائد </a:t>
            </a:r>
          </a:p>
          <a:p>
            <a:r>
              <a:rPr lang="ar-SA" dirty="0" smtClean="0"/>
              <a:t>ب – السندات  و يحصلون على عوائد </a:t>
            </a:r>
          </a:p>
          <a:p>
            <a:r>
              <a:rPr lang="ar-SA" dirty="0" smtClean="0">
                <a:solidFill>
                  <a:srgbClr val="C00000"/>
                </a:solidFill>
              </a:rPr>
              <a:t>ماهي معدلات الفائدة ؟</a:t>
            </a:r>
          </a:p>
          <a:p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 – معدل الفائدة  الاسمي</a:t>
            </a:r>
            <a:r>
              <a:rPr lang="ar-SA" dirty="0" smtClean="0">
                <a:solidFill>
                  <a:srgbClr val="FFC000"/>
                </a:solidFill>
              </a:rPr>
              <a:t> </a:t>
            </a:r>
            <a:r>
              <a:rPr lang="ar-SA" dirty="0" smtClean="0"/>
              <a:t>و هو المحدد على السند عند الإصدار ( الشراء) </a:t>
            </a:r>
          </a:p>
          <a:p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 – معدل الفائدة السائد في السوق  ( السوقي ) </a:t>
            </a:r>
            <a:r>
              <a:rPr lang="ar-SA" dirty="0" smtClean="0"/>
              <a:t>يتحدد بتفاعل العرض والطلب ارتفاعه يحقق أرباح لحامل السند و انخفاضه يحقق خسارة</a:t>
            </a:r>
          </a:p>
          <a:p>
            <a:r>
              <a:rPr lang="ar-SA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 – معدل الفائدة المتوقع </a:t>
            </a:r>
            <a:r>
              <a:rPr lang="ar-SA" dirty="0" smtClean="0"/>
              <a:t>وهو معدل الفائدة السوقي المتوقع مستقبلا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88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نظرية كنز للطلب على </a:t>
            </a:r>
            <a:r>
              <a:rPr lang="ar-SA" dirty="0" smtClean="0"/>
              <a:t>النقود</a:t>
            </a:r>
            <a:r>
              <a:rPr lang="en-US" sz="1100" dirty="0" smtClean="0"/>
              <a:t>x</a:t>
            </a:r>
            <a:r>
              <a:rPr lang="ar-SA" dirty="0" smtClean="0"/>
              <a:t> 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7832806"/>
              </p:ext>
            </p:extLst>
          </p:nvPr>
        </p:nvGraphicFramePr>
        <p:xfrm>
          <a:off x="685795" y="2063750"/>
          <a:ext cx="10394955" cy="3662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8991"/>
                <a:gridCol w="2078991"/>
                <a:gridCol w="2078991"/>
                <a:gridCol w="2078991"/>
                <a:gridCol w="2078991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معدل الفائدة في السوق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قيمة السند السوقية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مدة الاستحقاق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العائد في نهاية العام الأول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90390" marR="9039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5 %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100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 ريالات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90390" marR="9039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2.5 % مع نهاية العام الأول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200 تزداد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 ريالات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+ أرباح </a:t>
                      </a:r>
                      <a:r>
                        <a:rPr lang="ar-SA" dirty="0" err="1" smtClean="0"/>
                        <a:t>راسمالية</a:t>
                      </a:r>
                      <a:r>
                        <a:rPr lang="ar-SA" dirty="0" smtClean="0"/>
                        <a:t> =100</a:t>
                      </a:r>
                      <a:endParaRPr lang="ar-SA" dirty="0"/>
                    </a:p>
                  </a:txBody>
                  <a:tcPr marL="90390" marR="9039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10%مع نهاية العام الأول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50 تقل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5 ريالات </a:t>
                      </a:r>
                      <a:endParaRPr lang="ar-SA" dirty="0"/>
                    </a:p>
                  </a:txBody>
                  <a:tcPr marL="90390" marR="90390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تحمل خسائر رأسمالية =50</a:t>
                      </a:r>
                    </a:p>
                    <a:p>
                      <a:pPr rtl="1"/>
                      <a:r>
                        <a:rPr lang="ar-SA" dirty="0" smtClean="0"/>
                        <a:t>لكن الخسارة قد تكون غير متحققة لأن له خياران :</a:t>
                      </a:r>
                    </a:p>
                    <a:p>
                      <a:pPr rtl="1"/>
                      <a:r>
                        <a:rPr lang="ar-SA" dirty="0" smtClean="0"/>
                        <a:t>1 – بيع السند</a:t>
                      </a:r>
                    </a:p>
                    <a:p>
                      <a:pPr rtl="1"/>
                      <a:r>
                        <a:rPr lang="ar-SA" dirty="0" smtClean="0"/>
                        <a:t>2 – الاحتفاظ به حتى موعد الاستحقاق  </a:t>
                      </a:r>
                      <a:endParaRPr lang="ar-SA" dirty="0"/>
                    </a:p>
                  </a:txBody>
                  <a:tcPr marL="90390" marR="903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74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625" y="467139"/>
            <a:ext cx="10396882" cy="347870"/>
          </a:xfrm>
        </p:spPr>
        <p:txBody>
          <a:bodyPr>
            <a:noAutofit/>
          </a:bodyPr>
          <a:lstStyle/>
          <a:p>
            <a:r>
              <a:rPr lang="ar-SA" sz="4000" dirty="0"/>
              <a:t>نظرية كنز للطلب على النقود </a:t>
            </a:r>
            <a:br>
              <a:rPr lang="ar-SA" sz="4000" dirty="0"/>
            </a:b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636105"/>
            <a:ext cx="10394707" cy="5019260"/>
          </a:xfrm>
        </p:spPr>
        <p:txBody>
          <a:bodyPr>
            <a:normAutofit fontScale="92500" lnSpcReduction="20000"/>
          </a:bodyPr>
          <a:lstStyle/>
          <a:p>
            <a:r>
              <a:rPr lang="ar-SA" b="1" u="sng" dirty="0" smtClean="0">
                <a:solidFill>
                  <a:srgbClr val="FF00DE"/>
                </a:solidFill>
              </a:rPr>
              <a:t>المستوى الطبيعي لمعدل الفائدة عند كنز: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يفترض كنز أن هناك معدل طبيعي لمعدل الفائدة و </a:t>
            </a:r>
            <a:r>
              <a:rPr lang="ar-SA" b="1" u="sng" dirty="0" smtClean="0">
                <a:solidFill>
                  <a:srgbClr val="7030A0"/>
                </a:solidFill>
              </a:rPr>
              <a:t>يرتبط بثلاث حالات </a:t>
            </a:r>
            <a:r>
              <a:rPr lang="ar-SA" dirty="0" smtClean="0">
                <a:solidFill>
                  <a:srgbClr val="7030A0"/>
                </a:solidFill>
              </a:rPr>
              <a:t>:</a:t>
            </a:r>
          </a:p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1 -  إذا كان المعدل للفائدة السائد في السوق &gt; من المعدل الطبيعي لها :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الأفراد </a:t>
            </a:r>
            <a:r>
              <a:rPr lang="ar-SA" b="1" u="sng" dirty="0" smtClean="0">
                <a:solidFill>
                  <a:srgbClr val="7030A0"/>
                </a:solidFill>
              </a:rPr>
              <a:t>يتوقعون</a:t>
            </a:r>
            <a:r>
              <a:rPr lang="ar-SA" dirty="0" smtClean="0">
                <a:solidFill>
                  <a:srgbClr val="7030A0"/>
                </a:solidFill>
              </a:rPr>
              <a:t> انخفاض المعدل </a:t>
            </a:r>
            <a:r>
              <a:rPr lang="ar-SA" b="1" u="sng" dirty="0" smtClean="0">
                <a:solidFill>
                  <a:srgbClr val="7030A0"/>
                </a:solidFill>
              </a:rPr>
              <a:t>مستقبلا ( </a:t>
            </a:r>
            <a:r>
              <a:rPr lang="ar-SA" b="1" u="sng" dirty="0" err="1" smtClean="0">
                <a:solidFill>
                  <a:srgbClr val="7030A0"/>
                </a:solidFill>
              </a:rPr>
              <a:t>يتجة</a:t>
            </a:r>
            <a:r>
              <a:rPr lang="ar-SA" b="1" u="sng" dirty="0" smtClean="0">
                <a:solidFill>
                  <a:srgbClr val="7030A0"/>
                </a:solidFill>
              </a:rPr>
              <a:t> إلى الطبيعي )</a:t>
            </a:r>
            <a:r>
              <a:rPr lang="ar-SA" dirty="0" smtClean="0">
                <a:solidFill>
                  <a:srgbClr val="7030A0"/>
                </a:solidFill>
              </a:rPr>
              <a:t>          ينخفض الطلب على النقود للمضاربة </a:t>
            </a:r>
            <a:r>
              <a:rPr lang="ar-SA" b="1" u="sng" dirty="0" smtClean="0">
                <a:solidFill>
                  <a:srgbClr val="7030A0"/>
                </a:solidFill>
              </a:rPr>
              <a:t>حاليا أي التضحية بالسيولة</a:t>
            </a:r>
            <a:r>
              <a:rPr lang="ar-SA" dirty="0" smtClean="0">
                <a:solidFill>
                  <a:srgbClr val="7030A0"/>
                </a:solidFill>
              </a:rPr>
              <a:t>   ولكن الوضع الحالي يشجع على شراء السندات و يحقق أرباح رأسماليه + العائد الثابت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 على السند          زيادة  شراء السندات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العلاقة </a:t>
            </a:r>
            <a:r>
              <a:rPr lang="ar-SA" dirty="0" smtClean="0">
                <a:solidFill>
                  <a:srgbClr val="F200EA"/>
                </a:solidFill>
              </a:rPr>
              <a:t>عكسية</a:t>
            </a:r>
            <a:r>
              <a:rPr lang="ar-SA" dirty="0" smtClean="0">
                <a:solidFill>
                  <a:srgbClr val="7030A0"/>
                </a:solidFill>
              </a:rPr>
              <a:t> بين سعر </a:t>
            </a:r>
            <a:r>
              <a:rPr lang="ar-SA" dirty="0" smtClean="0">
                <a:solidFill>
                  <a:srgbClr val="FB5CE9"/>
                </a:solidFill>
              </a:rPr>
              <a:t>الفائدة</a:t>
            </a:r>
            <a:r>
              <a:rPr lang="ar-SA" dirty="0" smtClean="0">
                <a:solidFill>
                  <a:srgbClr val="7030A0"/>
                </a:solidFill>
              </a:rPr>
              <a:t> السوقي </a:t>
            </a:r>
            <a:r>
              <a:rPr lang="ar-SA" b="1" u="sng" dirty="0" smtClean="0">
                <a:solidFill>
                  <a:srgbClr val="7030A0"/>
                </a:solidFill>
              </a:rPr>
              <a:t>الآن</a:t>
            </a:r>
            <a:r>
              <a:rPr lang="ar-SA" dirty="0" smtClean="0">
                <a:solidFill>
                  <a:srgbClr val="7030A0"/>
                </a:solidFill>
              </a:rPr>
              <a:t>  </a:t>
            </a:r>
            <a:r>
              <a:rPr lang="ar-SA" dirty="0" smtClean="0">
                <a:solidFill>
                  <a:srgbClr val="FF00DE"/>
                </a:solidFill>
              </a:rPr>
              <a:t>والطلب</a:t>
            </a:r>
            <a:r>
              <a:rPr lang="ar-SA" dirty="0" smtClean="0">
                <a:solidFill>
                  <a:srgbClr val="7030A0"/>
                </a:solidFill>
              </a:rPr>
              <a:t> على النقود للمضاربة  </a:t>
            </a:r>
            <a:r>
              <a:rPr lang="ar-SA" b="1" u="sng" dirty="0" smtClean="0">
                <a:solidFill>
                  <a:srgbClr val="7030A0"/>
                </a:solidFill>
              </a:rPr>
              <a:t>الآن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العلاقة </a:t>
            </a:r>
            <a:r>
              <a:rPr lang="ar-SA" dirty="0" smtClean="0">
                <a:solidFill>
                  <a:srgbClr val="FF0000"/>
                </a:solidFill>
              </a:rPr>
              <a:t>طردية</a:t>
            </a:r>
            <a:r>
              <a:rPr lang="ar-SA" dirty="0" smtClean="0">
                <a:solidFill>
                  <a:srgbClr val="7030A0"/>
                </a:solidFill>
              </a:rPr>
              <a:t> بين سعر </a:t>
            </a:r>
            <a:r>
              <a:rPr lang="ar-SA" dirty="0" smtClean="0">
                <a:solidFill>
                  <a:srgbClr val="FF0000"/>
                </a:solidFill>
              </a:rPr>
              <a:t>الفائدة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b="1" u="sng" dirty="0" smtClean="0">
                <a:solidFill>
                  <a:srgbClr val="7030A0"/>
                </a:solidFill>
              </a:rPr>
              <a:t>المستقبلي</a:t>
            </a:r>
            <a:r>
              <a:rPr lang="ar-SA" dirty="0" smtClean="0">
                <a:solidFill>
                  <a:srgbClr val="7030A0"/>
                </a:solidFill>
              </a:rPr>
              <a:t> والطلب على </a:t>
            </a:r>
            <a:r>
              <a:rPr lang="ar-SA" dirty="0" smtClean="0">
                <a:solidFill>
                  <a:srgbClr val="FF0000"/>
                </a:solidFill>
              </a:rPr>
              <a:t>النقود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b="1" u="sng" dirty="0" smtClean="0">
                <a:solidFill>
                  <a:srgbClr val="7030A0"/>
                </a:solidFill>
              </a:rPr>
              <a:t>الآن </a:t>
            </a:r>
          </a:p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2 - اذا كان المعدل للفائدة السائد في السوق &lt; من المعدل الطبيعي لها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الأفراد </a:t>
            </a:r>
            <a:r>
              <a:rPr lang="ar-SA" b="1" u="sng" dirty="0" smtClean="0">
                <a:solidFill>
                  <a:srgbClr val="7030A0"/>
                </a:solidFill>
              </a:rPr>
              <a:t>يتوقعون</a:t>
            </a:r>
            <a:r>
              <a:rPr lang="ar-SA" dirty="0" smtClean="0">
                <a:solidFill>
                  <a:srgbClr val="7030A0"/>
                </a:solidFill>
              </a:rPr>
              <a:t> ارتفاع المعدل </a:t>
            </a:r>
            <a:r>
              <a:rPr lang="ar-SA" b="1" u="sng" dirty="0" smtClean="0">
                <a:solidFill>
                  <a:srgbClr val="7030A0"/>
                </a:solidFill>
              </a:rPr>
              <a:t>مستقبلا</a:t>
            </a:r>
            <a:r>
              <a:rPr lang="ar-SA" dirty="0" smtClean="0">
                <a:solidFill>
                  <a:srgbClr val="7030A0"/>
                </a:solidFill>
              </a:rPr>
              <a:t> فيزيد الطلب على النقود السائلة ( للمضاربة)الآن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العلاقة </a:t>
            </a:r>
            <a:r>
              <a:rPr lang="ar-SA" dirty="0" smtClean="0">
                <a:solidFill>
                  <a:srgbClr val="FF00DE"/>
                </a:solidFill>
              </a:rPr>
              <a:t>عكسية</a:t>
            </a:r>
            <a:r>
              <a:rPr lang="ar-SA" dirty="0" smtClean="0">
                <a:solidFill>
                  <a:srgbClr val="7030A0"/>
                </a:solidFill>
              </a:rPr>
              <a:t> بين معدل </a:t>
            </a:r>
            <a:r>
              <a:rPr lang="ar-SA" dirty="0" smtClean="0">
                <a:solidFill>
                  <a:srgbClr val="FF00DE"/>
                </a:solidFill>
              </a:rPr>
              <a:t>الفائدة</a:t>
            </a:r>
            <a:r>
              <a:rPr lang="ar-SA" dirty="0" smtClean="0">
                <a:solidFill>
                  <a:srgbClr val="7030A0"/>
                </a:solidFill>
              </a:rPr>
              <a:t> السائد الآن و </a:t>
            </a:r>
            <a:r>
              <a:rPr lang="ar-SA" dirty="0" smtClean="0">
                <a:solidFill>
                  <a:srgbClr val="FF00DE"/>
                </a:solidFill>
              </a:rPr>
              <a:t>الطلب</a:t>
            </a:r>
            <a:r>
              <a:rPr lang="ar-SA" dirty="0" smtClean="0">
                <a:solidFill>
                  <a:srgbClr val="7030A0"/>
                </a:solidFill>
              </a:rPr>
              <a:t> على النقود للمضاربة الآن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و في نفس الوقت تحقق السندات  خسائر رأسماليه  </a:t>
            </a:r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      انخفاض الطلب  على شراء السندات  </a:t>
            </a:r>
          </a:p>
          <a:p>
            <a:endParaRPr lang="ar-SA" dirty="0"/>
          </a:p>
        </p:txBody>
      </p:sp>
      <p:sp>
        <p:nvSpPr>
          <p:cNvPr id="4" name="سهم أيسر 3"/>
          <p:cNvSpPr/>
          <p:nvPr/>
        </p:nvSpPr>
        <p:spPr>
          <a:xfrm>
            <a:off x="5444744" y="1839656"/>
            <a:ext cx="437322" cy="347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أيسر 4"/>
          <p:cNvSpPr/>
          <p:nvPr/>
        </p:nvSpPr>
        <p:spPr>
          <a:xfrm>
            <a:off x="9361801" y="2560982"/>
            <a:ext cx="437322" cy="347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هم أيسر 5"/>
          <p:cNvSpPr/>
          <p:nvPr/>
        </p:nvSpPr>
        <p:spPr>
          <a:xfrm>
            <a:off x="6480108" y="5044899"/>
            <a:ext cx="437322" cy="347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3413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كنز للطلب على النقود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3 - ما بين معدل الفائدة الطبيعي و السائد في السوق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يتساوى تفضيل الأفراد بين الاستثمار في السندات أو  الاحتفاظ بثرواتهم سائلة من أجل المضاربة </a:t>
            </a:r>
          </a:p>
          <a:p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000" dirty="0"/>
              <a:t>نظرية كنز للطلب على النقود </a:t>
            </a:r>
            <a:br>
              <a:rPr lang="ar-SA" sz="2000" dirty="0"/>
            </a:br>
            <a:r>
              <a:rPr lang="ar-SA" sz="2000" b="1" u="sng" dirty="0">
                <a:solidFill>
                  <a:schemeClr val="accent4">
                    <a:lumMod val="75000"/>
                  </a:schemeClr>
                </a:solidFill>
              </a:rPr>
              <a:t>رسم بياني الطلب على النقود بدافع المضاربة:</a:t>
            </a:r>
            <a:br>
              <a:rPr lang="ar-SA" sz="2000" b="1" u="sng" dirty="0">
                <a:solidFill>
                  <a:schemeClr val="accent4">
                    <a:lumMod val="75000"/>
                  </a:schemeClr>
                </a:solidFill>
              </a:rPr>
            </a:br>
            <a:endParaRPr lang="ar-SA" sz="2000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35" y="1566041"/>
            <a:ext cx="7294237" cy="3942091"/>
          </a:xfrm>
        </p:spPr>
      </p:pic>
    </p:spTree>
    <p:extLst>
      <p:ext uri="{BB962C8B-B14F-4D97-AF65-F5344CB8AC3E}">
        <p14:creationId xmlns:p14="http://schemas.microsoft.com/office/powerpoint/2010/main" val="66113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نظرية كنز للطلب على النقود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من الرسم يتضح </a:t>
            </a:r>
            <a:r>
              <a:rPr lang="ar-SA" b="1" dirty="0" smtClean="0">
                <a:solidFill>
                  <a:srgbClr val="FF0000"/>
                </a:solidFill>
              </a:rPr>
              <a:t>السابق </a:t>
            </a:r>
            <a:r>
              <a:rPr lang="ar-SA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و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r2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معدلات فائدة : حيث 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معدل الفائدة السائد في السوق ،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r2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معدل الفائدة الطبيعي.</a:t>
            </a:r>
          </a:p>
          <a:p>
            <a:r>
              <a:rPr lang="ar-SA" dirty="0">
                <a:solidFill>
                  <a:srgbClr val="00B0F0"/>
                </a:solidFill>
              </a:rPr>
              <a:t>١-</a:t>
            </a:r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السائد في السوق  </a:t>
            </a:r>
            <a:r>
              <a:rPr lang="ar-SA" dirty="0">
                <a:solidFill>
                  <a:srgbClr val="C00000"/>
                </a:solidFill>
              </a:rPr>
              <a:t>&gt;</a:t>
            </a:r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r2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الطبيعي      </a:t>
            </a:r>
            <a:r>
              <a:rPr lang="ar-SA" dirty="0">
                <a:solidFill>
                  <a:srgbClr val="C00000"/>
                </a:solidFill>
              </a:rPr>
              <a:t>زيادة</a:t>
            </a:r>
            <a:r>
              <a:rPr lang="ar-SA" dirty="0">
                <a:solidFill>
                  <a:srgbClr val="7030A0"/>
                </a:solidFill>
              </a:rPr>
              <a:t> الطلب على </a:t>
            </a:r>
            <a:r>
              <a:rPr lang="ar-SA" dirty="0">
                <a:solidFill>
                  <a:srgbClr val="C00000"/>
                </a:solidFill>
              </a:rPr>
              <a:t>الاستثمار</a:t>
            </a:r>
            <a:r>
              <a:rPr lang="ar-SA" dirty="0">
                <a:solidFill>
                  <a:srgbClr val="7030A0"/>
                </a:solidFill>
              </a:rPr>
              <a:t> في </a:t>
            </a:r>
            <a:r>
              <a:rPr lang="ar-SA" dirty="0">
                <a:solidFill>
                  <a:srgbClr val="FF0000"/>
                </a:solidFill>
              </a:rPr>
              <a:t>السندات</a:t>
            </a:r>
            <a:r>
              <a:rPr lang="ar-SA" dirty="0">
                <a:solidFill>
                  <a:srgbClr val="7030A0"/>
                </a:solidFill>
              </a:rPr>
              <a:t> و </a:t>
            </a:r>
            <a:r>
              <a:rPr lang="ar-SA" dirty="0">
                <a:solidFill>
                  <a:srgbClr val="C00000"/>
                </a:solidFill>
              </a:rPr>
              <a:t>انخفاض الطلب</a:t>
            </a:r>
            <a:r>
              <a:rPr lang="ar-SA" dirty="0">
                <a:solidFill>
                  <a:srgbClr val="7030A0"/>
                </a:solidFill>
              </a:rPr>
              <a:t> على </a:t>
            </a:r>
            <a:r>
              <a:rPr lang="ar-SA" dirty="0">
                <a:solidFill>
                  <a:srgbClr val="C00000"/>
                </a:solidFill>
              </a:rPr>
              <a:t>النقود</a:t>
            </a:r>
            <a:r>
              <a:rPr lang="ar-SA" dirty="0">
                <a:solidFill>
                  <a:srgbClr val="7030A0"/>
                </a:solidFill>
              </a:rPr>
              <a:t> كالاحتياطيات النقدية بهدف المضاربة     </a:t>
            </a:r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(الطلب على النقود للمضاربة = صفر (أي اجمالي الثروة في السندات))</a:t>
            </a:r>
          </a:p>
          <a:p>
            <a:r>
              <a:rPr lang="ar-SA" dirty="0">
                <a:solidFill>
                  <a:srgbClr val="00B0F0"/>
                </a:solidFill>
              </a:rPr>
              <a:t>٢-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r2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السائد </a:t>
            </a:r>
            <a:r>
              <a:rPr lang="ar-SA" dirty="0">
                <a:solidFill>
                  <a:srgbClr val="FF0000"/>
                </a:solidFill>
              </a:rPr>
              <a:t>&lt;</a:t>
            </a:r>
            <a:r>
              <a:rPr lang="ar-SA" dirty="0">
                <a:solidFill>
                  <a:srgbClr val="7030A0"/>
                </a:solidFill>
              </a:rPr>
              <a:t> من الطبيعي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r1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ar-SA" dirty="0">
                <a:solidFill>
                  <a:srgbClr val="7030A0"/>
                </a:solidFill>
              </a:rPr>
              <a:t>    </a:t>
            </a:r>
            <a:r>
              <a:rPr lang="ar-SA" dirty="0">
                <a:solidFill>
                  <a:srgbClr val="C00000"/>
                </a:solidFill>
              </a:rPr>
              <a:t>زيادة </a:t>
            </a:r>
            <a:r>
              <a:rPr lang="ar-SA" dirty="0">
                <a:solidFill>
                  <a:srgbClr val="7030A0"/>
                </a:solidFill>
              </a:rPr>
              <a:t>الطلب على </a:t>
            </a:r>
            <a:r>
              <a:rPr lang="ar-SA" dirty="0">
                <a:solidFill>
                  <a:srgbClr val="C00000"/>
                </a:solidFill>
              </a:rPr>
              <a:t>النقود</a:t>
            </a:r>
            <a:r>
              <a:rPr lang="ar-SA" dirty="0">
                <a:solidFill>
                  <a:srgbClr val="7030A0"/>
                </a:solidFill>
              </a:rPr>
              <a:t> لدافع المضاربة ( الاحتفاظ بالثروة سائلة)  </a:t>
            </a:r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(الطلب على السندات = صفر (أي اجمالي الثروة سائلة))  </a:t>
            </a:r>
          </a:p>
          <a:p>
            <a:r>
              <a:rPr lang="ar-SA" dirty="0">
                <a:solidFill>
                  <a:srgbClr val="00B0F0"/>
                </a:solidFill>
              </a:rPr>
              <a:t>٣-</a:t>
            </a:r>
            <a:r>
              <a:rPr lang="ar-SA" dirty="0">
                <a:solidFill>
                  <a:srgbClr val="7030A0"/>
                </a:solidFill>
              </a:rPr>
              <a:t> بين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r1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و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r2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العائد المتحصل من الفائدة </a:t>
            </a:r>
            <a:r>
              <a:rPr lang="ar-SA" dirty="0">
                <a:solidFill>
                  <a:srgbClr val="FF0000"/>
                </a:solidFill>
              </a:rPr>
              <a:t>=</a:t>
            </a:r>
            <a:r>
              <a:rPr lang="ar-SA" dirty="0">
                <a:solidFill>
                  <a:srgbClr val="7030A0"/>
                </a:solidFill>
              </a:rPr>
              <a:t> الخسائر الرأسمالية ( تفضيل الأفراد متساوي بين الاستثمار في السندات أو إبقاء النقود سائلة لغرض المضاربة) </a:t>
            </a:r>
          </a:p>
          <a:p>
            <a:endParaRPr lang="ar-SA" dirty="0">
              <a:solidFill>
                <a:srgbClr val="7030A0"/>
              </a:solidFill>
            </a:endParaRPr>
          </a:p>
          <a:p>
            <a:endParaRPr lang="ar-SA" dirty="0"/>
          </a:p>
        </p:txBody>
      </p:sp>
      <p:sp>
        <p:nvSpPr>
          <p:cNvPr id="4" name="سهم أيسر 3"/>
          <p:cNvSpPr/>
          <p:nvPr/>
        </p:nvSpPr>
        <p:spPr>
          <a:xfrm>
            <a:off x="7134920" y="2650522"/>
            <a:ext cx="278296" cy="2782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أيسر 4"/>
          <p:cNvSpPr/>
          <p:nvPr/>
        </p:nvSpPr>
        <p:spPr>
          <a:xfrm>
            <a:off x="7802868" y="3451281"/>
            <a:ext cx="278296" cy="2782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14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المقدمة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566041"/>
            <a:ext cx="10394707" cy="4130565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C00000"/>
                </a:solidFill>
              </a:rPr>
              <a:t>هل كلمة نقود و دخل تعتبر نفس الشيء؟</a:t>
            </a:r>
          </a:p>
          <a:p>
            <a:r>
              <a:rPr lang="ar-SA" dirty="0" smtClean="0"/>
              <a:t>عندما نقول أن شخصا ثريا فأول ما يتبادر للذهن أن لديه نقود ولكن في الحقيقة أن المقصود أنه يحصل على دخل مرتفع.</a:t>
            </a:r>
          </a:p>
          <a:p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عند التساؤل </a:t>
            </a:r>
            <a:r>
              <a:rPr lang="ar-SA" dirty="0" smtClean="0"/>
              <a:t>: </a:t>
            </a:r>
            <a:r>
              <a:rPr lang="ar-SA" dirty="0" smtClean="0">
                <a:solidFill>
                  <a:srgbClr val="C00000"/>
                </a:solidFill>
              </a:rPr>
              <a:t>لماذا يطلب الأفراد النقود؟ </a:t>
            </a:r>
            <a:r>
              <a:rPr lang="ar-SA" dirty="0" smtClean="0"/>
              <a:t>هنا لا نعني الدخل إنما الرصيد النقدي .</a:t>
            </a: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سنجيب في هذا الفصل على </a:t>
            </a:r>
            <a:r>
              <a:rPr lang="ar-SA" dirty="0" smtClean="0"/>
              <a:t>: </a:t>
            </a:r>
            <a:r>
              <a:rPr lang="ar-SA" dirty="0" smtClean="0">
                <a:solidFill>
                  <a:srgbClr val="C00000"/>
                </a:solidFill>
              </a:rPr>
              <a:t>لماذا يحتفظ الأفراد أو الشركات بأرصدة نقدية لديهم أو في حساباتهم البنكية؟</a:t>
            </a:r>
          </a:p>
          <a:p>
            <a:r>
              <a:rPr lang="ar-SA" dirty="0" smtClean="0"/>
              <a:t>للإجابة عن هذا التساؤل سنستعرض في هذا الفصل : </a:t>
            </a:r>
            <a:r>
              <a:rPr lang="ar-SA" dirty="0" smtClean="0">
                <a:solidFill>
                  <a:srgbClr val="0070C0"/>
                </a:solidFill>
              </a:rPr>
              <a:t>نظريات الطلب على النقود تاريخيا </a:t>
            </a:r>
          </a:p>
          <a:p>
            <a:r>
              <a:rPr lang="ar-SA" dirty="0" smtClean="0"/>
              <a:t>1- نظرية كمية النقود (</a:t>
            </a:r>
            <a:r>
              <a:rPr lang="ar-SA" dirty="0" smtClean="0">
                <a:solidFill>
                  <a:srgbClr val="7030A0"/>
                </a:solidFill>
              </a:rPr>
              <a:t>التقليديين – بداية ق 20 – فيشر و مارشال</a:t>
            </a:r>
            <a:r>
              <a:rPr lang="ar-SA" dirty="0" smtClean="0"/>
              <a:t>)</a:t>
            </a:r>
          </a:p>
          <a:p>
            <a:r>
              <a:rPr lang="ar-SA" dirty="0" smtClean="0"/>
              <a:t>2- نظرية الطلب على النقود (</a:t>
            </a:r>
            <a:r>
              <a:rPr lang="ar-SA" dirty="0" err="1" smtClean="0">
                <a:solidFill>
                  <a:srgbClr val="7030A0"/>
                </a:solidFill>
              </a:rPr>
              <a:t>كينز</a:t>
            </a:r>
            <a:r>
              <a:rPr lang="ar-SA" dirty="0" smtClean="0"/>
              <a:t>) : نظريات متعلقة بها</a:t>
            </a:r>
          </a:p>
          <a:p>
            <a:r>
              <a:rPr lang="ar-SA" dirty="0" smtClean="0"/>
              <a:t>3- الصيغة الحديثة لنظرية كمية النقود (</a:t>
            </a:r>
            <a:r>
              <a:rPr lang="ar-SA" dirty="0" smtClean="0">
                <a:solidFill>
                  <a:srgbClr val="7030A0"/>
                </a:solidFill>
              </a:rPr>
              <a:t>فريدمان</a:t>
            </a:r>
            <a:r>
              <a:rPr lang="ar-SA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7128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نظرية كنز للطلب على النقود 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431236"/>
            <a:ext cx="10394707" cy="3943350"/>
          </a:xfrm>
        </p:spPr>
        <p:txBody>
          <a:bodyPr>
            <a:normAutofit fontScale="85000" lnSpcReduction="10000"/>
          </a:bodyPr>
          <a:lstStyle/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التفرقة بين الطلب الحقيقي و النقدي للنقود عند كنز: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قيمة النقود عند </a:t>
            </a:r>
            <a:r>
              <a:rPr lang="ar-SA" dirty="0" err="1" smtClean="0">
                <a:solidFill>
                  <a:srgbClr val="002060"/>
                </a:solidFill>
              </a:rPr>
              <a:t>كينز</a:t>
            </a:r>
            <a:r>
              <a:rPr lang="ar-SA" dirty="0" smtClean="0">
                <a:solidFill>
                  <a:srgbClr val="002060"/>
                </a:solidFill>
              </a:rPr>
              <a:t> تتحدد بقوتها الشرائية أي عدد السلع التي تشتريها 10 ريالات و لا يعتمد على القيمة النقدية لها ( يأخذ في الاعتبار التضخم)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هناك علاقة </a:t>
            </a:r>
            <a:r>
              <a:rPr lang="ar-SA" dirty="0" smtClean="0">
                <a:solidFill>
                  <a:srgbClr val="FB5CE9"/>
                </a:solidFill>
              </a:rPr>
              <a:t>عكسية</a:t>
            </a:r>
            <a:r>
              <a:rPr lang="ar-SA" dirty="0" smtClean="0">
                <a:solidFill>
                  <a:srgbClr val="002060"/>
                </a:solidFill>
              </a:rPr>
              <a:t> بين المستوى العام </a:t>
            </a:r>
            <a:r>
              <a:rPr lang="ar-SA" dirty="0" smtClean="0">
                <a:solidFill>
                  <a:srgbClr val="FB5CE9"/>
                </a:solidFill>
              </a:rPr>
              <a:t>للأسعار</a:t>
            </a:r>
            <a:r>
              <a:rPr lang="ar-SA" dirty="0" smtClean="0">
                <a:solidFill>
                  <a:srgbClr val="002060"/>
                </a:solidFill>
              </a:rPr>
              <a:t> و قيمة </a:t>
            </a:r>
            <a:r>
              <a:rPr lang="ar-SA" dirty="0" smtClean="0">
                <a:solidFill>
                  <a:srgbClr val="FB5CE9"/>
                </a:solidFill>
              </a:rPr>
              <a:t>النقود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يمكن كتابة الطلب الحقيقي للنقود كالتالي: 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Md</a:t>
            </a:r>
            <a:r>
              <a:rPr lang="en-US" dirty="0" smtClean="0">
                <a:solidFill>
                  <a:srgbClr val="00B0F0"/>
                </a:solidFill>
              </a:rPr>
              <a:t>/P = f(</a:t>
            </a:r>
            <a:r>
              <a:rPr lang="en-US" dirty="0" err="1" smtClean="0">
                <a:solidFill>
                  <a:srgbClr val="00B0F0"/>
                </a:solidFill>
              </a:rPr>
              <a:t>r,y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ar-SA" dirty="0" smtClean="0">
                <a:solidFill>
                  <a:srgbClr val="00B0F0"/>
                </a:solidFill>
              </a:rPr>
              <a:t>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هناك علاقة </a:t>
            </a:r>
            <a:r>
              <a:rPr lang="ar-SA" dirty="0" smtClean="0">
                <a:solidFill>
                  <a:srgbClr val="FF00DE"/>
                </a:solidFill>
              </a:rPr>
              <a:t>طردية</a:t>
            </a:r>
            <a:r>
              <a:rPr lang="ar-SA" dirty="0" smtClean="0">
                <a:solidFill>
                  <a:srgbClr val="002060"/>
                </a:solidFill>
              </a:rPr>
              <a:t> بين الطلب الحقيقي على </a:t>
            </a:r>
            <a:r>
              <a:rPr lang="ar-SA" dirty="0" smtClean="0">
                <a:solidFill>
                  <a:srgbClr val="FF00DE"/>
                </a:solidFill>
              </a:rPr>
              <a:t>النقود</a:t>
            </a:r>
            <a:r>
              <a:rPr lang="ar-SA" dirty="0" smtClean="0">
                <a:solidFill>
                  <a:srgbClr val="002060"/>
                </a:solidFill>
              </a:rPr>
              <a:t> ( للمعاملات و الطوارئ) و </a:t>
            </a:r>
            <a:r>
              <a:rPr lang="ar-SA" dirty="0" smtClean="0">
                <a:solidFill>
                  <a:srgbClr val="FF00DE"/>
                </a:solidFill>
              </a:rPr>
              <a:t>الدخل</a:t>
            </a:r>
            <a:r>
              <a:rPr lang="ar-SA" dirty="0" smtClean="0">
                <a:solidFill>
                  <a:srgbClr val="002060"/>
                </a:solidFill>
              </a:rPr>
              <a:t> الحقيقي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هناك علاقة </a:t>
            </a:r>
            <a:r>
              <a:rPr lang="ar-SA" dirty="0" smtClean="0">
                <a:solidFill>
                  <a:srgbClr val="FF00DE"/>
                </a:solidFill>
              </a:rPr>
              <a:t>عكسية</a:t>
            </a:r>
            <a:r>
              <a:rPr lang="ar-SA" dirty="0" smtClean="0">
                <a:solidFill>
                  <a:srgbClr val="002060"/>
                </a:solidFill>
              </a:rPr>
              <a:t> بين الطلب الحقيقي على </a:t>
            </a:r>
            <a:r>
              <a:rPr lang="ar-SA" dirty="0" smtClean="0">
                <a:solidFill>
                  <a:srgbClr val="FF00DE"/>
                </a:solidFill>
              </a:rPr>
              <a:t>النقود</a:t>
            </a:r>
            <a:r>
              <a:rPr lang="ar-SA" dirty="0" smtClean="0">
                <a:solidFill>
                  <a:srgbClr val="002060"/>
                </a:solidFill>
              </a:rPr>
              <a:t>( للمضاربة)  و معدل </a:t>
            </a:r>
            <a:r>
              <a:rPr lang="ar-SA" dirty="0" smtClean="0">
                <a:solidFill>
                  <a:srgbClr val="FF00DE"/>
                </a:solidFill>
              </a:rPr>
              <a:t>الفائدة</a:t>
            </a:r>
            <a:r>
              <a:rPr lang="ar-SA" dirty="0" smtClean="0">
                <a:solidFill>
                  <a:srgbClr val="002060"/>
                </a:solidFill>
              </a:rPr>
              <a:t> السائد في السوق  (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FF00DE"/>
                </a:solidFill>
              </a:rPr>
              <a:t>r</a:t>
            </a:r>
            <a:r>
              <a:rPr lang="ar-SA" dirty="0" smtClean="0">
                <a:solidFill>
                  <a:srgbClr val="002060"/>
                </a:solidFill>
              </a:rPr>
              <a:t>)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معدل العائد الطبيعي</a:t>
            </a:r>
            <a:r>
              <a:rPr lang="ar-SA" dirty="0" smtClean="0">
                <a:solidFill>
                  <a:srgbClr val="FF00DE"/>
                </a:solidFill>
              </a:rPr>
              <a:t>&lt;</a:t>
            </a:r>
            <a:r>
              <a:rPr lang="ar-SA" dirty="0" smtClean="0">
                <a:solidFill>
                  <a:srgbClr val="002060"/>
                </a:solidFill>
              </a:rPr>
              <a:t> من السائد في السوق       </a:t>
            </a:r>
            <a:r>
              <a:rPr lang="ar-SA" dirty="0" smtClean="0">
                <a:solidFill>
                  <a:srgbClr val="FF00DE"/>
                </a:solidFill>
              </a:rPr>
              <a:t>انخفاض</a:t>
            </a:r>
            <a:r>
              <a:rPr lang="ar-SA" dirty="0" smtClean="0">
                <a:solidFill>
                  <a:srgbClr val="002060"/>
                </a:solidFill>
              </a:rPr>
              <a:t> الطلب على </a:t>
            </a:r>
            <a:r>
              <a:rPr lang="ar-SA" dirty="0" smtClean="0">
                <a:solidFill>
                  <a:srgbClr val="FF00DE"/>
                </a:solidFill>
              </a:rPr>
              <a:t>النقود</a:t>
            </a:r>
            <a:r>
              <a:rPr lang="ar-SA" dirty="0" smtClean="0">
                <a:solidFill>
                  <a:srgbClr val="002060"/>
                </a:solidFill>
              </a:rPr>
              <a:t> السائلة ( للمضاربة) و </a:t>
            </a:r>
            <a:r>
              <a:rPr lang="ar-SA" dirty="0" smtClean="0">
                <a:solidFill>
                  <a:srgbClr val="FF00DE"/>
                </a:solidFill>
              </a:rPr>
              <a:t>يزيد</a:t>
            </a:r>
            <a:r>
              <a:rPr lang="ar-SA" dirty="0" smtClean="0">
                <a:solidFill>
                  <a:srgbClr val="002060"/>
                </a:solidFill>
              </a:rPr>
              <a:t> الطلب على </a:t>
            </a:r>
            <a:r>
              <a:rPr lang="ar-SA" dirty="0" smtClean="0">
                <a:solidFill>
                  <a:srgbClr val="FF00DE"/>
                </a:solidFill>
              </a:rPr>
              <a:t>السندات </a:t>
            </a:r>
          </a:p>
          <a:p>
            <a:r>
              <a:rPr lang="ar-SA" dirty="0" smtClean="0">
                <a:solidFill>
                  <a:srgbClr val="002060"/>
                </a:solidFill>
              </a:rPr>
              <a:t>معدل العائد الطبيعي </a:t>
            </a:r>
            <a:r>
              <a:rPr lang="ar-SA" dirty="0" smtClean="0">
                <a:solidFill>
                  <a:srgbClr val="FF00DE"/>
                </a:solidFill>
              </a:rPr>
              <a:t>&gt;</a:t>
            </a:r>
            <a:r>
              <a:rPr lang="ar-SA" dirty="0" smtClean="0">
                <a:solidFill>
                  <a:srgbClr val="002060"/>
                </a:solidFill>
              </a:rPr>
              <a:t> من السائد في السوق       </a:t>
            </a:r>
            <a:r>
              <a:rPr lang="ar-SA" dirty="0" smtClean="0">
                <a:solidFill>
                  <a:srgbClr val="FF00DE"/>
                </a:solidFill>
              </a:rPr>
              <a:t>زيادة</a:t>
            </a:r>
            <a:r>
              <a:rPr lang="ar-SA" dirty="0" smtClean="0">
                <a:solidFill>
                  <a:srgbClr val="002060"/>
                </a:solidFill>
              </a:rPr>
              <a:t> الطلب على </a:t>
            </a:r>
            <a:r>
              <a:rPr lang="ar-SA" dirty="0" smtClean="0">
                <a:solidFill>
                  <a:srgbClr val="FF00DE"/>
                </a:solidFill>
              </a:rPr>
              <a:t>النقود</a:t>
            </a:r>
            <a:r>
              <a:rPr lang="ar-SA" dirty="0" smtClean="0">
                <a:solidFill>
                  <a:srgbClr val="002060"/>
                </a:solidFill>
              </a:rPr>
              <a:t> السائلة ( للمضاربة)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4" name="سهم أيسر 3"/>
          <p:cNvSpPr/>
          <p:nvPr/>
        </p:nvSpPr>
        <p:spPr>
          <a:xfrm>
            <a:off x="7533861" y="4512365"/>
            <a:ext cx="238540" cy="3081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أيسر 4"/>
          <p:cNvSpPr/>
          <p:nvPr/>
        </p:nvSpPr>
        <p:spPr>
          <a:xfrm>
            <a:off x="7464288" y="4943475"/>
            <a:ext cx="238540" cy="3081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121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نظرية كنز للطلب على النقود </a:t>
            </a:r>
            <a:br>
              <a:rPr lang="ar-SA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331844"/>
            <a:ext cx="10394707" cy="4042742"/>
          </a:xfrm>
        </p:spPr>
        <p:txBody>
          <a:bodyPr/>
          <a:lstStyle/>
          <a:p>
            <a:r>
              <a:rPr lang="ar-SA" b="1" u="sng" dirty="0" err="1" smtClean="0">
                <a:solidFill>
                  <a:srgbClr val="002060"/>
                </a:solidFill>
              </a:rPr>
              <a:t>كينز</a:t>
            </a:r>
            <a:r>
              <a:rPr lang="ar-SA" b="1" u="sng" dirty="0" smtClean="0">
                <a:solidFill>
                  <a:srgbClr val="002060"/>
                </a:solidFill>
              </a:rPr>
              <a:t> و نظرية كمية النقود (مقارنة):</a:t>
            </a:r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١-  </a:t>
            </a:r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يتفق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err="1" smtClean="0">
                <a:solidFill>
                  <a:schemeClr val="accent3">
                    <a:lumMod val="75000"/>
                  </a:schemeClr>
                </a:solidFill>
              </a:rPr>
              <a:t>كينز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مع نظرية كمية النقود في العلاقة الطردية بين الدخل و الطلب على النقود </a:t>
            </a:r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للمعاملات و الطوارئ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٢- </a:t>
            </a:r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يتميز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dirty="0" err="1" smtClean="0">
                <a:solidFill>
                  <a:schemeClr val="accent3">
                    <a:lumMod val="75000"/>
                  </a:schemeClr>
                </a:solidFill>
              </a:rPr>
              <a:t>كينز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بأن النقود تطلب </a:t>
            </a:r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للمضاربة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وعليه فإن المحدد للطلب على النقود في هذه الحالة هو معدل  </a:t>
            </a:r>
            <a:r>
              <a:rPr lang="ar-S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الفائدة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وبالتالي فإن الطلب الإجمالي للنقود يتحدد بمعدل الفائدة و توقعات الأفراد بالإضافة للدخل.</a:t>
            </a:r>
          </a:p>
          <a:p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٣- حالة ثبات سرعة دوران النقود غير واردة عند كنز .  </a:t>
            </a:r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79513"/>
            <a:ext cx="10396882" cy="1151965"/>
          </a:xfrm>
        </p:spPr>
        <p:txBody>
          <a:bodyPr/>
          <a:lstStyle/>
          <a:p>
            <a:r>
              <a:rPr lang="ar-SA" dirty="0" smtClean="0"/>
              <a:t>التطورات الحديثة لنظرية </a:t>
            </a:r>
            <a:r>
              <a:rPr lang="ar-SA" dirty="0" err="1" smtClean="0"/>
              <a:t>كينز</a:t>
            </a:r>
            <a:r>
              <a:rPr lang="en-US" sz="1100" dirty="0" smtClean="0"/>
              <a:t>x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043609"/>
            <a:ext cx="10394707" cy="4512365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دراسة </a:t>
            </a:r>
            <a:r>
              <a:rPr lang="ar-SA" b="1" u="sng" dirty="0" err="1" smtClean="0">
                <a:solidFill>
                  <a:schemeClr val="accent4">
                    <a:lumMod val="75000"/>
                  </a:schemeClr>
                </a:solidFill>
              </a:rPr>
              <a:t>بومال</a:t>
            </a:r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 و دراسة توبين: (</a:t>
            </a:r>
            <a:r>
              <a:rPr lang="ar-SA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حالتين</a:t>
            </a:r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ar-SA" dirty="0" smtClean="0"/>
              <a:t>يريان أن  الطلب على النقود بدافع المعاملات يتأثر بسعر الفائدة .</a:t>
            </a:r>
          </a:p>
          <a:p>
            <a:r>
              <a:rPr lang="ar-SA" u="sng" dirty="0" smtClean="0">
                <a:solidFill>
                  <a:srgbClr val="FF0000"/>
                </a:solidFill>
              </a:rPr>
              <a:t>الحالة الأولى:</a:t>
            </a:r>
          </a:p>
          <a:p>
            <a:r>
              <a:rPr lang="ar-SA" dirty="0"/>
              <a:t>أ</a:t>
            </a:r>
            <a:r>
              <a:rPr lang="ar-SA" dirty="0" smtClean="0"/>
              <a:t>حمد ينفق كل دخله </a:t>
            </a:r>
            <a:r>
              <a:rPr lang="ar-SA" dirty="0"/>
              <a:t>البالغ 4000 </a:t>
            </a:r>
            <a:r>
              <a:rPr lang="ar-SA" dirty="0" smtClean="0"/>
              <a:t>على المعاملات بينما السندات = صفر</a:t>
            </a:r>
          </a:p>
          <a:p>
            <a:r>
              <a:rPr lang="ar-SA" dirty="0" smtClean="0"/>
              <a:t>الأرصدة النقدية في بداية الشهر =4000 و نهايته = صفر </a:t>
            </a:r>
          </a:p>
          <a:p>
            <a:pPr algn="ctr"/>
            <a:r>
              <a:rPr lang="ar-SA" dirty="0" smtClean="0">
                <a:solidFill>
                  <a:srgbClr val="FB5CE9"/>
                </a:solidFill>
              </a:rPr>
              <a:t>متوسط الرصيد  النقدي </a:t>
            </a:r>
            <a:r>
              <a:rPr lang="ar-SA" dirty="0" smtClean="0">
                <a:solidFill>
                  <a:srgbClr val="C00000"/>
                </a:solidFill>
              </a:rPr>
              <a:t>الشهري</a:t>
            </a:r>
            <a:r>
              <a:rPr lang="ar-SA" dirty="0" smtClean="0">
                <a:solidFill>
                  <a:srgbClr val="FB5CE9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=</a:t>
            </a:r>
            <a:r>
              <a:rPr lang="ar-SA" dirty="0" smtClean="0">
                <a:solidFill>
                  <a:srgbClr val="FB5CE9"/>
                </a:solidFill>
              </a:rPr>
              <a:t>  الأرصدة النقدية في بداية الشهر </a:t>
            </a:r>
            <a:r>
              <a:rPr lang="ar-SA" dirty="0" smtClean="0">
                <a:solidFill>
                  <a:srgbClr val="C00000"/>
                </a:solidFill>
              </a:rPr>
              <a:t>+</a:t>
            </a:r>
            <a:r>
              <a:rPr lang="ar-SA" dirty="0" smtClean="0">
                <a:solidFill>
                  <a:srgbClr val="FB5CE9"/>
                </a:solidFill>
              </a:rPr>
              <a:t> الأرصدة النقدية نهاية الشهر </a:t>
            </a:r>
            <a:r>
              <a:rPr lang="ar-SA" dirty="0" smtClean="0">
                <a:solidFill>
                  <a:srgbClr val="C00000"/>
                </a:solidFill>
              </a:rPr>
              <a:t>/</a:t>
            </a:r>
            <a:r>
              <a:rPr lang="ar-SA" dirty="0" smtClean="0">
                <a:solidFill>
                  <a:srgbClr val="FB5CE9"/>
                </a:solidFill>
              </a:rPr>
              <a:t> 2                   </a:t>
            </a:r>
            <a:r>
              <a:rPr lang="ar-SA" dirty="0" smtClean="0"/>
              <a:t>4000 + صفر /2 = </a:t>
            </a:r>
            <a:r>
              <a:rPr lang="ar-SA" dirty="0" smtClean="0">
                <a:solidFill>
                  <a:srgbClr val="00B0F0"/>
                </a:solidFill>
              </a:rPr>
              <a:t>2000 </a:t>
            </a:r>
          </a:p>
          <a:p>
            <a:pPr algn="ctr"/>
            <a:r>
              <a:rPr lang="ar-SA" dirty="0" smtClean="0">
                <a:solidFill>
                  <a:srgbClr val="FF00DE"/>
                </a:solidFill>
              </a:rPr>
              <a:t>متوسط الرصيد </a:t>
            </a:r>
            <a:r>
              <a:rPr lang="ar-SA" dirty="0" smtClean="0">
                <a:solidFill>
                  <a:srgbClr val="C00000"/>
                </a:solidFill>
              </a:rPr>
              <a:t>السنوي</a:t>
            </a:r>
            <a:r>
              <a:rPr lang="ar-SA" dirty="0" smtClean="0">
                <a:solidFill>
                  <a:srgbClr val="FF00DE"/>
                </a:solidFill>
              </a:rPr>
              <a:t> </a:t>
            </a:r>
            <a:r>
              <a:rPr lang="ar-SA" dirty="0" smtClean="0"/>
              <a:t>=(4000*12 ) / ( 2000*12) =</a:t>
            </a:r>
            <a:r>
              <a:rPr lang="ar-SA" dirty="0" smtClean="0">
                <a:solidFill>
                  <a:srgbClr val="00B0F0"/>
                </a:solidFill>
              </a:rPr>
              <a:t>2000 </a:t>
            </a:r>
          </a:p>
          <a:p>
            <a:pPr algn="ctr"/>
            <a:r>
              <a:rPr lang="ar-SA" dirty="0" smtClean="0">
                <a:solidFill>
                  <a:srgbClr val="FF00DE"/>
                </a:solidFill>
              </a:rPr>
              <a:t>سرعة دوران النقود : </a:t>
            </a:r>
            <a:r>
              <a:rPr lang="en-US" dirty="0" smtClean="0">
                <a:solidFill>
                  <a:srgbClr val="FF00DE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V=</a:t>
            </a:r>
            <a:r>
              <a:rPr lang="en-US" dirty="0" err="1" smtClean="0">
                <a:solidFill>
                  <a:srgbClr val="FF0000"/>
                </a:solidFill>
              </a:rPr>
              <a:t>py</a:t>
            </a:r>
            <a:r>
              <a:rPr lang="en-US" dirty="0" smtClean="0">
                <a:solidFill>
                  <a:srgbClr val="FF0000"/>
                </a:solidFill>
              </a:rPr>
              <a:t>/M</a:t>
            </a:r>
            <a:r>
              <a:rPr lang="en-US" dirty="0" smtClean="0"/>
              <a:t> </a:t>
            </a:r>
            <a:r>
              <a:rPr lang="ar-SA" dirty="0" smtClean="0"/>
              <a:t> = </a:t>
            </a:r>
            <a:r>
              <a:rPr lang="en-US" dirty="0" smtClean="0"/>
              <a:t> </a:t>
            </a:r>
            <a:r>
              <a:rPr lang="ar-SA" dirty="0" smtClean="0"/>
              <a:t>4000*12 /</a:t>
            </a:r>
            <a:r>
              <a:rPr lang="ar-SA" dirty="0" smtClean="0">
                <a:solidFill>
                  <a:srgbClr val="00B0F0"/>
                </a:solidFill>
              </a:rPr>
              <a:t>2000</a:t>
            </a:r>
            <a:r>
              <a:rPr lang="ar-SA" dirty="0" smtClean="0"/>
              <a:t> = 48000 /</a:t>
            </a:r>
            <a:r>
              <a:rPr lang="ar-SA" dirty="0" smtClean="0">
                <a:solidFill>
                  <a:srgbClr val="00B0F0"/>
                </a:solidFill>
              </a:rPr>
              <a:t>2000</a:t>
            </a:r>
            <a:r>
              <a:rPr lang="ar-SA" dirty="0" smtClean="0"/>
              <a:t> = </a:t>
            </a:r>
            <a:r>
              <a:rPr lang="ar-SA" dirty="0" smtClean="0">
                <a:solidFill>
                  <a:srgbClr val="00B0F0"/>
                </a:solidFill>
              </a:rPr>
              <a:t>24</a:t>
            </a:r>
            <a:endParaRPr lang="ar-S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02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392" y="89452"/>
            <a:ext cx="10396882" cy="1151965"/>
          </a:xfrm>
        </p:spPr>
        <p:txBody>
          <a:bodyPr/>
          <a:lstStyle/>
          <a:p>
            <a:r>
              <a:rPr lang="ar-SA" dirty="0"/>
              <a:t>التطورات الحديثة لنظرية </a:t>
            </a:r>
            <a:r>
              <a:rPr lang="ar-SA" dirty="0" err="1" smtClean="0"/>
              <a:t>كينز</a:t>
            </a:r>
            <a:r>
              <a:rPr lang="en-US" sz="1100" dirty="0" smtClean="0"/>
              <a:t>x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133062"/>
            <a:ext cx="10394707" cy="4241524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الحالة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FF0000"/>
                </a:solidFill>
              </a:rPr>
              <a:t>الثانية:</a:t>
            </a:r>
          </a:p>
          <a:p>
            <a:r>
              <a:rPr lang="ar-SA" dirty="0" smtClean="0"/>
              <a:t>دخل </a:t>
            </a:r>
            <a:r>
              <a:rPr lang="ar-SA" dirty="0"/>
              <a:t>أ</a:t>
            </a:r>
            <a:r>
              <a:rPr lang="ar-SA" dirty="0" smtClean="0"/>
              <a:t>حمد </a:t>
            </a:r>
            <a:r>
              <a:rPr lang="ar-SA" dirty="0"/>
              <a:t>4000 ريال ي</a:t>
            </a:r>
            <a:r>
              <a:rPr lang="ar-SA" dirty="0" smtClean="0"/>
              <a:t>نفق2000 ريال على </a:t>
            </a:r>
            <a:r>
              <a:rPr lang="ar-SA" dirty="0"/>
              <a:t>المعاملات </a:t>
            </a:r>
            <a:r>
              <a:rPr lang="ar-SA" dirty="0" smtClean="0"/>
              <a:t>بينما ينفق 2000 ريال على السندات </a:t>
            </a:r>
            <a:endParaRPr lang="ar-SA" dirty="0"/>
          </a:p>
          <a:p>
            <a:r>
              <a:rPr lang="ar-SA" dirty="0"/>
              <a:t>الأرصدة النقدية في بداية الشهر </a:t>
            </a:r>
            <a:r>
              <a:rPr lang="ar-SA" dirty="0" smtClean="0"/>
              <a:t>=2000  و في منتصفه = صفر</a:t>
            </a:r>
          </a:p>
          <a:p>
            <a:r>
              <a:rPr lang="ar-SA" dirty="0" smtClean="0"/>
              <a:t>يضطر أحمد في منتصف الشهر إلى تحويل السندات إلى نقد أي أن رصيد السندات في منتصف الشهر =صفر و أرصدته النقدية تصبح 2000 (محوله) و لكن في نهاية الشهر =صفر</a:t>
            </a:r>
          </a:p>
          <a:p>
            <a:pPr algn="ctr"/>
            <a:r>
              <a:rPr lang="ar-SA" dirty="0" smtClean="0">
                <a:solidFill>
                  <a:srgbClr val="FB5CE9"/>
                </a:solidFill>
              </a:rPr>
              <a:t>متوسط الأرصدة </a:t>
            </a:r>
            <a:r>
              <a:rPr lang="ar-SA" dirty="0">
                <a:solidFill>
                  <a:srgbClr val="FB5CE9"/>
                </a:solidFill>
              </a:rPr>
              <a:t>النقدية </a:t>
            </a:r>
            <a:r>
              <a:rPr lang="ar-SA" dirty="0" smtClean="0">
                <a:solidFill>
                  <a:srgbClr val="FB5CE9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الشهري</a:t>
            </a:r>
            <a:r>
              <a:rPr lang="ar-SA" dirty="0" smtClean="0">
                <a:solidFill>
                  <a:srgbClr val="FB5CE9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=</a:t>
            </a:r>
            <a:r>
              <a:rPr lang="ar-SA" dirty="0" smtClean="0">
                <a:solidFill>
                  <a:srgbClr val="FB5CE9"/>
                </a:solidFill>
              </a:rPr>
              <a:t> الأرصدة </a:t>
            </a:r>
            <a:r>
              <a:rPr lang="ar-SA" dirty="0">
                <a:solidFill>
                  <a:srgbClr val="FB5CE9"/>
                </a:solidFill>
              </a:rPr>
              <a:t>النقدية في بداية الشهر </a:t>
            </a:r>
            <a:r>
              <a:rPr lang="ar-SA" dirty="0">
                <a:solidFill>
                  <a:srgbClr val="C00000"/>
                </a:solidFill>
              </a:rPr>
              <a:t>+</a:t>
            </a:r>
            <a:r>
              <a:rPr lang="ar-SA" dirty="0">
                <a:solidFill>
                  <a:srgbClr val="FB5CE9"/>
                </a:solidFill>
              </a:rPr>
              <a:t> الأرصدة النقدية نهاية الشهر </a:t>
            </a:r>
            <a:r>
              <a:rPr lang="ar-SA" dirty="0">
                <a:solidFill>
                  <a:srgbClr val="C00000"/>
                </a:solidFill>
              </a:rPr>
              <a:t>/</a:t>
            </a:r>
            <a:r>
              <a:rPr lang="ar-SA" dirty="0">
                <a:solidFill>
                  <a:srgbClr val="FB5CE9"/>
                </a:solidFill>
              </a:rPr>
              <a:t> </a:t>
            </a:r>
            <a:r>
              <a:rPr lang="ar-SA" dirty="0" smtClean="0">
                <a:solidFill>
                  <a:srgbClr val="FB5CE9"/>
                </a:solidFill>
              </a:rPr>
              <a:t>2                     </a:t>
            </a:r>
            <a:r>
              <a:rPr lang="ar-SA" dirty="0" smtClean="0"/>
              <a:t>2000 + صفر /2 = </a:t>
            </a:r>
            <a:r>
              <a:rPr lang="ar-SA" dirty="0" smtClean="0">
                <a:solidFill>
                  <a:srgbClr val="00B0F0"/>
                </a:solidFill>
              </a:rPr>
              <a:t>1000</a:t>
            </a:r>
          </a:p>
          <a:p>
            <a:pPr algn="ctr"/>
            <a:r>
              <a:rPr lang="ar-SA" dirty="0" smtClean="0">
                <a:solidFill>
                  <a:srgbClr val="FB5CE9"/>
                </a:solidFill>
              </a:rPr>
              <a:t>متوسط الرصيد </a:t>
            </a:r>
            <a:r>
              <a:rPr lang="ar-SA" dirty="0" smtClean="0">
                <a:solidFill>
                  <a:srgbClr val="C00000"/>
                </a:solidFill>
              </a:rPr>
              <a:t>السنوي</a:t>
            </a:r>
            <a:r>
              <a:rPr lang="ar-SA" dirty="0" smtClean="0">
                <a:solidFill>
                  <a:srgbClr val="FB5CE9"/>
                </a:solidFill>
              </a:rPr>
              <a:t> </a:t>
            </a:r>
            <a:r>
              <a:rPr lang="ar-SA" dirty="0" smtClean="0"/>
              <a:t>= (2000*12)/(2*12) =24000 / 24 =</a:t>
            </a:r>
            <a:r>
              <a:rPr lang="ar-SA" dirty="0" smtClean="0">
                <a:solidFill>
                  <a:srgbClr val="00B0F0"/>
                </a:solidFill>
              </a:rPr>
              <a:t>1000 </a:t>
            </a:r>
          </a:p>
          <a:p>
            <a:pPr algn="ctr"/>
            <a:r>
              <a:rPr lang="ar-SA" dirty="0" smtClean="0">
                <a:solidFill>
                  <a:srgbClr val="FF00DE"/>
                </a:solidFill>
              </a:rPr>
              <a:t>سرعة دوران النقود </a:t>
            </a:r>
            <a:r>
              <a:rPr lang="en-US" dirty="0" smtClean="0">
                <a:solidFill>
                  <a:srgbClr val="FF00DE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V =</a:t>
            </a:r>
            <a:r>
              <a:rPr lang="en-US" dirty="0" err="1" smtClean="0">
                <a:solidFill>
                  <a:srgbClr val="FF0000"/>
                </a:solidFill>
              </a:rPr>
              <a:t>py</a:t>
            </a:r>
            <a:r>
              <a:rPr lang="en-US" dirty="0" smtClean="0">
                <a:solidFill>
                  <a:srgbClr val="FF0000"/>
                </a:solidFill>
              </a:rPr>
              <a:t>/M 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r>
              <a:rPr lang="ar-SA" dirty="0" smtClean="0"/>
              <a:t>=( 4000*12 )/</a:t>
            </a:r>
            <a:r>
              <a:rPr lang="ar-SA" dirty="0" smtClean="0">
                <a:solidFill>
                  <a:srgbClr val="00B0F0"/>
                </a:solidFill>
              </a:rPr>
              <a:t>1000</a:t>
            </a:r>
            <a:r>
              <a:rPr lang="ar-SA" dirty="0" smtClean="0"/>
              <a:t> =</a:t>
            </a:r>
            <a:r>
              <a:rPr lang="ar-SA" dirty="0" smtClean="0">
                <a:solidFill>
                  <a:srgbClr val="00B0F0"/>
                </a:solidFill>
              </a:rPr>
              <a:t>48</a:t>
            </a:r>
            <a:r>
              <a:rPr lang="ar-SA" dirty="0" smtClean="0"/>
              <a:t> (ضعف السابق)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514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التطورات الحديثة لنظرية </a:t>
            </a:r>
            <a:r>
              <a:rPr lang="ar-SA" dirty="0" err="1" smtClean="0"/>
              <a:t>كينز</a:t>
            </a:r>
            <a:r>
              <a:rPr lang="en-US" sz="1100" dirty="0" smtClean="0"/>
              <a:t>x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620078"/>
            <a:ext cx="10394707" cy="3754507"/>
          </a:xfrm>
        </p:spPr>
        <p:txBody>
          <a:bodyPr/>
          <a:lstStyle/>
          <a:p>
            <a:r>
              <a:rPr lang="ar-SA" dirty="0"/>
              <a:t>إ</a:t>
            </a:r>
            <a:r>
              <a:rPr lang="ar-SA" dirty="0" smtClean="0"/>
              <a:t>ذا افترضنا أن معدل الفائدة الشهري =1 % فإن عائد 2000  ريال (المخصصة للسندات) لمدة نصف شهر=</a:t>
            </a:r>
          </a:p>
          <a:p>
            <a:pPr algn="ctr"/>
            <a:r>
              <a:rPr lang="ar-SA" dirty="0" smtClean="0">
                <a:solidFill>
                  <a:srgbClr val="FF0000"/>
                </a:solidFill>
              </a:rPr>
              <a:t>(2000*1%*0.5 )=10 ريال</a:t>
            </a:r>
            <a:endParaRPr lang="ar-SA" dirty="0" smtClean="0"/>
          </a:p>
          <a:p>
            <a:r>
              <a:rPr lang="ar-SA" dirty="0"/>
              <a:t>أ</a:t>
            </a:r>
            <a:r>
              <a:rPr lang="ar-SA" dirty="0" smtClean="0"/>
              <a:t>ن زيادة معدل الفائدة الشهري تجعل الأفراد يرغبون في تقليل الأرصدة النقدية ( للمعاملات) و شراء السندات </a:t>
            </a:r>
          </a:p>
          <a:p>
            <a:r>
              <a:rPr lang="ar-SA" dirty="0" smtClean="0"/>
              <a:t>بمعنى آخر:  كلما كان متوسط الأرصدة الشهرية منخفض كان العائد أعلى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870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الصيغة الحديثة لنظرية كمية النقود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b="1" dirty="0" smtClean="0"/>
              <a:t>يرى فريدمان أنه من الضروري معاملة الطلب على النقود معاملة السلع الأخرى حيث يتحدد بالعوامل التالية:</a:t>
            </a:r>
          </a:p>
          <a:p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١- حجم الدخل</a:t>
            </a:r>
          </a:p>
          <a:p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٢- مقدار الإشباع المتحقق من السلعة </a:t>
            </a:r>
          </a:p>
          <a:p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٣- أسعار السلع الاخرى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54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17445" y="327991"/>
            <a:ext cx="10396882" cy="695739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عوامل الطلب على النقود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705678" y="1099299"/>
            <a:ext cx="10394707" cy="4575943"/>
          </a:xfrm>
        </p:spPr>
        <p:txBody>
          <a:bodyPr>
            <a:normAutofit/>
          </a:bodyPr>
          <a:lstStyle/>
          <a:p>
            <a:r>
              <a:rPr lang="ar-SA" u="sng" dirty="0" smtClean="0">
                <a:solidFill>
                  <a:srgbClr val="FF0000"/>
                </a:solidFill>
              </a:rPr>
              <a:t>لدينا ثلاث عوامل :</a:t>
            </a:r>
          </a:p>
          <a:p>
            <a:r>
              <a:rPr lang="ar-SA" u="sng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 - حجم الدخل: </a:t>
            </a:r>
          </a:p>
          <a:p>
            <a:r>
              <a:rPr lang="ar-SA" dirty="0" smtClean="0"/>
              <a:t>هناك علاقة </a:t>
            </a:r>
            <a:r>
              <a:rPr lang="ar-SA" dirty="0" smtClean="0">
                <a:solidFill>
                  <a:srgbClr val="C00000"/>
                </a:solidFill>
              </a:rPr>
              <a:t>طردية</a:t>
            </a:r>
            <a:r>
              <a:rPr lang="ar-SA" dirty="0" smtClean="0"/>
              <a:t> بين </a:t>
            </a:r>
            <a:r>
              <a:rPr lang="ar-SA" dirty="0" smtClean="0">
                <a:solidFill>
                  <a:srgbClr val="C00000"/>
                </a:solidFill>
              </a:rPr>
              <a:t>الدخل</a:t>
            </a:r>
            <a:r>
              <a:rPr lang="ar-SA" dirty="0" smtClean="0"/>
              <a:t> و الطلب على </a:t>
            </a:r>
            <a:r>
              <a:rPr lang="ar-SA" dirty="0" smtClean="0">
                <a:solidFill>
                  <a:srgbClr val="C00000"/>
                </a:solidFill>
              </a:rPr>
              <a:t>النقود</a:t>
            </a:r>
            <a:r>
              <a:rPr lang="ar-SA" dirty="0" smtClean="0"/>
              <a:t> بل يرى أن الزيادة في الطلب على النقود تكون بمقدار </a:t>
            </a:r>
            <a:r>
              <a:rPr lang="ar-SA" dirty="0" smtClean="0"/>
              <a:t>أكبر. </a:t>
            </a:r>
            <a:r>
              <a:rPr lang="ar-S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و اعتمد على الدخل الدائم </a:t>
            </a:r>
          </a:p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2 – مقدار الاشباع من الحصول على النقود: </a:t>
            </a:r>
          </a:p>
          <a:p>
            <a:r>
              <a:rPr lang="ar-SA" dirty="0" smtClean="0"/>
              <a:t>من الصعب قياس مقدار الإشباع </a:t>
            </a:r>
            <a:r>
              <a:rPr lang="ar-SA" dirty="0" smtClean="0"/>
              <a:t>: فكما أن بقاْ النقود سا</a:t>
            </a:r>
            <a:r>
              <a:rPr lang="ar-SA" dirty="0" smtClean="0"/>
              <a:t>ئلة فيه منافع للفرد أيضا فيه تكلفة. ويمكن </a:t>
            </a:r>
            <a:r>
              <a:rPr lang="ar-SA" dirty="0"/>
              <a:t>قياس التكلفة </a:t>
            </a:r>
            <a:r>
              <a:rPr lang="ar-SA" dirty="0" smtClean="0"/>
              <a:t>من إبقاء النقود سائلة </a:t>
            </a:r>
            <a:r>
              <a:rPr lang="ar-SA" u="sng" dirty="0" smtClean="0">
                <a:solidFill>
                  <a:srgbClr val="FB5CE9"/>
                </a:solidFill>
              </a:rPr>
              <a:t>بطريقتين</a:t>
            </a:r>
            <a:r>
              <a:rPr lang="ar-SA" dirty="0" smtClean="0"/>
              <a:t> :</a:t>
            </a:r>
          </a:p>
          <a:p>
            <a:r>
              <a:rPr lang="ar-SA" b="1" dirty="0" smtClean="0">
                <a:solidFill>
                  <a:srgbClr val="FB5CE9"/>
                </a:solidFill>
              </a:rPr>
              <a:t>1 – تكلفة الفرصة البديلة:</a:t>
            </a:r>
            <a:r>
              <a:rPr lang="ar-SA" dirty="0" smtClean="0"/>
              <a:t> تعني ان إبقاء النقود سائلة يعني التضحية باستثمارها و الحصول على عائد و تقاس تكلفة الفرصة البديلة بمعدل الفائدة السائد في السوق .</a:t>
            </a:r>
          </a:p>
          <a:p>
            <a:r>
              <a:rPr lang="ar-SA" b="1" dirty="0" smtClean="0">
                <a:solidFill>
                  <a:srgbClr val="FB5CE9"/>
                </a:solidFill>
              </a:rPr>
              <a:t>2 – التكلفة المتمثلة بانخفاض القوة الشرائية </a:t>
            </a:r>
            <a:r>
              <a:rPr lang="ar-SA" b="1" dirty="0" smtClean="0">
                <a:solidFill>
                  <a:srgbClr val="FF00DE"/>
                </a:solidFill>
              </a:rPr>
              <a:t>للنقود السائلة : </a:t>
            </a:r>
            <a:r>
              <a:rPr lang="ar-SA" dirty="0" smtClean="0"/>
              <a:t>بسبب التضخم (القيمة الحقيقية للنقود) 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700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29208"/>
            <a:ext cx="10396882" cy="1151965"/>
          </a:xfrm>
        </p:spPr>
        <p:txBody>
          <a:bodyPr/>
          <a:lstStyle/>
          <a:p>
            <a:r>
              <a:rPr lang="ar-SA" dirty="0"/>
              <a:t>الصيغة الحديثة لنظرية كمية النقود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649896"/>
            <a:ext cx="10394707" cy="3724689"/>
          </a:xfrm>
        </p:spPr>
        <p:txBody>
          <a:bodyPr>
            <a:normAutofit fontScale="92500" lnSpcReduction="10000"/>
          </a:bodyPr>
          <a:lstStyle/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3 – أسعار السلع الأخرى: </a:t>
            </a:r>
            <a:r>
              <a:rPr lang="ar-SA" b="1" dirty="0" smtClean="0">
                <a:solidFill>
                  <a:srgbClr val="0070C0"/>
                </a:solidFill>
              </a:rPr>
              <a:t>(الأسهم ، السندات ، الأصول العينية)</a:t>
            </a:r>
          </a:p>
          <a:p>
            <a:r>
              <a:rPr lang="ar-SA" b="1" u="sng" dirty="0" smtClean="0">
                <a:solidFill>
                  <a:srgbClr val="0070C0"/>
                </a:solidFill>
              </a:rPr>
              <a:t>1 – الأسهم: </a:t>
            </a:r>
            <a:r>
              <a:rPr lang="ar-SA" u="sng" dirty="0" smtClean="0"/>
              <a:t> </a:t>
            </a:r>
            <a:r>
              <a:rPr lang="ar-SA" dirty="0" smtClean="0"/>
              <a:t>لها نوعين من الأرباح :</a:t>
            </a:r>
          </a:p>
          <a:p>
            <a:r>
              <a:rPr lang="ar-SA" dirty="0" smtClean="0"/>
              <a:t>أ – </a:t>
            </a:r>
            <a:r>
              <a:rPr lang="ar-SA" dirty="0" smtClean="0">
                <a:solidFill>
                  <a:srgbClr val="FB5CE9"/>
                </a:solidFill>
              </a:rPr>
              <a:t>العوائد</a:t>
            </a:r>
            <a:r>
              <a:rPr lang="ar-SA" dirty="0" smtClean="0"/>
              <a:t> المتحققة من </a:t>
            </a:r>
            <a:r>
              <a:rPr lang="ar-SA" dirty="0" smtClean="0">
                <a:solidFill>
                  <a:srgbClr val="FB5CE9"/>
                </a:solidFill>
              </a:rPr>
              <a:t>الأرباح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FB5CE9"/>
                </a:solidFill>
              </a:rPr>
              <a:t>الرأسمالية </a:t>
            </a:r>
            <a:r>
              <a:rPr lang="ar-SA" dirty="0" smtClean="0"/>
              <a:t>من ارتفاع أسعار أسهم الشركة .</a:t>
            </a:r>
          </a:p>
          <a:p>
            <a:r>
              <a:rPr lang="ar-SA" dirty="0" smtClean="0"/>
              <a:t>ب – </a:t>
            </a:r>
            <a:r>
              <a:rPr lang="ar-SA" dirty="0" smtClean="0">
                <a:solidFill>
                  <a:srgbClr val="FB5CE9"/>
                </a:solidFill>
              </a:rPr>
              <a:t>الأرباح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FB5CE9"/>
                </a:solidFill>
              </a:rPr>
              <a:t>السنوية</a:t>
            </a:r>
            <a:r>
              <a:rPr lang="ar-SA" dirty="0" smtClean="0"/>
              <a:t> من ممارسة النشاط .</a:t>
            </a:r>
          </a:p>
          <a:p>
            <a:r>
              <a:rPr lang="ar-SA" b="1" u="sng" dirty="0" smtClean="0">
                <a:solidFill>
                  <a:srgbClr val="0070C0"/>
                </a:solidFill>
              </a:rPr>
              <a:t>2 – السندات: </a:t>
            </a:r>
            <a:r>
              <a:rPr lang="ar-SA" dirty="0" smtClean="0"/>
              <a:t>لها عائدين:</a:t>
            </a:r>
          </a:p>
          <a:p>
            <a:r>
              <a:rPr lang="ar-SA" dirty="0" smtClean="0"/>
              <a:t>أ – عائد </a:t>
            </a:r>
            <a:r>
              <a:rPr lang="ar-SA" dirty="0" smtClean="0">
                <a:solidFill>
                  <a:srgbClr val="FB5CE9"/>
                </a:solidFill>
              </a:rPr>
              <a:t>الفائدة</a:t>
            </a:r>
            <a:r>
              <a:rPr lang="ar-SA" dirty="0" smtClean="0"/>
              <a:t> الثابتة</a:t>
            </a:r>
          </a:p>
          <a:p>
            <a:r>
              <a:rPr lang="ar-SA" dirty="0" smtClean="0"/>
              <a:t>ب – عائد تغير </a:t>
            </a:r>
            <a:r>
              <a:rPr lang="ar-SA" dirty="0" smtClean="0">
                <a:solidFill>
                  <a:srgbClr val="FB5CE9"/>
                </a:solidFill>
              </a:rPr>
              <a:t>سعر</a:t>
            </a:r>
            <a:r>
              <a:rPr lang="ar-SA" dirty="0" smtClean="0"/>
              <a:t> </a:t>
            </a:r>
            <a:r>
              <a:rPr lang="ar-SA" dirty="0" smtClean="0">
                <a:solidFill>
                  <a:srgbClr val="FB5CE9"/>
                </a:solidFill>
              </a:rPr>
              <a:t>السند </a:t>
            </a:r>
          </a:p>
          <a:p>
            <a:r>
              <a:rPr lang="ar-SA" b="1" u="sng" dirty="0" smtClean="0">
                <a:solidFill>
                  <a:srgbClr val="0070C0"/>
                </a:solidFill>
              </a:rPr>
              <a:t>3 – الأصول العينية: </a:t>
            </a:r>
            <a:r>
              <a:rPr lang="ar-SA" dirty="0" smtClean="0"/>
              <a:t>(الآلات و المعدات) تتغير تبعا للتغير في مستوى الأسعار.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272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210" y="89452"/>
            <a:ext cx="10396882" cy="655983"/>
          </a:xfrm>
        </p:spPr>
        <p:txBody>
          <a:bodyPr>
            <a:normAutofit fontScale="90000"/>
          </a:bodyPr>
          <a:lstStyle/>
          <a:p>
            <a:r>
              <a:rPr lang="ar-SA" dirty="0"/>
              <a:t>الصيغة الحديثة لنظرية كمية النقود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93895" y="745436"/>
            <a:ext cx="11015003" cy="5669432"/>
          </a:xfrm>
        </p:spPr>
        <p:txBody>
          <a:bodyPr>
            <a:normAutofit fontScale="92500" lnSpcReduction="20000"/>
          </a:bodyPr>
          <a:lstStyle/>
          <a:p>
            <a:r>
              <a:rPr lang="ar-SA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دالة الطلب على النقود لفريدمان :</a:t>
            </a: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</a:rPr>
              <a:t>Md</a:t>
            </a:r>
            <a:r>
              <a:rPr lang="en-US" sz="2800" dirty="0" smtClean="0">
                <a:solidFill>
                  <a:srgbClr val="00B0F0"/>
                </a:solidFill>
              </a:rPr>
              <a:t>/P = f{</a:t>
            </a:r>
            <a:r>
              <a:rPr lang="en-US" sz="2800" dirty="0" err="1" smtClean="0">
                <a:solidFill>
                  <a:srgbClr val="00B0F0"/>
                </a:solidFill>
              </a:rPr>
              <a:t>yp</a:t>
            </a:r>
            <a:r>
              <a:rPr lang="en-US" sz="2800" dirty="0" smtClean="0">
                <a:solidFill>
                  <a:srgbClr val="00B0F0"/>
                </a:solidFill>
              </a:rPr>
              <a:t>,(</a:t>
            </a:r>
            <a:r>
              <a:rPr lang="en-US" sz="2800" dirty="0" err="1" smtClean="0">
                <a:solidFill>
                  <a:srgbClr val="00B0F0"/>
                </a:solidFill>
              </a:rPr>
              <a:t>rb-rm</a:t>
            </a:r>
            <a:r>
              <a:rPr lang="en-US" sz="2800" dirty="0" smtClean="0">
                <a:solidFill>
                  <a:srgbClr val="00B0F0"/>
                </a:solidFill>
              </a:rPr>
              <a:t>),(re-</a:t>
            </a:r>
            <a:r>
              <a:rPr lang="en-US" sz="2800" dirty="0" err="1" smtClean="0">
                <a:solidFill>
                  <a:srgbClr val="00B0F0"/>
                </a:solidFill>
              </a:rPr>
              <a:t>rm</a:t>
            </a:r>
            <a:r>
              <a:rPr lang="en-US" sz="2800" dirty="0" smtClean="0">
                <a:solidFill>
                  <a:srgbClr val="00B0F0"/>
                </a:solidFill>
              </a:rPr>
              <a:t>),(</a:t>
            </a:r>
            <a:r>
              <a:rPr lang="el-GR" sz="2800" dirty="0" smtClean="0">
                <a:solidFill>
                  <a:srgbClr val="00B0F0"/>
                </a:solidFill>
              </a:rPr>
              <a:t>π</a:t>
            </a:r>
            <a:r>
              <a:rPr lang="en-US" sz="2800" dirty="0" smtClean="0">
                <a:solidFill>
                  <a:srgbClr val="00B0F0"/>
                </a:solidFill>
              </a:rPr>
              <a:t>-</a:t>
            </a:r>
            <a:r>
              <a:rPr lang="en-US" sz="2800" dirty="0" err="1" smtClean="0">
                <a:solidFill>
                  <a:srgbClr val="00B0F0"/>
                </a:solidFill>
              </a:rPr>
              <a:t>rm</a:t>
            </a:r>
            <a:r>
              <a:rPr lang="en-US" sz="2800" dirty="0" smtClean="0">
                <a:solidFill>
                  <a:srgbClr val="00B0F0"/>
                </a:solidFill>
              </a:rPr>
              <a:t>)}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Md</a:t>
            </a:r>
            <a:r>
              <a:rPr lang="en-US" dirty="0" smtClean="0">
                <a:solidFill>
                  <a:srgbClr val="00B0F0"/>
                </a:solidFill>
              </a:rPr>
              <a:t>/P </a:t>
            </a:r>
            <a:r>
              <a:rPr lang="ar-SA" dirty="0" smtClean="0"/>
              <a:t> الطلب الحقيقي على الأرصدة النقدية  </a:t>
            </a:r>
          </a:p>
          <a:p>
            <a:r>
              <a:rPr lang="en-US" dirty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yp</a:t>
            </a:r>
            <a:r>
              <a:rPr lang="en-US" dirty="0" smtClean="0"/>
              <a:t> </a:t>
            </a:r>
            <a:r>
              <a:rPr lang="ar-SA" dirty="0" smtClean="0"/>
              <a:t> الدخل الدائم علاقة طردية 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rm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ar-SA" dirty="0" smtClean="0"/>
              <a:t> العائد المتوقع من إبقاء النقود سائلة  </a:t>
            </a:r>
            <a:endParaRPr lang="en-US" dirty="0" smtClean="0"/>
          </a:p>
          <a:p>
            <a:r>
              <a:rPr lang="en-US" dirty="0" err="1" smtClean="0">
                <a:solidFill>
                  <a:srgbClr val="00B0F0"/>
                </a:solidFill>
              </a:rPr>
              <a:t>rb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ar-SA" dirty="0" smtClean="0"/>
              <a:t>  العائد المتوقع من السندات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</a:t>
            </a:r>
            <a:r>
              <a:rPr lang="en-US" dirty="0" smtClean="0"/>
              <a:t> </a:t>
            </a:r>
            <a:r>
              <a:rPr lang="ar-SA" dirty="0" smtClean="0">
                <a:solidFill>
                  <a:srgbClr val="00B0F0"/>
                </a:solidFill>
              </a:rPr>
              <a:t> </a:t>
            </a:r>
            <a:r>
              <a:rPr lang="ar-SA" dirty="0" smtClean="0"/>
              <a:t>العائد  المتوقع م الأسهم </a:t>
            </a:r>
          </a:p>
          <a:p>
            <a:r>
              <a:rPr lang="ar-SA" sz="2600" b="1" dirty="0">
                <a:solidFill>
                  <a:srgbClr val="00B0F0"/>
                </a:solidFill>
              </a:rPr>
              <a:t>∏</a:t>
            </a:r>
            <a:r>
              <a:rPr lang="en-US" dirty="0" smtClean="0"/>
              <a:t>  </a:t>
            </a:r>
            <a:r>
              <a:rPr lang="ar-SA" dirty="0" smtClean="0"/>
              <a:t> </a:t>
            </a:r>
            <a:r>
              <a:rPr lang="ar-SA" dirty="0" smtClean="0"/>
              <a:t>معدل التضخم </a:t>
            </a:r>
            <a:r>
              <a:rPr lang="ar-SA" dirty="0" smtClean="0"/>
              <a:t>المتوقع</a:t>
            </a:r>
            <a:endParaRPr lang="ar-SA" dirty="0" smtClean="0"/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توضح العلاقة </a:t>
            </a:r>
            <a:r>
              <a:rPr lang="ar-SA" dirty="0" smtClean="0">
                <a:solidFill>
                  <a:srgbClr val="FB5CE9"/>
                </a:solidFill>
              </a:rPr>
              <a:t>الطردية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بين الطلب الحقيقي </a:t>
            </a:r>
            <a:r>
              <a:rPr lang="ar-SA" dirty="0" smtClean="0">
                <a:solidFill>
                  <a:srgbClr val="FB5CE9"/>
                </a:solidFill>
              </a:rPr>
              <a:t>للنقود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و </a:t>
            </a:r>
            <a:r>
              <a:rPr lang="ar-SA" dirty="0" smtClean="0">
                <a:solidFill>
                  <a:srgbClr val="FB5CE9"/>
                </a:solidFill>
              </a:rPr>
              <a:t>الدخل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الدائم 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توضح العلاقة </a:t>
            </a:r>
            <a:r>
              <a:rPr lang="ar-SA" dirty="0" smtClean="0">
                <a:solidFill>
                  <a:srgbClr val="FB5CE9"/>
                </a:solidFill>
              </a:rPr>
              <a:t>العكسية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بين الطلب الحقيقي على </a:t>
            </a:r>
            <a:r>
              <a:rPr lang="ar-SA" dirty="0" smtClean="0">
                <a:solidFill>
                  <a:srgbClr val="FB5CE9"/>
                </a:solidFill>
              </a:rPr>
              <a:t>النقود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و العائد من </a:t>
            </a:r>
            <a:r>
              <a:rPr lang="ar-SA" dirty="0" smtClean="0">
                <a:solidFill>
                  <a:srgbClr val="FB5CE9"/>
                </a:solidFill>
              </a:rPr>
              <a:t>الاستثمارات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الثلاثة فارتفاع العائد على هذه الأصول يقلل الطلب على النقود و العكس صحيح 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تصل النظرية إلى ضعف أهمية معدل الفائدة في التأثير على الطلب على النقود و تؤكد في نفس الوقت على أهمية الدخل و بذلك تتشابه مع ما توصلت له كامبريج </a:t>
            </a:r>
          </a:p>
        </p:txBody>
      </p:sp>
    </p:spTree>
    <p:extLst>
      <p:ext uri="{BB962C8B-B14F-4D97-AF65-F5344CB8AC3E}">
        <p14:creationId xmlns:p14="http://schemas.microsoft.com/office/powerpoint/2010/main" val="301401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كمية النقود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620078"/>
            <a:ext cx="10394707" cy="3754507"/>
          </a:xfrm>
        </p:spPr>
        <p:txBody>
          <a:bodyPr>
            <a:normAutofit fontScale="85000" lnSpcReduction="20000"/>
          </a:bodyPr>
          <a:lstStyle/>
          <a:p>
            <a:r>
              <a:rPr lang="ar-SA" dirty="0" smtClean="0">
                <a:solidFill>
                  <a:srgbClr val="7030A0"/>
                </a:solidFill>
              </a:rPr>
              <a:t>وفقا للصيغة التقليدية للنظرية :</a:t>
            </a:r>
          </a:p>
          <a:p>
            <a:r>
              <a:rPr lang="ar-SA" dirty="0" smtClean="0"/>
              <a:t>زيادة النقود           زيادة الانفاق </a:t>
            </a:r>
            <a:r>
              <a:rPr lang="ar-SA" dirty="0"/>
              <a:t> </a:t>
            </a:r>
            <a:r>
              <a:rPr lang="ar-SA" dirty="0" smtClean="0"/>
              <a:t>         زيادة الناتج المحلي الإجمالي النقدي و ليس الحقيقي </a:t>
            </a:r>
          </a:p>
          <a:p>
            <a:r>
              <a:rPr lang="ar-SA" b="1" u="sng" dirty="0" smtClean="0">
                <a:solidFill>
                  <a:srgbClr val="C00000"/>
                </a:solidFill>
              </a:rPr>
              <a:t>عرض نظرية كمية النقود بطريقتين :</a:t>
            </a:r>
          </a:p>
          <a:p>
            <a:r>
              <a:rPr lang="ar-SA" u="sng" dirty="0" smtClean="0"/>
              <a:t>1</a:t>
            </a:r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-  الطريقة الأولى:  </a:t>
            </a:r>
            <a:r>
              <a:rPr lang="ar-SA" b="1" u="sng" dirty="0" smtClean="0">
                <a:solidFill>
                  <a:srgbClr val="FFC000"/>
                </a:solidFill>
              </a:rPr>
              <a:t>(صيغتين)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معادلة المبادلات  </a:t>
            </a:r>
            <a:r>
              <a:rPr lang="ar-SA" dirty="0" err="1" smtClean="0">
                <a:solidFill>
                  <a:srgbClr val="7030A0"/>
                </a:solidFill>
              </a:rPr>
              <a:t>لفيشر</a:t>
            </a:r>
            <a:r>
              <a:rPr lang="ar-SA" dirty="0" smtClean="0">
                <a:solidFill>
                  <a:srgbClr val="7030A0"/>
                </a:solidFill>
              </a:rPr>
              <a:t>، وتركز على استخدام النقود كوسيط للتبادل و لها صيغتين:</a:t>
            </a:r>
          </a:p>
          <a:p>
            <a:r>
              <a:rPr lang="ar-S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أ – </a:t>
            </a:r>
            <a:r>
              <a:rPr lang="ar-SA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الصيغة الأولى: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MV = PT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(1 )</a:t>
            </a:r>
            <a:endParaRPr lang="ar-SA" dirty="0" smtClean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1700" dirty="0" smtClean="0">
                <a:solidFill>
                  <a:srgbClr val="7030A0"/>
                </a:solidFill>
              </a:rPr>
              <a:t>M </a:t>
            </a:r>
            <a:r>
              <a:rPr lang="ar-SA" sz="1700" dirty="0" smtClean="0">
                <a:solidFill>
                  <a:srgbClr val="7030A0"/>
                </a:solidFill>
              </a:rPr>
              <a:t> الكمية  المعروضة من النقود ، </a:t>
            </a:r>
            <a:r>
              <a:rPr lang="en-US" sz="1700" dirty="0" smtClean="0">
                <a:solidFill>
                  <a:srgbClr val="7030A0"/>
                </a:solidFill>
              </a:rPr>
              <a:t> V </a:t>
            </a:r>
            <a:r>
              <a:rPr lang="ar-SA" sz="1700" dirty="0" smtClean="0">
                <a:solidFill>
                  <a:srgbClr val="7030A0"/>
                </a:solidFill>
              </a:rPr>
              <a:t> سرعة دوران النقود ، </a:t>
            </a:r>
            <a:r>
              <a:rPr lang="en-US" sz="1700" dirty="0" smtClean="0">
                <a:solidFill>
                  <a:srgbClr val="7030A0"/>
                </a:solidFill>
              </a:rPr>
              <a:t>P </a:t>
            </a:r>
            <a:r>
              <a:rPr lang="ar-SA" sz="1700" dirty="0" smtClean="0">
                <a:solidFill>
                  <a:srgbClr val="7030A0"/>
                </a:solidFill>
              </a:rPr>
              <a:t> المستوى العام للأسعار، </a:t>
            </a:r>
            <a:r>
              <a:rPr lang="en-US" sz="1700" dirty="0" smtClean="0">
                <a:solidFill>
                  <a:srgbClr val="7030A0"/>
                </a:solidFill>
              </a:rPr>
              <a:t>T </a:t>
            </a:r>
            <a:r>
              <a:rPr lang="ar-SA" sz="1700" dirty="0" smtClean="0">
                <a:solidFill>
                  <a:srgbClr val="7030A0"/>
                </a:solidFill>
              </a:rPr>
              <a:t> حجم المبادلات </a:t>
            </a:r>
            <a:endParaRPr lang="en-US" sz="1700" dirty="0" smtClean="0">
              <a:solidFill>
                <a:srgbClr val="7030A0"/>
              </a:solidFill>
            </a:endParaRPr>
          </a:p>
          <a:p>
            <a:r>
              <a:rPr lang="en-US" sz="1700" dirty="0" smtClean="0">
                <a:solidFill>
                  <a:srgbClr val="7030A0"/>
                </a:solidFill>
              </a:rPr>
              <a:t> PT </a:t>
            </a:r>
            <a:r>
              <a:rPr lang="ar-SA" sz="1700" dirty="0" smtClean="0">
                <a:solidFill>
                  <a:srgbClr val="7030A0"/>
                </a:solidFill>
              </a:rPr>
              <a:t> الدخل النقدي المتحقق من بيع السلع و الخدمات </a:t>
            </a:r>
          </a:p>
          <a:p>
            <a:r>
              <a:rPr lang="en-US" sz="1700" dirty="0" smtClean="0">
                <a:solidFill>
                  <a:srgbClr val="7030A0"/>
                </a:solidFill>
              </a:rPr>
              <a:t> MV  </a:t>
            </a:r>
            <a:r>
              <a:rPr lang="ar-SA" sz="1700" dirty="0" smtClean="0">
                <a:solidFill>
                  <a:srgbClr val="7030A0"/>
                </a:solidFill>
              </a:rPr>
              <a:t> الانفاق الكلي على السلع و الخدمات نفسها </a:t>
            </a:r>
            <a:endParaRPr lang="ar-SA" sz="1700" dirty="0">
              <a:solidFill>
                <a:srgbClr val="7030A0"/>
              </a:solidFill>
            </a:endParaRPr>
          </a:p>
        </p:txBody>
      </p:sp>
      <p:sp>
        <p:nvSpPr>
          <p:cNvPr id="4" name="سهم أيسر 3"/>
          <p:cNvSpPr/>
          <p:nvPr/>
        </p:nvSpPr>
        <p:spPr>
          <a:xfrm>
            <a:off x="9584176" y="2141020"/>
            <a:ext cx="268356" cy="2087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سهم أيسر 4"/>
          <p:cNvSpPr/>
          <p:nvPr/>
        </p:nvSpPr>
        <p:spPr>
          <a:xfrm>
            <a:off x="8058715" y="2141020"/>
            <a:ext cx="268356" cy="2087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21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sz="1700" dirty="0" smtClean="0">
                <a:solidFill>
                  <a:srgbClr val="7030A0"/>
                </a:solidFill>
              </a:rPr>
              <a:t>حجم المبادلات ( </a:t>
            </a:r>
            <a:r>
              <a:rPr lang="en-US" sz="1700" dirty="0" smtClean="0">
                <a:solidFill>
                  <a:srgbClr val="7030A0"/>
                </a:solidFill>
              </a:rPr>
              <a:t>T </a:t>
            </a:r>
            <a:r>
              <a:rPr lang="ar-SA" sz="1700" dirty="0" smtClean="0">
                <a:solidFill>
                  <a:srgbClr val="7030A0"/>
                </a:solidFill>
              </a:rPr>
              <a:t> ) : هو عدد المرات التي يبرم  خلالها شخصان صفقة لشراء سلع و خدمات( وليس عدد السلع و الخدمات)</a:t>
            </a:r>
          </a:p>
          <a:p>
            <a:r>
              <a:rPr lang="ar-SA" sz="1700" dirty="0" smtClean="0">
                <a:solidFill>
                  <a:srgbClr val="7030A0"/>
                </a:solidFill>
              </a:rPr>
              <a:t>سرعة دوان النقود ( </a:t>
            </a:r>
            <a:r>
              <a:rPr lang="en-US" sz="1700" dirty="0" smtClean="0">
                <a:solidFill>
                  <a:srgbClr val="7030A0"/>
                </a:solidFill>
              </a:rPr>
              <a:t>V  </a:t>
            </a:r>
            <a:r>
              <a:rPr lang="ar-SA" sz="1700" dirty="0" smtClean="0">
                <a:solidFill>
                  <a:srgbClr val="7030A0"/>
                </a:solidFill>
              </a:rPr>
              <a:t> ) : هي متوسط عدد المرات التي تستخدم فيها الوحدة النقدية (الريال ) للأنفاق على السلع و الخدمات النهائية </a:t>
            </a:r>
          </a:p>
          <a:p>
            <a:r>
              <a:rPr lang="ar-SA" dirty="0" smtClean="0">
                <a:solidFill>
                  <a:srgbClr val="00B050"/>
                </a:solidFill>
              </a:rPr>
              <a:t>العوامل المؤثرة على سرعة دوران النقود :</a:t>
            </a:r>
          </a:p>
          <a:p>
            <a:r>
              <a:rPr lang="ar-SA" dirty="0" smtClean="0"/>
              <a:t>أ – فترة تسلم الدخل</a:t>
            </a:r>
          </a:p>
          <a:p>
            <a:r>
              <a:rPr lang="ar-SA" dirty="0" smtClean="0"/>
              <a:t>ب – إمكانية استخدام الشيكات </a:t>
            </a:r>
          </a:p>
          <a:p>
            <a:r>
              <a:rPr lang="ar-SA" dirty="0" smtClean="0"/>
              <a:t>ج – بطاقات الائتمان 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كلما كانت هذه العوامل </a:t>
            </a:r>
            <a:r>
              <a:rPr lang="ar-SA" dirty="0" smtClean="0">
                <a:solidFill>
                  <a:srgbClr val="FFC000"/>
                </a:solidFill>
              </a:rPr>
              <a:t>مستقرة</a:t>
            </a:r>
            <a:r>
              <a:rPr lang="ar-SA" dirty="0" smtClean="0">
                <a:solidFill>
                  <a:srgbClr val="0070C0"/>
                </a:solidFill>
              </a:rPr>
              <a:t> كانت سرعة دوران النقود </a:t>
            </a:r>
            <a:r>
              <a:rPr lang="ar-SA" dirty="0" smtClean="0">
                <a:solidFill>
                  <a:srgbClr val="FFC000"/>
                </a:solidFill>
              </a:rPr>
              <a:t>مستقرة</a:t>
            </a:r>
            <a:r>
              <a:rPr lang="ar-SA" dirty="0" smtClean="0">
                <a:solidFill>
                  <a:srgbClr val="0070C0"/>
                </a:solidFill>
              </a:rPr>
              <a:t> الى حد كبير 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يفترض ثبات هذه العوامل في الاجل القصير   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0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كمية النقود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مثال :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عدد الأقلام المباعة 200 في السنة  ( صفقة) </a:t>
            </a:r>
            <a:r>
              <a:rPr lang="en-US" dirty="0" smtClean="0">
                <a:solidFill>
                  <a:srgbClr val="7030A0"/>
                </a:solidFill>
              </a:rPr>
              <a:t> T = 200</a:t>
            </a:r>
            <a:r>
              <a:rPr lang="ar-SA" dirty="0" smtClean="0">
                <a:solidFill>
                  <a:srgbClr val="7030A0"/>
                </a:solidFill>
              </a:rPr>
              <a:t>  ، وسعر القلم </a:t>
            </a:r>
            <a:r>
              <a:rPr lang="en-US" dirty="0" smtClean="0">
                <a:solidFill>
                  <a:srgbClr val="7030A0"/>
                </a:solidFill>
              </a:rPr>
              <a:t> P = 2</a:t>
            </a:r>
            <a:r>
              <a:rPr lang="ar-SA" dirty="0" smtClean="0">
                <a:solidFill>
                  <a:srgbClr val="7030A0"/>
                </a:solidFill>
              </a:rPr>
              <a:t> ، الكمية المعروضة من  النقود </a:t>
            </a:r>
            <a:r>
              <a:rPr lang="en-US" dirty="0" smtClean="0">
                <a:solidFill>
                  <a:srgbClr val="7030A0"/>
                </a:solidFill>
              </a:rPr>
              <a:t> M = 50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</a:p>
          <a:p>
            <a:r>
              <a:rPr lang="ar-SA" dirty="0" smtClean="0">
                <a:solidFill>
                  <a:srgbClr val="FF00DE"/>
                </a:solidFill>
              </a:rPr>
              <a:t>فإن سرعة دوران النقود  </a:t>
            </a:r>
            <a:r>
              <a:rPr lang="en-US" dirty="0" smtClean="0">
                <a:solidFill>
                  <a:srgbClr val="FF00DE"/>
                </a:solidFill>
              </a:rPr>
              <a:t>V = PT/M = 400/50 =8</a:t>
            </a:r>
            <a:endParaRPr lang="ar-SA" dirty="0" smtClean="0">
              <a:solidFill>
                <a:srgbClr val="FF00DE"/>
              </a:solidFill>
            </a:endParaRPr>
          </a:p>
          <a:p>
            <a:r>
              <a:rPr lang="ar-SA" dirty="0" smtClean="0">
                <a:solidFill>
                  <a:srgbClr val="C00000"/>
                </a:solidFill>
              </a:rPr>
              <a:t>تفسير النتيجة:</a:t>
            </a:r>
          </a:p>
          <a:p>
            <a:r>
              <a:rPr lang="ar-SA" dirty="0">
                <a:solidFill>
                  <a:srgbClr val="7030A0"/>
                </a:solidFill>
              </a:rPr>
              <a:t>إ</a:t>
            </a:r>
            <a:r>
              <a:rPr lang="ar-SA" dirty="0" smtClean="0">
                <a:solidFill>
                  <a:srgbClr val="7030A0"/>
                </a:solidFill>
              </a:rPr>
              <a:t>ذا كان حجم المبادلات السنوي قدرها200 ريال وعرض النقود قدرها  50 ريال فان سرعة الدوران للنقود بين الافراد الناتجة عن ذلك مقدارها 8  </a:t>
            </a:r>
          </a:p>
          <a:p>
            <a:r>
              <a:rPr lang="ar-SA" dirty="0" smtClean="0">
                <a:solidFill>
                  <a:srgbClr val="0070C0"/>
                </a:solidFill>
              </a:rPr>
              <a:t>عيوب هذه الطريقة:</a:t>
            </a:r>
          </a:p>
          <a:p>
            <a:r>
              <a:rPr lang="ar-SA" dirty="0" smtClean="0"/>
              <a:t>1-صعوبة قياس  </a:t>
            </a:r>
            <a:r>
              <a:rPr lang="en-US" dirty="0" smtClean="0"/>
              <a:t> T </a:t>
            </a:r>
            <a:r>
              <a:rPr lang="ar-SA" dirty="0" smtClean="0"/>
              <a:t> بسبب حجمها الهائل ، </a:t>
            </a:r>
          </a:p>
          <a:p>
            <a:r>
              <a:rPr lang="ar-SA" dirty="0" smtClean="0"/>
              <a:t>  2– بعض المبادلات تحتوي على سلع لسنوات سابقة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6549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كمية النقود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1649896"/>
            <a:ext cx="10394707" cy="3724689"/>
          </a:xfrm>
        </p:spPr>
        <p:txBody>
          <a:bodyPr>
            <a:normAutofit fontScale="85000" lnSpcReduction="20000"/>
          </a:bodyPr>
          <a:lstStyle/>
          <a:p>
            <a:r>
              <a:rPr lang="ar-SA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ب –  الصيغة   الثانية:  </a:t>
            </a:r>
            <a:r>
              <a:rPr lang="ar-SA" dirty="0" smtClean="0">
                <a:solidFill>
                  <a:srgbClr val="7030A0"/>
                </a:solidFill>
              </a:rPr>
              <a:t>صيغة الدخل  ( لتفادي العيوب في أ)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MV = </a:t>
            </a:r>
            <a:r>
              <a:rPr lang="en-US" dirty="0" err="1" smtClean="0">
                <a:solidFill>
                  <a:srgbClr val="00B050"/>
                </a:solidFill>
              </a:rPr>
              <a:t>Py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( 2 )  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</a:p>
          <a:p>
            <a:r>
              <a:rPr lang="ar-SA" dirty="0" smtClean="0"/>
              <a:t>(استبدال </a:t>
            </a:r>
            <a:r>
              <a:rPr lang="en-US" dirty="0" smtClean="0"/>
              <a:t> T </a:t>
            </a:r>
            <a:r>
              <a:rPr lang="ar-SA" dirty="0" smtClean="0"/>
              <a:t> ب </a:t>
            </a:r>
            <a:r>
              <a:rPr lang="en-US" dirty="0" smtClean="0"/>
              <a:t> y </a:t>
            </a:r>
            <a:r>
              <a:rPr lang="ar-SA" dirty="0" smtClean="0"/>
              <a:t> تفاديا لعيوب </a:t>
            </a:r>
            <a:r>
              <a:rPr lang="en-US" dirty="0" smtClean="0"/>
              <a:t> </a:t>
            </a:r>
            <a:r>
              <a:rPr lang="ar-SA" dirty="0" smtClean="0"/>
              <a:t>حجم المبادلات </a:t>
            </a:r>
            <a:r>
              <a:rPr lang="en-US" dirty="0" smtClean="0"/>
              <a:t> T </a:t>
            </a:r>
            <a:r>
              <a:rPr lang="ar-SA" dirty="0" smtClean="0"/>
              <a:t> في أ )</a:t>
            </a:r>
          </a:p>
          <a:p>
            <a:r>
              <a:rPr lang="en-US" dirty="0" smtClean="0"/>
              <a:t> y  </a:t>
            </a:r>
            <a:r>
              <a:rPr lang="ar-SA" dirty="0" smtClean="0"/>
              <a:t> الناتج القومي الحقيقي 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حسب هذه الصيغة فان زيادة كمية النقود تؤدي الى زيادة متناسبة في المستوى العام للأسعار( مضاعفة كمية النقود </a:t>
            </a:r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        مضاعفة المستوى العام للأسعار و بالتالي فان النتيجة الأساسية لنظرية كمية النقود هي أن كمية النقود ( المعروضة) تحدد المستوى العام للأسعار </a:t>
            </a:r>
          </a:p>
          <a:p>
            <a:r>
              <a:rPr lang="ar-SA" b="1" u="sng" dirty="0" smtClean="0">
                <a:solidFill>
                  <a:srgbClr val="FF0000"/>
                </a:solidFill>
              </a:rPr>
              <a:t>لماذا؟؟  </a:t>
            </a:r>
            <a:r>
              <a:rPr lang="ar-SA" b="1" u="sng" dirty="0" smtClean="0">
                <a:solidFill>
                  <a:srgbClr val="0070C0"/>
                </a:solidFill>
              </a:rPr>
              <a:t>لأن :</a:t>
            </a:r>
          </a:p>
          <a:p>
            <a:r>
              <a:rPr lang="ar-SA" dirty="0" smtClean="0"/>
              <a:t> ١-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M</a:t>
            </a:r>
            <a:r>
              <a:rPr lang="ar-SA" dirty="0" smtClean="0">
                <a:solidFill>
                  <a:srgbClr val="00B0F0"/>
                </a:solidFill>
              </a:rPr>
              <a:t> </a:t>
            </a:r>
            <a:r>
              <a:rPr lang="ar-SA" dirty="0" smtClean="0"/>
              <a:t>( الكمية المعروضة من النقود ) تخضع لتحكم متخذ القرار في السياسة النقدية  </a:t>
            </a:r>
          </a:p>
          <a:p>
            <a:r>
              <a:rPr lang="ar-SA" dirty="0" smtClean="0"/>
              <a:t>2-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 </a:t>
            </a:r>
            <a:r>
              <a:rPr lang="ar-SA" dirty="0" smtClean="0"/>
              <a:t>(سرعة دوران النقود) ثابتة على الأقل في الاجل القصير </a:t>
            </a:r>
          </a:p>
          <a:p>
            <a:r>
              <a:rPr lang="ar-SA" dirty="0" smtClean="0"/>
              <a:t>3 -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y</a:t>
            </a:r>
            <a:r>
              <a:rPr lang="en-US" dirty="0" smtClean="0"/>
              <a:t>  </a:t>
            </a:r>
            <a:r>
              <a:rPr lang="ar-SA" dirty="0" smtClean="0">
                <a:solidFill>
                  <a:srgbClr val="00B0F0"/>
                </a:solidFill>
              </a:rPr>
              <a:t> </a:t>
            </a:r>
            <a:r>
              <a:rPr lang="ar-SA" dirty="0" smtClean="0"/>
              <a:t>( الناتج الحقيقي) يكون عند التوظف الكامل ومن الصعب زيادته في الأجل القصير </a:t>
            </a:r>
            <a:r>
              <a:rPr lang="en-US" dirty="0" smtClean="0"/>
              <a:t> </a:t>
            </a:r>
            <a:endParaRPr lang="ar-SA" dirty="0" smtClean="0"/>
          </a:p>
        </p:txBody>
      </p:sp>
      <p:sp>
        <p:nvSpPr>
          <p:cNvPr id="4" name="سهم أيسر 3"/>
          <p:cNvSpPr/>
          <p:nvPr/>
        </p:nvSpPr>
        <p:spPr>
          <a:xfrm>
            <a:off x="2649063" y="3318811"/>
            <a:ext cx="337931" cy="2087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40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كمية النقود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88236" y="1610140"/>
            <a:ext cx="10792272" cy="3764446"/>
          </a:xfrm>
        </p:spPr>
        <p:txBody>
          <a:bodyPr>
            <a:normAutofit fontScale="92500" lnSpcReduction="10000"/>
          </a:bodyPr>
          <a:lstStyle/>
          <a:p>
            <a:r>
              <a:rPr lang="ar-SA" b="1" u="sng" dirty="0" smtClean="0">
                <a:solidFill>
                  <a:schemeClr val="accent4">
                    <a:lumMod val="75000"/>
                  </a:schemeClr>
                </a:solidFill>
              </a:rPr>
              <a:t>2 – الطريقة الثانية : </a:t>
            </a:r>
          </a:p>
          <a:p>
            <a:r>
              <a:rPr lang="ar-SA" b="1" dirty="0" smtClean="0">
                <a:solidFill>
                  <a:srgbClr val="7030A0"/>
                </a:solidFill>
              </a:rPr>
              <a:t>طريقة الأرصدة النقدية ( كمبردج) : </a:t>
            </a:r>
            <a:r>
              <a:rPr lang="ar-SA" dirty="0" smtClean="0"/>
              <a:t>ركزت على أن النقود  وسيلة للتبادل  و مخزن للقيمة</a:t>
            </a:r>
            <a:r>
              <a:rPr lang="ar-SA" dirty="0" smtClean="0">
                <a:solidFill>
                  <a:srgbClr val="7030A0"/>
                </a:solidFill>
              </a:rPr>
              <a:t>.. </a:t>
            </a:r>
            <a:r>
              <a:rPr lang="ar-SA" dirty="0" smtClean="0">
                <a:solidFill>
                  <a:srgbClr val="C00000"/>
                </a:solidFill>
              </a:rPr>
              <a:t>كيف ؟..</a:t>
            </a:r>
          </a:p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يرى أنصار هذه الطريقة أن الأفراد يحتفظون بالنقود كوسيط للتبادل ( الوظيفة الأساسية للنقود)  و هذا الاحتفاظ لا يدر عائد إلى أن  يتساوى عائد  الاحتفاظ بالنقود بعائد استخدام النقود كمخزن للقيمة من أصول  تدر عائد.</a:t>
            </a:r>
            <a:endParaRPr lang="ar-SA" dirty="0" smtClean="0">
              <a:solidFill>
                <a:srgbClr val="FF00DE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بعد أن يصبح عائد الأصول أكبر يتوقف الأفراد عن الاحتفاظ بالنقود و يشترون الأصول ذات العائد الأكبر </a:t>
            </a:r>
          </a:p>
          <a:p>
            <a:r>
              <a:rPr lang="ar-SA" dirty="0" smtClean="0">
                <a:solidFill>
                  <a:srgbClr val="FFC000"/>
                </a:solidFill>
              </a:rPr>
              <a:t>و نعبر عن طريقة كمبرج رياضيا :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Md</a:t>
            </a:r>
            <a:r>
              <a:rPr lang="en-US" dirty="0" smtClean="0">
                <a:solidFill>
                  <a:srgbClr val="00B050"/>
                </a:solidFill>
              </a:rPr>
              <a:t> = </a:t>
            </a:r>
            <a:r>
              <a:rPr lang="en-US" dirty="0" err="1" smtClean="0">
                <a:solidFill>
                  <a:srgbClr val="00B050"/>
                </a:solidFill>
              </a:rPr>
              <a:t>kPy</a:t>
            </a:r>
            <a:r>
              <a:rPr lang="ar-SA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( 3 )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الطلب على النقود </a:t>
            </a:r>
            <a:r>
              <a:rPr lang="ar-SA" dirty="0" smtClean="0">
                <a:solidFill>
                  <a:srgbClr val="7030A0"/>
                </a:solidFill>
              </a:rPr>
              <a:t>،</a:t>
            </a:r>
            <a:r>
              <a:rPr lang="en-US" dirty="0" smtClean="0">
                <a:solidFill>
                  <a:srgbClr val="7030A0"/>
                </a:solidFill>
              </a:rPr>
              <a:t> k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النسبة من الدخل التي يحتفظ بها الافراد كنقود سائلة </a:t>
            </a:r>
            <a:r>
              <a:rPr lang="ar-SA" dirty="0" smtClean="0">
                <a:solidFill>
                  <a:srgbClr val="7030A0"/>
                </a:solidFill>
              </a:rPr>
              <a:t>، </a:t>
            </a:r>
            <a:r>
              <a:rPr lang="en-US" dirty="0" smtClean="0">
                <a:solidFill>
                  <a:srgbClr val="7030A0"/>
                </a:solidFill>
              </a:rPr>
              <a:t> P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المستوى العام للأسعار </a:t>
            </a:r>
            <a:r>
              <a:rPr lang="ar-SA" dirty="0" smtClean="0">
                <a:solidFill>
                  <a:srgbClr val="7030A0"/>
                </a:solidFill>
              </a:rPr>
              <a:t>، </a:t>
            </a:r>
            <a:r>
              <a:rPr lang="en-US" dirty="0" smtClean="0">
                <a:solidFill>
                  <a:srgbClr val="7030A0"/>
                </a:solidFill>
              </a:rPr>
              <a:t> y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الناتج القومي الحقيقي  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،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Py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</a:t>
            </a:r>
            <a:r>
              <a:rPr lang="ar-S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الدخل الإجمالي النقدي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(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نسبة من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 )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6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نظرية كمية النقود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Md</a:t>
            </a:r>
            <a:r>
              <a:rPr lang="en-US" dirty="0" smtClean="0"/>
              <a:t> = </a:t>
            </a:r>
            <a:r>
              <a:rPr lang="en-US" dirty="0" err="1" smtClean="0"/>
              <a:t>kpy</a:t>
            </a:r>
            <a:endParaRPr lang="en-US" dirty="0" smtClean="0"/>
          </a:p>
          <a:p>
            <a:r>
              <a:rPr lang="ar-SA" dirty="0" smtClean="0"/>
              <a:t> 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عند التوازن الكمية المطلوبة من النقود = المعروضة منها</a:t>
            </a:r>
          </a:p>
          <a:p>
            <a:r>
              <a:rPr lang="en-US" dirty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= </a:t>
            </a:r>
            <a:r>
              <a:rPr lang="en-US" dirty="0" err="1" smtClean="0"/>
              <a:t>Md</a:t>
            </a:r>
            <a:r>
              <a:rPr lang="en-US" dirty="0" smtClean="0"/>
              <a:t> = </a:t>
            </a:r>
            <a:r>
              <a:rPr lang="en-US" dirty="0" err="1" smtClean="0"/>
              <a:t>kPy</a:t>
            </a:r>
            <a:r>
              <a:rPr lang="ar-SA" dirty="0"/>
              <a:t> </a:t>
            </a:r>
            <a:r>
              <a:rPr lang="ar-SA" dirty="0" smtClean="0"/>
              <a:t>          </a:t>
            </a:r>
            <a:r>
              <a:rPr lang="en-US" dirty="0" smtClean="0"/>
              <a:t> </a:t>
            </a:r>
            <a:r>
              <a:rPr lang="en-US" dirty="0" err="1" smtClean="0"/>
              <a:t>Md</a:t>
            </a:r>
            <a:r>
              <a:rPr lang="en-US" dirty="0" smtClean="0"/>
              <a:t>*1/K =</a:t>
            </a:r>
            <a:r>
              <a:rPr lang="en-US" dirty="0" err="1" smtClean="0"/>
              <a:t>Py</a:t>
            </a:r>
            <a:endParaRPr lang="en-US" dirty="0" smtClean="0"/>
          </a:p>
          <a:p>
            <a:r>
              <a:rPr lang="ar-SA" dirty="0" smtClean="0"/>
              <a:t>وفي  معادلة المبادلات  </a:t>
            </a:r>
            <a:r>
              <a:rPr lang="en-US" dirty="0" smtClean="0"/>
              <a:t> MV = </a:t>
            </a:r>
            <a:r>
              <a:rPr lang="en-US" dirty="0" err="1" smtClean="0"/>
              <a:t>Py</a:t>
            </a:r>
            <a:r>
              <a:rPr lang="en-US" dirty="0" smtClean="0"/>
              <a:t> </a:t>
            </a:r>
            <a:r>
              <a:rPr lang="ar-SA" dirty="0" smtClean="0"/>
              <a:t>  و بالتالي سنحصل على نفس النتيجة التي تحصلنا عليها في معادلة المبادلات وهي بافتراض ان </a:t>
            </a:r>
          </a:p>
          <a:p>
            <a:r>
              <a:rPr lang="ar-SA" dirty="0" smtClean="0"/>
              <a:t>الناتج النقدي عند التوظف الكامل  و </a:t>
            </a:r>
            <a:r>
              <a:rPr lang="en-US" dirty="0" smtClean="0"/>
              <a:t>K </a:t>
            </a:r>
            <a:r>
              <a:rPr lang="ar-SA" dirty="0" smtClean="0"/>
              <a:t> ثابتة في الاجل القصير فان زيادة كمية النقود  (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ar-SA" dirty="0" smtClean="0"/>
              <a:t> ) ستؤدي الى زيادة متناسبة في مستوى الأسعار ( </a:t>
            </a:r>
            <a:r>
              <a:rPr lang="en-US" dirty="0" smtClean="0"/>
              <a:t> P </a:t>
            </a:r>
            <a:r>
              <a:rPr lang="ar-SA" dirty="0" smtClean="0"/>
              <a:t> ) </a:t>
            </a:r>
          </a:p>
          <a:p>
            <a:r>
              <a:rPr lang="ar-SA" dirty="0" err="1" smtClean="0">
                <a:solidFill>
                  <a:schemeClr val="accent3">
                    <a:lumMod val="75000"/>
                  </a:schemeClr>
                </a:solidFill>
              </a:rPr>
              <a:t>بناءا</a:t>
            </a:r>
            <a:r>
              <a:rPr lang="ar-SA" dirty="0" smtClean="0">
                <a:solidFill>
                  <a:schemeClr val="accent3">
                    <a:lumMod val="75000"/>
                  </a:schemeClr>
                </a:solidFill>
              </a:rPr>
              <a:t> على التشابه السابق بين المعادلتين نستطيع كتابة معادلة كامبردج كالتالي </a:t>
            </a:r>
            <a:r>
              <a:rPr lang="ar-SA" dirty="0" smtClean="0"/>
              <a:t>: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M*1/K = </a:t>
            </a:r>
            <a:r>
              <a:rPr lang="en-US" dirty="0" err="1" smtClean="0">
                <a:solidFill>
                  <a:srgbClr val="00B050"/>
                </a:solidFill>
              </a:rPr>
              <a:t>Py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" name="سهم أيسر 3"/>
          <p:cNvSpPr/>
          <p:nvPr/>
        </p:nvSpPr>
        <p:spPr>
          <a:xfrm>
            <a:off x="8710654" y="2989406"/>
            <a:ext cx="511723" cy="3546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74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نظرية كمية النقود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M*1/K </a:t>
            </a:r>
            <a:r>
              <a:rPr lang="en-US" dirty="0">
                <a:solidFill>
                  <a:srgbClr val="0070C0"/>
                </a:solidFill>
              </a:rPr>
              <a:t>= </a:t>
            </a:r>
            <a:r>
              <a:rPr lang="en-US" dirty="0" err="1" smtClean="0">
                <a:solidFill>
                  <a:srgbClr val="0070C0"/>
                </a:solidFill>
              </a:rPr>
              <a:t>Py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1/K </a:t>
            </a:r>
            <a:r>
              <a:rPr lang="ar-SA" dirty="0" smtClean="0">
                <a:solidFill>
                  <a:srgbClr val="7030A0"/>
                </a:solidFill>
              </a:rPr>
              <a:t> = </a:t>
            </a:r>
            <a:r>
              <a:rPr lang="en-US" dirty="0" smtClean="0">
                <a:solidFill>
                  <a:srgbClr val="7030A0"/>
                </a:solidFill>
              </a:rPr>
              <a:t> V</a:t>
            </a:r>
            <a:endParaRPr lang="ar-SA" dirty="0" smtClean="0">
              <a:solidFill>
                <a:srgbClr val="7030A0"/>
              </a:solidFill>
            </a:endParaRPr>
          </a:p>
          <a:p>
            <a:r>
              <a:rPr lang="ar-SA" dirty="0" smtClean="0">
                <a:solidFill>
                  <a:srgbClr val="7030A0"/>
                </a:solidFill>
              </a:rPr>
              <a:t>حيث </a:t>
            </a:r>
            <a:r>
              <a:rPr lang="en-US" dirty="0" smtClean="0">
                <a:solidFill>
                  <a:srgbClr val="7030A0"/>
                </a:solidFill>
              </a:rPr>
              <a:t> k  </a:t>
            </a:r>
            <a:r>
              <a:rPr lang="ar-SA" dirty="0" smtClean="0">
                <a:solidFill>
                  <a:srgbClr val="7030A0"/>
                </a:solidFill>
              </a:rPr>
              <a:t> مقلوب سرعة الدوران للنقود (</a:t>
            </a:r>
            <a:r>
              <a:rPr lang="en-US" dirty="0" smtClean="0">
                <a:solidFill>
                  <a:srgbClr val="7030A0"/>
                </a:solidFill>
              </a:rPr>
              <a:t>V </a:t>
            </a:r>
            <a:r>
              <a:rPr lang="ar-SA" dirty="0" smtClean="0">
                <a:solidFill>
                  <a:srgbClr val="7030A0"/>
                </a:solidFill>
              </a:rPr>
              <a:t> )</a:t>
            </a:r>
          </a:p>
          <a:p>
            <a:r>
              <a:rPr lang="ar-SA" dirty="0" smtClean="0">
                <a:solidFill>
                  <a:srgbClr val="7030A0"/>
                </a:solidFill>
              </a:rPr>
              <a:t>ومن المثال السابق فان </a:t>
            </a:r>
            <a:r>
              <a:rPr lang="en-US" dirty="0" smtClean="0">
                <a:solidFill>
                  <a:srgbClr val="7030A0"/>
                </a:solidFill>
              </a:rPr>
              <a:t> V = 8 </a:t>
            </a:r>
            <a:r>
              <a:rPr lang="ar-SA" dirty="0" smtClean="0">
                <a:solidFill>
                  <a:srgbClr val="7030A0"/>
                </a:solidFill>
              </a:rPr>
              <a:t> </a:t>
            </a:r>
            <a:r>
              <a:rPr lang="ar-SA" dirty="0">
                <a:solidFill>
                  <a:srgbClr val="7030A0"/>
                </a:solidFill>
              </a:rPr>
              <a:t> </a:t>
            </a:r>
            <a:r>
              <a:rPr lang="ar-SA" dirty="0" smtClean="0">
                <a:solidFill>
                  <a:srgbClr val="7030A0"/>
                </a:solidFill>
              </a:rPr>
              <a:t>      </a:t>
            </a:r>
            <a:r>
              <a:rPr lang="en-US" dirty="0" smtClean="0">
                <a:solidFill>
                  <a:srgbClr val="7030A0"/>
                </a:solidFill>
              </a:rPr>
              <a:t> K = 1/8 </a:t>
            </a:r>
            <a:r>
              <a:rPr lang="ar-SA" dirty="0" smtClean="0">
                <a:solidFill>
                  <a:srgbClr val="7030A0"/>
                </a:solidFill>
              </a:rPr>
              <a:t> أي أن الأفراد يرغبون بالاحتفاظ  بثمن الدخل في شكل نقود سائلة     </a:t>
            </a:r>
            <a:endParaRPr lang="en-US" dirty="0">
              <a:solidFill>
                <a:srgbClr val="7030A0"/>
              </a:solidFill>
            </a:endParaRPr>
          </a:p>
          <a:p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4" name="سهم أيسر 3"/>
          <p:cNvSpPr/>
          <p:nvPr/>
        </p:nvSpPr>
        <p:spPr>
          <a:xfrm>
            <a:off x="7792562" y="4067092"/>
            <a:ext cx="489289" cy="3350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926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الحدث الرئيسي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1206</TotalTime>
  <Words>2536</Words>
  <Application>Microsoft Office PowerPoint</Application>
  <PresentationFormat>مخصص</PresentationFormat>
  <Paragraphs>223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الحدث الرئيسي</vt:lpstr>
      <vt:lpstr>الفصل الثالث عشر</vt:lpstr>
      <vt:lpstr>المقدمة</vt:lpstr>
      <vt:lpstr>نظرية كمية النقود</vt:lpstr>
      <vt:lpstr>عرض تقديمي في PowerPoint</vt:lpstr>
      <vt:lpstr>نظرية كمية النقود</vt:lpstr>
      <vt:lpstr>نظرية كمية النقود</vt:lpstr>
      <vt:lpstr>نظرية كمية النقود</vt:lpstr>
      <vt:lpstr>نظرية كمية النقود</vt:lpstr>
      <vt:lpstr>نظرية كمية النقود</vt:lpstr>
      <vt:lpstr>تقويم نظرية كمية النقود </vt:lpstr>
      <vt:lpstr>نظرية كنز للطلب على النقود  </vt:lpstr>
      <vt:lpstr>نظرية كنز للطلب على النقود  </vt:lpstr>
      <vt:lpstr>نظرية كنز للطلب على النقود  </vt:lpstr>
      <vt:lpstr>نظرية كنز للطلب على النقود  </vt:lpstr>
      <vt:lpstr>نظرية كنز للطلب على النقودx  </vt:lpstr>
      <vt:lpstr>نظرية كنز للطلب على النقود  </vt:lpstr>
      <vt:lpstr>نظرية كنز للطلب على النقود</vt:lpstr>
      <vt:lpstr>نظرية كنز للطلب على النقود  رسم بياني الطلب على النقود بدافع المضاربة: </vt:lpstr>
      <vt:lpstr>نظرية كنز للطلب على النقود</vt:lpstr>
      <vt:lpstr>نظرية كنز للطلب على النقود  </vt:lpstr>
      <vt:lpstr>نظرية كنز للطلب على النقود  </vt:lpstr>
      <vt:lpstr>التطورات الحديثة لنظرية كينزx </vt:lpstr>
      <vt:lpstr>التطورات الحديثة لنظرية كينزx </vt:lpstr>
      <vt:lpstr>التطورات الحديثة لنظرية كينزx </vt:lpstr>
      <vt:lpstr>الصيغة الحديثة لنظرية كمية النقود</vt:lpstr>
      <vt:lpstr>عوامل الطلب على النقود</vt:lpstr>
      <vt:lpstr>الصيغة الحديثة لنظرية كمية النقود</vt:lpstr>
      <vt:lpstr>الصيغة الحديثة لنظرية كمية النقود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الثالث عشر</dc:title>
  <dc:creator>n</dc:creator>
  <cp:lastModifiedBy>samalmalki</cp:lastModifiedBy>
  <cp:revision>100</cp:revision>
  <dcterms:created xsi:type="dcterms:W3CDTF">2016-11-02T13:24:25Z</dcterms:created>
  <dcterms:modified xsi:type="dcterms:W3CDTF">2017-10-12T04:52:13Z</dcterms:modified>
</cp:coreProperties>
</file>