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3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029DCDA-A067-472F-AD60-C56A548F1C46}" type="datetimeFigureOut">
              <a:rPr lang="ar-SA" smtClean="0"/>
              <a:t>30 محرم،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BA2CB93-CB58-436D-8D90-FC371846F43F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90200" y="1003989"/>
            <a:ext cx="3793678" cy="3349641"/>
          </a:xfrm>
        </p:spPr>
        <p:txBody>
          <a:bodyPr/>
          <a:lstStyle/>
          <a:p>
            <a:r>
              <a:rPr lang="ar-SA" dirty="0" smtClean="0"/>
              <a:t>الفصل الثاني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200" dirty="0"/>
              <a:t>أ</a:t>
            </a:r>
            <a:r>
              <a:rPr lang="ar-SA" sz="3200" dirty="0" smtClean="0"/>
              <a:t>ساسيات </a:t>
            </a:r>
            <a:r>
              <a:rPr lang="ar-SA" sz="3200" dirty="0" smtClean="0"/>
              <a:t>معدل الفائدة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24847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374" y="2438400"/>
            <a:ext cx="10948897" cy="4310270"/>
          </a:xfrm>
        </p:spPr>
        <p:txBody>
          <a:bodyPr/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الطلب  على الائتمان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Demand For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Credit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يوضح منحنى الطلب على الائتمان العلاقة العكسية ( السالبة) بين الكمية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المطلوبة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من ( الائتمان ( القروض) وسعر الفائدة  ( معدل العائد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انخفاض سعر الفائدة  يزيد  الكمية المطلوبة من  الائتمان ويجعل </a:t>
            </a:r>
            <a:r>
              <a:rPr lang="ar-SA" dirty="0" smtClean="0">
                <a:solidFill>
                  <a:srgbClr val="7030A0"/>
                </a:solidFill>
              </a:rPr>
              <a:t>الأفراد </a:t>
            </a:r>
            <a:r>
              <a:rPr lang="ar-SA" dirty="0" smtClean="0">
                <a:solidFill>
                  <a:srgbClr val="7030A0"/>
                </a:solidFill>
              </a:rPr>
              <a:t>و الشركات تفضل </a:t>
            </a:r>
            <a:r>
              <a:rPr lang="ar-SA" dirty="0" smtClean="0">
                <a:solidFill>
                  <a:srgbClr val="7030A0"/>
                </a:solidFill>
              </a:rPr>
              <a:t>أن </a:t>
            </a:r>
            <a:r>
              <a:rPr lang="ar-SA" dirty="0" smtClean="0">
                <a:solidFill>
                  <a:srgbClr val="7030A0"/>
                </a:solidFill>
              </a:rPr>
              <a:t>تقترض و لا </a:t>
            </a:r>
            <a:r>
              <a:rPr lang="ar-SA" dirty="0" smtClean="0">
                <a:solidFill>
                  <a:srgbClr val="7030A0"/>
                </a:solidFill>
              </a:rPr>
              <a:t>تقرض، </a:t>
            </a:r>
            <a:r>
              <a:rPr lang="ar-SA" dirty="0" smtClean="0">
                <a:solidFill>
                  <a:srgbClr val="7030A0"/>
                </a:solidFill>
              </a:rPr>
              <a:t>أي تفضل الاستهلاك الحالي على المستقبلي  و أيضا يشجع المستثمرين على طلب القروض من </a:t>
            </a:r>
            <a:r>
              <a:rPr lang="ar-SA" dirty="0" smtClean="0">
                <a:solidFill>
                  <a:srgbClr val="7030A0"/>
                </a:solidFill>
              </a:rPr>
              <a:t>أجل </a:t>
            </a:r>
            <a:r>
              <a:rPr lang="ar-SA" dirty="0" smtClean="0">
                <a:solidFill>
                  <a:srgbClr val="7030A0"/>
                </a:solidFill>
              </a:rPr>
              <a:t>الاستثمار (زيادة في الاستهلاك و الاستثمار تؤدي </a:t>
            </a:r>
            <a:r>
              <a:rPr lang="ar-SA" dirty="0" smtClean="0">
                <a:solidFill>
                  <a:srgbClr val="7030A0"/>
                </a:solidFill>
              </a:rPr>
              <a:t>إلى زيادة الكمية </a:t>
            </a:r>
            <a:r>
              <a:rPr lang="ar-SA" dirty="0" smtClean="0">
                <a:solidFill>
                  <a:srgbClr val="7030A0"/>
                </a:solidFill>
              </a:rPr>
              <a:t>المطلوبة من الائتمان  بسبب انخفاض سعر الفائدة</a:t>
            </a:r>
            <a:r>
              <a:rPr lang="ar-SA" dirty="0" smtClean="0">
                <a:solidFill>
                  <a:srgbClr val="7030A0"/>
                </a:solidFill>
              </a:rPr>
              <a:t>) مع </a:t>
            </a:r>
            <a:r>
              <a:rPr lang="ar-SA" dirty="0" smtClean="0">
                <a:solidFill>
                  <a:srgbClr val="7030A0"/>
                </a:solidFill>
              </a:rPr>
              <a:t>افتراض ثبات العوامل الأخرى </a:t>
            </a:r>
            <a:r>
              <a:rPr lang="ar-SA" dirty="0" smtClean="0">
                <a:solidFill>
                  <a:srgbClr val="7030A0"/>
                </a:solidFill>
              </a:rPr>
              <a:t>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منحنى الطلب على الائتمان سالب الميل و يتجه من اليسار الى اليمين بسبب العلاقة العكسية السابقة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141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8236" y="2438400"/>
            <a:ext cx="11416036" cy="3651504"/>
          </a:xfrm>
        </p:spPr>
        <p:txBody>
          <a:bodyPr/>
          <a:lstStyle/>
          <a:p>
            <a:r>
              <a:rPr lang="ar-SA" dirty="0" smtClean="0">
                <a:solidFill>
                  <a:srgbClr val="7030A0"/>
                </a:solidFill>
              </a:rPr>
              <a:t>منحنى الطلب على الائتمان بيانيا و يرمز له ب ( </a:t>
            </a:r>
            <a:r>
              <a:rPr lang="en-US" dirty="0" smtClean="0">
                <a:solidFill>
                  <a:srgbClr val="7030A0"/>
                </a:solidFill>
              </a:rPr>
              <a:t>DF </a:t>
            </a:r>
            <a:r>
              <a:rPr lang="ar-SA" dirty="0" smtClean="0">
                <a:solidFill>
                  <a:srgbClr val="7030A0"/>
                </a:solidFill>
              </a:rPr>
              <a:t>)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المحدد الأساسي له سعر الفائدة على المحور الرأسي </a:t>
            </a:r>
            <a:r>
              <a:rPr lang="ar-SA" dirty="0" smtClean="0">
                <a:solidFill>
                  <a:srgbClr val="7030A0"/>
                </a:solidFill>
              </a:rPr>
              <a:t>                                                                                            و </a:t>
            </a:r>
            <a:r>
              <a:rPr lang="ar-SA" dirty="0" smtClean="0">
                <a:solidFill>
                  <a:srgbClr val="7030A0"/>
                </a:solidFill>
              </a:rPr>
              <a:t>الكمية المطلوبة من الائتمان على المحور </a:t>
            </a:r>
            <a:r>
              <a:rPr lang="ar-SA" dirty="0" smtClean="0">
                <a:solidFill>
                  <a:srgbClr val="7030A0"/>
                </a:solidFill>
              </a:rPr>
              <a:t>الأفقي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أي تغير لسعر الفائدة يحدث حركة على نفس المنحنى</a:t>
            </a:r>
          </a:p>
          <a:p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471" y="1514720"/>
            <a:ext cx="4152562" cy="5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784" y="2438399"/>
            <a:ext cx="11505488" cy="4340087"/>
          </a:xfrm>
        </p:spPr>
        <p:txBody>
          <a:bodyPr>
            <a:normAutofit lnSpcReduction="10000"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3 - معدل الفائدة التوازني (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Equilibrium Interest Rate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):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يتحقق التوازن بتساوي الكمية المطلوبة على  الائتمان مع الكمية المعروضة منه و عند نفس سعر الفائدة( معدل العائد) و عندها يكون هذا المعدل للعائد  هو معدل الفائدة </a:t>
            </a:r>
            <a:r>
              <a:rPr lang="ar-SA" dirty="0" smtClean="0">
                <a:solidFill>
                  <a:srgbClr val="7030A0"/>
                </a:solidFill>
              </a:rPr>
              <a:t>التوازني.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أي سعر </a:t>
            </a:r>
            <a:r>
              <a:rPr lang="ar-SA" dirty="0" smtClean="0">
                <a:solidFill>
                  <a:srgbClr val="7030A0"/>
                </a:solidFill>
              </a:rPr>
              <a:t>أكبر </a:t>
            </a:r>
            <a:r>
              <a:rPr lang="ar-SA" dirty="0" smtClean="0">
                <a:solidFill>
                  <a:srgbClr val="7030A0"/>
                </a:solidFill>
              </a:rPr>
              <a:t>من سعر الفائدة التوازني يحقق فائض في عرض </a:t>
            </a:r>
            <a:r>
              <a:rPr lang="ar-SA" dirty="0" smtClean="0">
                <a:solidFill>
                  <a:srgbClr val="7030A0"/>
                </a:solidFill>
              </a:rPr>
              <a:t>الائتمان .. </a:t>
            </a:r>
            <a:r>
              <a:rPr lang="ar-SA" b="1" dirty="0" smtClean="0">
                <a:solidFill>
                  <a:srgbClr val="FF0000"/>
                </a:solidFill>
              </a:rPr>
              <a:t>لماذا؟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0070C0"/>
                </a:solidFill>
              </a:rPr>
              <a:t>لأن الكمية المعروضة تكون أكبر من الكمية المطلوبة.</a:t>
            </a:r>
            <a:endParaRPr lang="ar-SA" dirty="0" smtClean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أي سعر اقل من سعر الفائدة  التوازني يحقق فائض طلب على </a:t>
            </a:r>
            <a:r>
              <a:rPr lang="ar-SA" dirty="0" smtClean="0">
                <a:solidFill>
                  <a:srgbClr val="7030A0"/>
                </a:solidFill>
              </a:rPr>
              <a:t>الائتمان .. </a:t>
            </a:r>
            <a:r>
              <a:rPr lang="ar-SA" b="1" dirty="0" smtClean="0">
                <a:solidFill>
                  <a:srgbClr val="FF0000"/>
                </a:solidFill>
              </a:rPr>
              <a:t>لماذا </a:t>
            </a:r>
            <a:r>
              <a:rPr lang="ar-SA" b="1" dirty="0" smtClean="0">
                <a:solidFill>
                  <a:srgbClr val="FF0000"/>
                </a:solidFill>
              </a:rPr>
              <a:t>؟</a:t>
            </a:r>
          </a:p>
          <a:p>
            <a:endParaRPr lang="ar-SA" b="1" dirty="0" smtClean="0">
              <a:solidFill>
                <a:srgbClr val="FF0000"/>
              </a:solidFill>
            </a:endParaRP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تأثير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الفوائض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السابقة: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فائض العرض يضغط على السعر الحالي لينخفض ويعود للسعر التوازني.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ما تأثير فائض الطلب؟</a:t>
            </a:r>
          </a:p>
          <a:p>
            <a:endParaRPr lang="ar-SA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3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0926" y="69301"/>
            <a:ext cx="8770571" cy="1560716"/>
          </a:xfrm>
        </p:spPr>
        <p:txBody>
          <a:bodyPr/>
          <a:lstStyle/>
          <a:p>
            <a:r>
              <a:rPr lang="ar-SA"/>
              <a:t>أساسيات 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33700" y="1630017"/>
            <a:ext cx="8770571" cy="4459887"/>
          </a:xfrm>
        </p:spPr>
        <p:txBody>
          <a:bodyPr/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التوازن في سوق الائتمان و تحديد معدل الفائدة التوازني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بيانيا :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4851" y="1326902"/>
            <a:ext cx="3964945" cy="59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3184" y="2438399"/>
            <a:ext cx="10591088" cy="4220817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خامسا : الدور التخصصي لمعدل الفائدة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The Allocative Role Of Interest Rate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معدل الفائدة هو سعر </a:t>
            </a:r>
            <a:r>
              <a:rPr lang="ar-SA" dirty="0" smtClean="0">
                <a:solidFill>
                  <a:srgbClr val="0070C0"/>
                </a:solidFill>
              </a:rPr>
              <a:t>أو </a:t>
            </a:r>
            <a:r>
              <a:rPr lang="ar-SA" dirty="0" smtClean="0">
                <a:solidFill>
                  <a:srgbClr val="0070C0"/>
                </a:solidFill>
              </a:rPr>
              <a:t>ثمن  الائتمان ( القرض) الذي يساعد على توزيع الموارد المالية المتاحة بين المشروعات الاستثمارية </a:t>
            </a:r>
            <a:r>
              <a:rPr lang="ar-SA" dirty="0" smtClean="0">
                <a:solidFill>
                  <a:srgbClr val="0070C0"/>
                </a:solidFill>
              </a:rPr>
              <a:t>.</a:t>
            </a:r>
          </a:p>
          <a:p>
            <a:endParaRPr lang="ar-SA" dirty="0" smtClean="0"/>
          </a:p>
          <a:p>
            <a:r>
              <a:rPr lang="ar-SA" b="1" dirty="0" smtClean="0">
                <a:solidFill>
                  <a:srgbClr val="FF0000"/>
                </a:solidFill>
              </a:rPr>
              <a:t>مثال: </a:t>
            </a:r>
          </a:p>
          <a:p>
            <a:r>
              <a:rPr lang="ar-SA" dirty="0" smtClean="0"/>
              <a:t> </a:t>
            </a:r>
            <a:r>
              <a:rPr lang="ar-SA" dirty="0">
                <a:solidFill>
                  <a:srgbClr val="002060"/>
                </a:solidFill>
              </a:rPr>
              <a:t>إ</a:t>
            </a:r>
            <a:r>
              <a:rPr lang="ar-SA" dirty="0" smtClean="0">
                <a:solidFill>
                  <a:srgbClr val="002060"/>
                </a:solidFill>
              </a:rPr>
              <a:t>ذا </a:t>
            </a:r>
            <a:r>
              <a:rPr lang="ar-SA" dirty="0" smtClean="0">
                <a:solidFill>
                  <a:srgbClr val="002060"/>
                </a:solidFill>
              </a:rPr>
              <a:t>كان معدل الفائدة في سوق الائتمان يساوي 5% بينما العائد من إقامة مشروع استثماري </a:t>
            </a:r>
            <a:r>
              <a:rPr lang="ar-SA" dirty="0" smtClean="0">
                <a:solidFill>
                  <a:srgbClr val="002060"/>
                </a:solidFill>
              </a:rPr>
              <a:t>آخر </a:t>
            </a:r>
            <a:r>
              <a:rPr lang="ar-SA" dirty="0" smtClean="0">
                <a:solidFill>
                  <a:srgbClr val="002060"/>
                </a:solidFill>
              </a:rPr>
              <a:t>( مصنع ) </a:t>
            </a:r>
            <a:r>
              <a:rPr lang="ar-SA" dirty="0" smtClean="0">
                <a:solidFill>
                  <a:srgbClr val="002060"/>
                </a:solidFill>
              </a:rPr>
              <a:t>هو 8</a:t>
            </a:r>
            <a:r>
              <a:rPr lang="ar-SA" dirty="0" smtClean="0">
                <a:solidFill>
                  <a:srgbClr val="002060"/>
                </a:solidFill>
              </a:rPr>
              <a:t>% فمن المرجح التوجه  للاقتراض من </a:t>
            </a:r>
            <a:r>
              <a:rPr lang="ar-SA" dirty="0" smtClean="0">
                <a:solidFill>
                  <a:srgbClr val="002060"/>
                </a:solidFill>
              </a:rPr>
              <a:t>أجل </a:t>
            </a:r>
            <a:r>
              <a:rPr lang="ar-SA" dirty="0" smtClean="0">
                <a:solidFill>
                  <a:srgbClr val="002060"/>
                </a:solidFill>
              </a:rPr>
              <a:t>انشاء المصنع ذو العائد الأعلى و التضحية بإقراض النقود  فقط ذات العائد الأقل( كفاءة استخداما لمورد</a:t>
            </a:r>
            <a:r>
              <a:rPr lang="ar-SA" dirty="0" smtClean="0">
                <a:solidFill>
                  <a:srgbClr val="002060"/>
                </a:solidFill>
              </a:rPr>
              <a:t>).</a:t>
            </a:r>
          </a:p>
          <a:p>
            <a:endParaRPr lang="ar-SA" dirty="0" smtClean="0"/>
          </a:p>
          <a:p>
            <a:r>
              <a:rPr lang="ar-SA" dirty="0" smtClean="0"/>
              <a:t>يعمل معدل العائد السائد في السوق كما ذكرنا سابقا على تحديد رغبة </a:t>
            </a:r>
            <a:r>
              <a:rPr lang="ar-SA" dirty="0" smtClean="0"/>
              <a:t>الأفراد في </a:t>
            </a:r>
            <a:r>
              <a:rPr lang="ar-SA" dirty="0" smtClean="0"/>
              <a:t>زيادة استهلاكهم الحالي </a:t>
            </a:r>
            <a:r>
              <a:rPr lang="ar-SA" dirty="0" smtClean="0"/>
              <a:t>أو </a:t>
            </a:r>
            <a:r>
              <a:rPr lang="ar-SA" dirty="0" smtClean="0"/>
              <a:t>زيادة استهلاكهم المستقبلي </a:t>
            </a:r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3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478" y="111145"/>
            <a:ext cx="8770571" cy="902646"/>
          </a:xfrm>
        </p:spPr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8478" y="1013791"/>
            <a:ext cx="11455793" cy="5754757"/>
          </a:xfrm>
        </p:spPr>
        <p:txBody>
          <a:bodyPr>
            <a:normAutofit fontScale="92500" lnSpcReduction="10000"/>
          </a:bodyPr>
          <a:lstStyle/>
          <a:p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سادسا : المعدل الاسمي و المعدل الحقيقي للفائدة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Nominal Versus Real Interest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Rate</a:t>
            </a:r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b="1" dirty="0" smtClean="0">
                <a:solidFill>
                  <a:srgbClr val="FFC000"/>
                </a:solidFill>
              </a:rPr>
              <a:t>تعريف المعدل الاسمي للفائدة :</a:t>
            </a:r>
            <a:r>
              <a:rPr lang="ar-SA" dirty="0" smtClean="0">
                <a:solidFill>
                  <a:srgbClr val="7030A0"/>
                </a:solidFill>
              </a:rPr>
              <a:t>هو المعدل الذي يتم عنده تبادل وحدة نقدية واحدة في الوقت الحاضر بالوحدة نفسها في المستقبل و بزيادة تساوي معدل </a:t>
            </a:r>
            <a:r>
              <a:rPr lang="ar-SA" dirty="0" smtClean="0">
                <a:solidFill>
                  <a:srgbClr val="7030A0"/>
                </a:solidFill>
              </a:rPr>
              <a:t>الفائدة.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rgbClr val="FF0000"/>
                </a:solidFill>
              </a:rPr>
              <a:t>مثال: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إ</a:t>
            </a:r>
            <a:r>
              <a:rPr lang="ar-SA" dirty="0" smtClean="0">
                <a:solidFill>
                  <a:srgbClr val="7030A0"/>
                </a:solidFill>
              </a:rPr>
              <a:t>ذا </a:t>
            </a:r>
            <a:r>
              <a:rPr lang="ar-SA" dirty="0" smtClean="0">
                <a:solidFill>
                  <a:srgbClr val="7030A0"/>
                </a:solidFill>
              </a:rPr>
              <a:t>كان المعدل الاسمي للفائدة 10% سنويا </a:t>
            </a:r>
            <a:r>
              <a:rPr lang="ar-SA" dirty="0" smtClean="0">
                <a:solidFill>
                  <a:srgbClr val="7030A0"/>
                </a:solidFill>
              </a:rPr>
              <a:t>فإن </a:t>
            </a:r>
            <a:r>
              <a:rPr lang="ar-SA" dirty="0" smtClean="0">
                <a:solidFill>
                  <a:srgbClr val="7030A0"/>
                </a:solidFill>
              </a:rPr>
              <a:t>ريال واحد </a:t>
            </a:r>
            <a:r>
              <a:rPr lang="ar-SA" dirty="0" smtClean="0">
                <a:solidFill>
                  <a:srgbClr val="7030A0"/>
                </a:solidFill>
              </a:rPr>
              <a:t>الآن </a:t>
            </a:r>
            <a:r>
              <a:rPr lang="ar-SA" dirty="0" smtClean="0">
                <a:solidFill>
                  <a:srgbClr val="7030A0"/>
                </a:solidFill>
              </a:rPr>
              <a:t>يمكن مبادلته ب 1.10 بعد سنه من </a:t>
            </a:r>
            <a:r>
              <a:rPr lang="ar-SA" dirty="0" smtClean="0">
                <a:solidFill>
                  <a:srgbClr val="7030A0"/>
                </a:solidFill>
              </a:rPr>
              <a:t>الآن 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rgbClr val="FFC000"/>
                </a:solidFill>
              </a:rPr>
              <a:t>تعريف المعدل الحقيقي للفائدة </a:t>
            </a:r>
            <a:r>
              <a:rPr lang="ar-SA" dirty="0" smtClean="0">
                <a:solidFill>
                  <a:srgbClr val="7030A0"/>
                </a:solidFill>
              </a:rPr>
              <a:t>: هو المعدل الذي يتم عنده تبادل وحدة نقدية واحدة </a:t>
            </a:r>
            <a:r>
              <a:rPr lang="ar-SA" dirty="0" smtClean="0">
                <a:solidFill>
                  <a:srgbClr val="7030A0"/>
                </a:solidFill>
              </a:rPr>
              <a:t>الآن </a:t>
            </a:r>
            <a:r>
              <a:rPr lang="ar-SA" dirty="0" smtClean="0">
                <a:solidFill>
                  <a:srgbClr val="7030A0"/>
                </a:solidFill>
              </a:rPr>
              <a:t>بالوحدة نفسها بالمستقبل  هذا في حال عدم وجود </a:t>
            </a:r>
            <a:r>
              <a:rPr lang="ar-SA" dirty="0" smtClean="0">
                <a:solidFill>
                  <a:srgbClr val="7030A0"/>
                </a:solidFill>
              </a:rPr>
              <a:t>تضخم.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rgbClr val="C00000"/>
                </a:solidFill>
              </a:rPr>
              <a:t>العلاقة بين بين معدل الفائدة الاسمي و الحقيقي </a:t>
            </a:r>
            <a:r>
              <a:rPr lang="ar-SA" b="1" dirty="0">
                <a:solidFill>
                  <a:srgbClr val="C00000"/>
                </a:solidFill>
              </a:rPr>
              <a:t>:</a:t>
            </a:r>
            <a:endParaRPr lang="ar-SA" b="1" dirty="0" smtClean="0">
              <a:solidFill>
                <a:srgbClr val="C00000"/>
              </a:solidFill>
            </a:endParaRPr>
          </a:p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معدل الفائدة الاسمي </a:t>
            </a:r>
            <a:r>
              <a:rPr lang="ar-SA" dirty="0" smtClean="0">
                <a:solidFill>
                  <a:srgbClr val="7030A0"/>
                </a:solidFill>
              </a:rPr>
              <a:t>= معدل الفائدة الحقيقي + المعدل المتوقع للتضخم</a:t>
            </a:r>
          </a:p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معدل الفائدة الحقيقي </a:t>
            </a:r>
            <a:r>
              <a:rPr lang="ar-SA" dirty="0" smtClean="0">
                <a:solidFill>
                  <a:srgbClr val="7030A0"/>
                </a:solidFill>
              </a:rPr>
              <a:t>= معدل الفائدة الاسمي – المعدل المتوقع للتضخم</a:t>
            </a:r>
          </a:p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معدل الفائدة الاسمي </a:t>
            </a:r>
            <a:r>
              <a:rPr lang="ar-SA" dirty="0" smtClean="0">
                <a:solidFill>
                  <a:srgbClr val="7030A0"/>
                </a:solidFill>
              </a:rPr>
              <a:t>= معدل الفائدة الحقيقي اذا كان معدل التضخم المتوقع يساوي الصفر ويختلفان بما يساوي معدل التضخم </a:t>
            </a:r>
            <a:r>
              <a:rPr lang="ar-SA" dirty="0" smtClean="0">
                <a:solidFill>
                  <a:srgbClr val="7030A0"/>
                </a:solidFill>
              </a:rPr>
              <a:t>المتوقع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عادة ما يعتمد على معدل الفائدة الاسمي بدلا من  قياس معدل الفائدة الحقيقي بسبب عدم القدرة على توقع معدلات التضخم المستقبلية</a:t>
            </a:r>
          </a:p>
          <a:p>
            <a:endParaRPr lang="ar-S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9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770571" cy="793316"/>
          </a:xfrm>
        </p:spPr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8296" y="655983"/>
            <a:ext cx="11425975" cy="6202017"/>
          </a:xfrm>
        </p:spPr>
        <p:txBody>
          <a:bodyPr>
            <a:normAutofit fontScale="92500" lnSpcReduction="10000"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سابعا : العوامل الأخرى  المؤثرة في معدل الفائدة التوازني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ذكرنا سابقا </a:t>
            </a:r>
            <a:r>
              <a:rPr lang="ar-SA" dirty="0" smtClean="0">
                <a:solidFill>
                  <a:srgbClr val="0070C0"/>
                </a:solidFill>
              </a:rPr>
              <a:t>أن </a:t>
            </a:r>
            <a:r>
              <a:rPr lang="ar-SA" dirty="0" smtClean="0">
                <a:solidFill>
                  <a:srgbClr val="0070C0"/>
                </a:solidFill>
              </a:rPr>
              <a:t>الحركة على نفس منحنيات الطلب و العرض من الائتمان تحدث بسبب تغير سعر الفائدة </a:t>
            </a:r>
            <a:r>
              <a:rPr lang="ar-SA" dirty="0" smtClean="0">
                <a:solidFill>
                  <a:srgbClr val="0070C0"/>
                </a:solidFill>
              </a:rPr>
              <a:t>فقط.</a:t>
            </a:r>
            <a:endParaRPr lang="ar-SA" dirty="0" smtClean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تغير </a:t>
            </a:r>
            <a:r>
              <a:rPr lang="ar-SA" dirty="0">
                <a:solidFill>
                  <a:srgbClr val="0070C0"/>
                </a:solidFill>
              </a:rPr>
              <a:t>أ</a:t>
            </a:r>
            <a:r>
              <a:rPr lang="ar-SA" dirty="0" smtClean="0">
                <a:solidFill>
                  <a:srgbClr val="0070C0"/>
                </a:solidFill>
              </a:rPr>
              <a:t>حد  </a:t>
            </a:r>
            <a:r>
              <a:rPr lang="ar-SA" dirty="0" smtClean="0">
                <a:solidFill>
                  <a:srgbClr val="0070C0"/>
                </a:solidFill>
              </a:rPr>
              <a:t>العوامل </a:t>
            </a:r>
            <a:r>
              <a:rPr lang="ar-SA" dirty="0" smtClean="0">
                <a:solidFill>
                  <a:srgbClr val="0070C0"/>
                </a:solidFill>
              </a:rPr>
              <a:t>الأخرى </a:t>
            </a:r>
            <a:r>
              <a:rPr lang="ar-SA" dirty="0" smtClean="0">
                <a:solidFill>
                  <a:srgbClr val="0070C0"/>
                </a:solidFill>
              </a:rPr>
              <a:t>( غير سعر الفائدة) سيؤدي </a:t>
            </a:r>
            <a:r>
              <a:rPr lang="ar-SA" dirty="0" smtClean="0">
                <a:solidFill>
                  <a:srgbClr val="0070C0"/>
                </a:solidFill>
              </a:rPr>
              <a:t>إلى </a:t>
            </a:r>
            <a:r>
              <a:rPr lang="ar-SA" dirty="0" smtClean="0">
                <a:solidFill>
                  <a:srgbClr val="0070C0"/>
                </a:solidFill>
              </a:rPr>
              <a:t>انتقال المنحنيات </a:t>
            </a:r>
            <a:r>
              <a:rPr lang="ar-SA" dirty="0" smtClean="0">
                <a:solidFill>
                  <a:srgbClr val="0070C0"/>
                </a:solidFill>
              </a:rPr>
              <a:t>إلى </a:t>
            </a:r>
            <a:r>
              <a:rPr lang="ar-SA" dirty="0" smtClean="0">
                <a:solidFill>
                  <a:srgbClr val="0070C0"/>
                </a:solidFill>
              </a:rPr>
              <a:t>اليمين </a:t>
            </a:r>
            <a:r>
              <a:rPr lang="ar-SA" dirty="0" smtClean="0">
                <a:solidFill>
                  <a:srgbClr val="0070C0"/>
                </a:solidFill>
              </a:rPr>
              <a:t>أو </a:t>
            </a:r>
            <a:r>
              <a:rPr lang="ar-SA" dirty="0" smtClean="0">
                <a:solidFill>
                  <a:srgbClr val="0070C0"/>
                </a:solidFill>
              </a:rPr>
              <a:t>اليسار ولن تحدث حركة على نفس </a:t>
            </a:r>
            <a:r>
              <a:rPr lang="ar-SA" dirty="0" smtClean="0">
                <a:solidFill>
                  <a:srgbClr val="0070C0"/>
                </a:solidFill>
              </a:rPr>
              <a:t>المنحنى</a:t>
            </a:r>
            <a:r>
              <a:rPr lang="ar-SA" dirty="0" smtClean="0"/>
              <a:t>.</a:t>
            </a:r>
          </a:p>
          <a:p>
            <a:endParaRPr lang="ar-SA" dirty="0" smtClean="0"/>
          </a:p>
          <a:p>
            <a:r>
              <a:rPr lang="ar-SA" b="1" dirty="0" smtClean="0">
                <a:solidFill>
                  <a:srgbClr val="FFC000"/>
                </a:solidFill>
              </a:rPr>
              <a:t>العوامل الأخرى :</a:t>
            </a:r>
            <a:endParaRPr lang="ar-SA" b="1" dirty="0" smtClean="0">
              <a:solidFill>
                <a:srgbClr val="FFC000"/>
              </a:solidFill>
            </a:endParaRPr>
          </a:p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١-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معدل التضخم المتوقع و </a:t>
            </a:r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أ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ثره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على السعر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التوازني:                                                </a:t>
            </a:r>
            <a:endParaRPr lang="ar-S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ar-SA" b="1" u="sng" dirty="0" smtClean="0">
                <a:solidFill>
                  <a:srgbClr val="7030A0"/>
                </a:solidFill>
              </a:rPr>
              <a:t>التوقع </a:t>
            </a:r>
            <a:r>
              <a:rPr lang="ar-SA" dirty="0" smtClean="0">
                <a:solidFill>
                  <a:srgbClr val="7030A0"/>
                </a:solidFill>
              </a:rPr>
              <a:t>بزيادة معدلات التضخم بمقدار 10% </a:t>
            </a:r>
            <a:r>
              <a:rPr lang="ar-SA" dirty="0" smtClean="0">
                <a:solidFill>
                  <a:srgbClr val="7030A0"/>
                </a:solidFill>
              </a:rPr>
              <a:t>يؤثر على جانبي العرض والطلب كالتالي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   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من جانب الطلب  ( علاقة طردية): </a:t>
            </a:r>
            <a:r>
              <a:rPr lang="ar-SA" dirty="0" smtClean="0">
                <a:solidFill>
                  <a:srgbClr val="7030A0"/>
                </a:solidFill>
              </a:rPr>
              <a:t>سيزيد من الطلب على القروض </a:t>
            </a:r>
            <a:r>
              <a:rPr lang="ar-SA" b="1" u="sng" dirty="0" smtClean="0">
                <a:solidFill>
                  <a:srgbClr val="7030A0"/>
                </a:solidFill>
              </a:rPr>
              <a:t>الآن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(قبل </a:t>
            </a:r>
            <a:r>
              <a:rPr lang="ar-SA" dirty="0" smtClean="0">
                <a:solidFill>
                  <a:srgbClr val="7030A0"/>
                </a:solidFill>
              </a:rPr>
              <a:t>أن </a:t>
            </a:r>
            <a:r>
              <a:rPr lang="ar-SA" dirty="0" smtClean="0">
                <a:solidFill>
                  <a:srgbClr val="7030A0"/>
                </a:solidFill>
              </a:rPr>
              <a:t>ترتفع في  </a:t>
            </a:r>
            <a:r>
              <a:rPr lang="ar-SA" dirty="0" smtClean="0">
                <a:solidFill>
                  <a:srgbClr val="7030A0"/>
                </a:solidFill>
              </a:rPr>
              <a:t>المستقبل)               </a:t>
            </a:r>
            <a:r>
              <a:rPr lang="ar-SA" dirty="0" smtClean="0">
                <a:solidFill>
                  <a:srgbClr val="7030A0"/>
                </a:solidFill>
              </a:rPr>
              <a:t>انزحاف منحنى الطلب على الائتمان الى اليمين و عند السعر السابق </a:t>
            </a:r>
            <a:r>
              <a:rPr lang="en-US" dirty="0" smtClean="0">
                <a:solidFill>
                  <a:srgbClr val="7030A0"/>
                </a:solidFill>
              </a:rPr>
              <a:t>r=10% </a:t>
            </a:r>
            <a:r>
              <a:rPr lang="ar-SA" dirty="0" smtClean="0">
                <a:solidFill>
                  <a:srgbClr val="7030A0"/>
                </a:solidFill>
              </a:rPr>
              <a:t> ليصبح المنحنى </a:t>
            </a:r>
            <a:r>
              <a:rPr lang="en-US" dirty="0" smtClean="0">
                <a:solidFill>
                  <a:srgbClr val="7030A0"/>
                </a:solidFill>
              </a:rPr>
              <a:t>DF2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.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               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من جانب العرض ( علاقة عكسية) : </a:t>
            </a:r>
            <a:r>
              <a:rPr lang="ar-SA" dirty="0" smtClean="0">
                <a:solidFill>
                  <a:srgbClr val="7030A0"/>
                </a:solidFill>
              </a:rPr>
              <a:t>سيقل العرض من الائتمان </a:t>
            </a:r>
            <a:r>
              <a:rPr lang="ar-SA" b="1" u="sng" dirty="0" smtClean="0">
                <a:solidFill>
                  <a:srgbClr val="7030A0"/>
                </a:solidFill>
              </a:rPr>
              <a:t>الآن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( من </a:t>
            </a:r>
            <a:r>
              <a:rPr lang="ar-SA" dirty="0" smtClean="0">
                <a:solidFill>
                  <a:srgbClr val="7030A0"/>
                </a:solidFill>
              </a:rPr>
              <a:t>أجل </a:t>
            </a:r>
            <a:r>
              <a:rPr lang="ar-SA" dirty="0" smtClean="0">
                <a:solidFill>
                  <a:srgbClr val="7030A0"/>
                </a:solidFill>
              </a:rPr>
              <a:t>الحصول على سعر </a:t>
            </a:r>
            <a:r>
              <a:rPr lang="ar-SA" dirty="0" smtClean="0">
                <a:solidFill>
                  <a:srgbClr val="7030A0"/>
                </a:solidFill>
              </a:rPr>
              <a:t>أعلى </a:t>
            </a:r>
            <a:r>
              <a:rPr lang="ar-SA" dirty="0" smtClean="0">
                <a:solidFill>
                  <a:srgbClr val="7030A0"/>
                </a:solidFill>
              </a:rPr>
              <a:t>مستقبلا</a:t>
            </a:r>
            <a:r>
              <a:rPr lang="ar-SA" dirty="0" smtClean="0">
                <a:solidFill>
                  <a:srgbClr val="7030A0"/>
                </a:solidFill>
              </a:rPr>
              <a:t>)            </a:t>
            </a:r>
            <a:r>
              <a:rPr lang="ar-SA" dirty="0" smtClean="0">
                <a:solidFill>
                  <a:srgbClr val="7030A0"/>
                </a:solidFill>
              </a:rPr>
              <a:t>انزحاف منحنى العرض من الائتمان </a:t>
            </a:r>
            <a:r>
              <a:rPr lang="ar-SA" dirty="0" smtClean="0">
                <a:solidFill>
                  <a:srgbClr val="7030A0"/>
                </a:solidFill>
              </a:rPr>
              <a:t>إلى </a:t>
            </a:r>
            <a:r>
              <a:rPr lang="ar-SA" dirty="0" smtClean="0">
                <a:solidFill>
                  <a:srgbClr val="7030A0"/>
                </a:solidFill>
              </a:rPr>
              <a:t>اليسار فيصبح </a:t>
            </a:r>
            <a:r>
              <a:rPr lang="en-US" dirty="0" smtClean="0">
                <a:solidFill>
                  <a:srgbClr val="7030A0"/>
                </a:solidFill>
              </a:rPr>
              <a:t>SF2</a:t>
            </a:r>
            <a:r>
              <a:rPr lang="ar-SA" dirty="0" smtClean="0">
                <a:solidFill>
                  <a:srgbClr val="7030A0"/>
                </a:solidFill>
              </a:rPr>
              <a:t>   و عند السعر السابق </a:t>
            </a:r>
            <a:r>
              <a:rPr lang="en-US" dirty="0" smtClean="0">
                <a:solidFill>
                  <a:srgbClr val="7030A0"/>
                </a:solidFill>
              </a:rPr>
              <a:t>r= 10</a:t>
            </a:r>
            <a:r>
              <a:rPr lang="en-US" dirty="0" smtClean="0">
                <a:solidFill>
                  <a:srgbClr val="7030A0"/>
                </a:solidFill>
              </a:rPr>
              <a:t>%</a:t>
            </a:r>
            <a:r>
              <a:rPr lang="ar-SA" dirty="0" smtClean="0">
                <a:solidFill>
                  <a:srgbClr val="7030A0"/>
                </a:solidFill>
              </a:rPr>
              <a:t> 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هذا سيؤدي </a:t>
            </a:r>
            <a:r>
              <a:rPr lang="ar-SA" dirty="0" smtClean="0">
                <a:solidFill>
                  <a:srgbClr val="7030A0"/>
                </a:solidFill>
              </a:rPr>
              <a:t>إلى </a:t>
            </a:r>
            <a:r>
              <a:rPr lang="ar-SA" dirty="0" smtClean="0">
                <a:solidFill>
                  <a:srgbClr val="7030A0"/>
                </a:solidFill>
              </a:rPr>
              <a:t>تحديد سعر توازني جديد  </a:t>
            </a:r>
            <a:r>
              <a:rPr lang="ar-SA" dirty="0" smtClean="0">
                <a:solidFill>
                  <a:srgbClr val="7030A0"/>
                </a:solidFill>
              </a:rPr>
              <a:t>أعلى </a:t>
            </a:r>
            <a:r>
              <a:rPr lang="ar-SA" dirty="0" smtClean="0">
                <a:solidFill>
                  <a:srgbClr val="7030A0"/>
                </a:solidFill>
              </a:rPr>
              <a:t>من السابق عند </a:t>
            </a:r>
            <a:r>
              <a:rPr lang="en-US" dirty="0" smtClean="0">
                <a:solidFill>
                  <a:srgbClr val="7030A0"/>
                </a:solidFill>
              </a:rPr>
              <a:t>r=20% </a:t>
            </a:r>
            <a:r>
              <a:rPr lang="ar-SA" dirty="0" smtClean="0">
                <a:solidFill>
                  <a:srgbClr val="7030A0"/>
                </a:solidFill>
              </a:rPr>
              <a:t> و بقاء الكمية </a:t>
            </a:r>
            <a:r>
              <a:rPr lang="ar-SA" dirty="0" err="1" smtClean="0">
                <a:solidFill>
                  <a:srgbClr val="7030A0"/>
                </a:solidFill>
              </a:rPr>
              <a:t>التوازنية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من القروض كماهي عند </a:t>
            </a:r>
            <a:r>
              <a:rPr lang="en-US" dirty="0" smtClean="0">
                <a:solidFill>
                  <a:srgbClr val="7030A0"/>
                </a:solidFill>
              </a:rPr>
              <a:t>Q1</a:t>
            </a:r>
            <a:r>
              <a:rPr lang="ar-SA" dirty="0" smtClean="0">
                <a:solidFill>
                  <a:srgbClr val="7030A0"/>
                </a:solidFill>
              </a:rPr>
              <a:t>   ( السبب في كون الكمية نفسها هم مقدار </a:t>
            </a:r>
            <a:r>
              <a:rPr lang="ar-SA" dirty="0" err="1" smtClean="0">
                <a:solidFill>
                  <a:srgbClr val="7030A0"/>
                </a:solidFill>
              </a:rPr>
              <a:t>الإنزحاف</a:t>
            </a:r>
            <a:r>
              <a:rPr lang="ar-SA" dirty="0" smtClean="0">
                <a:solidFill>
                  <a:srgbClr val="7030A0"/>
                </a:solidFill>
              </a:rPr>
              <a:t>)                                              </a:t>
            </a:r>
          </a:p>
          <a:p>
            <a:endParaRPr lang="ar-SA" dirty="0"/>
          </a:p>
        </p:txBody>
      </p:sp>
      <p:sp>
        <p:nvSpPr>
          <p:cNvPr id="4" name="سهم أيسر 3"/>
          <p:cNvSpPr/>
          <p:nvPr/>
        </p:nvSpPr>
        <p:spPr>
          <a:xfrm>
            <a:off x="2792896" y="3886199"/>
            <a:ext cx="487017" cy="407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أيسر 4"/>
          <p:cNvSpPr/>
          <p:nvPr/>
        </p:nvSpPr>
        <p:spPr>
          <a:xfrm>
            <a:off x="1951382" y="5022573"/>
            <a:ext cx="487017" cy="407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460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33700" y="1610139"/>
            <a:ext cx="8770571" cy="4479765"/>
          </a:xfrm>
        </p:spPr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تأثير التضخم على سعر الفائدة </a:t>
            </a:r>
            <a:r>
              <a:rPr lang="ar-SA" b="1" dirty="0" smtClean="0">
                <a:solidFill>
                  <a:srgbClr val="C00000"/>
                </a:solidFill>
              </a:rPr>
              <a:t>بيانيا  :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6604" y="1069478"/>
            <a:ext cx="428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اساسيات 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9088" y="2438400"/>
            <a:ext cx="11555184" cy="4280452"/>
          </a:xfrm>
        </p:spPr>
        <p:txBody>
          <a:bodyPr>
            <a:normAutofit fontScale="85000" lnSpcReduction="10000"/>
          </a:bodyPr>
          <a:lstStyle/>
          <a:p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2 – حالات الانتعاش الاقتصادية  </a:t>
            </a:r>
            <a:r>
              <a:rPr lang="ar-SA" b="1" u="sng" dirty="0" smtClean="0">
                <a:solidFill>
                  <a:schemeClr val="accent5">
                    <a:lumMod val="75000"/>
                  </a:schemeClr>
                </a:solidFill>
              </a:rPr>
              <a:t>الحالية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 و اثرها على معدل الفائدة التوازني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سيؤدي </a:t>
            </a:r>
            <a:r>
              <a:rPr lang="ar-SA" dirty="0">
                <a:solidFill>
                  <a:srgbClr val="7030A0"/>
                </a:solidFill>
              </a:rPr>
              <a:t>إ</a:t>
            </a:r>
            <a:r>
              <a:rPr lang="ar-SA" dirty="0" smtClean="0">
                <a:solidFill>
                  <a:srgbClr val="7030A0"/>
                </a:solidFill>
              </a:rPr>
              <a:t>لى </a:t>
            </a:r>
            <a:r>
              <a:rPr lang="ar-SA" dirty="0" smtClean="0">
                <a:solidFill>
                  <a:srgbClr val="7030A0"/>
                </a:solidFill>
              </a:rPr>
              <a:t>انتقال منحنى الطلب  و العرض على </a:t>
            </a:r>
            <a:r>
              <a:rPr lang="ar-SA" dirty="0" smtClean="0">
                <a:solidFill>
                  <a:srgbClr val="7030A0"/>
                </a:solidFill>
              </a:rPr>
              <a:t>الائتمان.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C00000"/>
                </a:solidFill>
              </a:rPr>
              <a:t>الانتعاش الاقتصادي </a:t>
            </a:r>
            <a:r>
              <a:rPr lang="ar-SA" dirty="0" smtClean="0">
                <a:solidFill>
                  <a:srgbClr val="C00000"/>
                </a:solidFill>
              </a:rPr>
              <a:t>يؤدي لزيادة </a:t>
            </a:r>
            <a:r>
              <a:rPr lang="ar-SA" dirty="0" smtClean="0">
                <a:solidFill>
                  <a:srgbClr val="C00000"/>
                </a:solidFill>
              </a:rPr>
              <a:t>الناتج </a:t>
            </a:r>
            <a:r>
              <a:rPr lang="ar-SA" dirty="0" smtClean="0">
                <a:solidFill>
                  <a:srgbClr val="C00000"/>
                </a:solidFill>
              </a:rPr>
              <a:t>المحلي من جانبين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 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- من جانب الطلب( علاقة طردية )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ar-SA" dirty="0" smtClean="0">
                <a:solidFill>
                  <a:srgbClr val="7030A0"/>
                </a:solidFill>
              </a:rPr>
              <a:t>زيادة </a:t>
            </a:r>
            <a:r>
              <a:rPr lang="ar-SA" dirty="0" smtClean="0">
                <a:solidFill>
                  <a:srgbClr val="7030A0"/>
                </a:solidFill>
              </a:rPr>
              <a:t>الطلب على السلع و الخدمات مما يشجع على زيادة الاستثمار سواء في السلع الاستهلاكية </a:t>
            </a:r>
            <a:r>
              <a:rPr lang="ar-SA" dirty="0" smtClean="0">
                <a:solidFill>
                  <a:srgbClr val="7030A0"/>
                </a:solidFill>
              </a:rPr>
              <a:t>أو </a:t>
            </a:r>
            <a:r>
              <a:rPr lang="ar-SA" dirty="0" smtClean="0">
                <a:solidFill>
                  <a:srgbClr val="7030A0"/>
                </a:solidFill>
              </a:rPr>
              <a:t>الاستثمارية </a:t>
            </a:r>
            <a:r>
              <a:rPr lang="ar-SA" dirty="0" smtClean="0">
                <a:solidFill>
                  <a:srgbClr val="7030A0"/>
                </a:solidFill>
              </a:rPr>
              <a:t>         </a:t>
            </a:r>
            <a:r>
              <a:rPr lang="ar-SA" dirty="0" smtClean="0">
                <a:solidFill>
                  <a:srgbClr val="7030A0"/>
                </a:solidFill>
              </a:rPr>
              <a:t>الطلب على القروض من  </a:t>
            </a:r>
            <a:r>
              <a:rPr lang="ar-SA" dirty="0" smtClean="0">
                <a:solidFill>
                  <a:srgbClr val="7030A0"/>
                </a:solidFill>
              </a:rPr>
              <a:t>أجل </a:t>
            </a:r>
            <a:r>
              <a:rPr lang="ar-SA" dirty="0" smtClean="0">
                <a:solidFill>
                  <a:srgbClr val="7030A0"/>
                </a:solidFill>
              </a:rPr>
              <a:t>زيادة الاستثمار و حيث </a:t>
            </a:r>
            <a:r>
              <a:rPr lang="ar-SA" dirty="0" smtClean="0">
                <a:solidFill>
                  <a:srgbClr val="7030A0"/>
                </a:solidFill>
              </a:rPr>
              <a:t>أن </a:t>
            </a:r>
            <a:r>
              <a:rPr lang="ar-SA" dirty="0" smtClean="0">
                <a:solidFill>
                  <a:srgbClr val="7030A0"/>
                </a:solidFill>
              </a:rPr>
              <a:t>سعر الائتمان لم يتغير </a:t>
            </a:r>
            <a:r>
              <a:rPr lang="ar-SA" dirty="0" smtClean="0">
                <a:solidFill>
                  <a:srgbClr val="7030A0"/>
                </a:solidFill>
              </a:rPr>
              <a:t>فإن </a:t>
            </a:r>
            <a:r>
              <a:rPr lang="ar-SA" dirty="0" smtClean="0">
                <a:solidFill>
                  <a:srgbClr val="7030A0"/>
                </a:solidFill>
              </a:rPr>
              <a:t>منحنى الطلب على الائتمان سينتقل الى اليمين </a:t>
            </a:r>
            <a:r>
              <a:rPr lang="en-US" dirty="0" smtClean="0">
                <a:solidFill>
                  <a:srgbClr val="7030A0"/>
                </a:solidFill>
              </a:rPr>
              <a:t>DF2</a:t>
            </a:r>
            <a:endParaRPr lang="ar-SA" dirty="0" smtClean="0">
              <a:solidFill>
                <a:srgbClr val="7030A0"/>
              </a:solidFill>
            </a:endParaRP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- من جانب العرض ( علاقة طردية ): </a:t>
            </a:r>
            <a:r>
              <a:rPr lang="ar-SA" dirty="0" smtClean="0">
                <a:solidFill>
                  <a:srgbClr val="7030A0"/>
                </a:solidFill>
              </a:rPr>
              <a:t>تحسن دخول </a:t>
            </a:r>
            <a:r>
              <a:rPr lang="ar-SA" dirty="0" smtClean="0">
                <a:solidFill>
                  <a:srgbClr val="7030A0"/>
                </a:solidFill>
              </a:rPr>
              <a:t>الأفراد </a:t>
            </a:r>
            <a:r>
              <a:rPr lang="ar-SA" dirty="0" smtClean="0">
                <a:solidFill>
                  <a:srgbClr val="7030A0"/>
                </a:solidFill>
              </a:rPr>
              <a:t>و زيادة مقدرتهم على الاقراض 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     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زيادة العرض من الائتمان مما يعني انزحاف منحنى العرض </a:t>
            </a:r>
            <a:r>
              <a:rPr lang="ar-SA" dirty="0" smtClean="0">
                <a:solidFill>
                  <a:srgbClr val="7030A0"/>
                </a:solidFill>
              </a:rPr>
              <a:t>إلى </a:t>
            </a:r>
            <a:r>
              <a:rPr lang="ar-SA" dirty="0" smtClean="0">
                <a:solidFill>
                  <a:srgbClr val="7030A0"/>
                </a:solidFill>
              </a:rPr>
              <a:t>اليمين الى </a:t>
            </a:r>
            <a:r>
              <a:rPr lang="en-US" dirty="0" smtClean="0">
                <a:solidFill>
                  <a:srgbClr val="7030A0"/>
                </a:solidFill>
              </a:rPr>
              <a:t>SF2</a:t>
            </a:r>
            <a:endParaRPr lang="ar-SA" dirty="0" smtClean="0">
              <a:solidFill>
                <a:srgbClr val="7030A0"/>
              </a:solidFill>
            </a:endParaRP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- يصبح سعر الفائدة الجديد هو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r2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 و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الكمية </a:t>
            </a:r>
            <a:r>
              <a:rPr lang="ar-SA" dirty="0" err="1" smtClean="0">
                <a:solidFill>
                  <a:schemeClr val="accent2">
                    <a:lumMod val="50000"/>
                  </a:schemeClr>
                </a:solidFill>
              </a:rPr>
              <a:t>التوازنية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ستزيد 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إ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لى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Q2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 (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اختلاف درجة </a:t>
            </a:r>
            <a:r>
              <a:rPr lang="ar-SA" dirty="0" err="1" smtClean="0">
                <a:solidFill>
                  <a:schemeClr val="accent2">
                    <a:lumMod val="50000"/>
                  </a:schemeClr>
                </a:solidFill>
              </a:rPr>
              <a:t>الإنزحاف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ar-S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سهم أيسر 3"/>
          <p:cNvSpPr/>
          <p:nvPr/>
        </p:nvSpPr>
        <p:spPr>
          <a:xfrm>
            <a:off x="864704" y="4333461"/>
            <a:ext cx="387626" cy="318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أيسر 4"/>
          <p:cNvSpPr/>
          <p:nvPr/>
        </p:nvSpPr>
        <p:spPr>
          <a:xfrm>
            <a:off x="4634947" y="5390322"/>
            <a:ext cx="387626" cy="318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42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933700" y="1560443"/>
            <a:ext cx="8770571" cy="4529461"/>
          </a:xfrm>
        </p:spPr>
        <p:txBody>
          <a:bodyPr/>
          <a:lstStyle/>
          <a:p>
            <a:r>
              <a:rPr lang="ar-SA" b="1" dirty="0">
                <a:solidFill>
                  <a:srgbClr val="C00000"/>
                </a:solidFill>
              </a:rPr>
              <a:t>أ</a:t>
            </a:r>
            <a:r>
              <a:rPr lang="ar-SA" b="1" dirty="0" smtClean="0">
                <a:solidFill>
                  <a:srgbClr val="C00000"/>
                </a:solidFill>
              </a:rPr>
              <a:t>ثر </a:t>
            </a:r>
            <a:r>
              <a:rPr lang="ar-SA" b="1" dirty="0" smtClean="0">
                <a:solidFill>
                  <a:srgbClr val="C00000"/>
                </a:solidFill>
              </a:rPr>
              <a:t>الانتعاش الاقتصادي على معدل الفائدة التوازني </a:t>
            </a:r>
            <a:r>
              <a:rPr lang="ar-SA" b="1" dirty="0" smtClean="0">
                <a:solidFill>
                  <a:srgbClr val="C00000"/>
                </a:solidFill>
              </a:rPr>
              <a:t>بيانيا :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4891" y="889556"/>
            <a:ext cx="3866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b="1" u="sng" dirty="0" smtClean="0">
                <a:solidFill>
                  <a:schemeClr val="accent2">
                    <a:lumMod val="75000"/>
                  </a:schemeClr>
                </a:solidFill>
              </a:rPr>
              <a:t>سنتعرف في هذا الفصل على :</a:t>
            </a:r>
            <a:endParaRPr lang="ar-SA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أولا </a:t>
            </a:r>
            <a:r>
              <a:rPr lang="ar-SA" dirty="0" smtClean="0">
                <a:solidFill>
                  <a:srgbClr val="0070C0"/>
                </a:solidFill>
              </a:rPr>
              <a:t>: مقدمة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ثانيا : الفائدة و معدل الفائدة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ثالثا :المفاضلة بين الاستهلاك الحالي و الاستهلاك المستقبلي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رابعا </a:t>
            </a:r>
            <a:r>
              <a:rPr lang="ar-SA" dirty="0" smtClean="0">
                <a:solidFill>
                  <a:srgbClr val="0070C0"/>
                </a:solidFill>
              </a:rPr>
              <a:t>: معدل </a:t>
            </a:r>
            <a:r>
              <a:rPr lang="ar-SA" dirty="0" smtClean="0">
                <a:solidFill>
                  <a:srgbClr val="0070C0"/>
                </a:solidFill>
              </a:rPr>
              <a:t>الفائدة التوازني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خامسا:  </a:t>
            </a:r>
            <a:r>
              <a:rPr lang="ar-SA" dirty="0" smtClean="0">
                <a:solidFill>
                  <a:srgbClr val="0070C0"/>
                </a:solidFill>
              </a:rPr>
              <a:t>الدور التخصصي لمعدل الفائدة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سادسا : المعدل الاسمي و المعدل الحقيقي للفائدة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سابعا : العوامل المؤثرة في معدل الفائدة الحقيقي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ثامنا : أنواع معدلات الفائدة الاسمية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تاسعا : الخلاصة</a:t>
            </a:r>
          </a:p>
          <a:p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0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اساسيات 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C00000"/>
                </a:solidFill>
              </a:rPr>
              <a:t>من العوامل الأخرى  المؤثرة على سعر الفائدة التوازني </a:t>
            </a:r>
            <a:r>
              <a:rPr lang="ar-SA" b="1" dirty="0" smtClean="0">
                <a:solidFill>
                  <a:srgbClr val="C00000"/>
                </a:solidFill>
              </a:rPr>
              <a:t>:</a:t>
            </a:r>
          </a:p>
          <a:p>
            <a:endParaRPr lang="ar-SA" b="1" dirty="0" smtClean="0">
              <a:solidFill>
                <a:srgbClr val="C00000"/>
              </a:solidFill>
            </a:endParaRPr>
          </a:p>
          <a:p>
            <a:r>
              <a:rPr lang="ar-SA" dirty="0" smtClean="0"/>
              <a:t>الثروة </a:t>
            </a:r>
            <a:r>
              <a:rPr lang="ar-SA" dirty="0" smtClean="0"/>
              <a:t>.</a:t>
            </a:r>
          </a:p>
          <a:p>
            <a:r>
              <a:rPr lang="ar-SA" dirty="0" smtClean="0"/>
              <a:t> </a:t>
            </a:r>
            <a:r>
              <a:rPr lang="ar-SA" dirty="0" smtClean="0"/>
              <a:t>درجة المخاطرة </a:t>
            </a:r>
            <a:r>
              <a:rPr lang="ar-SA" dirty="0" smtClean="0"/>
              <a:t>.</a:t>
            </a:r>
          </a:p>
          <a:p>
            <a:endParaRPr lang="ar-SA" dirty="0"/>
          </a:p>
          <a:p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 (تطبيق </a:t>
            </a:r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من قبل </a:t>
            </a:r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الطالبات بتتبع العوامل السابقة)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3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7322" y="2438400"/>
            <a:ext cx="11266949" cy="4419600"/>
          </a:xfrm>
        </p:spPr>
        <p:txBody>
          <a:bodyPr>
            <a:normAutofit lnSpcReduction="10000"/>
          </a:bodyPr>
          <a:lstStyle/>
          <a:p>
            <a:r>
              <a:rPr lang="ar-SA" b="1" u="sng" dirty="0" smtClean="0">
                <a:solidFill>
                  <a:srgbClr val="FF0000"/>
                </a:solidFill>
              </a:rPr>
              <a:t>أنواع </a:t>
            </a:r>
            <a:r>
              <a:rPr lang="ar-SA" b="1" u="sng" dirty="0" smtClean="0">
                <a:solidFill>
                  <a:srgbClr val="FF0000"/>
                </a:solidFill>
              </a:rPr>
              <a:t>معدلات </a:t>
            </a:r>
            <a:r>
              <a:rPr lang="ar-SA" b="1" u="sng" dirty="0" smtClean="0">
                <a:solidFill>
                  <a:srgbClr val="FF0000"/>
                </a:solidFill>
              </a:rPr>
              <a:t>الفائدة </a:t>
            </a:r>
            <a:r>
              <a:rPr lang="ar-SA" b="1" u="sng" dirty="0" smtClean="0">
                <a:solidFill>
                  <a:srgbClr val="FF0000"/>
                </a:solidFill>
              </a:rPr>
              <a:t>الاسمية: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١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معدل الفائدة الرئيس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Prime Rate 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ar-SA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هو </a:t>
            </a:r>
            <a:r>
              <a:rPr lang="ar-SA" dirty="0" smtClean="0">
                <a:solidFill>
                  <a:srgbClr val="7030A0"/>
                </a:solidFill>
              </a:rPr>
              <a:t>المعدل الذي تتقاضاه البنوك على القروض القصيرة </a:t>
            </a:r>
            <a:r>
              <a:rPr lang="ar-SA" dirty="0" smtClean="0">
                <a:solidFill>
                  <a:srgbClr val="7030A0"/>
                </a:solidFill>
              </a:rPr>
              <a:t>الأجل </a:t>
            </a:r>
            <a:r>
              <a:rPr lang="ar-SA" dirty="0" smtClean="0">
                <a:solidFill>
                  <a:srgbClr val="7030A0"/>
                </a:solidFill>
              </a:rPr>
              <a:t>التي تمنحها للشركات ذات السمعة المالية </a:t>
            </a:r>
            <a:r>
              <a:rPr lang="ar-SA" dirty="0" smtClean="0">
                <a:solidFill>
                  <a:srgbClr val="7030A0"/>
                </a:solidFill>
              </a:rPr>
              <a:t>الجيدة.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هذا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المعدل الممنوح للشركات منخفض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بسبب:</a:t>
            </a:r>
          </a:p>
          <a:p>
            <a:r>
              <a:rPr lang="ar-SA" dirty="0" smtClean="0"/>
              <a:t> </a:t>
            </a:r>
            <a:r>
              <a:rPr lang="ar-SA" dirty="0" smtClean="0">
                <a:solidFill>
                  <a:srgbClr val="002060"/>
                </a:solidFill>
              </a:rPr>
              <a:t>١- قوة </a:t>
            </a:r>
            <a:r>
              <a:rPr lang="ar-SA" dirty="0" smtClean="0">
                <a:solidFill>
                  <a:srgbClr val="002060"/>
                </a:solidFill>
              </a:rPr>
              <a:t>المركز المالي </a:t>
            </a:r>
            <a:r>
              <a:rPr lang="ar-SA" dirty="0" smtClean="0">
                <a:solidFill>
                  <a:srgbClr val="002060"/>
                </a:solidFill>
              </a:rPr>
              <a:t>للشركة.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٢- </a:t>
            </a:r>
            <a:r>
              <a:rPr lang="ar-SA" dirty="0" smtClean="0">
                <a:solidFill>
                  <a:srgbClr val="002060"/>
                </a:solidFill>
              </a:rPr>
              <a:t>انخفاض </a:t>
            </a:r>
            <a:r>
              <a:rPr lang="ar-SA" dirty="0" smtClean="0">
                <a:solidFill>
                  <a:srgbClr val="002060"/>
                </a:solidFill>
              </a:rPr>
              <a:t>تكاليف دراسة المركز المالي لها </a:t>
            </a:r>
            <a:r>
              <a:rPr lang="ar-SA" dirty="0" smtClean="0">
                <a:solidFill>
                  <a:srgbClr val="002060"/>
                </a:solidFill>
              </a:rPr>
              <a:t>.</a:t>
            </a:r>
          </a:p>
          <a:p>
            <a:endParaRPr lang="ar-SA" dirty="0"/>
          </a:p>
          <a:p>
            <a:r>
              <a:rPr lang="ar-SA" dirty="0" smtClean="0"/>
              <a:t>أ</a:t>
            </a:r>
            <a:r>
              <a:rPr lang="ar-SA" dirty="0" smtClean="0"/>
              <a:t>صبح </a:t>
            </a:r>
            <a:r>
              <a:rPr lang="ar-SA" dirty="0" smtClean="0"/>
              <a:t>هذا المعدل في السنوات الأخيرة غير مستقر و </a:t>
            </a:r>
            <a:r>
              <a:rPr lang="ar-SA" dirty="0" smtClean="0"/>
              <a:t>بدأ </a:t>
            </a:r>
            <a:r>
              <a:rPr lang="ar-SA" dirty="0" smtClean="0"/>
              <a:t>في التغير بشكل </a:t>
            </a:r>
            <a:r>
              <a:rPr lang="ar-SA" dirty="0" smtClean="0"/>
              <a:t>كبير وأصبح </a:t>
            </a:r>
            <a:r>
              <a:rPr lang="ar-SA" dirty="0" smtClean="0"/>
              <a:t>يسمى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بمعدل الفائدة الرئيس المتغير </a:t>
            </a:r>
            <a:r>
              <a:rPr lang="en-US" dirty="0" smtClean="0"/>
              <a:t>Variable Prime Rate</a:t>
            </a:r>
            <a:r>
              <a:rPr lang="ar-SA" dirty="0" smtClean="0"/>
              <a:t> و اتسم </a:t>
            </a:r>
            <a:r>
              <a:rPr lang="ar-SA" dirty="0" smtClean="0"/>
              <a:t>بأن </a:t>
            </a:r>
            <a:r>
              <a:rPr lang="ar-SA" dirty="0" smtClean="0"/>
              <a:t>معدل الفائدة المدفوع من الشركات </a:t>
            </a:r>
            <a:r>
              <a:rPr lang="ar-SA" dirty="0" smtClean="0"/>
              <a:t>أكبر </a:t>
            </a:r>
            <a:r>
              <a:rPr lang="ar-SA" dirty="0" smtClean="0"/>
              <a:t>من المعدل الرئيس المعلن  </a:t>
            </a:r>
            <a:r>
              <a:rPr lang="ar-SA" dirty="0" smtClean="0"/>
              <a:t>لأن </a:t>
            </a:r>
            <a:r>
              <a:rPr lang="ar-SA" dirty="0" smtClean="0"/>
              <a:t>البنوك تطلب من </a:t>
            </a:r>
            <a:r>
              <a:rPr lang="ar-SA" dirty="0" smtClean="0"/>
              <a:t>المقترض   </a:t>
            </a:r>
            <a:r>
              <a:rPr lang="ar-SA" dirty="0" smtClean="0"/>
              <a:t>(الشركات) فتح حساب </a:t>
            </a:r>
            <a:r>
              <a:rPr lang="ar-SA" dirty="0" smtClean="0"/>
              <a:t>تعويضي.                                              </a:t>
            </a:r>
            <a:endParaRPr lang="en-US" dirty="0" smtClean="0"/>
          </a:p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53874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مثال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ar-SA" b="1" dirty="0" smtClean="0">
              <a:solidFill>
                <a:srgbClr val="FF0000"/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ترغب سابك باقتراض 10 مليون من بنك ما و بسعر فائدة معلن 10</a:t>
            </a:r>
            <a:r>
              <a:rPr lang="ar-SA" dirty="0" smtClean="0">
                <a:solidFill>
                  <a:srgbClr val="0070C0"/>
                </a:solidFill>
              </a:rPr>
              <a:t>% ..</a:t>
            </a:r>
          </a:p>
          <a:p>
            <a:endParaRPr lang="ar-SA" dirty="0" smtClean="0">
              <a:solidFill>
                <a:srgbClr val="0070C0"/>
              </a:solidFill>
            </a:endParaRPr>
          </a:p>
          <a:p>
            <a:r>
              <a:rPr lang="ar-SA" dirty="0" smtClean="0"/>
              <a:t>يقوم البنك بإقراض سابك كامل المبلغ بشرط </a:t>
            </a:r>
            <a:r>
              <a:rPr lang="ar-SA" dirty="0" smtClean="0"/>
              <a:t>أن </a:t>
            </a:r>
            <a:r>
              <a:rPr lang="ar-SA" dirty="0" smtClean="0"/>
              <a:t>تفتح حساب تعويضي بقيمة 2,5 مليون من القرض </a:t>
            </a:r>
            <a:r>
              <a:rPr lang="ar-SA" dirty="0" smtClean="0"/>
              <a:t>الممنوح.</a:t>
            </a:r>
          </a:p>
          <a:p>
            <a:endParaRPr lang="ar-SA" dirty="0" smtClean="0"/>
          </a:p>
          <a:p>
            <a:r>
              <a:rPr lang="ar-SA" dirty="0" smtClean="0"/>
              <a:t>معدل الفائدة المدفوع  للبنك فعلا  10 مليون *10</a:t>
            </a:r>
            <a:r>
              <a:rPr lang="ar-SA" dirty="0" smtClean="0"/>
              <a:t>% .</a:t>
            </a:r>
          </a:p>
          <a:p>
            <a:endParaRPr lang="ar-SA" dirty="0" smtClean="0"/>
          </a:p>
          <a:p>
            <a:r>
              <a:rPr lang="ar-SA" dirty="0" smtClean="0"/>
              <a:t>ما يجب </a:t>
            </a:r>
            <a:r>
              <a:rPr lang="ar-SA" dirty="0"/>
              <a:t>أ</a:t>
            </a:r>
            <a:r>
              <a:rPr lang="ar-SA" dirty="0" smtClean="0"/>
              <a:t>ن  </a:t>
            </a:r>
            <a:r>
              <a:rPr lang="ar-SA" dirty="0" smtClean="0"/>
              <a:t>يدفع للبنك 7,5 * 10</a:t>
            </a:r>
            <a:r>
              <a:rPr lang="ar-SA" dirty="0" smtClean="0"/>
              <a:t>%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641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اساسيات 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١-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معدلات الفائدة على الأوراق المالية 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الحكومية:</a:t>
            </a:r>
            <a:endParaRPr lang="ar-S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الأوراق </a:t>
            </a:r>
            <a:r>
              <a:rPr lang="ar-SA" dirty="0" smtClean="0">
                <a:solidFill>
                  <a:srgbClr val="7030A0"/>
                </a:solidFill>
              </a:rPr>
              <a:t>المالية الحكومية هي السندات  الحكومية و </a:t>
            </a:r>
            <a:r>
              <a:rPr lang="ar-SA" dirty="0" smtClean="0">
                <a:solidFill>
                  <a:srgbClr val="7030A0"/>
                </a:solidFill>
              </a:rPr>
              <a:t>أذونات الخزانة.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/>
              <a:t>الاستثمار </a:t>
            </a:r>
            <a:r>
              <a:rPr lang="ar-SA" dirty="0" smtClean="0"/>
              <a:t>فيها منخفض </a:t>
            </a:r>
            <a:r>
              <a:rPr lang="ar-SA" dirty="0" smtClean="0"/>
              <a:t>المخاطر.</a:t>
            </a:r>
          </a:p>
          <a:p>
            <a:r>
              <a:rPr lang="ar-SA" dirty="0" smtClean="0"/>
              <a:t> </a:t>
            </a:r>
            <a:endParaRPr lang="ar-SA" dirty="0" smtClean="0"/>
          </a:p>
          <a:p>
            <a:r>
              <a:rPr lang="ar-SA" dirty="0" smtClean="0"/>
              <a:t>معدل </a:t>
            </a:r>
            <a:r>
              <a:rPr lang="ar-SA" dirty="0" smtClean="0"/>
              <a:t>العائد على </a:t>
            </a:r>
            <a:r>
              <a:rPr lang="ar-SA" dirty="0" smtClean="0">
                <a:solidFill>
                  <a:srgbClr val="00B050"/>
                </a:solidFill>
              </a:rPr>
              <a:t>أذونات </a:t>
            </a:r>
            <a:r>
              <a:rPr lang="ar-SA" dirty="0" smtClean="0">
                <a:solidFill>
                  <a:srgbClr val="00B050"/>
                </a:solidFill>
              </a:rPr>
              <a:t>الخزينة </a:t>
            </a:r>
            <a:r>
              <a:rPr lang="ar-SA" dirty="0" smtClean="0"/>
              <a:t>مؤشر لمعدل الفائدة على الأوراق المالية </a:t>
            </a:r>
            <a:r>
              <a:rPr lang="ar-SA" dirty="0" smtClean="0">
                <a:solidFill>
                  <a:srgbClr val="00B050"/>
                </a:solidFill>
              </a:rPr>
              <a:t>قصيرة</a:t>
            </a:r>
            <a:r>
              <a:rPr lang="ar-SA" dirty="0" smtClean="0"/>
              <a:t> </a:t>
            </a:r>
            <a:r>
              <a:rPr lang="ar-SA" dirty="0" smtClean="0"/>
              <a:t>الأجل.</a:t>
            </a:r>
          </a:p>
          <a:p>
            <a:endParaRPr lang="ar-SA" dirty="0" smtClean="0"/>
          </a:p>
          <a:p>
            <a:r>
              <a:rPr lang="ar-SA" dirty="0" smtClean="0"/>
              <a:t>معدل </a:t>
            </a:r>
            <a:r>
              <a:rPr lang="ar-SA" dirty="0" smtClean="0"/>
              <a:t>العائد على </a:t>
            </a:r>
            <a:r>
              <a:rPr lang="ar-SA" dirty="0" smtClean="0">
                <a:solidFill>
                  <a:srgbClr val="FFC000"/>
                </a:solidFill>
              </a:rPr>
              <a:t>السندات الحكومية </a:t>
            </a:r>
            <a:r>
              <a:rPr lang="ar-SA" dirty="0" smtClean="0"/>
              <a:t>مؤشر لمعدل الفائدة على الأوراق المالية</a:t>
            </a:r>
            <a:r>
              <a:rPr lang="ar-SA" dirty="0" smtClean="0">
                <a:solidFill>
                  <a:srgbClr val="FFC000"/>
                </a:solidFill>
              </a:rPr>
              <a:t> طويلة </a:t>
            </a:r>
            <a:r>
              <a:rPr lang="ar-SA" dirty="0" smtClean="0"/>
              <a:t>الأجل.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511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170" y="131023"/>
            <a:ext cx="8770571" cy="833073"/>
          </a:xfrm>
        </p:spPr>
        <p:txBody>
          <a:bodyPr/>
          <a:lstStyle/>
          <a:p>
            <a:r>
              <a:rPr lang="ar-SA" dirty="0"/>
              <a:t>أ</a:t>
            </a:r>
            <a:r>
              <a:rPr lang="ar-SA" smtClean="0"/>
              <a:t>ساسيات </a:t>
            </a:r>
            <a:r>
              <a:rPr lang="ar-SA" dirty="0"/>
              <a:t>معدل الفائدة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35696"/>
            <a:ext cx="11704271" cy="3754208"/>
          </a:xfrm>
        </p:spPr>
        <p:txBody>
          <a:bodyPr/>
          <a:lstStyle/>
          <a:p>
            <a:r>
              <a:rPr lang="ar-SA" b="1" dirty="0">
                <a:solidFill>
                  <a:schemeClr val="accent5">
                    <a:lumMod val="50000"/>
                  </a:schemeClr>
                </a:solidFill>
              </a:rPr>
              <a:t>٣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– معدل العائد على سندات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الشركات:</a:t>
            </a:r>
            <a:endParaRPr lang="ar-SA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ترتب الشركات العاملة في الأسواق المالية حسب </a:t>
            </a:r>
            <a:r>
              <a:rPr lang="ar-SA" dirty="0" smtClean="0">
                <a:solidFill>
                  <a:srgbClr val="0070C0"/>
                </a:solidFill>
              </a:rPr>
              <a:t>:</a:t>
            </a:r>
          </a:p>
          <a:p>
            <a:r>
              <a:rPr lang="ar-SA" dirty="0" smtClean="0"/>
              <a:t> </a:t>
            </a:r>
            <a:r>
              <a:rPr lang="ar-SA" dirty="0" smtClean="0"/>
              <a:t>أ - درجة المخاطرة للاستثمار في سنداتها  </a:t>
            </a:r>
            <a:r>
              <a:rPr lang="ar-SA" dirty="0" smtClean="0"/>
              <a:t>.  </a:t>
            </a:r>
          </a:p>
          <a:p>
            <a:r>
              <a:rPr lang="ar-SA" dirty="0" smtClean="0"/>
              <a:t>                                                </a:t>
            </a:r>
            <a:endParaRPr lang="ar-SA" dirty="0"/>
          </a:p>
          <a:p>
            <a:r>
              <a:rPr lang="ar-SA" dirty="0" smtClean="0"/>
              <a:t> </a:t>
            </a:r>
            <a:r>
              <a:rPr lang="ar-SA" dirty="0" smtClean="0"/>
              <a:t>ب - المركز المالي للشركة مصدرة السند </a:t>
            </a:r>
            <a:r>
              <a:rPr lang="ar-SA" dirty="0" smtClean="0"/>
              <a:t>. </a:t>
            </a:r>
          </a:p>
          <a:p>
            <a:endParaRPr lang="ar-SA" dirty="0" smtClean="0"/>
          </a:p>
          <a:p>
            <a:r>
              <a:rPr lang="ar-SA" dirty="0" err="1" smtClean="0"/>
              <a:t>ج</a:t>
            </a:r>
            <a:r>
              <a:rPr lang="ar-SA" dirty="0" smtClean="0"/>
              <a:t>- يبدأ </a:t>
            </a:r>
            <a:r>
              <a:rPr lang="ar-SA" dirty="0" smtClean="0"/>
              <a:t>التصنيف لأفضل </a:t>
            </a:r>
            <a:r>
              <a:rPr lang="ar-SA" dirty="0" smtClean="0"/>
              <a:t>السندات                                                                                                                          </a:t>
            </a:r>
            <a:r>
              <a:rPr lang="en-US" dirty="0" smtClean="0"/>
              <a:t>AAA </a:t>
            </a:r>
            <a:r>
              <a:rPr lang="ar-SA" dirty="0" smtClean="0"/>
              <a:t> إلى أضعف السندات</a:t>
            </a:r>
            <a:r>
              <a:rPr lang="en-US" dirty="0" smtClean="0"/>
              <a:t>D</a:t>
            </a:r>
            <a:r>
              <a:rPr lang="ar-SA" dirty="0" smtClean="0"/>
              <a:t> (الجدول)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4131" y="1083409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أولا : </a:t>
            </a:r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مقدمة :</a:t>
            </a:r>
            <a:endParaRPr lang="ar-SA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rgbClr val="0070C0"/>
                </a:solidFill>
              </a:rPr>
              <a:t>في اقتصاد نقدي </a:t>
            </a:r>
            <a:r>
              <a:rPr lang="ar-SA" b="1" dirty="0" smtClean="0">
                <a:solidFill>
                  <a:srgbClr val="0070C0"/>
                </a:solidFill>
              </a:rPr>
              <a:t>بدون أسواق ائتمان </a:t>
            </a:r>
            <a:r>
              <a:rPr lang="ar-SA" dirty="0" smtClean="0">
                <a:solidFill>
                  <a:srgbClr val="0070C0"/>
                </a:solidFill>
              </a:rPr>
              <a:t>( </a:t>
            </a:r>
            <a:r>
              <a:rPr lang="en-US" dirty="0" smtClean="0">
                <a:solidFill>
                  <a:srgbClr val="0070C0"/>
                </a:solidFill>
              </a:rPr>
              <a:t>Credit Market </a:t>
            </a:r>
            <a:r>
              <a:rPr lang="ar-SA" dirty="0" smtClean="0">
                <a:solidFill>
                  <a:srgbClr val="0070C0"/>
                </a:solidFill>
              </a:rPr>
              <a:t>) هناك خيارين </a:t>
            </a:r>
            <a:r>
              <a:rPr lang="ar-SA" dirty="0" smtClean="0">
                <a:solidFill>
                  <a:srgbClr val="0070C0"/>
                </a:solidFill>
              </a:rPr>
              <a:t>لأصحاب المال :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rgbClr val="0070C0"/>
                </a:solidFill>
              </a:rPr>
              <a:t>              </a:t>
            </a:r>
            <a:r>
              <a:rPr lang="ar-SA" dirty="0" smtClean="0"/>
              <a:t>١- الاستهلاك </a:t>
            </a:r>
            <a:r>
              <a:rPr lang="ar-SA" dirty="0" smtClean="0"/>
              <a:t>بالكامل </a:t>
            </a:r>
            <a:r>
              <a:rPr lang="ar-SA" dirty="0" smtClean="0"/>
              <a:t>.                                                                                          ٢- </a:t>
            </a:r>
            <a:r>
              <a:rPr lang="ar-SA" dirty="0" smtClean="0"/>
              <a:t>الاستهلاك  و الادخار أي ادخار </a:t>
            </a:r>
            <a:r>
              <a:rPr lang="ar-SA" dirty="0" smtClean="0"/>
              <a:t>جزء من الدخل بشكل نقدي</a:t>
            </a:r>
            <a:r>
              <a:rPr lang="ar-SA" dirty="0" smtClean="0"/>
              <a:t> </a:t>
            </a:r>
            <a:r>
              <a:rPr lang="ar-SA" dirty="0" smtClean="0"/>
              <a:t>على اعتبار انها مخزن للقوة </a:t>
            </a:r>
            <a:r>
              <a:rPr lang="ar-SA" dirty="0" smtClean="0"/>
              <a:t>الشرائية.</a:t>
            </a:r>
          </a:p>
          <a:p>
            <a:endParaRPr lang="ar-SA" dirty="0" smtClean="0"/>
          </a:p>
          <a:p>
            <a:r>
              <a:rPr lang="ar-SA" dirty="0" smtClean="0">
                <a:solidFill>
                  <a:srgbClr val="0070C0"/>
                </a:solidFill>
              </a:rPr>
              <a:t>في اقتصاد نقدي </a:t>
            </a:r>
            <a:r>
              <a:rPr lang="ar-SA" b="1" dirty="0" smtClean="0">
                <a:solidFill>
                  <a:srgbClr val="0070C0"/>
                </a:solidFill>
              </a:rPr>
              <a:t>مع وجود أسواق ائتمان  </a:t>
            </a:r>
            <a:r>
              <a:rPr lang="ar-SA" dirty="0" smtClean="0">
                <a:solidFill>
                  <a:srgbClr val="0070C0"/>
                </a:solidFill>
              </a:rPr>
              <a:t>فإن الادخار </a:t>
            </a:r>
            <a:r>
              <a:rPr lang="ar-SA" dirty="0" smtClean="0">
                <a:solidFill>
                  <a:srgbClr val="0070C0"/>
                </a:solidFill>
              </a:rPr>
              <a:t>يأخذ </a:t>
            </a:r>
            <a:r>
              <a:rPr lang="ar-SA" dirty="0" smtClean="0">
                <a:solidFill>
                  <a:srgbClr val="0070C0"/>
                </a:solidFill>
              </a:rPr>
              <a:t>شكلين:                                            </a:t>
            </a:r>
            <a:r>
              <a:rPr lang="ar-SA" dirty="0" smtClean="0">
                <a:solidFill>
                  <a:schemeClr val="tx1"/>
                </a:solidFill>
              </a:rPr>
              <a:t>١- يمكن </a:t>
            </a:r>
            <a:r>
              <a:rPr lang="ar-SA" dirty="0">
                <a:solidFill>
                  <a:schemeClr val="tx1"/>
                </a:solidFill>
              </a:rPr>
              <a:t>أ</a:t>
            </a:r>
            <a:r>
              <a:rPr lang="ar-SA" dirty="0" smtClean="0">
                <a:solidFill>
                  <a:schemeClr val="tx1"/>
                </a:solidFill>
              </a:rPr>
              <a:t>ن </a:t>
            </a:r>
            <a:r>
              <a:rPr lang="ar-SA" dirty="0" smtClean="0">
                <a:solidFill>
                  <a:schemeClr val="tx1"/>
                </a:solidFill>
              </a:rPr>
              <a:t>يستمر كما هو في حالة عدم وجود </a:t>
            </a:r>
            <a:r>
              <a:rPr lang="ar-SA" dirty="0" smtClean="0">
                <a:solidFill>
                  <a:schemeClr val="tx1"/>
                </a:solidFill>
              </a:rPr>
              <a:t>أسواق  .          </a:t>
            </a:r>
          </a:p>
          <a:p>
            <a:r>
              <a:rPr lang="ar-SA" dirty="0" smtClean="0">
                <a:solidFill>
                  <a:schemeClr val="tx1"/>
                </a:solidFill>
              </a:rPr>
              <a:t>أو                                                                        </a:t>
            </a:r>
            <a:r>
              <a:rPr lang="ar-SA" dirty="0" smtClean="0">
                <a:solidFill>
                  <a:schemeClr val="tx1"/>
                </a:solidFill>
              </a:rPr>
              <a:t>                                               ٢- </a:t>
            </a:r>
            <a:r>
              <a:rPr lang="ar-SA" dirty="0" smtClean="0">
                <a:solidFill>
                  <a:schemeClr val="tx1"/>
                </a:solidFill>
              </a:rPr>
              <a:t>يتم  اقراض المدخرات و الحصول على فائدة ( الاستثمار</a:t>
            </a:r>
            <a:r>
              <a:rPr lang="ar-SA" dirty="0" smtClean="0">
                <a:solidFill>
                  <a:schemeClr val="tx1"/>
                </a:solidFill>
              </a:rPr>
              <a:t>).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1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7444" y="121084"/>
            <a:ext cx="8770571" cy="952342"/>
          </a:xfrm>
        </p:spPr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7444" y="785191"/>
            <a:ext cx="11286828" cy="5854147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ثانيا :الفائدة  (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Interest</a:t>
            </a:r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) و معدل الفائدة (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Interest Rate </a:t>
            </a:r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) :</a:t>
            </a:r>
            <a:endParaRPr lang="ar-SA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b="1" dirty="0" smtClean="0">
                <a:solidFill>
                  <a:srgbClr val="0070C0"/>
                </a:solidFill>
              </a:rPr>
              <a:t>الفائدة </a:t>
            </a:r>
            <a:r>
              <a:rPr lang="ar-SA" b="1" dirty="0" smtClean="0">
                <a:solidFill>
                  <a:srgbClr val="0070C0"/>
                </a:solidFill>
              </a:rPr>
              <a:t>هي : </a:t>
            </a:r>
            <a:r>
              <a:rPr lang="ar-SA" dirty="0" smtClean="0">
                <a:solidFill>
                  <a:srgbClr val="7030A0"/>
                </a:solidFill>
              </a:rPr>
              <a:t>الزيادة على المبلغ الأصلي  الذي يحصل علية المقرض ( الدائن</a:t>
            </a:r>
            <a:r>
              <a:rPr lang="ar-SA" dirty="0" smtClean="0">
                <a:solidFill>
                  <a:srgbClr val="7030A0"/>
                </a:solidFill>
              </a:rPr>
              <a:t>).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b="1" dirty="0" smtClean="0">
                <a:solidFill>
                  <a:srgbClr val="0070C0"/>
                </a:solidFill>
              </a:rPr>
              <a:t>معدل الفائدة </a:t>
            </a:r>
            <a:r>
              <a:rPr lang="ar-SA" b="1" dirty="0" smtClean="0">
                <a:solidFill>
                  <a:srgbClr val="0070C0"/>
                </a:solidFill>
              </a:rPr>
              <a:t>هي: </a:t>
            </a:r>
            <a:r>
              <a:rPr lang="ar-SA" dirty="0" smtClean="0">
                <a:solidFill>
                  <a:srgbClr val="7030A0"/>
                </a:solidFill>
              </a:rPr>
              <a:t>نسبة الفائدة </a:t>
            </a:r>
            <a:r>
              <a:rPr lang="ar-SA" dirty="0" smtClean="0">
                <a:solidFill>
                  <a:srgbClr val="7030A0"/>
                </a:solidFill>
              </a:rPr>
              <a:t>إلى </a:t>
            </a:r>
            <a:r>
              <a:rPr lang="ar-SA" dirty="0" smtClean="0">
                <a:solidFill>
                  <a:srgbClr val="7030A0"/>
                </a:solidFill>
              </a:rPr>
              <a:t>المبلغ الإجمالي  الأصلي </a:t>
            </a:r>
            <a:r>
              <a:rPr lang="ar-SA" dirty="0" smtClean="0">
                <a:solidFill>
                  <a:srgbClr val="7030A0"/>
                </a:solidFill>
              </a:rPr>
              <a:t>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C00000"/>
                </a:solidFill>
              </a:rPr>
              <a:t>هناك </a:t>
            </a:r>
            <a:r>
              <a:rPr lang="ar-SA" dirty="0" err="1" smtClean="0">
                <a:solidFill>
                  <a:srgbClr val="C00000"/>
                </a:solidFill>
              </a:rPr>
              <a:t>قانوين</a:t>
            </a:r>
            <a:r>
              <a:rPr lang="ar-SA" dirty="0" smtClean="0">
                <a:solidFill>
                  <a:srgbClr val="C00000"/>
                </a:solidFill>
              </a:rPr>
              <a:t> لقيمة الفائدة لسنة :                                                                                                                     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١-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قيمة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الفائدة 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لسنة =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معدل الفائدة * المبلغ الأصلي (المقرض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).                                                                              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٢- </a:t>
            </a:r>
            <a:r>
              <a:rPr lang="ar-SA" dirty="0" smtClean="0"/>
              <a:t>قيمة </a:t>
            </a:r>
            <a:r>
              <a:rPr lang="ar-SA" dirty="0" smtClean="0"/>
              <a:t>الفائدة لسنة = المبلغ الذي تم الحصول عليه اخر السنة – المبلغ المقرض </a:t>
            </a:r>
            <a:r>
              <a:rPr lang="ar-SA" dirty="0" smtClean="0"/>
              <a:t>أول السنة (</a:t>
            </a:r>
            <a:r>
              <a:rPr lang="ar-SA" dirty="0" smtClean="0"/>
              <a:t>مستثمر)  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مثال: </a:t>
            </a:r>
            <a:endParaRPr lang="ar-SA" dirty="0" smtClean="0">
              <a:solidFill>
                <a:srgbClr val="FF0000"/>
              </a:solidFill>
            </a:endParaRPr>
          </a:p>
          <a:p>
            <a:r>
              <a:rPr lang="ar-SA" dirty="0">
                <a:solidFill>
                  <a:srgbClr val="0070C0"/>
                </a:solidFill>
              </a:rPr>
              <a:t>إ</a:t>
            </a:r>
            <a:r>
              <a:rPr lang="ar-SA" dirty="0" smtClean="0">
                <a:solidFill>
                  <a:srgbClr val="0070C0"/>
                </a:solidFill>
              </a:rPr>
              <a:t>ذا كان </a:t>
            </a:r>
            <a:r>
              <a:rPr lang="ar-SA" dirty="0" smtClean="0">
                <a:solidFill>
                  <a:srgbClr val="0070C0"/>
                </a:solidFill>
              </a:rPr>
              <a:t>المبلغ المقرض في بداية السنه قدرة 100 ريال و تم الحصول على 110 ريالات في نهاية السنه فماهي قيمة الفائدة المدفوعة </a:t>
            </a:r>
            <a:r>
              <a:rPr lang="ar-SA" dirty="0" smtClean="0">
                <a:solidFill>
                  <a:srgbClr val="0070C0"/>
                </a:solidFill>
              </a:rPr>
              <a:t>وما هو </a:t>
            </a:r>
            <a:r>
              <a:rPr lang="ar-SA" dirty="0" smtClean="0">
                <a:solidFill>
                  <a:srgbClr val="0070C0"/>
                </a:solidFill>
              </a:rPr>
              <a:t>معدلها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ar-SA" dirty="0" smtClean="0">
                <a:solidFill>
                  <a:srgbClr val="0070C0"/>
                </a:solidFill>
              </a:rPr>
              <a:t>؟</a:t>
            </a:r>
          </a:p>
          <a:p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بتطبيق القانون (٢) فإن الفائدة المدفوعة  =</a:t>
            </a:r>
            <a:r>
              <a:rPr lang="ar-SA" dirty="0" smtClean="0">
                <a:solidFill>
                  <a:srgbClr val="0070C0"/>
                </a:solidFill>
              </a:rPr>
              <a:t> ١١٠ – ١٠ = ١٠٠</a:t>
            </a:r>
          </a:p>
          <a:p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بتطبيق القانون (١) فإن معدا الفائدة = </a:t>
            </a:r>
            <a:r>
              <a:rPr lang="ar-SA" dirty="0" smtClean="0">
                <a:solidFill>
                  <a:srgbClr val="0070C0"/>
                </a:solidFill>
              </a:rPr>
              <a:t>١٠/١٠٠ = ١٠٪</a:t>
            </a:r>
            <a:endParaRPr lang="ar-S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8187" y="210537"/>
            <a:ext cx="8770571" cy="1560716"/>
          </a:xfrm>
        </p:spPr>
        <p:txBody>
          <a:bodyPr/>
          <a:lstStyle/>
          <a:p>
            <a:r>
              <a:rPr lang="ar-SA" dirty="0"/>
              <a:t>أ</a:t>
            </a:r>
            <a:r>
              <a:rPr lang="ar-SA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4766" y="2438400"/>
            <a:ext cx="10849506" cy="4260574"/>
          </a:xfrm>
        </p:spPr>
        <p:txBody>
          <a:bodyPr>
            <a:normAutofit fontScale="92500" lnSpcReduction="10000"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أسباب وجود أسواق ائتمان في ظل الاقتصاد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النقدي:                                                        </a:t>
            </a:r>
            <a:r>
              <a:rPr lang="ar-SA" dirty="0" smtClean="0">
                <a:solidFill>
                  <a:srgbClr val="7030A0"/>
                </a:solidFill>
              </a:rPr>
              <a:t>                                      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١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اختلاف  التفضيلات بين المقرضين و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المقترضين:</a:t>
            </a:r>
          </a:p>
          <a:p>
            <a:endParaRPr lang="ar-SA" dirty="0" smtClean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هناك </a:t>
            </a:r>
            <a:r>
              <a:rPr lang="ar-SA" dirty="0" smtClean="0">
                <a:solidFill>
                  <a:srgbClr val="7030A0"/>
                </a:solidFill>
              </a:rPr>
              <a:t>أفراد </a:t>
            </a:r>
            <a:r>
              <a:rPr lang="ar-SA" dirty="0" smtClean="0">
                <a:solidFill>
                  <a:srgbClr val="7030A0"/>
                </a:solidFill>
              </a:rPr>
              <a:t>يرغبون في زيادة استهلاكهم الحالي ( المقترضين) </a:t>
            </a:r>
            <a:r>
              <a:rPr lang="ar-SA" dirty="0" smtClean="0">
                <a:solidFill>
                  <a:srgbClr val="0070C0"/>
                </a:solidFill>
              </a:rPr>
              <a:t>(  ويمثلون جانب الطلب على النقود</a:t>
            </a:r>
            <a:r>
              <a:rPr lang="ar-SA" dirty="0" smtClean="0">
                <a:solidFill>
                  <a:srgbClr val="0070C0"/>
                </a:solidFill>
              </a:rPr>
              <a:t>).</a:t>
            </a:r>
          </a:p>
          <a:p>
            <a:endParaRPr lang="ar-SA" dirty="0" smtClean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بينما هناك </a:t>
            </a:r>
            <a:r>
              <a:rPr lang="ar-SA" dirty="0" smtClean="0">
                <a:solidFill>
                  <a:srgbClr val="7030A0"/>
                </a:solidFill>
              </a:rPr>
              <a:t>أفراد </a:t>
            </a:r>
            <a:r>
              <a:rPr lang="ar-SA" dirty="0" smtClean="0">
                <a:solidFill>
                  <a:srgbClr val="7030A0"/>
                </a:solidFill>
              </a:rPr>
              <a:t>يرغبون في زيادة ادخارهم و يقللون  الاستهلاك الحالي و يزيدون الاستهلاك المستقبلي( المقرضين</a:t>
            </a:r>
            <a:r>
              <a:rPr lang="ar-SA" dirty="0" smtClean="0">
                <a:solidFill>
                  <a:srgbClr val="7030A0"/>
                </a:solidFill>
              </a:rPr>
              <a:t>) </a:t>
            </a:r>
            <a:r>
              <a:rPr lang="ar-SA" dirty="0" smtClean="0">
                <a:solidFill>
                  <a:srgbClr val="0070C0"/>
                </a:solidFill>
              </a:rPr>
              <a:t>( </a:t>
            </a:r>
            <a:r>
              <a:rPr lang="ar-SA" dirty="0" smtClean="0">
                <a:solidFill>
                  <a:srgbClr val="0070C0"/>
                </a:solidFill>
              </a:rPr>
              <a:t>جانب العرض من النقود</a:t>
            </a:r>
            <a:r>
              <a:rPr lang="ar-SA" dirty="0" smtClean="0">
                <a:solidFill>
                  <a:srgbClr val="0070C0"/>
                </a:solidFill>
              </a:rPr>
              <a:t>).</a:t>
            </a:r>
          </a:p>
          <a:p>
            <a:endParaRPr lang="ar-SA" dirty="0" smtClean="0">
              <a:solidFill>
                <a:srgbClr val="0070C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اختلاف التفضيلات و وجود العرض و الطلب على النقود يحدد معدل </a:t>
            </a:r>
            <a:r>
              <a:rPr lang="ar-SA" dirty="0" smtClean="0">
                <a:solidFill>
                  <a:srgbClr val="7030A0"/>
                </a:solidFill>
              </a:rPr>
              <a:t>الفائدة.  </a:t>
            </a:r>
          </a:p>
          <a:p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 ٢-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وجود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أرباح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غير عادية  متمثلة في عوائد الاستثمار ومن ضمنها الفائدة المدفوعة على </a:t>
            </a:r>
            <a:r>
              <a:rPr lang="ar-SA" b="1" dirty="0" smtClean="0">
                <a:solidFill>
                  <a:schemeClr val="accent5">
                    <a:lumMod val="50000"/>
                  </a:schemeClr>
                </a:solidFill>
              </a:rPr>
              <a:t>رأس المال.</a:t>
            </a:r>
            <a:endParaRPr lang="ar-S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اساسيات 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8052" y="2438399"/>
            <a:ext cx="11386219" cy="4340088"/>
          </a:xfrm>
        </p:spPr>
        <p:txBody>
          <a:bodyPr>
            <a:normAutofit fontScale="62500" lnSpcReduction="20000"/>
          </a:bodyPr>
          <a:lstStyle/>
          <a:p>
            <a:r>
              <a:rPr lang="ar-SA" sz="3400" b="1" u="sng" dirty="0" smtClean="0">
                <a:solidFill>
                  <a:schemeClr val="accent2">
                    <a:lumMod val="50000"/>
                  </a:schemeClr>
                </a:solidFill>
              </a:rPr>
              <a:t>ثالثا : المفاضلة بين الاستهلاك الحالي و الاستهلاك </a:t>
            </a:r>
            <a:r>
              <a:rPr lang="ar-SA" sz="3400" b="1" u="sng" dirty="0" smtClean="0">
                <a:solidFill>
                  <a:schemeClr val="accent2">
                    <a:lumMod val="50000"/>
                  </a:schemeClr>
                </a:solidFill>
              </a:rPr>
              <a:t>المستقبلي </a:t>
            </a:r>
            <a:r>
              <a:rPr lang="ar-SA" sz="3400" b="1" u="sng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:</a:t>
            </a:r>
          </a:p>
          <a:p>
            <a:r>
              <a:rPr lang="ar-SA" sz="3400" dirty="0" smtClean="0">
                <a:solidFill>
                  <a:srgbClr val="7030A0"/>
                </a:solidFill>
              </a:rPr>
              <a:t>معدل </a:t>
            </a:r>
            <a:r>
              <a:rPr lang="ar-SA" sz="3400" dirty="0" smtClean="0">
                <a:solidFill>
                  <a:srgbClr val="7030A0"/>
                </a:solidFill>
              </a:rPr>
              <a:t>الفائدة </a:t>
            </a:r>
            <a:r>
              <a:rPr lang="ar-SA" sz="3400" dirty="0" smtClean="0">
                <a:solidFill>
                  <a:srgbClr val="7030A0"/>
                </a:solidFill>
              </a:rPr>
              <a:t>هو من أهم </a:t>
            </a:r>
            <a:r>
              <a:rPr lang="ar-SA" sz="3400" dirty="0" smtClean="0">
                <a:solidFill>
                  <a:srgbClr val="7030A0"/>
                </a:solidFill>
              </a:rPr>
              <a:t>المؤشرات  المحددة لقرار </a:t>
            </a:r>
            <a:r>
              <a:rPr lang="ar-SA" sz="3400" dirty="0" smtClean="0">
                <a:solidFill>
                  <a:srgbClr val="7030A0"/>
                </a:solidFill>
              </a:rPr>
              <a:t>الأفراد </a:t>
            </a:r>
            <a:r>
              <a:rPr lang="ar-SA" sz="3400" dirty="0" smtClean="0">
                <a:solidFill>
                  <a:srgbClr val="7030A0"/>
                </a:solidFill>
              </a:rPr>
              <a:t>بين الاستهلاك الحالي </a:t>
            </a:r>
            <a:r>
              <a:rPr lang="ar-SA" sz="3400" dirty="0" smtClean="0">
                <a:solidFill>
                  <a:srgbClr val="7030A0"/>
                </a:solidFill>
              </a:rPr>
              <a:t>أو </a:t>
            </a:r>
            <a:r>
              <a:rPr lang="ar-SA" sz="3400" dirty="0" smtClean="0">
                <a:solidFill>
                  <a:srgbClr val="7030A0"/>
                </a:solidFill>
              </a:rPr>
              <a:t>الاستثمار للحصول على استهلاك مستقبلي  </a:t>
            </a:r>
            <a:r>
              <a:rPr lang="ar-SA" sz="3400" dirty="0" smtClean="0">
                <a:solidFill>
                  <a:srgbClr val="7030A0"/>
                </a:solidFill>
              </a:rPr>
              <a:t>أكبر.</a:t>
            </a:r>
            <a:endParaRPr lang="ar-SA" sz="3400" dirty="0" smtClean="0">
              <a:solidFill>
                <a:srgbClr val="7030A0"/>
              </a:solidFill>
            </a:endParaRPr>
          </a:p>
          <a:p>
            <a:r>
              <a:rPr lang="ar-SA" sz="3400" b="1" dirty="0" smtClean="0">
                <a:solidFill>
                  <a:srgbClr val="C00000"/>
                </a:solidFill>
              </a:rPr>
              <a:t>مثال:</a:t>
            </a:r>
          </a:p>
          <a:p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400" dirty="0">
                <a:solidFill>
                  <a:schemeClr val="accent5">
                    <a:lumMod val="50000"/>
                  </a:schemeClr>
                </a:solidFill>
              </a:rPr>
              <a:t>إ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ذا 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كان 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الأفراد 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لديهم 100 ريال و معدل الفائدة 5% بعد سنه أي المبلغ بعد سنة = 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</a:rPr>
              <a:t>105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 فإن الأفراد 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بين ثلاث </a:t>
            </a:r>
            <a:r>
              <a:rPr lang="ar-SA" sz="3400" dirty="0" smtClean="0">
                <a:solidFill>
                  <a:schemeClr val="accent5">
                    <a:lumMod val="50000"/>
                  </a:schemeClr>
                </a:solidFill>
              </a:rPr>
              <a:t>خيارات :</a:t>
            </a:r>
            <a:endParaRPr lang="ar-SA" sz="3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ar-SA" sz="3400" b="1" u="sng" dirty="0" smtClean="0">
                <a:solidFill>
                  <a:srgbClr val="0070C0"/>
                </a:solidFill>
              </a:rPr>
              <a:t>الخيار الأول </a:t>
            </a:r>
            <a:r>
              <a:rPr lang="ar-SA" sz="3400" b="1" u="sng" dirty="0" smtClean="0">
                <a:solidFill>
                  <a:srgbClr val="0070C0"/>
                </a:solidFill>
              </a:rPr>
              <a:t>: 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فريق 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يفضل ان يستهلك 100 ريال استهلاك حالي وبالتالي يضحي ب 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 ريال مستقبلية(يقترض 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ar-SA" sz="3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sz="3400" b="1" u="sng" dirty="0" smtClean="0">
                <a:solidFill>
                  <a:srgbClr val="0070C0"/>
                </a:solidFill>
              </a:rPr>
              <a:t>الخيار الثاني: 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فريق يفضل الاستثمار و يضحي بالاستهلاك الحالي من اجل استهلاك مستقبلي وربح اكبر مقدارة </a:t>
            </a: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 ريال( يقرض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ar-SA" sz="3400" dirty="0" smtClean="0">
              <a:solidFill>
                <a:srgbClr val="7030A0"/>
              </a:solidFill>
            </a:endParaRPr>
          </a:p>
          <a:p>
            <a:r>
              <a:rPr lang="ar-SA" sz="3400" b="1" u="sng" dirty="0" smtClean="0">
                <a:solidFill>
                  <a:srgbClr val="0070C0"/>
                </a:solidFill>
              </a:rPr>
              <a:t>الخيار الثالث : 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فريق ليس  له تفضيل حيث يتساوى عنده  الاستهلاك الحالي والاستهلاك المستقبلي </a:t>
            </a:r>
            <a:r>
              <a:rPr lang="ar-SA" sz="3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ar-SA" sz="3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SA" sz="3400" b="1" dirty="0" smtClean="0">
                <a:solidFill>
                  <a:srgbClr val="C00000"/>
                </a:solidFill>
              </a:rPr>
              <a:t>وباتباع نفس طريقة التحليل السابقة فإنه على سبيل المثال :</a:t>
            </a:r>
            <a:endParaRPr lang="ar-SA" sz="3400" b="1" dirty="0" smtClean="0">
              <a:solidFill>
                <a:srgbClr val="C00000"/>
              </a:solidFill>
            </a:endParaRPr>
          </a:p>
          <a:p>
            <a:r>
              <a:rPr lang="ar-SA" sz="3400" dirty="0" smtClean="0">
                <a:solidFill>
                  <a:schemeClr val="accent4">
                    <a:lumMod val="75000"/>
                  </a:schemeClr>
                </a:solidFill>
              </a:rPr>
              <a:t>تقترض الشركات عند معدل فائدة 5% عندما تتوقع معدل ربح اكبر من معدل العائد السائد في السوق(15</a:t>
            </a:r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6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رابعا : معدل </a:t>
            </a:r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الفائدة التوازني (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Equilibrium Interest Rate </a:t>
            </a:r>
            <a:r>
              <a:rPr lang="ar-SA" b="1" u="sng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يتحدد معدل الفائدة التوازني  تحليليا </a:t>
            </a:r>
            <a:r>
              <a:rPr lang="ar-SA" dirty="0" smtClean="0">
                <a:solidFill>
                  <a:srgbClr val="7030A0"/>
                </a:solidFill>
              </a:rPr>
              <a:t>عند :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تساوي الكمية المطلوبة من الائتمان مع الكمية المعروضة  من الائتمان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ويتحدد ذلك بيانيا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بتقاطع</a:t>
            </a:r>
            <a:r>
              <a:rPr lang="ar-SA" dirty="0" smtClean="0">
                <a:solidFill>
                  <a:srgbClr val="7030A0"/>
                </a:solidFill>
              </a:rPr>
              <a:t> منحنى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العرض</a:t>
            </a:r>
            <a:r>
              <a:rPr lang="ar-SA" dirty="0" smtClean="0">
                <a:solidFill>
                  <a:srgbClr val="7030A0"/>
                </a:solidFill>
              </a:rPr>
              <a:t> من الائتمان مع منحنى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الطلب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عليه.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سنقوم </a:t>
            </a:r>
            <a:r>
              <a:rPr lang="ar-SA" dirty="0">
                <a:solidFill>
                  <a:srgbClr val="7030A0"/>
                </a:solidFill>
              </a:rPr>
              <a:t>ب</a:t>
            </a:r>
            <a:r>
              <a:rPr lang="ar-SA" dirty="0" smtClean="0">
                <a:solidFill>
                  <a:srgbClr val="7030A0"/>
                </a:solidFill>
              </a:rPr>
              <a:t>توضيح </a:t>
            </a:r>
            <a:r>
              <a:rPr lang="ar-SA" dirty="0" smtClean="0">
                <a:solidFill>
                  <a:srgbClr val="7030A0"/>
                </a:solidFill>
              </a:rPr>
              <a:t>جانب  العرض و الطلب من الائتمان  ومنحنياتهما ومن ثم التوازن في سوق الائتمان </a:t>
            </a:r>
          </a:p>
        </p:txBody>
      </p:sp>
    </p:spTree>
    <p:extLst>
      <p:ext uri="{BB962C8B-B14F-4D97-AF65-F5344CB8AC3E}">
        <p14:creationId xmlns:p14="http://schemas.microsoft.com/office/powerpoint/2010/main" val="216214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منحنى العرض من الائتمان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supply of credit) 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) :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يوضح منحنى العرض من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الائتمان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العلاقة الطردية ( الموجبة) بين معدل العائد ( الفائدة) و الكمية المعروضة من الائتمان (القروض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زيادة معدل العائد ( الفائدة) يزيد الكمية المعروضة من الائتمان(القروض) و يجعل </a:t>
            </a:r>
            <a:r>
              <a:rPr lang="ar-SA" dirty="0" smtClean="0">
                <a:solidFill>
                  <a:srgbClr val="7030A0"/>
                </a:solidFill>
              </a:rPr>
              <a:t>الأفراد </a:t>
            </a:r>
            <a:r>
              <a:rPr lang="ar-SA" dirty="0" smtClean="0">
                <a:solidFill>
                  <a:srgbClr val="7030A0"/>
                </a:solidFill>
              </a:rPr>
              <a:t>يضحون بالاستهلاك الحالي و يتوجهون </a:t>
            </a:r>
            <a:r>
              <a:rPr lang="ar-SA" dirty="0" smtClean="0">
                <a:solidFill>
                  <a:srgbClr val="7030A0"/>
                </a:solidFill>
              </a:rPr>
              <a:t>إلى </a:t>
            </a:r>
            <a:r>
              <a:rPr lang="ar-SA" dirty="0" smtClean="0">
                <a:solidFill>
                  <a:srgbClr val="7030A0"/>
                </a:solidFill>
              </a:rPr>
              <a:t>الاستثمار للحصول على أرباح مستقبلية و استهلاك مستقبلي </a:t>
            </a:r>
            <a:r>
              <a:rPr lang="ar-SA" dirty="0" smtClean="0">
                <a:solidFill>
                  <a:srgbClr val="7030A0"/>
                </a:solidFill>
              </a:rPr>
              <a:t>أعلى.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منحنى العرض من الائتمان موجب الميل و متجه من اليمين الى اليسار بسبب العلاقة الطردية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السابقة.</a:t>
            </a:r>
            <a:endParaRPr lang="ar-SA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ar-S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3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ساسيات </a:t>
            </a:r>
            <a:r>
              <a:rPr lang="ar-SA" dirty="0" smtClean="0"/>
              <a:t>معدل الفائدة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6836" y="2438400"/>
            <a:ext cx="11187436" cy="3651504"/>
          </a:xfrm>
        </p:spPr>
        <p:txBody>
          <a:bodyPr/>
          <a:lstStyle/>
          <a:p>
            <a:endParaRPr lang="ar-SA" dirty="0" smtClean="0">
              <a:solidFill>
                <a:srgbClr val="7030A0"/>
              </a:solidFill>
            </a:endParaRPr>
          </a:p>
          <a:p>
            <a:endParaRPr lang="ar-SA" dirty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منحنى </a:t>
            </a:r>
            <a:r>
              <a:rPr lang="ar-SA" dirty="0" smtClean="0">
                <a:solidFill>
                  <a:srgbClr val="7030A0"/>
                </a:solidFill>
              </a:rPr>
              <a:t>العرض من الائتمان بيانيا  يرمز  له ب ( </a:t>
            </a:r>
            <a:r>
              <a:rPr lang="en-US" dirty="0" smtClean="0">
                <a:solidFill>
                  <a:srgbClr val="7030A0"/>
                </a:solidFill>
              </a:rPr>
              <a:t>SF </a:t>
            </a:r>
            <a:r>
              <a:rPr lang="ar-SA" dirty="0" smtClean="0">
                <a:solidFill>
                  <a:srgbClr val="7030A0"/>
                </a:solidFill>
              </a:rPr>
              <a:t>)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المحدد الأساسي له معدل الفائدة على المحور </a:t>
            </a:r>
            <a:r>
              <a:rPr lang="ar-SA" dirty="0" smtClean="0">
                <a:solidFill>
                  <a:srgbClr val="7030A0"/>
                </a:solidFill>
              </a:rPr>
              <a:t>الرأسي                                                                                            </a:t>
            </a:r>
            <a:r>
              <a:rPr lang="ar-SA" dirty="0" smtClean="0">
                <a:solidFill>
                  <a:srgbClr val="7030A0"/>
                </a:solidFill>
              </a:rPr>
              <a:t>و الكمية المعروضة من </a:t>
            </a:r>
            <a:r>
              <a:rPr lang="ar-SA" dirty="0" smtClean="0">
                <a:solidFill>
                  <a:srgbClr val="7030A0"/>
                </a:solidFill>
              </a:rPr>
              <a:t>القروض </a:t>
            </a:r>
            <a:r>
              <a:rPr lang="ar-SA" dirty="0" smtClean="0">
                <a:solidFill>
                  <a:srgbClr val="7030A0"/>
                </a:solidFill>
              </a:rPr>
              <a:t>( الائتمان على المحور الافقي</a:t>
            </a:r>
            <a:r>
              <a:rPr lang="ar-SA" dirty="0" smtClean="0">
                <a:solidFill>
                  <a:srgbClr val="7030A0"/>
                </a:solidFill>
              </a:rPr>
              <a:t>)</a:t>
            </a:r>
          </a:p>
          <a:p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أي تغير لسعر الفائدة يحدث حركة على </a:t>
            </a:r>
            <a:r>
              <a:rPr lang="ar-SA" b="1" u="sng" dirty="0" smtClean="0">
                <a:solidFill>
                  <a:srgbClr val="7030A0"/>
                </a:solidFill>
              </a:rPr>
              <a:t>نفس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المنحنى.</a:t>
            </a:r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945" y="1977649"/>
            <a:ext cx="4248857" cy="51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4426"/>
      </p:ext>
    </p:extLst>
  </p:cSld>
  <p:clrMapOvr>
    <a:masterClrMapping/>
  </p:clrMapOvr>
</p:sld>
</file>

<file path=ppt/theme/theme1.xml><?xml version="1.0" encoding="utf-8"?>
<a:theme xmlns:a="http://schemas.openxmlformats.org/drawingml/2006/main" name="سريع">
  <a:themeElements>
    <a:clrScheme name="سريع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سريع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سريع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719</TotalTime>
  <Words>1894</Words>
  <Application>Microsoft Macintosh PowerPoint</Application>
  <PresentationFormat>ملء الشاشة</PresentationFormat>
  <Paragraphs>190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Corbel</vt:lpstr>
      <vt:lpstr>Wingdings</vt:lpstr>
      <vt:lpstr>سريع</vt:lpstr>
      <vt:lpstr>الفصل الثاني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اساسيات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أساسيات معدل الفائدة</vt:lpstr>
      <vt:lpstr>اساسيات معدل الفائدة</vt:lpstr>
      <vt:lpstr>أساسيات معدل الفائدة</vt:lpstr>
      <vt:lpstr>اساسيات معدل الفائدة</vt:lpstr>
      <vt:lpstr>أساسيات معدل الفائدة</vt:lpstr>
      <vt:lpstr>أساسيات معدل الفائدة</vt:lpstr>
      <vt:lpstr>اساسيات معدل الفائدة</vt:lpstr>
      <vt:lpstr>أساسيات معدل الفائدة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الثاني</dc:title>
  <dc:creator>n</dc:creator>
  <cp:lastModifiedBy>مستخدم Microsoft Office</cp:lastModifiedBy>
  <cp:revision>71</cp:revision>
  <dcterms:created xsi:type="dcterms:W3CDTF">2016-07-14T12:36:58Z</dcterms:created>
  <dcterms:modified xsi:type="dcterms:W3CDTF">2017-10-20T12:36:14Z</dcterms:modified>
</cp:coreProperties>
</file>