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4" r:id="rId7"/>
    <p:sldId id="263" r:id="rId8"/>
    <p:sldId id="265" r:id="rId9"/>
    <p:sldId id="262" r:id="rId10"/>
    <p:sldId id="261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66"/>
    <a:srgbClr val="423200"/>
    <a:srgbClr val="5C4600"/>
    <a:srgbClr val="FFB7B7"/>
    <a:srgbClr val="540000"/>
    <a:srgbClr val="7A0000"/>
    <a:srgbClr val="59349C"/>
    <a:srgbClr val="FFE1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04" autoAdjust="0"/>
    <p:restoredTop sz="94660"/>
  </p:normalViewPr>
  <p:slideViewPr>
    <p:cSldViewPr snapToGrid="0">
      <p:cViewPr varScale="1">
        <p:scale>
          <a:sx n="67" d="100"/>
          <a:sy n="67" d="100"/>
        </p:scale>
        <p:origin x="-67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A1DB18-AFFE-4A56-B44E-6CA1015C56E6}" type="doc">
      <dgm:prSet loTypeId="urn:microsoft.com/office/officeart/2005/8/layout/vList5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732451B2-7366-4DA8-974E-B756F2414C22}">
      <dgm:prSet phldrT="[Text]" custT="1"/>
      <dgm:spPr/>
      <dgm:t>
        <a:bodyPr/>
        <a:lstStyle/>
        <a:p>
          <a:r>
            <a:rPr lang="ar-SA" sz="4400" dirty="0"/>
            <a:t>المعطيات</a:t>
          </a:r>
          <a:endParaRPr lang="en-US" sz="4400" dirty="0"/>
        </a:p>
      </dgm:t>
    </dgm:pt>
    <dgm:pt modelId="{B5322681-035A-4532-82B0-CEF1D15863FD}" type="parTrans" cxnId="{A8EAB623-4714-4873-B289-054B46623F52}">
      <dgm:prSet/>
      <dgm:spPr/>
      <dgm:t>
        <a:bodyPr/>
        <a:lstStyle/>
        <a:p>
          <a:endParaRPr lang="en-US"/>
        </a:p>
      </dgm:t>
    </dgm:pt>
    <dgm:pt modelId="{CE20A47A-5ACF-4AC2-9405-2D41B1B712BD}" type="sibTrans" cxnId="{A8EAB623-4714-4873-B289-054B46623F52}">
      <dgm:prSet/>
      <dgm:spPr/>
      <dgm:t>
        <a:bodyPr/>
        <a:lstStyle/>
        <a:p>
          <a:endParaRPr lang="en-US"/>
        </a:p>
      </dgm:t>
    </dgm:pt>
    <dgm:pt modelId="{A8D1C497-AD78-4CAE-8F5E-05246D1EC5B5}">
      <dgm:prSet phldrT="[Text]"/>
      <dgm:spPr/>
      <dgm:t>
        <a:bodyPr/>
        <a:lstStyle/>
        <a:p>
          <a:r>
            <a:rPr lang="en-US" b="1" dirty="0"/>
            <a:t>M=30,000 kg</a:t>
          </a:r>
        </a:p>
      </dgm:t>
    </dgm:pt>
    <dgm:pt modelId="{24AFB3D9-7C04-4FAE-953D-82D73DBF1EB3}" type="parTrans" cxnId="{1F05E576-71FA-45EB-9510-279ACB2DAE50}">
      <dgm:prSet/>
      <dgm:spPr/>
      <dgm:t>
        <a:bodyPr/>
        <a:lstStyle/>
        <a:p>
          <a:endParaRPr lang="en-US"/>
        </a:p>
      </dgm:t>
    </dgm:pt>
    <dgm:pt modelId="{D7FDD35C-B07F-482A-B3C9-4A95F0D913A2}" type="sibTrans" cxnId="{1F05E576-71FA-45EB-9510-279ACB2DAE50}">
      <dgm:prSet/>
      <dgm:spPr/>
      <dgm:t>
        <a:bodyPr/>
        <a:lstStyle/>
        <a:p>
          <a:endParaRPr lang="en-US"/>
        </a:p>
      </dgm:t>
    </dgm:pt>
    <dgm:pt modelId="{0081080F-D5BE-4B66-BEB7-5DB70C33714E}">
      <dgm:prSet phldrT="[Text]" custT="1"/>
      <dgm:spPr/>
      <dgm:t>
        <a:bodyPr/>
        <a:lstStyle/>
        <a:p>
          <a:r>
            <a:rPr lang="ar-SA" sz="4400" dirty="0"/>
            <a:t>الحل</a:t>
          </a:r>
          <a:endParaRPr lang="en-US" sz="4400" dirty="0"/>
        </a:p>
      </dgm:t>
    </dgm:pt>
    <dgm:pt modelId="{2AF8D28B-704A-46C5-85E4-284204CAB6B4}" type="parTrans" cxnId="{C5E69BE1-DCC7-43D6-83F2-0032ED6B711E}">
      <dgm:prSet/>
      <dgm:spPr/>
      <dgm:t>
        <a:bodyPr/>
        <a:lstStyle/>
        <a:p>
          <a:endParaRPr lang="en-US"/>
        </a:p>
      </dgm:t>
    </dgm:pt>
    <dgm:pt modelId="{57633552-4D4A-4CC0-9F05-534027E159D1}" type="sibTrans" cxnId="{C5E69BE1-DCC7-43D6-83F2-0032ED6B711E}">
      <dgm:prSet/>
      <dgm:spPr/>
      <dgm:t>
        <a:bodyPr/>
        <a:lstStyle/>
        <a:p>
          <a:endParaRPr lang="en-US"/>
        </a:p>
      </dgm:t>
    </dgm:pt>
    <dgm:pt modelId="{99653BE6-A672-450C-89A2-875D8456D268}">
      <dgm:prSet phldrT="[Text]"/>
      <dgm:spPr/>
      <dgm:t>
        <a:bodyPr/>
        <a:lstStyle/>
        <a:p>
          <a:pPr>
            <a:buNone/>
          </a:pPr>
          <a:r>
            <a:rPr lang="el-GR" b="1" dirty="0"/>
            <a:t>Δ</a:t>
          </a:r>
          <a:r>
            <a:rPr lang="en-US" b="1" dirty="0"/>
            <a:t>v = </a:t>
          </a:r>
          <a:r>
            <a:rPr lang="en-US" b="1" dirty="0" err="1"/>
            <a:t>ve</a:t>
          </a:r>
          <a:r>
            <a:rPr lang="en-US" b="1" dirty="0"/>
            <a:t> x ln( M / (M-</a:t>
          </a:r>
          <a:r>
            <a:rPr lang="en-US" b="1" dirty="0" err="1"/>
            <a:t>qt</a:t>
          </a:r>
          <a:r>
            <a:rPr lang="en-US" b="1" dirty="0"/>
            <a:t>) )</a:t>
          </a:r>
          <a:endParaRPr lang="en-US" dirty="0"/>
        </a:p>
      </dgm:t>
    </dgm:pt>
    <dgm:pt modelId="{09522A74-EDBF-4188-A97F-010E50B93B37}" type="parTrans" cxnId="{89A02B21-0E4B-4E1E-838A-20396A520AC3}">
      <dgm:prSet/>
      <dgm:spPr/>
      <dgm:t>
        <a:bodyPr/>
        <a:lstStyle/>
        <a:p>
          <a:endParaRPr lang="en-US"/>
        </a:p>
      </dgm:t>
    </dgm:pt>
    <dgm:pt modelId="{C7C61E6A-32F4-4FB5-9D17-0BFB126C9BD3}" type="sibTrans" cxnId="{89A02B21-0E4B-4E1E-838A-20396A520AC3}">
      <dgm:prSet/>
      <dgm:spPr/>
      <dgm:t>
        <a:bodyPr/>
        <a:lstStyle/>
        <a:p>
          <a:endParaRPr lang="en-US"/>
        </a:p>
      </dgm:t>
    </dgm:pt>
    <dgm:pt modelId="{1028D37B-2410-449F-B819-D44B585564AB}">
      <dgm:prSet/>
      <dgm:spPr/>
      <dgm:t>
        <a:bodyPr/>
        <a:lstStyle/>
        <a:p>
          <a:r>
            <a:rPr lang="en-US" b="1" dirty="0"/>
            <a:t>q= 30 kg/s</a:t>
          </a:r>
        </a:p>
      </dgm:t>
    </dgm:pt>
    <dgm:pt modelId="{50169D06-F873-460E-89C6-E5CFEFF6624B}" type="parTrans" cxnId="{35CE163D-85EE-4724-A1C4-FFC46A57EFC3}">
      <dgm:prSet/>
      <dgm:spPr/>
      <dgm:t>
        <a:bodyPr/>
        <a:lstStyle/>
        <a:p>
          <a:endParaRPr lang="en-US"/>
        </a:p>
      </dgm:t>
    </dgm:pt>
    <dgm:pt modelId="{8DC00B4B-E1FE-4FD0-8686-AE5ADFEAF526}" type="sibTrans" cxnId="{35CE163D-85EE-4724-A1C4-FFC46A57EFC3}">
      <dgm:prSet/>
      <dgm:spPr/>
      <dgm:t>
        <a:bodyPr/>
        <a:lstStyle/>
        <a:p>
          <a:endParaRPr lang="en-US"/>
        </a:p>
      </dgm:t>
    </dgm:pt>
    <dgm:pt modelId="{1CEA7ED2-822F-4D02-8D58-E2D7F4A75A80}">
      <dgm:prSet/>
      <dgm:spPr/>
      <dgm:t>
        <a:bodyPr/>
        <a:lstStyle/>
        <a:p>
          <a:r>
            <a:rPr lang="en-US" b="1" dirty="0" err="1"/>
            <a:t>Ve</a:t>
          </a:r>
          <a:r>
            <a:rPr lang="en-US" b="1" dirty="0"/>
            <a:t>= 3100 m/s</a:t>
          </a:r>
          <a:endParaRPr lang="ar-SA" b="1" dirty="0"/>
        </a:p>
      </dgm:t>
    </dgm:pt>
    <dgm:pt modelId="{A0BA40D1-5E87-4CB1-8E2D-5FD954A4B4BF}" type="parTrans" cxnId="{B61C73DB-578D-4C1B-A1FC-B3CC0142189B}">
      <dgm:prSet/>
      <dgm:spPr/>
      <dgm:t>
        <a:bodyPr/>
        <a:lstStyle/>
        <a:p>
          <a:endParaRPr lang="en-US"/>
        </a:p>
      </dgm:t>
    </dgm:pt>
    <dgm:pt modelId="{51A21F39-79FC-4187-BA86-4618A04885F7}" type="sibTrans" cxnId="{B61C73DB-578D-4C1B-A1FC-B3CC0142189B}">
      <dgm:prSet/>
      <dgm:spPr/>
      <dgm:t>
        <a:bodyPr/>
        <a:lstStyle/>
        <a:p>
          <a:endParaRPr lang="en-US"/>
        </a:p>
      </dgm:t>
    </dgm:pt>
    <dgm:pt modelId="{193DE678-3391-41C4-A61F-163166B33F59}">
      <dgm:prSet/>
      <dgm:spPr/>
      <dgm:t>
        <a:bodyPr/>
        <a:lstStyle/>
        <a:p>
          <a:r>
            <a:rPr lang="en-US" b="1" dirty="0"/>
            <a:t>t= 60 s</a:t>
          </a:r>
          <a:endParaRPr lang="ar-SA" b="1" dirty="0"/>
        </a:p>
      </dgm:t>
    </dgm:pt>
    <dgm:pt modelId="{67324DC0-0D56-40F1-B5BC-C77F11A8E29E}" type="parTrans" cxnId="{82F2A673-D274-4B3F-8EB1-209698C364B4}">
      <dgm:prSet/>
      <dgm:spPr/>
      <dgm:t>
        <a:bodyPr/>
        <a:lstStyle/>
        <a:p>
          <a:endParaRPr lang="en-US"/>
        </a:p>
      </dgm:t>
    </dgm:pt>
    <dgm:pt modelId="{656C4248-4478-4188-B978-F8C01A6ED8F3}" type="sibTrans" cxnId="{82F2A673-D274-4B3F-8EB1-209698C364B4}">
      <dgm:prSet/>
      <dgm:spPr/>
      <dgm:t>
        <a:bodyPr/>
        <a:lstStyle/>
        <a:p>
          <a:endParaRPr lang="en-US"/>
        </a:p>
      </dgm:t>
    </dgm:pt>
    <dgm:pt modelId="{64CFB9B2-EE44-4EAB-B623-5EA5C3F8966F}">
      <dgm:prSet phldrT="[Text]"/>
      <dgm:spPr/>
      <dgm:t>
        <a:bodyPr/>
        <a:lstStyle/>
        <a:p>
          <a:pPr>
            <a:buNone/>
          </a:pPr>
          <a:r>
            <a:rPr lang="en-US" b="1" dirty="0"/>
            <a:t>= 3100 x ln( 30000/(30000x60) )</a:t>
          </a:r>
          <a:endParaRPr lang="en-US" dirty="0"/>
        </a:p>
      </dgm:t>
    </dgm:pt>
    <dgm:pt modelId="{5766F00D-27E1-4E14-973F-D85524211508}" type="parTrans" cxnId="{83778108-CB65-41E9-A35D-CD39482BFB42}">
      <dgm:prSet/>
      <dgm:spPr/>
      <dgm:t>
        <a:bodyPr/>
        <a:lstStyle/>
        <a:p>
          <a:endParaRPr lang="en-US"/>
        </a:p>
      </dgm:t>
    </dgm:pt>
    <dgm:pt modelId="{CBDAE0F5-FC73-41DF-9908-C65E71611635}" type="sibTrans" cxnId="{83778108-CB65-41E9-A35D-CD39482BFB42}">
      <dgm:prSet/>
      <dgm:spPr/>
      <dgm:t>
        <a:bodyPr/>
        <a:lstStyle/>
        <a:p>
          <a:endParaRPr lang="en-US"/>
        </a:p>
      </dgm:t>
    </dgm:pt>
    <dgm:pt modelId="{A955FABF-2856-4B5A-9293-0C6B6EC8546D}">
      <dgm:prSet phldrT="[Text]"/>
      <dgm:spPr/>
      <dgm:t>
        <a:bodyPr/>
        <a:lstStyle/>
        <a:p>
          <a:pPr>
            <a:buNone/>
          </a:pPr>
          <a:r>
            <a:rPr lang="en-US" b="1" dirty="0"/>
            <a:t>= 192 m/s</a:t>
          </a:r>
          <a:endParaRPr lang="en-US" dirty="0"/>
        </a:p>
      </dgm:t>
    </dgm:pt>
    <dgm:pt modelId="{AEB4C063-056E-419F-A2C5-95E944C1666D}" type="parTrans" cxnId="{A17AA79B-6E68-4AC3-A616-61166D16D316}">
      <dgm:prSet/>
      <dgm:spPr/>
      <dgm:t>
        <a:bodyPr/>
        <a:lstStyle/>
        <a:p>
          <a:endParaRPr lang="en-US"/>
        </a:p>
      </dgm:t>
    </dgm:pt>
    <dgm:pt modelId="{F10F5FCD-5EC0-4D43-A535-8CF19D5B1A37}" type="sibTrans" cxnId="{A17AA79B-6E68-4AC3-A616-61166D16D316}">
      <dgm:prSet/>
      <dgm:spPr/>
      <dgm:t>
        <a:bodyPr/>
        <a:lstStyle/>
        <a:p>
          <a:endParaRPr lang="en-US"/>
        </a:p>
      </dgm:t>
    </dgm:pt>
    <dgm:pt modelId="{9847C82F-7694-45FF-8261-9DB246A5579A}" type="pres">
      <dgm:prSet presAssocID="{01A1DB18-AFFE-4A56-B44E-6CA1015C56E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B9F7438-F794-410D-86FB-2FF3CBD4044B}" type="pres">
      <dgm:prSet presAssocID="{732451B2-7366-4DA8-974E-B756F2414C22}" presName="linNode" presStyleCnt="0"/>
      <dgm:spPr/>
    </dgm:pt>
    <dgm:pt modelId="{165474B2-03C6-4D07-B177-88A7D3FC37CF}" type="pres">
      <dgm:prSet presAssocID="{732451B2-7366-4DA8-974E-B756F2414C22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EEE9C4-D7CE-47F4-B980-DEDEFCA046BA}" type="pres">
      <dgm:prSet presAssocID="{732451B2-7366-4DA8-974E-B756F2414C22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836921-F430-43B4-AB0F-E231734B0904}" type="pres">
      <dgm:prSet presAssocID="{CE20A47A-5ACF-4AC2-9405-2D41B1B712BD}" presName="sp" presStyleCnt="0"/>
      <dgm:spPr/>
    </dgm:pt>
    <dgm:pt modelId="{43C04699-90C9-4392-B6F5-005BD9641DC9}" type="pres">
      <dgm:prSet presAssocID="{0081080F-D5BE-4B66-BEB7-5DB70C33714E}" presName="linNode" presStyleCnt="0"/>
      <dgm:spPr/>
    </dgm:pt>
    <dgm:pt modelId="{E977638C-F845-4CF0-85C2-DD3B4070DFAD}" type="pres">
      <dgm:prSet presAssocID="{0081080F-D5BE-4B66-BEB7-5DB70C33714E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EB7271-C5A0-4F27-8727-E78B00FEE680}" type="pres">
      <dgm:prSet presAssocID="{0081080F-D5BE-4B66-BEB7-5DB70C33714E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B8491E9-17F8-4B93-805D-C7031CFCBCB4}" type="presOf" srcId="{732451B2-7366-4DA8-974E-B756F2414C22}" destId="{165474B2-03C6-4D07-B177-88A7D3FC37CF}" srcOrd="0" destOrd="0" presId="urn:microsoft.com/office/officeart/2005/8/layout/vList5"/>
    <dgm:cxn modelId="{16803EB5-C316-4FB7-A001-10717E430EEE}" type="presOf" srcId="{99653BE6-A672-450C-89A2-875D8456D268}" destId="{50EB7271-C5A0-4F27-8727-E78B00FEE680}" srcOrd="0" destOrd="0" presId="urn:microsoft.com/office/officeart/2005/8/layout/vList5"/>
    <dgm:cxn modelId="{8F8A21EB-EC71-46A6-B31F-DB02F2D26F4A}" type="presOf" srcId="{01A1DB18-AFFE-4A56-B44E-6CA1015C56E6}" destId="{9847C82F-7694-45FF-8261-9DB246A5579A}" srcOrd="0" destOrd="0" presId="urn:microsoft.com/office/officeart/2005/8/layout/vList5"/>
    <dgm:cxn modelId="{89A02B21-0E4B-4E1E-838A-20396A520AC3}" srcId="{0081080F-D5BE-4B66-BEB7-5DB70C33714E}" destId="{99653BE6-A672-450C-89A2-875D8456D268}" srcOrd="0" destOrd="0" parTransId="{09522A74-EDBF-4188-A97F-010E50B93B37}" sibTransId="{C7C61E6A-32F4-4FB5-9D17-0BFB126C9BD3}"/>
    <dgm:cxn modelId="{A17AA79B-6E68-4AC3-A616-61166D16D316}" srcId="{0081080F-D5BE-4B66-BEB7-5DB70C33714E}" destId="{A955FABF-2856-4B5A-9293-0C6B6EC8546D}" srcOrd="2" destOrd="0" parTransId="{AEB4C063-056E-419F-A2C5-95E944C1666D}" sibTransId="{F10F5FCD-5EC0-4D43-A535-8CF19D5B1A37}"/>
    <dgm:cxn modelId="{46ABD60F-D1C9-4665-8628-549B6277839F}" type="presOf" srcId="{0081080F-D5BE-4B66-BEB7-5DB70C33714E}" destId="{E977638C-F845-4CF0-85C2-DD3B4070DFAD}" srcOrd="0" destOrd="0" presId="urn:microsoft.com/office/officeart/2005/8/layout/vList5"/>
    <dgm:cxn modelId="{82F2A673-D274-4B3F-8EB1-209698C364B4}" srcId="{732451B2-7366-4DA8-974E-B756F2414C22}" destId="{193DE678-3391-41C4-A61F-163166B33F59}" srcOrd="3" destOrd="0" parTransId="{67324DC0-0D56-40F1-B5BC-C77F11A8E29E}" sibTransId="{656C4248-4478-4188-B978-F8C01A6ED8F3}"/>
    <dgm:cxn modelId="{DEAB151E-B7B5-496A-9617-DA110D75A046}" type="presOf" srcId="{64CFB9B2-EE44-4EAB-B623-5EA5C3F8966F}" destId="{50EB7271-C5A0-4F27-8727-E78B00FEE680}" srcOrd="0" destOrd="1" presId="urn:microsoft.com/office/officeart/2005/8/layout/vList5"/>
    <dgm:cxn modelId="{EB5AB7E6-E370-48CE-8A74-73EA58860039}" type="presOf" srcId="{193DE678-3391-41C4-A61F-163166B33F59}" destId="{64EEE9C4-D7CE-47F4-B980-DEDEFCA046BA}" srcOrd="0" destOrd="3" presId="urn:microsoft.com/office/officeart/2005/8/layout/vList5"/>
    <dgm:cxn modelId="{B61C73DB-578D-4C1B-A1FC-B3CC0142189B}" srcId="{732451B2-7366-4DA8-974E-B756F2414C22}" destId="{1CEA7ED2-822F-4D02-8D58-E2D7F4A75A80}" srcOrd="2" destOrd="0" parTransId="{A0BA40D1-5E87-4CB1-8E2D-5FD954A4B4BF}" sibTransId="{51A21F39-79FC-4187-BA86-4618A04885F7}"/>
    <dgm:cxn modelId="{B7D229D5-AB5E-4D66-9351-1A69171C6979}" type="presOf" srcId="{A955FABF-2856-4B5A-9293-0C6B6EC8546D}" destId="{50EB7271-C5A0-4F27-8727-E78B00FEE680}" srcOrd="0" destOrd="2" presId="urn:microsoft.com/office/officeart/2005/8/layout/vList5"/>
    <dgm:cxn modelId="{77802699-79D3-451F-96BE-B603D1F81DA8}" type="presOf" srcId="{1CEA7ED2-822F-4D02-8D58-E2D7F4A75A80}" destId="{64EEE9C4-D7CE-47F4-B980-DEDEFCA046BA}" srcOrd="0" destOrd="2" presId="urn:microsoft.com/office/officeart/2005/8/layout/vList5"/>
    <dgm:cxn modelId="{D5F0DF8D-7FA1-4BBF-B9DC-4CC09974C92C}" type="presOf" srcId="{A8D1C497-AD78-4CAE-8F5E-05246D1EC5B5}" destId="{64EEE9C4-D7CE-47F4-B980-DEDEFCA046BA}" srcOrd="0" destOrd="0" presId="urn:microsoft.com/office/officeart/2005/8/layout/vList5"/>
    <dgm:cxn modelId="{4E9D7FEB-2187-48C1-A2A7-33373F08D818}" type="presOf" srcId="{1028D37B-2410-449F-B819-D44B585564AB}" destId="{64EEE9C4-D7CE-47F4-B980-DEDEFCA046BA}" srcOrd="0" destOrd="1" presId="urn:microsoft.com/office/officeart/2005/8/layout/vList5"/>
    <dgm:cxn modelId="{35CE163D-85EE-4724-A1C4-FFC46A57EFC3}" srcId="{732451B2-7366-4DA8-974E-B756F2414C22}" destId="{1028D37B-2410-449F-B819-D44B585564AB}" srcOrd="1" destOrd="0" parTransId="{50169D06-F873-460E-89C6-E5CFEFF6624B}" sibTransId="{8DC00B4B-E1FE-4FD0-8686-AE5ADFEAF526}"/>
    <dgm:cxn modelId="{C5E69BE1-DCC7-43D6-83F2-0032ED6B711E}" srcId="{01A1DB18-AFFE-4A56-B44E-6CA1015C56E6}" destId="{0081080F-D5BE-4B66-BEB7-5DB70C33714E}" srcOrd="1" destOrd="0" parTransId="{2AF8D28B-704A-46C5-85E4-284204CAB6B4}" sibTransId="{57633552-4D4A-4CC0-9F05-534027E159D1}"/>
    <dgm:cxn modelId="{1F05E576-71FA-45EB-9510-279ACB2DAE50}" srcId="{732451B2-7366-4DA8-974E-B756F2414C22}" destId="{A8D1C497-AD78-4CAE-8F5E-05246D1EC5B5}" srcOrd="0" destOrd="0" parTransId="{24AFB3D9-7C04-4FAE-953D-82D73DBF1EB3}" sibTransId="{D7FDD35C-B07F-482A-B3C9-4A95F0D913A2}"/>
    <dgm:cxn modelId="{A8EAB623-4714-4873-B289-054B46623F52}" srcId="{01A1DB18-AFFE-4A56-B44E-6CA1015C56E6}" destId="{732451B2-7366-4DA8-974E-B756F2414C22}" srcOrd="0" destOrd="0" parTransId="{B5322681-035A-4532-82B0-CEF1D15863FD}" sibTransId="{CE20A47A-5ACF-4AC2-9405-2D41B1B712BD}"/>
    <dgm:cxn modelId="{83778108-CB65-41E9-A35D-CD39482BFB42}" srcId="{0081080F-D5BE-4B66-BEB7-5DB70C33714E}" destId="{64CFB9B2-EE44-4EAB-B623-5EA5C3F8966F}" srcOrd="1" destOrd="0" parTransId="{5766F00D-27E1-4E14-973F-D85524211508}" sibTransId="{CBDAE0F5-FC73-41DF-9908-C65E71611635}"/>
    <dgm:cxn modelId="{DAEE38D9-9657-41EE-A138-50D75960331C}" type="presParOf" srcId="{9847C82F-7694-45FF-8261-9DB246A5579A}" destId="{6B9F7438-F794-410D-86FB-2FF3CBD4044B}" srcOrd="0" destOrd="0" presId="urn:microsoft.com/office/officeart/2005/8/layout/vList5"/>
    <dgm:cxn modelId="{8C48FC1B-4AD8-41FD-8B06-1ABB760EE9C2}" type="presParOf" srcId="{6B9F7438-F794-410D-86FB-2FF3CBD4044B}" destId="{165474B2-03C6-4D07-B177-88A7D3FC37CF}" srcOrd="0" destOrd="0" presId="urn:microsoft.com/office/officeart/2005/8/layout/vList5"/>
    <dgm:cxn modelId="{C2AACD8B-163B-4046-B375-798F7D6D3E29}" type="presParOf" srcId="{6B9F7438-F794-410D-86FB-2FF3CBD4044B}" destId="{64EEE9C4-D7CE-47F4-B980-DEDEFCA046BA}" srcOrd="1" destOrd="0" presId="urn:microsoft.com/office/officeart/2005/8/layout/vList5"/>
    <dgm:cxn modelId="{2438E34B-CE58-4F09-A949-90900FF21180}" type="presParOf" srcId="{9847C82F-7694-45FF-8261-9DB246A5579A}" destId="{65836921-F430-43B4-AB0F-E231734B0904}" srcOrd="1" destOrd="0" presId="urn:microsoft.com/office/officeart/2005/8/layout/vList5"/>
    <dgm:cxn modelId="{EA755C11-DE10-411E-B200-49BB5549165F}" type="presParOf" srcId="{9847C82F-7694-45FF-8261-9DB246A5579A}" destId="{43C04699-90C9-4392-B6F5-005BD9641DC9}" srcOrd="2" destOrd="0" presId="urn:microsoft.com/office/officeart/2005/8/layout/vList5"/>
    <dgm:cxn modelId="{27DE7C65-D747-4629-901F-7A5CF9BB6CA7}" type="presParOf" srcId="{43C04699-90C9-4392-B6F5-005BD9641DC9}" destId="{E977638C-F845-4CF0-85C2-DD3B4070DFAD}" srcOrd="0" destOrd="0" presId="urn:microsoft.com/office/officeart/2005/8/layout/vList5"/>
    <dgm:cxn modelId="{006F38F1-DF6C-4DA8-9AF4-777D4CDC276D}" type="presParOf" srcId="{43C04699-90C9-4392-B6F5-005BD9641DC9}" destId="{50EB7271-C5A0-4F27-8727-E78B00FEE68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EEE9C4-D7CE-47F4-B980-DEDEFCA046BA}">
      <dsp:nvSpPr>
        <dsp:cNvPr id="0" name=""/>
        <dsp:cNvSpPr/>
      </dsp:nvSpPr>
      <dsp:spPr>
        <a:xfrm rot="5400000">
          <a:off x="4276128" y="-1560853"/>
          <a:ext cx="1158325" cy="4569685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/>
            <a:t>M=30,000 kg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/>
            <a:t>q= 30 kg/s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err="1"/>
            <a:t>Ve</a:t>
          </a:r>
          <a:r>
            <a:rPr lang="en-US" sz="1500" b="1" kern="1200" dirty="0"/>
            <a:t>= 3100 m/s</a:t>
          </a:r>
          <a:endParaRPr lang="ar-SA" sz="1500" b="1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/>
            <a:t>t= 60 s</a:t>
          </a:r>
          <a:endParaRPr lang="ar-SA" sz="1500" b="1" kern="1200" dirty="0"/>
        </a:p>
      </dsp:txBody>
      <dsp:txXfrm rot="-5400000">
        <a:off x="2570449" y="201371"/>
        <a:ext cx="4513140" cy="1045235"/>
      </dsp:txXfrm>
    </dsp:sp>
    <dsp:sp modelId="{165474B2-03C6-4D07-B177-88A7D3FC37CF}">
      <dsp:nvSpPr>
        <dsp:cNvPr id="0" name=""/>
        <dsp:cNvSpPr/>
      </dsp:nvSpPr>
      <dsp:spPr>
        <a:xfrm>
          <a:off x="0" y="36"/>
          <a:ext cx="2570448" cy="144790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kern="1200" dirty="0"/>
            <a:t>المعطيات</a:t>
          </a:r>
          <a:endParaRPr lang="en-US" sz="4400" kern="1200" dirty="0"/>
        </a:p>
      </dsp:txBody>
      <dsp:txXfrm>
        <a:off x="70681" y="70717"/>
        <a:ext cx="2429086" cy="1306544"/>
      </dsp:txXfrm>
    </dsp:sp>
    <dsp:sp modelId="{50EB7271-C5A0-4F27-8727-E78B00FEE680}">
      <dsp:nvSpPr>
        <dsp:cNvPr id="0" name=""/>
        <dsp:cNvSpPr/>
      </dsp:nvSpPr>
      <dsp:spPr>
        <a:xfrm rot="5400000">
          <a:off x="4276128" y="-40551"/>
          <a:ext cx="1158325" cy="4569685"/>
        </a:xfrm>
        <a:prstGeom prst="round2SameRect">
          <a:avLst/>
        </a:prstGeom>
        <a:solidFill>
          <a:schemeClr val="accent3">
            <a:tint val="40000"/>
            <a:alpha val="90000"/>
            <a:hueOff val="2029141"/>
            <a:satOff val="100000"/>
            <a:lumOff val="1779"/>
            <a:alphaOff val="0"/>
          </a:schemeClr>
        </a:solidFill>
        <a:ln w="19050" cap="rnd" cmpd="sng" algn="ctr">
          <a:solidFill>
            <a:schemeClr val="accent3">
              <a:tint val="40000"/>
              <a:alpha val="90000"/>
              <a:hueOff val="2029141"/>
              <a:satOff val="100000"/>
              <a:lumOff val="177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1500" b="1" kern="1200" dirty="0"/>
            <a:t>Δ</a:t>
          </a:r>
          <a:r>
            <a:rPr lang="en-US" sz="1500" b="1" kern="1200" dirty="0"/>
            <a:t>v = </a:t>
          </a:r>
          <a:r>
            <a:rPr lang="en-US" sz="1500" b="1" kern="1200" dirty="0" err="1"/>
            <a:t>ve</a:t>
          </a:r>
          <a:r>
            <a:rPr lang="en-US" sz="1500" b="1" kern="1200" dirty="0"/>
            <a:t> x ln( M / (M-</a:t>
          </a:r>
          <a:r>
            <a:rPr lang="en-US" sz="1500" b="1" kern="1200" dirty="0" err="1"/>
            <a:t>qt</a:t>
          </a:r>
          <a:r>
            <a:rPr lang="en-US" sz="1500" b="1" kern="1200" dirty="0"/>
            <a:t>) )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/>
            <a:t>= 3100 x ln( 30000/(30000x60) )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/>
            <a:t>= 192 m/s</a:t>
          </a:r>
          <a:endParaRPr lang="en-US" sz="1500" kern="1200" dirty="0"/>
        </a:p>
      </dsp:txBody>
      <dsp:txXfrm rot="-5400000">
        <a:off x="2570449" y="1721673"/>
        <a:ext cx="4513140" cy="1045235"/>
      </dsp:txXfrm>
    </dsp:sp>
    <dsp:sp modelId="{E977638C-F845-4CF0-85C2-DD3B4070DFAD}">
      <dsp:nvSpPr>
        <dsp:cNvPr id="0" name=""/>
        <dsp:cNvSpPr/>
      </dsp:nvSpPr>
      <dsp:spPr>
        <a:xfrm>
          <a:off x="0" y="1520338"/>
          <a:ext cx="2570448" cy="1447906"/>
        </a:xfrm>
        <a:prstGeom prst="roundRect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kern="1200" dirty="0"/>
            <a:t>الحل</a:t>
          </a:r>
          <a:endParaRPr lang="en-US" sz="4400" kern="1200" dirty="0"/>
        </a:p>
      </dsp:txBody>
      <dsp:txXfrm>
        <a:off x="70681" y="1591019"/>
        <a:ext cx="2429086" cy="13065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xStyles>
    <p:titleStyle>
      <a:lvl1pPr algn="l" defTabSz="457200" rtl="1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85750" indent="-285750" algn="r" defTabSz="457200" rtl="1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r" defTabSz="457200" rtl="1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r" defTabSz="457200" rtl="1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r" defTabSz="457200" rtl="1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80723" y="0"/>
            <a:ext cx="2111277" cy="6856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BH"/>
          </a:p>
        </p:txBody>
      </p:sp>
      <p:pic>
        <p:nvPicPr>
          <p:cNvPr id="1028" name="Picture 4" descr="Image result for rocket 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64" t="25605" b="22480"/>
          <a:stretch/>
        </p:blipFill>
        <p:spPr bwMode="auto">
          <a:xfrm>
            <a:off x="-16935" y="530"/>
            <a:ext cx="10116871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9"/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031" name="Freeform 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grayWhite">
          <a:xfrm>
            <a:off x="5827529" y="660400"/>
            <a:ext cx="6381405" cy="6214533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1032" name="Freeform 1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281603" y="104899"/>
            <a:ext cx="6896713" cy="6005491"/>
          </a:xfrm>
          <a:custGeom>
            <a:avLst/>
            <a:gdLst>
              <a:gd name="connsiteX0" fmla="*/ 3912717 w 6896713"/>
              <a:gd name="connsiteY0" fmla="*/ 0 h 6005491"/>
              <a:gd name="connsiteX1" fmla="*/ 6679426 w 6896713"/>
              <a:gd name="connsiteY1" fmla="*/ 1146008 h 6005491"/>
              <a:gd name="connsiteX2" fmla="*/ 6896713 w 6896713"/>
              <a:gd name="connsiteY2" fmla="*/ 1385085 h 6005491"/>
              <a:gd name="connsiteX3" fmla="*/ 6896713 w 6896713"/>
              <a:gd name="connsiteY3" fmla="*/ 1431256 h 6005491"/>
              <a:gd name="connsiteX4" fmla="*/ 6657442 w 6896713"/>
              <a:gd name="connsiteY4" fmla="*/ 1167992 h 6005491"/>
              <a:gd name="connsiteX5" fmla="*/ 3912717 w 6896713"/>
              <a:gd name="connsiteY5" fmla="*/ 31089 h 6005491"/>
              <a:gd name="connsiteX6" fmla="*/ 31089 w 6896713"/>
              <a:gd name="connsiteY6" fmla="*/ 3912717 h 6005491"/>
              <a:gd name="connsiteX7" fmla="*/ 593046 w 6896713"/>
              <a:gd name="connsiteY7" fmla="*/ 5925483 h 6005491"/>
              <a:gd name="connsiteX8" fmla="*/ 633874 w 6896713"/>
              <a:gd name="connsiteY8" fmla="*/ 5989169 h 6005491"/>
              <a:gd name="connsiteX9" fmla="*/ 607415 w 6896713"/>
              <a:gd name="connsiteY9" fmla="*/ 6005491 h 6005491"/>
              <a:gd name="connsiteX10" fmla="*/ 566458 w 6896713"/>
              <a:gd name="connsiteY10" fmla="*/ 5941603 h 6005491"/>
              <a:gd name="connsiteX11" fmla="*/ 0 w 6896713"/>
              <a:gd name="connsiteY11" fmla="*/ 3912717 h 6005491"/>
              <a:gd name="connsiteX12" fmla="*/ 3912717 w 6896713"/>
              <a:gd name="connsiteY12" fmla="*/ 0 h 6005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96713" h="6005491">
                <a:moveTo>
                  <a:pt x="3912717" y="0"/>
                </a:moveTo>
                <a:cubicBezTo>
                  <a:pt x="4993184" y="0"/>
                  <a:pt x="5971363" y="437946"/>
                  <a:pt x="6679426" y="1146008"/>
                </a:cubicBezTo>
                <a:lnTo>
                  <a:pt x="6896713" y="1385085"/>
                </a:lnTo>
                <a:lnTo>
                  <a:pt x="6896713" y="1431256"/>
                </a:lnTo>
                <a:lnTo>
                  <a:pt x="6657442" y="1167992"/>
                </a:lnTo>
                <a:cubicBezTo>
                  <a:pt x="5955006" y="465555"/>
                  <a:pt x="4984599" y="31089"/>
                  <a:pt x="3912717" y="31089"/>
                </a:cubicBezTo>
                <a:cubicBezTo>
                  <a:pt x="1768953" y="31089"/>
                  <a:pt x="31089" y="1768953"/>
                  <a:pt x="31089" y="3912717"/>
                </a:cubicBezTo>
                <a:cubicBezTo>
                  <a:pt x="31089" y="4649636"/>
                  <a:pt x="236442" y="5338592"/>
                  <a:pt x="593046" y="5925483"/>
                </a:cubicBezTo>
                <a:lnTo>
                  <a:pt x="633874" y="5989169"/>
                </a:lnTo>
                <a:lnTo>
                  <a:pt x="607415" y="6005491"/>
                </a:lnTo>
                <a:lnTo>
                  <a:pt x="566458" y="5941603"/>
                </a:lnTo>
                <a:cubicBezTo>
                  <a:pt x="206998" y="5350013"/>
                  <a:pt x="0" y="4655538"/>
                  <a:pt x="0" y="3912717"/>
                </a:cubicBezTo>
                <a:cubicBezTo>
                  <a:pt x="0" y="1751783"/>
                  <a:pt x="1751783" y="0"/>
                  <a:pt x="3912717" y="0"/>
                </a:cubicBezTo>
                <a:close/>
              </a:path>
            </a:pathLst>
          </a:custGeom>
          <a:solidFill>
            <a:srgbClr val="FFFFFF">
              <a:alpha val="4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3" name="Group 72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5516018" y="331504"/>
            <a:ext cx="6675982" cy="5235326"/>
            <a:chOff x="5516018" y="331504"/>
            <a:chExt cx="6675982" cy="5235326"/>
          </a:xfrm>
        </p:grpSpPr>
        <p:cxnSp>
          <p:nvCxnSpPr>
            <p:cNvPr id="74" name="Straight Connector 73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flipH="1">
              <a:off x="9266830" y="33150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120000" flipH="1">
              <a:off x="9408861" y="33832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240000" flipH="1">
              <a:off x="9551700" y="34763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360000" flipH="1">
              <a:off x="9688748" y="36808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540000" flipH="1">
              <a:off x="9824866" y="38922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660000" flipH="1">
              <a:off x="9966867" y="41754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780000" flipH="1">
              <a:off x="10104425" y="44587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900000" flipH="1">
              <a:off x="10240513" y="47948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1080000" flipH="1">
              <a:off x="10373882" y="52435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1200000" flipH="1">
              <a:off x="10505632" y="57062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1320000" flipH="1">
              <a:off x="10637382" y="62134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1440000" flipH="1">
              <a:off x="10760965" y="69043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1620000" flipH="1">
              <a:off x="10888991" y="75509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1740000" flipH="1">
              <a:off x="11010193" y="81974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1860000" flipH="1">
              <a:off x="11129014" y="895662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1980000" flipH="1">
              <a:off x="11249872" y="96809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2160000" flipH="1">
              <a:off x="11366875" y="104808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2280000" flipH="1">
              <a:off x="11474058" y="113152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2400000" flipH="1">
              <a:off x="11583303" y="122179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2520000" flipH="1">
              <a:off x="11685344" y="1321772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2700000" flipH="1">
              <a:off x="11787704" y="141763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2820000" flipH="1">
              <a:off x="11880859" y="151793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2940000" flipH="1">
              <a:off x="11969252" y="1627437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3060000" flipH="1">
              <a:off x="12062016" y="173601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flipH="1">
              <a:off x="12074680" y="1910249"/>
              <a:ext cx="117320" cy="82912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flipH="1">
              <a:off x="12149943" y="2083594"/>
              <a:ext cx="39676" cy="21436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180000" flipH="1">
              <a:off x="9127990" y="33425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300000" flipH="1">
              <a:off x="8987576" y="33663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420000" flipH="1">
              <a:off x="8844859" y="35117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540000" flipH="1">
              <a:off x="8706904" y="36571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720000" flipH="1">
              <a:off x="8568008" y="38789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840000" flipH="1">
              <a:off x="8429112" y="41006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960000" flipH="1">
              <a:off x="8294968" y="44621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1080000" flipH="1">
              <a:off x="8160824" y="48237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1260000" flipH="1">
              <a:off x="8027689" y="53184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1380000" flipH="1">
              <a:off x="7894554" y="58132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1500000" flipH="1">
              <a:off x="7761419" y="63079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1620000" flipH="1">
              <a:off x="7636645" y="68980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1800000" flipH="1">
              <a:off x="7511871" y="75119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1920000" flipH="1">
              <a:off x="7387899" y="81977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2040000" flipH="1">
              <a:off x="7268530" y="89316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2160000" flipH="1">
              <a:off x="7152030" y="97658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2340000" flipH="1">
              <a:off x="7041695" y="106002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2460000" flipH="1">
              <a:off x="6931360" y="114346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2580000" flipH="1">
              <a:off x="6819070" y="123586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2700000" flipH="1">
              <a:off x="6721359" y="133274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2880000" flipH="1">
              <a:off x="6617467" y="142942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3000000" flipH="1">
              <a:off x="6520032" y="152728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3120000" flipH="1">
              <a:off x="6429579" y="164161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3240000" flipH="1">
              <a:off x="6340532" y="175042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3420000" flipH="1">
              <a:off x="6261757" y="186017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3540000" flipH="1">
              <a:off x="6184144" y="197961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3660000" flipH="1">
              <a:off x="6106531" y="209906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3780000" flipH="1">
              <a:off x="6043206" y="222255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3960000" flipH="1">
              <a:off x="5978913" y="234430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4080000" flipH="1">
              <a:off x="5912438" y="247067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4200000" flipH="1">
              <a:off x="5858875" y="2600922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4320000" flipH="1">
              <a:off x="5808182" y="273404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4500000" flipH="1">
              <a:off x="5773263" y="286686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4620000" flipH="1">
              <a:off x="5735963" y="300206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4740000" flipH="1">
              <a:off x="5700105" y="313891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4860000" flipH="1">
              <a:off x="5665939" y="327548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5040000" flipH="1">
              <a:off x="5644476" y="341425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5160000" flipH="1">
              <a:off x="5626530" y="355462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5280000" flipH="1">
              <a:off x="5616429" y="369183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5400000" flipH="1">
              <a:off x="5611319" y="383537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5580000" flipH="1">
              <a:off x="5608540" y="397572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5700000" flipH="1">
              <a:off x="5605761" y="411607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5820000" flipH="1">
              <a:off x="5624195" y="425421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5940000" flipH="1">
              <a:off x="5642629" y="439235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6120000" flipH="1">
              <a:off x="5654818" y="453638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6240000" flipH="1">
              <a:off x="5684446" y="4671367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6360000" flipH="1">
              <a:off x="5714074" y="480873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6480000" flipH="1">
              <a:off x="5748464" y="494847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6660000" flipH="1">
              <a:off x="5792091" y="5077607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6780000" flipH="1">
              <a:off x="5847441" y="521122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6900000" flipH="1">
              <a:off x="5900410" y="534245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rot="-7020000" flipH="1">
              <a:off x="5955760" y="547369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46333" y="2032000"/>
            <a:ext cx="4513792" cy="2819398"/>
          </a:xfrm>
        </p:spPr>
        <p:txBody>
          <a:bodyPr>
            <a:normAutofit/>
          </a:bodyPr>
          <a:lstStyle/>
          <a:p>
            <a:r>
              <a:rPr lang="ar-SA" dirty="0"/>
              <a:t>معادلة </a:t>
            </a:r>
            <a:br>
              <a:rPr lang="ar-SA" dirty="0"/>
            </a:br>
            <a:r>
              <a:rPr lang="ar-S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تسلكوفسكي</a:t>
            </a:r>
            <a:r>
              <a:rPr lang="ar-SA" dirty="0"/>
              <a:t> في حركة الصواريخ</a:t>
            </a:r>
            <a:endParaRPr lang="ar-B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46333" y="4851399"/>
            <a:ext cx="4513792" cy="914401"/>
          </a:xfrm>
        </p:spPr>
        <p:txBody>
          <a:bodyPr>
            <a:normAutofit/>
          </a:bodyPr>
          <a:lstStyle/>
          <a:p>
            <a:r>
              <a:rPr lang="en-US" sz="2400" dirty="0" err="1">
                <a:solidFill>
                  <a:srgbClr val="00B050"/>
                </a:solidFill>
              </a:rPr>
              <a:t>Tsiolkovsky</a:t>
            </a:r>
            <a:r>
              <a:rPr lang="en-US" sz="2400" dirty="0">
                <a:solidFill>
                  <a:srgbClr val="00B050"/>
                </a:solidFill>
              </a:rPr>
              <a:t> rocket equation</a:t>
            </a:r>
            <a:endParaRPr lang="ar-BH" sz="2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89068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8444947" cy="1456267"/>
          </a:xfrm>
        </p:spPr>
        <p:txBody>
          <a:bodyPr>
            <a:normAutofit/>
          </a:bodyPr>
          <a:lstStyle/>
          <a:p>
            <a:pPr algn="r"/>
            <a:r>
              <a:rPr lang="ar-SA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المصادر:</a:t>
            </a:r>
            <a:endParaRPr lang="ar-BH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2065867"/>
            <a:ext cx="8325677" cy="3725333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ar-SA" sz="32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موقع الفضائيون </a:t>
            </a:r>
            <a:r>
              <a:rPr lang="en-US" sz="32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aliens-sci.com</a:t>
            </a:r>
            <a:r>
              <a:rPr lang="ar-SA" sz="32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.</a:t>
            </a:r>
          </a:p>
          <a:p>
            <a:pPr marL="342900" indent="-342900">
              <a:buAutoNum type="arabicPeriod"/>
            </a:pPr>
            <a:r>
              <a:rPr lang="ar-SA" sz="3200" b="1" dirty="0">
                <a:solidFill>
                  <a:srgbClr val="92D050"/>
                </a:solidFill>
              </a:rPr>
              <a:t>موقع ويكيبيديا </a:t>
            </a:r>
            <a:r>
              <a:rPr lang="en-US" sz="3200" b="1" dirty="0">
                <a:solidFill>
                  <a:srgbClr val="92D050"/>
                </a:solidFill>
              </a:rPr>
              <a:t>Wikipedia.org</a:t>
            </a:r>
            <a:r>
              <a:rPr lang="ar-SA" sz="3200" b="1" dirty="0">
                <a:solidFill>
                  <a:srgbClr val="92D050"/>
                </a:solidFill>
              </a:rPr>
              <a:t> .</a:t>
            </a:r>
          </a:p>
          <a:p>
            <a:pPr marL="342900" indent="-342900">
              <a:buAutoNum type="arabicPeriod"/>
            </a:pPr>
            <a:r>
              <a:rPr lang="ar-SA" sz="32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موقع روسيا اليوم </a:t>
            </a:r>
            <a:r>
              <a:rPr lang="en-US" sz="32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Arabic.rt.com</a:t>
            </a:r>
            <a:r>
              <a:rPr lang="ar-SA" sz="32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.</a:t>
            </a:r>
          </a:p>
          <a:p>
            <a:pPr marL="342900" indent="-342900">
              <a:buAutoNum type="arabicPeriod"/>
            </a:pPr>
            <a:r>
              <a:rPr lang="ar-SA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موقع ملتقى العلوم </a:t>
            </a:r>
            <a:r>
              <a:rPr lang="en-US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al3lom.com</a:t>
            </a:r>
            <a:r>
              <a:rPr lang="ar-SA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.</a:t>
            </a:r>
            <a:endParaRPr lang="ar-BH" sz="32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55792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2" y="609600"/>
            <a:ext cx="8802756" cy="1456267"/>
          </a:xfrm>
        </p:spPr>
        <p:txBody>
          <a:bodyPr>
            <a:normAutofit/>
          </a:bodyPr>
          <a:lstStyle/>
          <a:p>
            <a:pPr algn="r"/>
            <a:r>
              <a:rPr lang="ar-SA" sz="4400" b="1" dirty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ماهي معادلة تسلكوفسكي؟</a:t>
            </a:r>
            <a:endParaRPr lang="ar-BH" sz="4400" b="1" dirty="0"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2142067"/>
            <a:ext cx="8802757" cy="3649133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ar-SA" sz="3200" b="1" dirty="0"/>
              <a:t>معادلة </a:t>
            </a:r>
            <a:r>
              <a:rPr lang="ar-SA" sz="3200" b="1" dirty="0">
                <a:solidFill>
                  <a:srgbClr val="92D050"/>
                </a:solidFill>
              </a:rPr>
              <a:t>تسلكوفسكي</a:t>
            </a:r>
            <a:r>
              <a:rPr lang="ar-SA" sz="3200" b="1" dirty="0"/>
              <a:t> أو معادلة الصاروخ المثالي هي معادلة تصف حركة المركبات التي تتبع مبدأ عمل الصاروخ، وهذه المعادلة تربط التغير في </a:t>
            </a:r>
            <a:r>
              <a:rPr lang="ar-SA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السرعة</a:t>
            </a:r>
            <a:r>
              <a:rPr lang="ar-SA" sz="3200" b="1" dirty="0"/>
              <a:t> مع التغير في </a:t>
            </a:r>
            <a:r>
              <a:rPr lang="ar-SA" sz="32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الكتلة</a:t>
            </a:r>
            <a:r>
              <a:rPr lang="ar-SA" sz="3200" b="1" dirty="0"/>
              <a:t>، وهي تجمع الأساسيات الفيزيائية لطيران الصاروخ في معادلة قصيرة واحدة!</a:t>
            </a:r>
            <a:endParaRPr lang="ar-BH" sz="3200" b="1" dirty="0"/>
          </a:p>
        </p:txBody>
      </p:sp>
    </p:spTree>
    <p:extLst>
      <p:ext uri="{BB962C8B-B14F-4D97-AF65-F5344CB8AC3E}">
        <p14:creationId xmlns:p14="http://schemas.microsoft.com/office/powerpoint/2010/main" val="330763234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4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8630477" cy="1456267"/>
          </a:xfrm>
        </p:spPr>
        <p:txBody>
          <a:bodyPr>
            <a:normAutofit/>
          </a:bodyPr>
          <a:lstStyle/>
          <a:p>
            <a:pPr algn="r"/>
            <a:r>
              <a:rPr lang="ar-SA" sz="4400" b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ما أهميتها؟</a:t>
            </a:r>
            <a:endParaRPr lang="ar-BH" sz="4400" b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0" y="2445430"/>
            <a:ext cx="9316277" cy="3167579"/>
            <a:chOff x="0" y="2445430"/>
            <a:chExt cx="9316277" cy="3167579"/>
          </a:xfrm>
        </p:grpSpPr>
        <p:sp>
          <p:nvSpPr>
            <p:cNvPr id="6" name="Rectangle 5"/>
            <p:cNvSpPr/>
            <p:nvPr/>
          </p:nvSpPr>
          <p:spPr>
            <a:xfrm>
              <a:off x="0" y="2447778"/>
              <a:ext cx="8820444" cy="3165231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BH"/>
            </a:p>
          </p:txBody>
        </p:sp>
        <p:sp>
          <p:nvSpPr>
            <p:cNvPr id="7" name="Rectangle 6"/>
            <p:cNvSpPr/>
            <p:nvPr/>
          </p:nvSpPr>
          <p:spPr>
            <a:xfrm>
              <a:off x="8918917" y="2447778"/>
              <a:ext cx="84406" cy="3165231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BH"/>
            </a:p>
          </p:txBody>
        </p:sp>
        <p:sp>
          <p:nvSpPr>
            <p:cNvPr id="9" name="Rectangle 8"/>
            <p:cNvSpPr/>
            <p:nvPr/>
          </p:nvSpPr>
          <p:spPr>
            <a:xfrm>
              <a:off x="9113520" y="2445430"/>
              <a:ext cx="202757" cy="3165231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BH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2" y="2142067"/>
            <a:ext cx="8008032" cy="3649133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ar-SA" sz="3200" b="1" dirty="0">
                <a:solidFill>
                  <a:schemeClr val="tx1">
                    <a:lumMod val="95000"/>
                  </a:schemeClr>
                </a:solidFill>
              </a:rPr>
              <a:t>تكمن أهمية معادلة تسلكوفسكي بأنها تبين الطرق المحتملة للحصول على السرعات الكبيرة اللازمة للطيران في الفضاء، وسنلاحظ من هذه المعادلة أننا نحتاج </a:t>
            </a:r>
            <a:r>
              <a:rPr lang="ar-SA" sz="32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لتخفيف كتلة الصاروخ</a:t>
            </a:r>
            <a:r>
              <a:rPr lang="ar-SA" sz="3200" b="1" dirty="0">
                <a:solidFill>
                  <a:schemeClr val="tx1">
                    <a:lumMod val="95000"/>
                  </a:schemeClr>
                </a:solidFill>
              </a:rPr>
              <a:t> الجافة </a:t>
            </a:r>
            <a:r>
              <a:rPr lang="ar-SA" sz="3200" b="1" dirty="0">
                <a:solidFill>
                  <a:srgbClr val="92D050"/>
                </a:solidFill>
              </a:rPr>
              <a:t>وزيادة كتلة الوقود</a:t>
            </a:r>
            <a:r>
              <a:rPr lang="ar-SA" sz="3200" b="1" dirty="0">
                <a:solidFill>
                  <a:schemeClr val="tx1">
                    <a:lumMod val="95000"/>
                  </a:schemeClr>
                </a:solidFill>
              </a:rPr>
              <a:t>.</a:t>
            </a:r>
            <a:endParaRPr lang="ar-BH" sz="3200" b="1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81255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Konstantin Tsiolkovsky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70" r="2529"/>
          <a:stretch/>
        </p:blipFill>
        <p:spPr bwMode="auto">
          <a:xfrm>
            <a:off x="20" y="975"/>
            <a:ext cx="46359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5459" y="639097"/>
            <a:ext cx="4493342" cy="1612490"/>
          </a:xfrm>
        </p:spPr>
        <p:txBody>
          <a:bodyPr>
            <a:normAutofit/>
          </a:bodyPr>
          <a:lstStyle/>
          <a:p>
            <a:pPr algn="r"/>
            <a:r>
              <a:rPr lang="ar-SA" sz="4400" b="1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تاريخها:</a:t>
            </a:r>
            <a:endParaRPr lang="ar-BH" sz="4400" b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5459" y="2251587"/>
            <a:ext cx="5275220" cy="397223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ar-SA" sz="2800" b="1" dirty="0"/>
              <a:t>تم تسميتها باسم العالم الروسي قسطنطين تسلكوفسكي وهو من قام باستنتاجها ونشرها عام 1903م.</a:t>
            </a:r>
          </a:p>
        </p:txBody>
      </p:sp>
    </p:spTree>
    <p:extLst>
      <p:ext uri="{BB962C8B-B14F-4D97-AF65-F5344CB8AC3E}">
        <p14:creationId xmlns:p14="http://schemas.microsoft.com/office/powerpoint/2010/main" val="347890476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609600"/>
            <a:ext cx="8206407" cy="1456267"/>
          </a:xfrm>
        </p:spPr>
        <p:txBody>
          <a:bodyPr>
            <a:normAutofit/>
          </a:bodyPr>
          <a:lstStyle/>
          <a:p>
            <a:pPr algn="r"/>
            <a:r>
              <a:rPr lang="ar-SA" sz="4400" b="1" dirty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استنتاج المعادلة:</a:t>
            </a:r>
            <a:endParaRPr lang="ar-BH" sz="4400" b="1" dirty="0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8" name="Picture 6" descr="http://i.imgur.com/BnHiKPj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398" y="3880999"/>
            <a:ext cx="1628775" cy="40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http://i.imgur.com/vmL9QE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4935" y="4372604"/>
            <a:ext cx="2171700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http://i.imgur.com/OO4PtC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146" y="5327386"/>
            <a:ext cx="3343275" cy="771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i.imgur.com/JqJSEk8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805" y="6234543"/>
            <a:ext cx="1666875" cy="33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http://i.imgur.com/7uz6FQV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6709" y="1980229"/>
            <a:ext cx="5031068" cy="1590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6335173" y="4372604"/>
            <a:ext cx="753011" cy="47846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</a:rPr>
              <a:t>V-</a:t>
            </a:r>
            <a:r>
              <a:rPr lang="en-US" dirty="0" err="1" smtClean="0">
                <a:solidFill>
                  <a:schemeClr val="bg1"/>
                </a:solidFill>
              </a:rPr>
              <a:t>ve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15100" y="5713148"/>
            <a:ext cx="677321" cy="38576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</a:rPr>
              <a:t>V-</a:t>
            </a:r>
            <a:r>
              <a:rPr lang="en-US" dirty="0" err="1" smtClean="0">
                <a:solidFill>
                  <a:schemeClr val="bg1"/>
                </a:solidFill>
              </a:rPr>
              <a:t>ve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49872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http://i.imgur.com/oeF6MU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1802" y="2254101"/>
            <a:ext cx="8043558" cy="4443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372671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1045699"/>
            <a:ext cx="8630477" cy="1456267"/>
          </a:xfrm>
        </p:spPr>
        <p:txBody>
          <a:bodyPr>
            <a:normAutofit/>
          </a:bodyPr>
          <a:lstStyle/>
          <a:p>
            <a:pPr algn="r"/>
            <a:r>
              <a:rPr lang="ar-SA" sz="44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مثال لتطبيق المعادلة:</a:t>
            </a:r>
            <a:endParaRPr lang="ar-BH" sz="4400" b="1" dirty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2142067"/>
            <a:ext cx="9187069" cy="36491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sz="2800" b="1" dirty="0"/>
              <a:t>مركبة فضائية لها </a:t>
            </a:r>
            <a:r>
              <a:rPr lang="ar-SA" sz="2800" b="1" dirty="0">
                <a:solidFill>
                  <a:srgbClr val="92D050"/>
                </a:solidFill>
              </a:rPr>
              <a:t>كتلة ابتدائية </a:t>
            </a:r>
            <a:r>
              <a:rPr lang="ar-SA" sz="2800" b="1" dirty="0"/>
              <a:t>تساوي </a:t>
            </a:r>
            <a:r>
              <a:rPr lang="ar-SA" sz="2800" b="1" dirty="0">
                <a:solidFill>
                  <a:srgbClr val="92D050"/>
                </a:solidFill>
              </a:rPr>
              <a:t>30000كيلوجرام</a:t>
            </a:r>
            <a:r>
              <a:rPr lang="ar-SA" sz="2800" b="1" dirty="0"/>
              <a:t>، و</a:t>
            </a:r>
            <a:r>
              <a:rPr lang="ar-SA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التغير في الكتلة </a:t>
            </a:r>
            <a:r>
              <a:rPr lang="ar-SA" sz="2800" b="1" dirty="0"/>
              <a:t>لها يساوي 30</a:t>
            </a:r>
            <a:r>
              <a:rPr lang="ar-SA" sz="2800" b="1" dirty="0">
                <a:solidFill>
                  <a:srgbClr val="993366"/>
                </a:solidFill>
              </a:rPr>
              <a:t> </a:t>
            </a:r>
            <a:r>
              <a:rPr lang="ar-SA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كيلوجرام في الثانية </a:t>
            </a:r>
            <a:r>
              <a:rPr lang="ar-SA" sz="2800" b="1" dirty="0"/>
              <a:t>و</a:t>
            </a:r>
            <a:r>
              <a:rPr lang="ar-SA" sz="2800" b="1" dirty="0">
                <a:solidFill>
                  <a:srgbClr val="FFFF00"/>
                </a:solidFill>
              </a:rPr>
              <a:t>التغير في السرعة </a:t>
            </a:r>
            <a:r>
              <a:rPr lang="ar-SA" sz="2800" b="1" dirty="0"/>
              <a:t>يساوي </a:t>
            </a:r>
            <a:r>
              <a:rPr lang="ar-SA" sz="2800" b="1" dirty="0">
                <a:solidFill>
                  <a:srgbClr val="FFFF00"/>
                </a:solidFill>
              </a:rPr>
              <a:t>3100 متر في الثانية </a:t>
            </a:r>
            <a:r>
              <a:rPr lang="ar-SA" sz="2800" b="1" dirty="0"/>
              <a:t>. ما مقدار التغير في سرعة المركبة الفضائية بعد دقيقة من حرق وقودها؟</a:t>
            </a:r>
            <a:endParaRPr lang="ar-BH" sz="2800" b="1" dirty="0"/>
          </a:p>
        </p:txBody>
      </p:sp>
    </p:spTree>
    <p:extLst>
      <p:ext uri="{BB962C8B-B14F-4D97-AF65-F5344CB8AC3E}">
        <p14:creationId xmlns:p14="http://schemas.microsoft.com/office/powerpoint/2010/main" val="425978856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769243958"/>
              </p:ext>
            </p:extLst>
          </p:nvPr>
        </p:nvGraphicFramePr>
        <p:xfrm>
          <a:off x="2735386" y="3123027"/>
          <a:ext cx="7140134" cy="29682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146" name="Picture 2" descr="Image result for rocket png"/>
          <p:cNvPicPr>
            <a:picLocks noChangeAspect="1" noChangeArrowheads="1"/>
          </p:cNvPicPr>
          <p:nvPr/>
        </p:nvPicPr>
        <p:blipFill>
          <a:blip r:embed="rId7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067" y="236219"/>
            <a:ext cx="3832274" cy="3832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906154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232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2" y="1645921"/>
            <a:ext cx="8542604" cy="41452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ar-SA" sz="2800" b="1" dirty="0"/>
              <a:t>الجدير بالذكر أن هذه المعادلة تحسب السرعة الناتجة من القوة المنعكسة عن </a:t>
            </a:r>
            <a:r>
              <a:rPr lang="ar-SA" sz="2800" b="1" dirty="0">
                <a:solidFill>
                  <a:srgbClr val="FFB7B7"/>
                </a:solidFill>
              </a:rPr>
              <a:t>محرك الصاروخ فقط </a:t>
            </a:r>
            <a:r>
              <a:rPr lang="ar-SA" sz="2800" b="1" dirty="0"/>
              <a:t>(القوى الداخلية) ولا تتضمن قوى أخرى (القوى الخارجية) التي من الممكن أن تؤثر على الصاروخ مثل </a:t>
            </a:r>
            <a:r>
              <a:rPr lang="ar-SA" sz="2800" b="1" dirty="0">
                <a:solidFill>
                  <a:srgbClr val="92D050"/>
                </a:solidFill>
              </a:rPr>
              <a:t>قوة الجاذبية</a:t>
            </a:r>
            <a:r>
              <a:rPr lang="ar-SA" sz="2800" b="1" dirty="0"/>
              <a:t>، فعند استخدام هذه المعادلة لحساب الوقود اللازم للإنطلاق من كوكب له غلاف جوي، لابد من اخذ هذه القوى بعين الإعتبار.</a:t>
            </a:r>
            <a:endParaRPr lang="ar-BH" sz="2800" b="1" dirty="0"/>
          </a:p>
        </p:txBody>
      </p:sp>
      <p:sp>
        <p:nvSpPr>
          <p:cNvPr id="11" name="Rectangle 10"/>
          <p:cNvSpPr/>
          <p:nvPr/>
        </p:nvSpPr>
        <p:spPr>
          <a:xfrm>
            <a:off x="9340948" y="2743200"/>
            <a:ext cx="98474" cy="20257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BH"/>
          </a:p>
        </p:txBody>
      </p:sp>
    </p:spTree>
    <p:extLst>
      <p:ext uri="{BB962C8B-B14F-4D97-AF65-F5344CB8AC3E}">
        <p14:creationId xmlns:p14="http://schemas.microsoft.com/office/powerpoint/2010/main" val="152692407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347</TotalTime>
  <Words>268</Words>
  <Application>Microsoft Office PowerPoint</Application>
  <PresentationFormat>Custom</PresentationFormat>
  <Paragraphs>28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Celestial</vt:lpstr>
      <vt:lpstr>معادلة  تسلكوفسكي في حركة الصواريخ</vt:lpstr>
      <vt:lpstr>ماهي معادلة تسلكوفسكي؟</vt:lpstr>
      <vt:lpstr>ما أهميتها؟</vt:lpstr>
      <vt:lpstr>تاريخها:</vt:lpstr>
      <vt:lpstr>استنتاج المعادلة:</vt:lpstr>
      <vt:lpstr>PowerPoint Presentation</vt:lpstr>
      <vt:lpstr>مثال لتطبيق المعادلة:</vt:lpstr>
      <vt:lpstr>PowerPoint Presentation</vt:lpstr>
      <vt:lpstr>PowerPoint Presentation</vt:lpstr>
      <vt:lpstr>المصادر: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معادلة  تسلكوفسكي في حركة الصواريخ</dc:title>
  <dc:creator>HSN A w A d h I</dc:creator>
  <cp:lastModifiedBy>اريج</cp:lastModifiedBy>
  <cp:revision>32</cp:revision>
  <dcterms:created xsi:type="dcterms:W3CDTF">2016-12-30T13:32:20Z</dcterms:created>
  <dcterms:modified xsi:type="dcterms:W3CDTF">2017-01-01T06:49:03Z</dcterms:modified>
</cp:coreProperties>
</file>