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3" r:id="rId2"/>
    <p:sldId id="277" r:id="rId3"/>
    <p:sldId id="278" r:id="rId4"/>
    <p:sldId id="279" r:id="rId5"/>
    <p:sldId id="280" r:id="rId6"/>
    <p:sldId id="281" r:id="rId7"/>
    <p:sldId id="282" r:id="rId8"/>
    <p:sldId id="283" r:id="rId9"/>
    <p:sldId id="284" r:id="rId10"/>
    <p:sldId id="285" r:id="rId11"/>
    <p:sldId id="286" r:id="rId12"/>
    <p:sldId id="292" r:id="rId13"/>
    <p:sldId id="287" r:id="rId14"/>
    <p:sldId id="289" r:id="rId15"/>
    <p:sldId id="290"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71" d="100"/>
          <a:sy n="71" d="100"/>
        </p:scale>
        <p:origin x="-486" y="52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1F96D31-D0D2-4F77-9109-566B321FFD4C}" type="datetimeFigureOut">
              <a:rPr lang="ar-SA" smtClean="0"/>
              <a:pPr/>
              <a:t>09/02/39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1F96D31-D0D2-4F77-9109-566B321FFD4C}" type="datetimeFigureOut">
              <a:rPr lang="ar-SA" smtClean="0"/>
              <a:pPr/>
              <a:t>09/02/39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1F96D31-D0D2-4F77-9109-566B321FFD4C}" type="datetimeFigureOut">
              <a:rPr lang="ar-SA" smtClean="0"/>
              <a:pPr/>
              <a:t>09/02/39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1F96D31-D0D2-4F77-9109-566B321FFD4C}" type="datetimeFigureOut">
              <a:rPr lang="ar-SA" smtClean="0"/>
              <a:pPr/>
              <a:t>09/02/39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1F96D31-D0D2-4F77-9109-566B321FFD4C}" type="datetimeFigureOut">
              <a:rPr lang="ar-SA" smtClean="0"/>
              <a:pPr/>
              <a:t>09/02/39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1F96D31-D0D2-4F77-9109-566B321FFD4C}" type="datetimeFigureOut">
              <a:rPr lang="ar-SA" smtClean="0"/>
              <a:pPr/>
              <a:t>09/02/39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1F96D31-D0D2-4F77-9109-566B321FFD4C}" type="datetimeFigureOut">
              <a:rPr lang="ar-SA" smtClean="0"/>
              <a:pPr/>
              <a:t>09/02/39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1F96D31-D0D2-4F77-9109-566B321FFD4C}" type="datetimeFigureOut">
              <a:rPr lang="ar-SA" smtClean="0"/>
              <a:pPr/>
              <a:t>09/02/39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1F96D31-D0D2-4F77-9109-566B321FFD4C}" type="datetimeFigureOut">
              <a:rPr lang="ar-SA" smtClean="0"/>
              <a:pPr/>
              <a:t>09/02/39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1F96D31-D0D2-4F77-9109-566B321FFD4C}" type="datetimeFigureOut">
              <a:rPr lang="ar-SA" smtClean="0"/>
              <a:pPr/>
              <a:t>09/02/39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1F96D31-D0D2-4F77-9109-566B321FFD4C}" type="datetimeFigureOut">
              <a:rPr lang="ar-SA" smtClean="0"/>
              <a:pPr/>
              <a:t>09/02/39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7B567D6-DB47-4F9B-B9A2-8DB20BCDAE5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1F96D31-D0D2-4F77-9109-566B321FFD4C}" type="datetimeFigureOut">
              <a:rPr lang="ar-SA" smtClean="0"/>
              <a:pPr/>
              <a:t>09/02/39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7B567D6-DB47-4F9B-B9A2-8DB20BCDAE5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cs typeface="Akhbar MT" pitchFamily="2" charset="-78"/>
              </a:rPr>
              <a:t>التيّارات والمدارس النظريّة في علم اجتماع التنمية:</a:t>
            </a:r>
            <a:endParaRPr lang="ar-SA" dirty="0">
              <a:cs typeface="Akhbar MT" pitchFamily="2" charset="-78"/>
            </a:endParaRPr>
          </a:p>
        </p:txBody>
      </p:sp>
      <p:sp>
        <p:nvSpPr>
          <p:cNvPr id="3" name="عنصر نائب للمحتوى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85000" lnSpcReduction="20000"/>
          </a:bodyPr>
          <a:lstStyle/>
          <a:p>
            <a:r>
              <a:rPr lang="ar-SA" dirty="0" smtClean="0">
                <a:cs typeface="Akhbar MT" pitchFamily="2" charset="-78"/>
              </a:rPr>
              <a:t> مدرسة التحديث: تقوم نظريّة التحديث على إشكالية أساسية وهي: كيف نضمن نموا اقتصاديا سريعا وتراكما لرأس المال؟ كان علماء الاقتصاد في طليعة المهتمّين بالإجابة عن هذا السّؤال. سنة 1959 أصدر عالم الاقتصاد الأمريكي "والت ويتمان </a:t>
            </a:r>
            <a:r>
              <a:rPr lang="ar-SA" dirty="0" err="1" smtClean="0">
                <a:cs typeface="Akhbar MT" pitchFamily="2" charset="-78"/>
              </a:rPr>
              <a:t>روستو</a:t>
            </a:r>
            <a:r>
              <a:rPr lang="ar-SA" dirty="0" smtClean="0">
                <a:cs typeface="Akhbar MT" pitchFamily="2" charset="-78"/>
              </a:rPr>
              <a:t>" مؤلفه " مراحل النمو الاقتصادي" وقد بين فيه كيف أن النمو الاقتصادي يمرّ بخمس مراحل كبرى وهي:</a:t>
            </a:r>
            <a:br>
              <a:rPr lang="ar-SA" dirty="0" smtClean="0">
                <a:cs typeface="Akhbar MT" pitchFamily="2" charset="-78"/>
              </a:rPr>
            </a:br>
            <a:r>
              <a:rPr lang="ar-SA" dirty="0" smtClean="0">
                <a:cs typeface="Akhbar MT" pitchFamily="2" charset="-78"/>
              </a:rPr>
              <a:t>1 . مرحلة المجتمع التقليدي (وهو مرادف للمجتمع </a:t>
            </a:r>
            <a:r>
              <a:rPr lang="ar-SA" dirty="0" err="1" smtClean="0">
                <a:cs typeface="Akhbar MT" pitchFamily="2" charset="-78"/>
              </a:rPr>
              <a:t>الزا</a:t>
            </a:r>
            <a:r>
              <a:rPr lang="ar-SA" dirty="0" smtClean="0">
                <a:cs typeface="Akhbar MT" pitchFamily="2" charset="-78"/>
              </a:rPr>
              <a:t> رعي)</a:t>
            </a:r>
            <a:br>
              <a:rPr lang="ar-SA" dirty="0" smtClean="0">
                <a:cs typeface="Akhbar MT" pitchFamily="2" charset="-78"/>
              </a:rPr>
            </a:br>
            <a:r>
              <a:rPr lang="ar-SA" dirty="0" smtClean="0">
                <a:cs typeface="Akhbar MT" pitchFamily="2" charset="-78"/>
              </a:rPr>
              <a:t>2 . مرحلة تحقيق شروط ما قبل الإقلاع(تراكم رأس المال+تطور وسائل النقل وثورة تكنولوجية في الزراعة والصناعة +التوسع والتجارة</a:t>
            </a:r>
            <a:br>
              <a:rPr lang="ar-SA" dirty="0" smtClean="0">
                <a:cs typeface="Akhbar MT" pitchFamily="2" charset="-78"/>
              </a:rPr>
            </a:br>
            <a:r>
              <a:rPr lang="ar-SA" dirty="0" smtClean="0">
                <a:cs typeface="Akhbar MT" pitchFamily="2" charset="-78"/>
              </a:rPr>
              <a:t>3 . مرحلة الإقلاع(ارتفاع معدلات الاستثمار الخارجي والتوسع الصناعي </a:t>
            </a:r>
            <a:r>
              <a:rPr lang="ar-SA" dirty="0" err="1" smtClean="0">
                <a:cs typeface="Akhbar MT" pitchFamily="2" charset="-78"/>
              </a:rPr>
              <a:t>والارباح</a:t>
            </a:r>
            <a:r>
              <a:rPr lang="ar-SA" dirty="0" smtClean="0">
                <a:cs typeface="Akhbar MT" pitchFamily="2" charset="-78"/>
              </a:rPr>
              <a:t> والادخار</a:t>
            </a:r>
            <a:br>
              <a:rPr lang="ar-SA" dirty="0" smtClean="0">
                <a:cs typeface="Akhbar MT" pitchFamily="2" charset="-78"/>
              </a:rPr>
            </a:br>
            <a:r>
              <a:rPr lang="ar-SA" dirty="0" smtClean="0">
                <a:cs typeface="Akhbar MT" pitchFamily="2" charset="-78"/>
              </a:rPr>
              <a:t>4 . مرحلة النضج تؤدي </a:t>
            </a:r>
            <a:r>
              <a:rPr lang="ar-SA" dirty="0" err="1" smtClean="0">
                <a:cs typeface="Akhbar MT" pitchFamily="2" charset="-78"/>
              </a:rPr>
              <a:t>الى</a:t>
            </a:r>
            <a:r>
              <a:rPr lang="ar-SA" dirty="0" smtClean="0">
                <a:cs typeface="Akhbar MT" pitchFamily="2" charset="-78"/>
              </a:rPr>
              <a:t> التقدم </a:t>
            </a:r>
            <a:r>
              <a:rPr lang="ar-SA" dirty="0" err="1" smtClean="0">
                <a:cs typeface="Akhbar MT" pitchFamily="2" charset="-78"/>
              </a:rPr>
              <a:t>الكنولوجي</a:t>
            </a:r>
            <a:r>
              <a:rPr lang="ar-SA" dirty="0" smtClean="0">
                <a:cs typeface="Akhbar MT" pitchFamily="2" charset="-78"/>
              </a:rPr>
              <a:t> وتحسين </a:t>
            </a:r>
            <a:r>
              <a:rPr lang="ar-SA" dirty="0" err="1" smtClean="0">
                <a:cs typeface="Akhbar MT" pitchFamily="2" charset="-78"/>
              </a:rPr>
              <a:t>اساليب</a:t>
            </a:r>
            <a:r>
              <a:rPr lang="ar-SA" dirty="0" smtClean="0">
                <a:cs typeface="Akhbar MT" pitchFamily="2" charset="-78"/>
              </a:rPr>
              <a:t> </a:t>
            </a:r>
            <a:r>
              <a:rPr lang="ar-SA" dirty="0" err="1" smtClean="0">
                <a:cs typeface="Akhbar MT" pitchFamily="2" charset="-78"/>
              </a:rPr>
              <a:t>الانتاج</a:t>
            </a:r>
            <a:r>
              <a:rPr lang="ar-SA" dirty="0" smtClean="0">
                <a:cs typeface="Akhbar MT" pitchFamily="2" charset="-78"/>
              </a:rPr>
              <a:t> وقيام صناعات جديدة .</a:t>
            </a:r>
          </a:p>
          <a:p>
            <a:r>
              <a:rPr lang="ar-SA" dirty="0" smtClean="0">
                <a:cs typeface="Akhbar MT" pitchFamily="2" charset="-78"/>
              </a:rPr>
              <a:t>مرحلة الاستهلاك:معدلات تصنيع مرتفعة التحول من العرض للطلب التحول </a:t>
            </a:r>
            <a:r>
              <a:rPr lang="ar-SA" dirty="0" err="1" smtClean="0">
                <a:cs typeface="Akhbar MT" pitchFamily="2" charset="-78"/>
              </a:rPr>
              <a:t>الى</a:t>
            </a:r>
            <a:r>
              <a:rPr lang="ar-SA" dirty="0" smtClean="0">
                <a:cs typeface="Akhbar MT" pitchFamily="2" charset="-78"/>
              </a:rPr>
              <a:t> الرفاهية</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تيارات العولمة</a:t>
            </a:r>
            <a:endParaRPr lang="ar-SA" dirty="0">
              <a:cs typeface="Akhbar MT" pitchFamily="2" charset="-78"/>
            </a:endParaRPr>
          </a:p>
        </p:txBody>
      </p:sp>
      <p:sp>
        <p:nvSpPr>
          <p:cNvPr id="3" name="عنصر نائب للمحتوى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85000" lnSpcReduction="20000"/>
          </a:bodyPr>
          <a:lstStyle/>
          <a:p>
            <a:r>
              <a:rPr lang="ar-SA" dirty="0" smtClean="0">
                <a:cs typeface="Akhbar MT" pitchFamily="2" charset="-78"/>
              </a:rPr>
              <a:t>تيّار التنمية البشريّة: نشأ هذا التيّار في ثمانينات القرن العشرين على يد عالمي الاقتصاد، الباكستاني "محبوب الحق" والهندي "</a:t>
            </a:r>
            <a:r>
              <a:rPr lang="ar-SA" dirty="0" err="1" smtClean="0">
                <a:cs typeface="Akhbar MT" pitchFamily="2" charset="-78"/>
              </a:rPr>
              <a:t>أمارتيا</a:t>
            </a:r>
            <a:r>
              <a:rPr lang="ar-SA" dirty="0" smtClean="0">
                <a:cs typeface="Akhbar MT" pitchFamily="2" charset="-78"/>
              </a:rPr>
              <a:t> سان"، وهما كما نلاحظ، عالمان ينحدران من بلدان خارج المركز الرّأسمالي التقليدي. لذلك نعتبر أن نظريّة التنمية البشريّة واحدة من أوّل النظريّات النّاشئة خارج أنماط التفكير السائدة لدى الأقطاب الرأسماليّة التقليديّة كما أنها تصرّ على تجاوز النظرة</a:t>
            </a:r>
            <a:br>
              <a:rPr lang="ar-SA" dirty="0" smtClean="0">
                <a:cs typeface="Akhbar MT" pitchFamily="2" charset="-78"/>
              </a:rPr>
            </a:br>
            <a:r>
              <a:rPr lang="ar-SA" dirty="0" smtClean="0">
                <a:cs typeface="Akhbar MT" pitchFamily="2" charset="-78"/>
              </a:rPr>
              <a:t>الاقتصاديّة معتبرة أنه لا يمكن قياس تحسن مستوى عيش الإنسان بالاعتماد على المؤشّرات الكمّية الاقتصاديّة، كما تلح على ذلك منظمة الأمم المتحدة مثلا. ما يعكس التنمية في أذهان النّاس ليس اقتصاديّا بالأساس بل مرتبط بتوسيع مجال الخيارات. وهكذا يعرّف "محبوب الحق" التنمية البشريّة على أنها "توسيع لمجال خيارات أمام البشر"، ويضيف "</a:t>
            </a:r>
            <a:r>
              <a:rPr lang="ar-SA" dirty="0" err="1" smtClean="0">
                <a:cs typeface="Akhbar MT" pitchFamily="2" charset="-78"/>
              </a:rPr>
              <a:t>أمارتيا</a:t>
            </a:r>
            <a:r>
              <a:rPr lang="ar-SA" dirty="0" smtClean="0">
                <a:cs typeface="Akhbar MT" pitchFamily="2" charset="-78"/>
              </a:rPr>
              <a:t> سان": "تحسين قدرات البشر وحرّيتهم في اختيار ما يمكّنهم من العيش حياة أطول وأصح، مع إمكانية الوصول إلى المعرفة والحياة الكريمة والمشاركة في المجتمع وصياغة القرارات المؤثّرة في حياتهم."</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تيارات العولمة</a:t>
            </a:r>
            <a:endParaRPr lang="ar-SA" dirty="0"/>
          </a:p>
        </p:txBody>
      </p:sp>
      <p:sp>
        <p:nvSpPr>
          <p:cNvPr id="3" name="عنصر نائب للمحتوى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85000" lnSpcReduction="20000"/>
          </a:bodyPr>
          <a:lstStyle/>
          <a:p>
            <a:r>
              <a:rPr lang="ar-SA" dirty="0" smtClean="0">
                <a:cs typeface="Akhbar MT" pitchFamily="2" charset="-78"/>
              </a:rPr>
              <a:t>تمحور نظريّة التنمية البشريّة حول سؤال أساسي: كيف نفكّر في التنمية انطلاقا من قائدتها للإنسان؟ يقوم هذا التصوّر على دحض الصّورة التعميميّة لقياس ظاهرة التنمية، أي قياسها من خلال مؤشّرات عامة (مثل: الدخل الخام، تطوّر القطاع الصّناعي، تطوّر القطاع الحديث...) ويسير نحو وضع مؤشّرات دقيقة تؤكّد حصول التنمية بما هي توسيع للخيارات ومزيد من التمكين من عناصر السيطرة على المصير وتوزيعا عادلا للثروة. لتنمية البشريّة ثلاث أبعاد أساسيّة:</a:t>
            </a:r>
            <a:br>
              <a:rPr lang="ar-SA" dirty="0" smtClean="0">
                <a:cs typeface="Akhbar MT" pitchFamily="2" charset="-78"/>
              </a:rPr>
            </a:br>
            <a:r>
              <a:rPr lang="ar-SA" dirty="0" smtClean="0">
                <a:cs typeface="Akhbar MT" pitchFamily="2" charset="-78"/>
              </a:rPr>
              <a:t>- بناء القدرات البشريّة من خلال تحسين مستويات التكوين والتعليم والصّحة</a:t>
            </a:r>
            <a:br>
              <a:rPr lang="ar-SA" dirty="0" smtClean="0">
                <a:cs typeface="Akhbar MT" pitchFamily="2" charset="-78"/>
              </a:rPr>
            </a:br>
            <a:r>
              <a:rPr lang="ar-SA" dirty="0" smtClean="0">
                <a:cs typeface="Akhbar MT" pitchFamily="2" charset="-78"/>
              </a:rPr>
              <a:t>- استثمار القدرات البشريّة وتوظيفها في تحسين ظروف الحياة</a:t>
            </a:r>
            <a:br>
              <a:rPr lang="ar-SA" dirty="0" smtClean="0">
                <a:cs typeface="Akhbar MT" pitchFamily="2" charset="-78"/>
              </a:rPr>
            </a:br>
            <a:r>
              <a:rPr lang="ar-SA" dirty="0" smtClean="0">
                <a:cs typeface="Akhbar MT" pitchFamily="2" charset="-78"/>
              </a:rPr>
              <a:t>- تحسين مستوى رفاهة المجتمع عبر تمكين الأفراد من حياة أطول وصحّة أفضل وخيارات أوسع</a:t>
            </a:r>
            <a:br>
              <a:rPr lang="ar-SA" dirty="0" smtClean="0">
                <a:cs typeface="Akhbar MT" pitchFamily="2" charset="-78"/>
              </a:rPr>
            </a:br>
            <a:r>
              <a:rPr lang="ar-SA" dirty="0" smtClean="0">
                <a:cs typeface="Akhbar MT" pitchFamily="2" charset="-78"/>
              </a:rPr>
              <a:t>كما يرتكز مؤشّر التنمية البشريّة على أربع مؤشّرات ثانويّة:</a:t>
            </a:r>
            <a:br>
              <a:rPr lang="ar-SA" dirty="0" smtClean="0">
                <a:cs typeface="Akhbar MT" pitchFamily="2" charset="-78"/>
              </a:rPr>
            </a:br>
            <a:r>
              <a:rPr lang="ar-SA" dirty="0" smtClean="0">
                <a:cs typeface="Akhbar MT" pitchFamily="2" charset="-78"/>
              </a:rPr>
              <a:t>- البعد الأول: الصّحة التي نترجمها بأمل الحياة عند الولادة بين حدّ أدنى وحدّ أقصى</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تيارات التنمية</a:t>
            </a:r>
            <a:endParaRPr lang="ar-SA" dirty="0">
              <a:cs typeface="Akhbar MT" pitchFamily="2" charset="-78"/>
            </a:endParaRPr>
          </a:p>
        </p:txBody>
      </p:sp>
      <p:sp>
        <p:nvSpPr>
          <p:cNvPr id="3" name="عنصر نائب للمحتوى 2"/>
          <p:cNvSpPr>
            <a:spLocks noGrp="1"/>
          </p:cNvSpPr>
          <p:nvPr>
            <p:ph idx="1"/>
          </p:nvPr>
        </p:nvSpPr>
        <p:spPr/>
        <p:txBody>
          <a:bodyPr>
            <a:normAutofit fontScale="92500" lnSpcReduction="20000"/>
          </a:bodyPr>
          <a:lstStyle/>
          <a:p>
            <a:r>
              <a:rPr lang="ar-SA" dirty="0" smtClean="0">
                <a:cs typeface="Akhbar MT" pitchFamily="2" charset="-78"/>
              </a:rPr>
              <a:t>البعد الثّاني : التعليم والذي ينقسم بدوره إلى مؤشّرين هما متوسّط مدّة التدريس العامّة ومتوسط نسبة التدريس الفعلية.</a:t>
            </a:r>
            <a:br>
              <a:rPr lang="ar-SA" dirty="0" smtClean="0">
                <a:cs typeface="Akhbar MT" pitchFamily="2" charset="-78"/>
              </a:rPr>
            </a:br>
            <a:r>
              <a:rPr lang="ar-SA" dirty="0" smtClean="0">
                <a:cs typeface="Akhbar MT" pitchFamily="2" charset="-78"/>
              </a:rPr>
              <a:t>- البعد الثالث: مستوى العيش الذي يترجمه الدخل الوطني الخام مقسما على الأفراد.</a:t>
            </a:r>
            <a:br>
              <a:rPr lang="ar-SA" dirty="0" smtClean="0">
                <a:cs typeface="Akhbar MT" pitchFamily="2" charset="-78"/>
              </a:rPr>
            </a:br>
            <a:r>
              <a:rPr lang="ar-SA" dirty="0" smtClean="0">
                <a:cs typeface="Akhbar MT" pitchFamily="2" charset="-78"/>
              </a:rPr>
              <a:t>رغم محاولة روّاد هذا التيّار تحقيق مقياس التنمية من خلال خلق مؤشّر يراعي الخصوصيّة الفرديّة إلّى أنهم سقطوا في فخ التعميم فمؤشّر التنمية البشريّة لا يراعي الخصوصيّات </a:t>
            </a:r>
            <a:r>
              <a:rPr lang="ar-SA" dirty="0" err="1" smtClean="0">
                <a:cs typeface="Akhbar MT" pitchFamily="2" charset="-78"/>
              </a:rPr>
              <a:t>الجهودية</a:t>
            </a:r>
            <a:r>
              <a:rPr lang="ar-SA" dirty="0" smtClean="0">
                <a:cs typeface="Akhbar MT" pitchFamily="2" charset="-78"/>
              </a:rPr>
              <a:t> والعمريّة </a:t>
            </a:r>
            <a:r>
              <a:rPr lang="ar-SA" dirty="0" err="1" smtClean="0">
                <a:cs typeface="Akhbar MT" pitchFamily="2" charset="-78"/>
              </a:rPr>
              <a:t>والجندرية</a:t>
            </a:r>
            <a:r>
              <a:rPr lang="ar-SA" dirty="0" smtClean="0">
                <a:cs typeface="Akhbar MT" pitchFamily="2" charset="-78"/>
              </a:rPr>
              <a:t> مثلا. أمّا النقد الأبرز الذي وجه إلى تيار التنمية البشرية فكان على الصّعيد الإجرائي، حيث أن التدخّل الذي </a:t>
            </a:r>
            <a:r>
              <a:rPr lang="ar-SA" dirty="0" err="1" smtClean="0">
                <a:cs typeface="Akhbar MT" pitchFamily="2" charset="-78"/>
              </a:rPr>
              <a:t>تنجزة</a:t>
            </a:r>
            <a:r>
              <a:rPr lang="ar-SA" dirty="0" smtClean="0">
                <a:cs typeface="Akhbar MT" pitchFamily="2" charset="-78"/>
              </a:rPr>
              <a:t> الدّولة يتوزع بشكل متساو بين جميع الفئات والشرائح والطبقات بما يعني أن كل مواطني البلد يتمتّعون بالخدمات (مثل: دعم المواد الغذائيّة) وهو ما يعيد إنتاج التفاوت نظرا لتعزيز الإمكانيات المتوفرة لدى الطبقات والفئات المرفّهة مقابل بعض التحسين غير المؤكد في إمكانيات الطبقات الفقيرة.</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تيارات التنمية</a:t>
            </a:r>
            <a:endParaRPr lang="ar-SA" dirty="0">
              <a:cs typeface="Akhbar MT" pitchFamily="2" charset="-78"/>
            </a:endParaRPr>
          </a:p>
        </p:txBody>
      </p:sp>
      <p:sp>
        <p:nvSpPr>
          <p:cNvPr id="3" name="عنصر نائب للمحتوى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r>
              <a:rPr lang="ar-SA" dirty="0" smtClean="0">
                <a:cs typeface="Akhbar MT" pitchFamily="2" charset="-78"/>
              </a:rPr>
              <a:t>تيّار التنمية المستدامة: يدرس تيّار التنمية المستدامة التدخّل الإنساني في الطبيعة وتأثير هذا التدخّل في صيرورة التنمية واستدامة المخزون الطبيعي. بصفة عامة، وبالنظر إلى تفاوت مواقع الشرائح والفئات والطبقات الاجتماعية من "الطبيعة" واستفادتها منها، تفضي دراسة التدخّل الإنساني في الطبيعة إلى كونه تدخّلا غير متجانس، تدخّلا إشكاليا ومختلفا من حيث الأسلوب والأهداف والنتائج. لذلك هو ينتج تفاوتا يتسبب في نشوب نزاعات اجتماعية وسياسية، سببها الرئيسي، الجدال حول ملكيّة الطبيعة والتوزيع غير العادل لثرواتها والحرص على حمايتها وترشيد طرق التصرف فيها والحفاظ على سلامة شروط الحياة على الأرض بمائها وهوائها... على هذا الأساس يتميّز مفهوم العدالة لدى تيّار التنمية المستدامة بإدماجه حقّ الأجيال القادمة في الطبيعة-الأرض بحيث لا يقتصر</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التنمية المستدامة</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cs typeface="Akhbar MT" pitchFamily="2" charset="-78"/>
              </a:rPr>
              <a:t>يركز روّاد التنمية المستدامة على ثلاث شروط ضروريّة وهي:</a:t>
            </a:r>
            <a:br>
              <a:rPr lang="ar-SA" dirty="0" smtClean="0">
                <a:cs typeface="Akhbar MT" pitchFamily="2" charset="-78"/>
              </a:rPr>
            </a:br>
            <a:r>
              <a:rPr lang="ar-SA" dirty="0" smtClean="0">
                <a:cs typeface="Akhbar MT" pitchFamily="2" charset="-78"/>
              </a:rPr>
              <a:t>- ضمان العيش الحسن للجميع</a:t>
            </a:r>
            <a:br>
              <a:rPr lang="ar-SA" dirty="0" smtClean="0">
                <a:cs typeface="Akhbar MT" pitchFamily="2" charset="-78"/>
              </a:rPr>
            </a:br>
            <a:r>
              <a:rPr lang="ar-SA" dirty="0" smtClean="0">
                <a:cs typeface="Akhbar MT" pitchFamily="2" charset="-78"/>
              </a:rPr>
              <a:t>- ضمان قابليّة الاقتصاديات للتطوّر</a:t>
            </a:r>
            <a:br>
              <a:rPr lang="ar-SA" dirty="0" smtClean="0">
                <a:cs typeface="Akhbar MT" pitchFamily="2" charset="-78"/>
              </a:rPr>
            </a:br>
            <a:r>
              <a:rPr lang="ar-SA" dirty="0" smtClean="0">
                <a:cs typeface="Akhbar MT" pitchFamily="2" charset="-78"/>
              </a:rPr>
              <a:t>- قابليّة ثروات الأرض للاستدامة</a:t>
            </a:r>
            <a:br>
              <a:rPr lang="ar-SA" dirty="0" smtClean="0">
                <a:cs typeface="Akhbar MT" pitchFamily="2" charset="-78"/>
              </a:rPr>
            </a:br>
            <a:r>
              <a:rPr lang="ar-SA" dirty="0" smtClean="0">
                <a:cs typeface="Akhbar MT" pitchFamily="2" charset="-78"/>
              </a:rPr>
              <a:t>كما يعتمدون على معادلة بين ثلاث أبعاد أساسيّة تحقق التوازن الاجتماعي دون الإخلال بالنظام البيئي وهي:</a:t>
            </a:r>
            <a:br>
              <a:rPr lang="ar-SA" dirty="0" smtClean="0">
                <a:cs typeface="Akhbar MT" pitchFamily="2" charset="-78"/>
              </a:rPr>
            </a:br>
            <a:r>
              <a:rPr lang="ar-SA" dirty="0" smtClean="0">
                <a:cs typeface="Akhbar MT" pitchFamily="2" charset="-78"/>
              </a:rPr>
              <a:t>- الموارد: الهواء، التربة، الماء، الغطاء النباتي، العناصر العضويّة</a:t>
            </a:r>
          </a:p>
          <a:p>
            <a:r>
              <a:rPr lang="ar-SA" dirty="0" smtClean="0"/>
              <a:t> </a:t>
            </a:r>
            <a:r>
              <a:rPr lang="ar-SA" dirty="0" smtClean="0">
                <a:cs typeface="Akhbar MT" pitchFamily="2" charset="-78"/>
              </a:rPr>
              <a:t>معالجة الأضرار النّاجمة عن التدخل الإنساني فيها، حماية الموارد الطّبيعيّة</a:t>
            </a:r>
            <a:br>
              <a:rPr lang="ar-SA" dirty="0" smtClean="0">
                <a:cs typeface="Akhbar MT" pitchFamily="2" charset="-78"/>
              </a:rPr>
            </a:br>
            <a:r>
              <a:rPr lang="ar-SA" dirty="0" smtClean="0">
                <a:cs typeface="Akhbar MT" pitchFamily="2" charset="-78"/>
              </a:rPr>
              <a:t>- الغابات: حماية النسق البيئي، تحسين المردود الاقتصادي، تحقيق الاستقرار الاجتماعي.</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تيّار الاقتصاد الاجتماعي</a:t>
            </a:r>
            <a:endParaRPr lang="ar-SA" dirty="0"/>
          </a:p>
        </p:txBody>
      </p:sp>
      <p:sp>
        <p:nvSpPr>
          <p:cNvPr id="3" name="عنصر نائب للمحتوى 2"/>
          <p:cNvSpPr>
            <a:spLocks noGrp="1"/>
          </p:cNvSpPr>
          <p:nvPr>
            <p:ph idx="1"/>
          </p:nvPr>
        </p:nvSpPr>
        <p:spPr/>
        <p:txBody>
          <a:bodyPr>
            <a:normAutofit/>
          </a:bodyPr>
          <a:lstStyle/>
          <a:p>
            <a:r>
              <a:rPr lang="ar-SA" dirty="0" smtClean="0">
                <a:cs typeface="Akhbar MT" pitchFamily="2" charset="-78"/>
              </a:rPr>
              <a:t>. تيّار الاقتصاد الاجتماعي والتضامني: السّمة الرّئيسيّة لهذا التيّار تركيزه على القطاع الاقتصادي الخارج عن تأثير الدّولة ، </a:t>
            </a:r>
            <a:r>
              <a:rPr lang="ar-SA" dirty="0" err="1" smtClean="0">
                <a:cs typeface="Akhbar MT" pitchFamily="2" charset="-78"/>
              </a:rPr>
              <a:t>يتنامى</a:t>
            </a:r>
            <a:r>
              <a:rPr lang="ar-SA" dirty="0" smtClean="0">
                <a:cs typeface="Akhbar MT" pitchFamily="2" charset="-78"/>
              </a:rPr>
              <a:t> الاقتصاد الاجتماعي والتضامني عادة في فترات الأزمات مثلما كان الأمر في نهاية القرن التاسع عشر في أوروبا مثلا أو في بدايات القرن العشرين في تونس وفي العديد من البلدان العربية الأخرى (مصر...) راهنا يرتبط البروز الجديد لهذا التيّار بالحركات الاجتماعيّة المناهضة للعولمة، التي خلقت نوعا من الاختلال الحاد بين قدرة رأس المال العالمي على اختراق الحدود الوطنيّة والتأثير في سياسات الدول وفرض منطق السّوق الرأسماليّة وقدرة الدوّل على صد ومكافحة هذا الاختراق . </a:t>
            </a:r>
          </a:p>
          <a:p>
            <a:endParaRPr lang="ar-SA" dirty="0">
              <a:cs typeface="Akhbar MT"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مدارس التنمية وتياراتها</a:t>
            </a:r>
            <a:endParaRPr lang="ar-SA" dirty="0">
              <a:cs typeface="Akhbar MT" pitchFamily="2" charset="-78"/>
            </a:endParaRPr>
          </a:p>
        </p:txBody>
      </p:sp>
      <p:sp>
        <p:nvSpPr>
          <p:cNvPr id="3" name="عنصر نائب للمحتوى 2"/>
          <p:cNvSpPr>
            <a:spLocks noGrp="1"/>
          </p:cNvSpPr>
          <p:nvPr>
            <p:ph idx="1"/>
          </p:nvPr>
        </p:nvSpPr>
        <p:spPr/>
        <p:style>
          <a:lnRef idx="2">
            <a:schemeClr val="accent5"/>
          </a:lnRef>
          <a:fillRef idx="1">
            <a:schemeClr val="lt1"/>
          </a:fillRef>
          <a:effectRef idx="0">
            <a:schemeClr val="accent5"/>
          </a:effectRef>
          <a:fontRef idx="minor">
            <a:schemeClr val="dk1"/>
          </a:fontRef>
        </p:style>
        <p:txBody>
          <a:bodyPr>
            <a:normAutofit fontScale="92500" lnSpcReduction="20000"/>
          </a:bodyPr>
          <a:lstStyle/>
          <a:p>
            <a:r>
              <a:rPr lang="ar-SA" dirty="0" smtClean="0">
                <a:latin typeface="Aharoni" pitchFamily="2" charset="-79"/>
                <a:cs typeface="Akhbar MT" pitchFamily="2" charset="-78"/>
              </a:rPr>
              <a:t>ميز "</a:t>
            </a:r>
            <a:r>
              <a:rPr lang="ar-SA" dirty="0" err="1" smtClean="0">
                <a:latin typeface="Aharoni" pitchFamily="2" charset="-79"/>
                <a:cs typeface="Akhbar MT" pitchFamily="2" charset="-78"/>
              </a:rPr>
              <a:t>روستو</a:t>
            </a:r>
            <a:r>
              <a:rPr lang="ar-SA" dirty="0" smtClean="0">
                <a:latin typeface="Aharoni" pitchFamily="2" charset="-79"/>
                <a:cs typeface="Akhbar MT" pitchFamily="2" charset="-78"/>
              </a:rPr>
              <a:t>" بعقلانيّة شديدة التدقيق وذلك من خلال تحديدها لتدرّج المراحل، وهو تدرّج يعكس تقسيما للمجتمعات طبقا لموضعها على امتداد مسار تاريخي للتطوّر الاقتصادي الكمّي. وأن تاريخ المجتمعات يفرض مرورها بهذه المراحل على خط تاريخي يحتّم السير نحو الأمام.</a:t>
            </a:r>
            <a:br>
              <a:rPr lang="ar-SA" dirty="0" smtClean="0">
                <a:latin typeface="Aharoni" pitchFamily="2" charset="-79"/>
                <a:cs typeface="Akhbar MT" pitchFamily="2" charset="-78"/>
              </a:rPr>
            </a:br>
            <a:r>
              <a:rPr lang="ar-SA" dirty="0" smtClean="0">
                <a:latin typeface="Aharoni" pitchFamily="2" charset="-79"/>
                <a:cs typeface="Akhbar MT" pitchFamily="2" charset="-78"/>
              </a:rPr>
              <a:t>وفضلا عن ذلك كان الفكر الماركسي الكلاسيكي (الربع الأخير من القرن التاسع عشر) يرى أن توسّع النموذج الغربي الرأسمالي خارج أوروبا عامل إيجابيّ لتطوير المجتمعات المتخلفة وتسرّيع مرورها إلى المرحلة الرأسمالية فالاشتراكيّة، خصوصا في ضل غياب عوامل نشأة ثورات صناعية ذاتيّة التكوين. وقد سحب هذا التحليل على أوضاع أواسط القرن العشرين حيث اعتبر الماركسيون ضرورة مرور المجتمعات المتخلفة بمرحلة "تحديثية رأسمالية" لما تعرفه اقتصاديّات هذه الدّول من تبعية للدول المستعمرة.</a:t>
            </a:r>
            <a:endParaRPr lang="ar-SA" dirty="0">
              <a:latin typeface="Aharoni" pitchFamily="2" charset="-79"/>
              <a:cs typeface="Akhbar MT"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t>مدارس التنمية </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cs typeface="Akhbar MT" pitchFamily="2" charset="-78"/>
              </a:rPr>
              <a:t>تتبنى التحاليل والتفسيرات في "نظريّة التحديث" أن اقتصاديّات العالم على </a:t>
            </a:r>
            <a:r>
              <a:rPr lang="ar-SA" dirty="0" err="1" smtClean="0">
                <a:cs typeface="Akhbar MT" pitchFamily="2" charset="-78"/>
              </a:rPr>
              <a:t>انها</a:t>
            </a:r>
            <a:r>
              <a:rPr lang="ar-SA" dirty="0" smtClean="0">
                <a:cs typeface="Akhbar MT" pitchFamily="2" charset="-78"/>
              </a:rPr>
              <a:t> تخضع لتوجّه واحد يسير في مسار واحد وله نفس المراحل. وعلى هذا الأساس تركز نظريّة التحديث في تصنيفها للمجتمعات على "التصنيع" أي على الانتقال من مجتمع يعتمد رئيسيا على الإنتاج غير الصناعي إلى مجتمع يكون النشاط الاقتصادي الرئيس فيه هو الصناعة، وعلى أساسه تنقسم المجتمعات إلى نوعين:</a:t>
            </a:r>
            <a:br>
              <a:rPr lang="ar-SA" dirty="0" smtClean="0">
                <a:cs typeface="Akhbar MT" pitchFamily="2" charset="-78"/>
              </a:rPr>
            </a:br>
            <a:r>
              <a:rPr lang="ar-SA" dirty="0" smtClean="0">
                <a:cs typeface="Akhbar MT" pitchFamily="2" charset="-78"/>
              </a:rPr>
              <a:t>- مجتمعات متخلّفة أو تقليدية: هي مجتمعات ثنائيّة التكوين أي يمكن أن نجد فيها بعض القطاعات الصناعيّة (الصناعات الخفيفة </a:t>
            </a:r>
            <a:r>
              <a:rPr lang="ar-SA" dirty="0" err="1" smtClean="0">
                <a:cs typeface="Akhbar MT" pitchFamily="2" charset="-78"/>
              </a:rPr>
              <a:t>والاستخراجية</a:t>
            </a:r>
            <a:r>
              <a:rPr lang="ar-SA" dirty="0" smtClean="0">
                <a:cs typeface="Akhbar MT" pitchFamily="2" charset="-78"/>
              </a:rPr>
              <a:t> </a:t>
            </a:r>
            <a:r>
              <a:rPr lang="ar-SA" dirty="0" err="1" smtClean="0">
                <a:cs typeface="Akhbar MT" pitchFamily="2" charset="-78"/>
              </a:rPr>
              <a:t>والمنجمية</a:t>
            </a:r>
            <a:r>
              <a:rPr lang="ar-SA" dirty="0" smtClean="0">
                <a:cs typeface="Akhbar MT" pitchFamily="2" charset="-78"/>
              </a:rPr>
              <a:t>...) ولكن يغلب على هذه المجتمعات الطّابع التقليدي للإنتاج. المجتمعات المتخلّفة، بالأساس مجتمعات زراعيّة وحتّى الزراعة فيها تقليديّة أي أنها غير مصنعة.</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t>مدارس التنمية </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cs typeface="Akhbar MT" pitchFamily="2" charset="-78"/>
              </a:rPr>
              <a:t> مجتمعات متقدّمة أو صناعيّة: يقوم اقتصادها أساسا على الصناعات الثقيلة وعلى تصنيع القطاعات غير الصّناعية كالفلاحة والخدمات. كما تلعب مؤسساتها دورا أساسيا في هيكلة السّوق وتوسيعه وتسيير العلاقات الإنتاجية والاجتماعيّة.</a:t>
            </a:r>
            <a:br>
              <a:rPr lang="ar-SA" dirty="0" smtClean="0">
                <a:cs typeface="Akhbar MT" pitchFamily="2" charset="-78"/>
              </a:rPr>
            </a:br>
            <a:r>
              <a:rPr lang="ar-SA" dirty="0" smtClean="0">
                <a:cs typeface="Akhbar MT" pitchFamily="2" charset="-78"/>
              </a:rPr>
              <a:t>سيطرت نظريّة التحديث على أغلب المعالجات النظريّة للتنمية في فترة ما بعد الحرب العالميّة الثّانية إلى حدود منتصف ستينات القرن العشرين سواء بالنّسبة لبرامج إعادة البناء الاقتصادي التي تبنّتها الدول الأوروبيّة، أو البرامج التنمويّة الوطنيّة للدّول ما بعد الاستعماريّة. لكن أدرك منتقدو هذه النظريّة أنها غير قادرة على فهم تخلّف بلدان العالم الثّالث لأنها صيغت على ضوء السّياق الثقافي والتّاريخي لمجتمعات الرأسمالية الأمريكية والأوروبية حيث </a:t>
            </a:r>
            <a:r>
              <a:rPr lang="ar-SA" dirty="0" err="1" smtClean="0">
                <a:cs typeface="Akhbar MT" pitchFamily="2" charset="-78"/>
              </a:rPr>
              <a:t>بنى</a:t>
            </a:r>
            <a:r>
              <a:rPr lang="ar-SA" dirty="0" smtClean="0">
                <a:cs typeface="Akhbar MT" pitchFamily="2" charset="-78"/>
              </a:rPr>
              <a:t> روّاد هذه النظريّة تفسيرهم لظاهرة التخلف وللتنمية على أساس نموذج تاريخي خاص بالمجتمعات الرأسمالية المتطورة عمموه على كل المجتمعات واعتمدوه مقياسا لتفسير ما أسموه "ظاهرة التخلّف".</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t>مدارس التنمية </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cs typeface="Akhbar MT" pitchFamily="2" charset="-78"/>
              </a:rPr>
              <a:t>مدرسة التبعيّة: يندرج هذا التيّار ضمن الاتجاه الماركسي الجديد الذي نشأ في بداية ستينات القرن العشرين في العديد من بلدان أمريكا الجنوبية. وقد قدّمت نظريّة التبعية إطارا تحليليا جديدا لدراسة مسألة التخلّف دون وقد وضع حجر الأساس لهذه النظريّة عالم الاجتماع البرازيلي "فا </a:t>
            </a:r>
            <a:r>
              <a:rPr lang="ar-SA" dirty="0" err="1" smtClean="0">
                <a:cs typeface="Akhbar MT" pitchFamily="2" charset="-78"/>
              </a:rPr>
              <a:t>ن</a:t>
            </a:r>
            <a:r>
              <a:rPr lang="ar-SA" dirty="0" smtClean="0">
                <a:cs typeface="Akhbar MT" pitchFamily="2" charset="-78"/>
              </a:rPr>
              <a:t> </a:t>
            </a:r>
            <a:r>
              <a:rPr lang="ar-SA" dirty="0" err="1" smtClean="0">
                <a:cs typeface="Akhbar MT" pitchFamily="2" charset="-78"/>
              </a:rPr>
              <a:t>هنريكي</a:t>
            </a:r>
            <a:r>
              <a:rPr lang="ar-SA" dirty="0" smtClean="0">
                <a:cs typeface="Akhbar MT" pitchFamily="2" charset="-78"/>
              </a:rPr>
              <a:t> " والمؤرخ الشيلي "</a:t>
            </a:r>
            <a:r>
              <a:rPr lang="ar-SA" dirty="0" err="1" smtClean="0">
                <a:cs typeface="Akhbar MT" pitchFamily="2" charset="-78"/>
              </a:rPr>
              <a:t>فاليتو</a:t>
            </a:r>
            <a:r>
              <a:rPr lang="ar-SA" dirty="0" smtClean="0">
                <a:cs typeface="Akhbar MT" pitchFamily="2" charset="-78"/>
              </a:rPr>
              <a:t>" وغيرهما بداية من عام 1964 .</a:t>
            </a:r>
            <a:br>
              <a:rPr lang="ar-SA" dirty="0" smtClean="0">
                <a:cs typeface="Akhbar MT" pitchFamily="2" charset="-78"/>
              </a:rPr>
            </a:br>
            <a:r>
              <a:rPr lang="ar-SA" dirty="0" smtClean="0">
                <a:cs typeface="Akhbar MT" pitchFamily="2" charset="-78"/>
              </a:rPr>
              <a:t>عرف هذا التيّار انتشارا واسعا في سبعينات القرن العشرين وفي الكثير من البلدان الشبيهة ببلدانها وذلك رغم تخصص </a:t>
            </a:r>
            <a:r>
              <a:rPr lang="ar-SA" dirty="0" err="1" smtClean="0">
                <a:cs typeface="Akhbar MT" pitchFamily="2" charset="-78"/>
              </a:rPr>
              <a:t>منطلقاته</a:t>
            </a:r>
            <a:r>
              <a:rPr lang="ar-SA" dirty="0" smtClean="0">
                <a:cs typeface="Akhbar MT" pitchFamily="2" charset="-78"/>
              </a:rPr>
              <a:t> التحليليّة في دراسة قضايا التنمية في أمريكا اللاتينية، حيث وجدت دول عديدة كانت قد حققت نوع من الاستقلال السياسي المبكر (القرن التاسع عشر) مقارنة مع دول الشرق الأوسط وأفريقيا وآسيا. اشتغل روّاد هذه المدرسة على تحليل بنية العلاقات بين البينة الطبقيّة لمجتمعاتهم ومسارات تطورها والمكوّنات السياسية والثقافيّة للبنى الاجتماعية ،رفضت هذه المدرسة فكرة التحديثيين القائلة أن تطوير الدّول المتخلّفة لا يكون إلّى عبر انتشار عوامل التحديث المستقاة من الغرب (المركز المتقدّم) وتصديرها إلى العالم الثّالث (الأطراف المتخلّفة). هنا يتبلور سؤالهم السوسيولوجي الأساسي: ما الذي يفسر وجود البلدان المتخلفة في وضع لا تنموي؟</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t>مدارس التنمية </a:t>
            </a:r>
            <a:endParaRPr lang="ar-SA" dirty="0"/>
          </a:p>
        </p:txBody>
      </p:sp>
      <p:sp>
        <p:nvSpPr>
          <p:cNvPr id="3" name="عنصر نائب للمحتوى 2"/>
          <p:cNvSpPr>
            <a:spLocks noGrp="1"/>
          </p:cNvSpPr>
          <p:nvPr>
            <p:ph idx="1"/>
          </p:nvPr>
        </p:nvSpPr>
        <p:spPr/>
        <p:txBody>
          <a:bodyPr>
            <a:noAutofit/>
          </a:bodyPr>
          <a:lstStyle/>
          <a:p>
            <a:r>
              <a:rPr lang="ar-SA" sz="2000" dirty="0" err="1" smtClean="0">
                <a:cs typeface="Akhbar MT" pitchFamily="2" charset="-78"/>
              </a:rPr>
              <a:t>بنى</a:t>
            </a:r>
            <a:r>
              <a:rPr lang="ar-SA" sz="2000" dirty="0" smtClean="0">
                <a:cs typeface="Akhbar MT" pitchFamily="2" charset="-78"/>
              </a:rPr>
              <a:t> روّاد مدرسة التبعيّة نظرة مختلفة، مستقلّة، متكاملة، وذلك بالانطلاق من نقد نظريّة التحديث الذي مسّ عدّة عناصر أهمّها:</a:t>
            </a:r>
            <a:br>
              <a:rPr lang="ar-SA" sz="2000" dirty="0" smtClean="0">
                <a:cs typeface="Akhbar MT" pitchFamily="2" charset="-78"/>
              </a:rPr>
            </a:br>
            <a:r>
              <a:rPr lang="ar-SA" sz="2000" dirty="0" smtClean="0">
                <a:cs typeface="Akhbar MT" pitchFamily="2" charset="-78"/>
              </a:rPr>
              <a:t>- عنصر منهجي: نظريّة التحديث نظريّة نمطيّة، تدّعي العلميّة وتنمّط مسار النمو الاقتصادي انطلاقا من دراسة مسار التطور الغربي دون أن تنتبه إلى الخصائص الماديّة والسياقات التاريخية والثقافيّة المختلفة لباقي البلدان، وبالتّالي يكون من الصعب القبول بنموذج تحديثي واحد يطبّق على كلّ البلدان.</a:t>
            </a:r>
            <a:br>
              <a:rPr lang="ar-SA" sz="2000" dirty="0" smtClean="0">
                <a:cs typeface="Akhbar MT" pitchFamily="2" charset="-78"/>
              </a:rPr>
            </a:br>
            <a:r>
              <a:rPr lang="ar-SA" sz="2000" dirty="0" smtClean="0">
                <a:cs typeface="Akhbar MT" pitchFamily="2" charset="-78"/>
              </a:rPr>
              <a:t>- عنصر إجرائي: التنمية في البلدان المتخلّفة تقدّم في شكل مخططات وبرامج إستراتيجية تصوغها الهيئات المختصّة (وطنيّة أو دوليّة) طبقا لشروط خارجيّة لا تتماثل مع حاجيات المجتمعات بل تمثل مصالح دول المركز. لذلك تتسم المخططات بغياب الواقعيّة واستحالة تطبيقها ونجاحها على الأرض.</a:t>
            </a:r>
            <a:br>
              <a:rPr lang="ar-SA" sz="2000" dirty="0" smtClean="0">
                <a:cs typeface="Akhbar MT" pitchFamily="2" charset="-78"/>
              </a:rPr>
            </a:br>
            <a:r>
              <a:rPr lang="ar-SA" sz="2000" dirty="0" smtClean="0">
                <a:cs typeface="Akhbar MT" pitchFamily="2" charset="-78"/>
              </a:rPr>
              <a:t>- عنصر اجتماعي: الطبقات الاجتماعية التي تنشأ في الاقتصاديات المتخلفة تكون عادة طبقات هشة التكوين، ما يجعل صناعات هذه البلدان تتميز بالهشاشة وعدم القدرة على التمدّد </a:t>
            </a:r>
            <a:r>
              <a:rPr lang="ar-SA" sz="2000" dirty="0" err="1" smtClean="0">
                <a:cs typeface="Akhbar MT" pitchFamily="2" charset="-78"/>
              </a:rPr>
              <a:t>والثأير</a:t>
            </a:r>
            <a:r>
              <a:rPr lang="ar-SA" sz="2000" dirty="0" smtClean="0">
                <a:cs typeface="Akhbar MT" pitchFamily="2" charset="-78"/>
              </a:rPr>
              <a:t> الإيجابي في </a:t>
            </a:r>
            <a:r>
              <a:rPr lang="ar-SA" sz="2000" dirty="0" err="1" smtClean="0">
                <a:cs typeface="Akhbar MT" pitchFamily="2" charset="-78"/>
              </a:rPr>
              <a:t>اقي</a:t>
            </a:r>
            <a:r>
              <a:rPr lang="ar-SA" sz="2000" dirty="0" smtClean="0">
                <a:cs typeface="Akhbar MT" pitchFamily="2" charset="-78"/>
              </a:rPr>
              <a:t> القطاعات الاقتصادية وخاصة </a:t>
            </a:r>
            <a:r>
              <a:rPr lang="ar-SA" sz="2000" dirty="0" err="1" smtClean="0">
                <a:cs typeface="Akhbar MT" pitchFamily="2" charset="-78"/>
              </a:rPr>
              <a:t>الفلاحي</a:t>
            </a:r>
            <a:r>
              <a:rPr lang="ar-SA" sz="2000" dirty="0" smtClean="0">
                <a:cs typeface="Akhbar MT" pitchFamily="2" charset="-78"/>
              </a:rPr>
              <a:t> منها. تسجّل هذه المجتمعات غيابا تاما للصناعات الثقيلة وذلك نظرا لضعف رأس المال، وضعف مبادرة الطبقة البرجوازيّة المرتبطة شرائحها العليا بمصالح خارجية، وضعف المهارات التقنية والقدرات المعرفيّة للشرائح والفئات العاملة، إضافة إلى ارتباطها بأشكال الإنتاج ما قبل الرأسمالي التي لم تنقطع عنها تماما. نتيجة ذلك هي كون هذه المجتمعات ثنائيّة التكوين وهي ثنائية لا تكف عن التعمّق </a:t>
            </a:r>
            <a:r>
              <a:rPr lang="ar-SA" sz="2000" dirty="0" err="1" smtClean="0">
                <a:cs typeface="Akhbar MT" pitchFamily="2" charset="-78"/>
              </a:rPr>
              <a:t>والتجذّر</a:t>
            </a:r>
            <a:r>
              <a:rPr lang="ar-SA" sz="2000" dirty="0" smtClean="0">
                <a:cs typeface="Akhbar MT" pitchFamily="2" charset="-78"/>
              </a:rPr>
              <a:t>.</a:t>
            </a:r>
            <a:br>
              <a:rPr lang="ar-SA" sz="2000" dirty="0" smtClean="0">
                <a:cs typeface="Akhbar MT" pitchFamily="2" charset="-78"/>
              </a:rPr>
            </a:br>
            <a:r>
              <a:rPr lang="ar-SA" sz="2000" dirty="0" smtClean="0">
                <a:cs typeface="Akhbar MT" pitchFamily="2" charset="-78"/>
              </a:rPr>
              <a:t>- عنصر نظري: يتمثّل في الطبيعة البنيويّة للعلاقة بين المركز المتطوّر والأطراف المتخلّفة. وبالفعل يتناول رواد نظرية التبعية الاقتصاد العالمي بوصفه وحدة متكاملة ومترابطة، ولكن واقع المبادلات فيه غير متكافئ. </a:t>
            </a:r>
            <a:endParaRPr lang="ar-SA" sz="2000" dirty="0">
              <a:cs typeface="Akhbar MT"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رواته عن طريق شرائها </a:t>
            </a:r>
            <a:r>
              <a:rPr lang="ar-SA" dirty="0" err="1" smtClean="0"/>
              <a:t>بأبخس</a:t>
            </a:r>
            <a:r>
              <a:rPr lang="ar-SA" dirty="0" smtClean="0"/>
              <a:t> الأثمان، بالإضافة إلى توفيرها لليد العاملة الرخيصة ثم وقعت تحت سيطرة الاستعمار المباشر. بفعل ذلك تعمد دول المركز، أيضا، إلى تدمير أي محاولة لخلق مسار تنموي متحرر في بلدان العالم الثالث وذلك بفرض المنتجات المصنعة التي تورّد على حساب المنتجات المحلية. تزداد عملية التبادل </a:t>
            </a:r>
            <a:r>
              <a:rPr lang="ar-SA" dirty="0" err="1" smtClean="0"/>
              <a:t>اللامتكافئ</a:t>
            </a:r>
            <a:r>
              <a:rPr lang="ar-SA" dirty="0" smtClean="0"/>
              <a:t> عمقا ورسوخا حيث تصدر دول العالم الثالث مواد أولية زراعية أو </a:t>
            </a:r>
            <a:r>
              <a:rPr lang="ar-SA" dirty="0" err="1" smtClean="0"/>
              <a:t>منجمية</a:t>
            </a:r>
            <a:r>
              <a:rPr lang="ar-SA" dirty="0" smtClean="0"/>
              <a:t> بخسة الثمن بينما تستورد مواد مصنعة مرتفعة الكلفة. بذلك تبقى اقتصاديّات دول العالم الثّالث في تبعيّة دائمة لاقتصاديات دول المركز حيث لا يمكنها الاستغناء عن المنتجات المصنّعة التي تستوردها منها من جهة ولا تملكك سوقا أخرى لتروج المواد الأوّليّة التي تنتجها من جهة ثانية. هذا ما يدعوه منظّرو مدرسة التبعيّة "تنمية التخلّف".</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تيارات التنمية</a:t>
            </a:r>
            <a:endParaRPr lang="ar-SA" dirty="0">
              <a:cs typeface="Akhbar MT" pitchFamily="2" charset="-78"/>
            </a:endParaRPr>
          </a:p>
        </p:txBody>
      </p:sp>
      <p:sp>
        <p:nvSpPr>
          <p:cNvPr id="3" name="عنصر نائب للمحتوى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rmAutofit fontScale="85000" lnSpcReduction="20000"/>
          </a:bodyPr>
          <a:lstStyle/>
          <a:p>
            <a:r>
              <a:rPr lang="ar-SA" dirty="0" smtClean="0">
                <a:cs typeface="Akhbar MT" pitchFamily="2" charset="-78"/>
              </a:rPr>
              <a:t>تيّار التنمية المحلّية: إشكال التحليل البنيوي في ما يتعلّق بالتنمية أنّه يركّز بشكل أساسي على تحليل العلاقات بين العناصر بينما </a:t>
            </a:r>
            <a:r>
              <a:rPr lang="ar-SA" dirty="0" err="1" smtClean="0">
                <a:cs typeface="Akhbar MT" pitchFamily="2" charset="-78"/>
              </a:rPr>
              <a:t>يهمل</a:t>
            </a:r>
            <a:r>
              <a:rPr lang="ar-SA" dirty="0" smtClean="0">
                <a:cs typeface="Akhbar MT" pitchFamily="2" charset="-78"/>
              </a:rPr>
              <a:t> إلى حدّ ما ماهيّة العناصر في حدّ ذاتها. فمع ازدياد دور الدّولة والحكومات في بلورة الفعل التنموي وخاصة بعد مصاعب أزمة ثلاثينات القرن العشرين في البلدان الرأسمالية الصناعية المتقدمة وما أفرزته من </a:t>
            </a:r>
            <a:r>
              <a:rPr lang="ar-SA" dirty="0" err="1" smtClean="0">
                <a:cs typeface="Akhbar MT" pitchFamily="2" charset="-78"/>
              </a:rPr>
              <a:t>تناقشات</a:t>
            </a:r>
            <a:r>
              <a:rPr lang="ar-SA" dirty="0" smtClean="0">
                <a:cs typeface="Akhbar MT" pitchFamily="2" charset="-78"/>
              </a:rPr>
              <a:t> أدت إلى الحرب العالمية الثانية، تركزّت سلطة صنع القرار وهندسة استراتيجيّات التنمية في المراكز والعواصم، مما زاد في حدّة الفوارق الاقتصاديّة والاجتماعيّة بين مختلف الأقاليم والأقطار والمناطق والقطاعات. وبعد الحرب</a:t>
            </a:r>
            <a:br>
              <a:rPr lang="ar-SA" dirty="0" smtClean="0">
                <a:cs typeface="Akhbar MT" pitchFamily="2" charset="-78"/>
              </a:rPr>
            </a:br>
            <a:r>
              <a:rPr lang="ar-SA" dirty="0" err="1" smtClean="0">
                <a:cs typeface="Akhbar MT" pitchFamily="2" charset="-78"/>
              </a:rPr>
              <a:t>العاليمية</a:t>
            </a:r>
            <a:r>
              <a:rPr lang="ar-SA" dirty="0" smtClean="0">
                <a:cs typeface="Akhbar MT" pitchFamily="2" charset="-78"/>
              </a:rPr>
              <a:t> الثانية خلقت سيطرة المنظّمات الدوليّة على رسم المخطّطات التنمويّة الكبرى نوعا من النمطيّة عطّل تفعيل هذه المشاريع والبرامج. ومنذ سبعينات القرن العشرين </a:t>
            </a:r>
            <a:r>
              <a:rPr lang="ar-SA" dirty="0" err="1" smtClean="0">
                <a:cs typeface="Akhbar MT" pitchFamily="2" charset="-78"/>
              </a:rPr>
              <a:t>بدات</a:t>
            </a:r>
            <a:r>
              <a:rPr lang="ar-SA" dirty="0" smtClean="0">
                <a:cs typeface="Akhbar MT" pitchFamily="2" charset="-78"/>
              </a:rPr>
              <a:t> تظهر ملامح وجود أقطاب صناعية في بعض المناطق من البلدان الرأسمالية نفسها أكثر سرعة في النمو من غيرها وأخرى أكثر اندماجا من غيرها وأكثر تمركزا على أنواع محدّدة من النشاطات </a:t>
            </a:r>
            <a:r>
              <a:rPr lang="ar-SA" dirty="0" err="1" smtClean="0">
                <a:cs typeface="Akhbar MT" pitchFamily="2" charset="-78"/>
              </a:rPr>
              <a:t>الاقتنصادية</a:t>
            </a:r>
            <a:r>
              <a:rPr lang="ar-SA" dirty="0" smtClean="0">
                <a:cs typeface="Akhbar MT" pitchFamily="2" charset="-78"/>
              </a:rPr>
              <a:t>.</a:t>
            </a: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cs typeface="Akhbar MT" pitchFamily="2" charset="-78"/>
              </a:rPr>
              <a:t>تيارات التنمية</a:t>
            </a:r>
            <a:endParaRPr lang="ar-SA" dirty="0">
              <a:cs typeface="Akhbar MT" pitchFamily="2" charset="-78"/>
            </a:endParaRPr>
          </a:p>
        </p:txBody>
      </p:sp>
      <p:sp>
        <p:nvSpPr>
          <p:cNvPr id="3" name="عنصر نائب للمحتوى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r>
              <a:rPr lang="ar-SA" dirty="0" smtClean="0">
                <a:cs typeface="Akhbar MT" pitchFamily="2" charset="-78"/>
              </a:rPr>
              <a:t>يقوم مفهوم التنمية المحلّية على عنصرين وهما: المشاركة الفعالة في الجهود التنمويّة وتشجيع المبادرات الذّاتيّة.</a:t>
            </a:r>
            <a:br>
              <a:rPr lang="ar-SA" dirty="0" smtClean="0">
                <a:cs typeface="Akhbar MT" pitchFamily="2" charset="-78"/>
              </a:rPr>
            </a:br>
            <a:r>
              <a:rPr lang="ar-SA" dirty="0" smtClean="0">
                <a:cs typeface="Akhbar MT" pitchFamily="2" charset="-78"/>
              </a:rPr>
              <a:t>تهدف التنمية المحلّية إلى تطوير البنية التحتيّة والمجتمع المحلّي في سبيل تحقيق تنمية شاملة. التنمية المحلّية عملية بناء تنطلق من الأسفل، حيث تكون تنمية الجماعات المحلّية حسب خصوصيّة الإقليم واحتياجاته نقطة الانطلاق الأساسية لتنمية كل المجتمع. وهذا يتطلب اللامركزيّة إطارا للتخطيط وتنفيذ المشاريع وذلك بإعطاء حق المشاركة وتقاسم الأدوار بين مختلف المستويات الإدارية وتفعيل دور السلطات والجامعات المحلّية ودمج جمعيّات المجتمع المدني في عمليّات التنمية، سواء في مرحلة التخطيط أو التنفيذ.</a:t>
            </a:r>
            <a:br>
              <a:rPr lang="ar-SA" dirty="0" smtClean="0">
                <a:cs typeface="Akhbar MT" pitchFamily="2" charset="-78"/>
              </a:rPr>
            </a:br>
            <a:r>
              <a:rPr lang="ar-SA" dirty="0" smtClean="0">
                <a:cs typeface="Akhbar MT" pitchFamily="2" charset="-78"/>
              </a:rPr>
              <a:t>ومن بين التطويرات المتجددة لنظرية التنمية المحلية النظر إليها على أنها تيار من الممارسات </a:t>
            </a:r>
            <a:r>
              <a:rPr lang="ar-SA" dirty="0" err="1" smtClean="0">
                <a:cs typeface="Akhbar MT" pitchFamily="2" charset="-78"/>
              </a:rPr>
              <a:t>و</a:t>
            </a:r>
            <a:r>
              <a:rPr lang="ar-SA" dirty="0" smtClean="0">
                <a:cs typeface="Akhbar MT" pitchFamily="2" charset="-78"/>
              </a:rPr>
              <a:t> التطبيقات التنميّة التي يمكن أن تكون ردا على الاتجاهات  الجديدة للاقتصاديات الرأسمالية الصناعية المتطورة ذات الامتداد العالمي إذ يعتبر "</a:t>
            </a:r>
            <a:r>
              <a:rPr lang="ar-SA" dirty="0" err="1" smtClean="0">
                <a:cs typeface="Akhbar MT" pitchFamily="2" charset="-78"/>
              </a:rPr>
              <a:t>تيفينيو</a:t>
            </a:r>
            <a:r>
              <a:rPr lang="ar-SA" dirty="0" smtClean="0">
                <a:cs typeface="Akhbar MT" pitchFamily="2" charset="-78"/>
              </a:rPr>
              <a:t> </a:t>
            </a:r>
            <a:r>
              <a:rPr lang="ar-SA" dirty="0" err="1" smtClean="0">
                <a:cs typeface="Akhbar MT" pitchFamily="2" charset="-78"/>
              </a:rPr>
              <a:t>مولر</a:t>
            </a:r>
            <a:r>
              <a:rPr lang="ar-SA" dirty="0" smtClean="0">
                <a:cs typeface="Akhbar MT" pitchFamily="2" charset="-78"/>
              </a:rPr>
              <a:t>" مثلا، وكما يشير عنوان مؤلّفه، أن " التنمية المحلّية: إجابة سياسيّة على العولمة".</a:t>
            </a:r>
            <a:endParaRPr lang="ar-SA" dirty="0">
              <a:cs typeface="Akhbar MT"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672</TotalTime>
  <Words>817</Words>
  <Application>Microsoft Office PowerPoint</Application>
  <PresentationFormat>عرض على الشاشة (3:4)‏</PresentationFormat>
  <Paragraphs>31</Paragraphs>
  <Slides>15</Slides>
  <Notes>0</Notes>
  <HiddenSlides>0</HiddenSlides>
  <MMClips>0</MMClips>
  <ScaleCrop>false</ScaleCrop>
  <HeadingPairs>
    <vt:vector size="4" baseType="variant">
      <vt:variant>
        <vt:lpstr>سمة</vt:lpstr>
      </vt:variant>
      <vt:variant>
        <vt:i4>1</vt:i4>
      </vt:variant>
      <vt:variant>
        <vt:lpstr>عناوين الشرائح</vt:lpstr>
      </vt:variant>
      <vt:variant>
        <vt:i4>15</vt:i4>
      </vt:variant>
    </vt:vector>
  </HeadingPairs>
  <TitlesOfParts>
    <vt:vector size="16" baseType="lpstr">
      <vt:lpstr>سمة Office</vt:lpstr>
      <vt:lpstr>التيّارات والمدارس النظريّة في علم اجتماع التنمية:</vt:lpstr>
      <vt:lpstr>مدارس التنمية وتياراتها</vt:lpstr>
      <vt:lpstr>مدارس التنمية </vt:lpstr>
      <vt:lpstr>مدارس التنمية </vt:lpstr>
      <vt:lpstr>مدارس التنمية </vt:lpstr>
      <vt:lpstr>مدارس التنمية </vt:lpstr>
      <vt:lpstr>الشريحة 7</vt:lpstr>
      <vt:lpstr>تيارات التنمية</vt:lpstr>
      <vt:lpstr>تيارات التنمية</vt:lpstr>
      <vt:lpstr>تيارات العولمة</vt:lpstr>
      <vt:lpstr>تيارات العولمة</vt:lpstr>
      <vt:lpstr>تيارات التنمية</vt:lpstr>
      <vt:lpstr>تيارات التنمية</vt:lpstr>
      <vt:lpstr>التنمية المستدامة</vt:lpstr>
      <vt:lpstr>تيّار الاقتصاد الاجتماعي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اجتماع التنمية المفهوم والتطورات</dc:title>
  <dc:creator>pc</dc:creator>
  <cp:lastModifiedBy>pc</cp:lastModifiedBy>
  <cp:revision>54</cp:revision>
  <dcterms:created xsi:type="dcterms:W3CDTF">2016-10-07T10:18:05Z</dcterms:created>
  <dcterms:modified xsi:type="dcterms:W3CDTF">2017-10-29T18:21:51Z</dcterms:modified>
</cp:coreProperties>
</file>