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316" r:id="rId10"/>
    <p:sldId id="269" r:id="rId11"/>
    <p:sldId id="270" r:id="rId12"/>
    <p:sldId id="271" r:id="rId13"/>
    <p:sldId id="272" r:id="rId14"/>
    <p:sldId id="317" r:id="rId15"/>
    <p:sldId id="273" r:id="rId16"/>
    <p:sldId id="274" r:id="rId17"/>
    <p:sldId id="275" r:id="rId18"/>
    <p:sldId id="276" r:id="rId19"/>
    <p:sldId id="318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4" r:id="rId33"/>
    <p:sldId id="295" r:id="rId34"/>
    <p:sldId id="320" r:id="rId35"/>
    <p:sldId id="321" r:id="rId36"/>
    <p:sldId id="322" r:id="rId37"/>
    <p:sldId id="323" r:id="rId38"/>
    <p:sldId id="325" r:id="rId39"/>
    <p:sldId id="326" r:id="rId40"/>
    <p:sldId id="336" r:id="rId41"/>
  </p:sldIdLst>
  <p:sldSz cx="9144000" cy="6858000" type="screen4x3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15071" y="408431"/>
            <a:ext cx="940307" cy="8656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063" y="239521"/>
            <a:ext cx="8373872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7895" y="1331721"/>
            <a:ext cx="7468209" cy="306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" y="0"/>
            <a:ext cx="79248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9" name="object 9"/>
          <p:cNvSpPr txBox="1"/>
          <p:nvPr/>
        </p:nvSpPr>
        <p:spPr>
          <a:xfrm>
            <a:off x="0" y="2514600"/>
            <a:ext cx="906780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Measures of central tendency</a:t>
            </a:r>
          </a:p>
          <a:p>
            <a:pPr marL="12700" algn="ctr">
              <a:lnSpc>
                <a:spcPct val="100000"/>
              </a:lnSpc>
            </a:pPr>
            <a:r>
              <a:rPr lang="en-U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&amp;</a:t>
            </a:r>
          </a:p>
          <a:p>
            <a:pPr marL="12700" algn="ctr">
              <a:lnSpc>
                <a:spcPct val="100000"/>
              </a:lnSpc>
            </a:pPr>
            <a:r>
              <a:rPr lang="en-U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Measures of dispersion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7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2044" y="1905000"/>
            <a:ext cx="6637020" cy="3377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Most frequently used in the statistics.</a:t>
            </a:r>
          </a:p>
          <a:p>
            <a:pPr marL="12700" algn="l" rtl="0">
              <a:lnSpc>
                <a:spcPct val="100000"/>
              </a:lnSpc>
              <a:tabLst>
                <a:tab pos="355600" algn="l"/>
              </a:tabLst>
            </a:pPr>
            <a:endParaRPr lang="ar-SA" sz="3200" dirty="0"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  <a:tabLst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2.</a:t>
            </a:r>
            <a:r>
              <a:rPr sz="3200" dirty="0">
                <a:latin typeface="Arial"/>
                <a:cs typeface="Arial"/>
              </a:rPr>
              <a:t>It takes every </a:t>
            </a:r>
            <a:r>
              <a:rPr sz="3200" spc="-5" dirty="0">
                <a:latin typeface="Arial"/>
                <a:cs typeface="Arial"/>
              </a:rPr>
              <a:t>entry into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account. </a:t>
            </a:r>
            <a:endParaRPr lang="ar-SA" sz="3200" spc="-5" dirty="0"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  <a:tabLst>
                <a:tab pos="355600" algn="l"/>
              </a:tabLst>
            </a:pPr>
            <a:endParaRPr lang="ar-SA" sz="3200" spc="-5" dirty="0"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  <a:tabLst>
                <a:tab pos="355600" algn="l"/>
              </a:tabLst>
            </a:pPr>
            <a:r>
              <a:rPr lang="en-US" sz="3200" spc="5" dirty="0">
                <a:latin typeface="Arial"/>
                <a:cs typeface="Arial"/>
              </a:rPr>
              <a:t>3</a:t>
            </a:r>
            <a:r>
              <a:rPr sz="3200" spc="5" dirty="0">
                <a:latin typeface="Arial"/>
                <a:cs typeface="Arial"/>
              </a:rPr>
              <a:t>.It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easy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understand and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</a:t>
            </a:r>
            <a:endParaRPr sz="3200" dirty="0">
              <a:latin typeface="Arial"/>
              <a:cs typeface="Arial"/>
            </a:endParaRPr>
          </a:p>
          <a:p>
            <a:pPr marL="354965" algn="l" rtl="0">
              <a:lnSpc>
                <a:spcPts val="3329"/>
              </a:lnSpc>
            </a:pPr>
            <a:r>
              <a:rPr sz="3200" spc="-5" dirty="0">
                <a:latin typeface="Arial"/>
                <a:cs typeface="Arial"/>
              </a:rPr>
              <a:t>compute.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415290"/>
            <a:ext cx="696722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0">
              <a:lnSpc>
                <a:spcPct val="100000"/>
              </a:lnSpc>
            </a:pP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Some </a:t>
            </a: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advantage </a:t>
            </a: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of using the</a:t>
            </a:r>
            <a:r>
              <a:rPr sz="3200" b="1" spc="-170" dirty="0">
                <a:solidFill>
                  <a:srgbClr val="FF33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mean: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939" y="415290"/>
            <a:ext cx="741807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FF3399"/>
                </a:solidFill>
              </a:rPr>
              <a:t>Some </a:t>
            </a:r>
            <a:r>
              <a:rPr spc="-5" dirty="0">
                <a:solidFill>
                  <a:srgbClr val="FF3399"/>
                </a:solidFill>
              </a:rPr>
              <a:t>disadvantage </a:t>
            </a:r>
            <a:r>
              <a:rPr dirty="0">
                <a:solidFill>
                  <a:srgbClr val="FF3399"/>
                </a:solidFill>
              </a:rPr>
              <a:t>of using the</a:t>
            </a:r>
            <a:r>
              <a:rPr spc="-185" dirty="0">
                <a:solidFill>
                  <a:srgbClr val="FF3399"/>
                </a:solidFill>
              </a:rPr>
              <a:t> </a:t>
            </a:r>
            <a:r>
              <a:rPr dirty="0">
                <a:solidFill>
                  <a:srgbClr val="FF3399"/>
                </a:solidFill>
              </a:rPr>
              <a:t>mean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58959" y="228600"/>
            <a:ext cx="1280795" cy="106680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70"/>
              </a:spcBef>
            </a:pP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1560703"/>
            <a:ext cx="6974205" cy="214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 algn="l" rtl="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Arial"/>
                <a:cs typeface="Arial"/>
              </a:rPr>
              <a:t>Affected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extreme values. Since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all</a:t>
            </a:r>
          </a:p>
          <a:p>
            <a:pPr marR="565150" algn="ctr" rtl="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values enter into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computation.</a:t>
            </a:r>
          </a:p>
          <a:p>
            <a:pPr marL="527685" indent="-514984" algn="l" rtl="0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can’t </a:t>
            </a:r>
            <a:r>
              <a:rPr sz="2800" spc="-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calculated </a:t>
            </a:r>
            <a:r>
              <a:rPr sz="2800" spc="-5" dirty="0">
                <a:latin typeface="Arial"/>
                <a:cs typeface="Arial"/>
              </a:rPr>
              <a:t>with the open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table.</a:t>
            </a:r>
          </a:p>
          <a:p>
            <a:pPr marL="527685" indent="-514984" algn="l" rtl="0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dirty="0">
                <a:latin typeface="Arial"/>
                <a:cs typeface="Arial"/>
              </a:rPr>
              <a:t>It can’t </a:t>
            </a:r>
            <a:r>
              <a:rPr sz="2800" spc="-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used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qualitative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4494275"/>
            <a:ext cx="9144000" cy="2030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" y="4724374"/>
            <a:ext cx="8686800" cy="1552982"/>
          </a:xfrm>
          <a:custGeom>
            <a:avLst/>
            <a:gdLst/>
            <a:ahLst/>
            <a:cxnLst/>
            <a:rect l="l" t="t" r="r" b="b"/>
            <a:pathLst>
              <a:path w="8686800" h="1323975">
                <a:moveTo>
                  <a:pt x="0" y="1323467"/>
                </a:moveTo>
                <a:lnTo>
                  <a:pt x="8686800" y="1323467"/>
                </a:lnTo>
                <a:lnTo>
                  <a:pt x="8686800" y="0"/>
                </a:lnTo>
                <a:lnTo>
                  <a:pt x="0" y="0"/>
                </a:lnTo>
                <a:lnTo>
                  <a:pt x="0" y="132346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0040" y="4759705"/>
            <a:ext cx="689737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rtl="0">
              <a:lnSpc>
                <a:spcPct val="100000"/>
              </a:lnSpc>
            </a:pPr>
            <a:r>
              <a:rPr sz="3200" b="1" spc="-5" dirty="0">
                <a:solidFill>
                  <a:srgbClr val="FF7B80"/>
                </a:solidFill>
                <a:latin typeface="Arial"/>
                <a:cs typeface="Arial"/>
              </a:rPr>
              <a:t>Example</a:t>
            </a:r>
            <a:endParaRPr lang="ar-SA" sz="3200" b="1" spc="-5" dirty="0">
              <a:solidFill>
                <a:srgbClr val="FF7B80"/>
              </a:solidFill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</a:pPr>
            <a:r>
              <a:rPr sz="3200" b="1" spc="-85" dirty="0">
                <a:solidFill>
                  <a:srgbClr val="FF7B80"/>
                </a:solidFill>
                <a:latin typeface="Arial"/>
                <a:cs typeface="Arial"/>
              </a:rPr>
              <a:t> </a:t>
            </a:r>
            <a:endParaRPr lang="ar-SA" sz="3200" b="1" spc="-85" dirty="0">
              <a:solidFill>
                <a:srgbClr val="FF7B80"/>
              </a:solidFill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mean of </a:t>
            </a:r>
            <a:r>
              <a:rPr sz="3200" spc="-10" dirty="0">
                <a:latin typeface="Arial"/>
                <a:cs typeface="Arial"/>
              </a:rPr>
              <a:t>the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data1,2,3,3,2,2,3,100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4214" y="5735135"/>
            <a:ext cx="119761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10"/>
              </a:lnSpc>
            </a:pPr>
            <a:r>
              <a:rPr sz="3200" spc="-5" dirty="0">
                <a:latin typeface="Arial"/>
                <a:cs typeface="Arial"/>
              </a:rPr>
              <a:t>14.5</a:t>
            </a:r>
            <a:r>
              <a:rPr lang="en-US" sz="3200" dirty="0">
                <a:latin typeface="Arial"/>
                <a:cs typeface="Arial"/>
              </a:rPr>
              <a:t>is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7445" y="2526538"/>
            <a:ext cx="4309745" cy="1379855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70" algn="ctr" rtl="0">
              <a:lnSpc>
                <a:spcPct val="100000"/>
              </a:lnSpc>
            </a:pPr>
            <a:r>
              <a:rPr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Second:</a:t>
            </a:r>
            <a:endParaRPr sz="3600" b="1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pPr algn="ctr" rtl="0">
              <a:lnSpc>
                <a:spcPct val="100000"/>
              </a:lnSpc>
              <a:spcBef>
                <a:spcPts val="2160"/>
              </a:spcBef>
            </a:pPr>
            <a:r>
              <a:rPr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The Weighted Mean</a:t>
            </a:r>
            <a:endParaRPr sz="3600" b="1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5" y="1230122"/>
            <a:ext cx="8137525" cy="5170805"/>
          </a:xfrm>
          <a:custGeom>
            <a:avLst/>
            <a:gdLst/>
            <a:ahLst/>
            <a:cxnLst/>
            <a:rect l="l" t="t" r="r" b="b"/>
            <a:pathLst>
              <a:path w="8137525" h="5170805">
                <a:moveTo>
                  <a:pt x="0" y="5170678"/>
                </a:moveTo>
                <a:lnTo>
                  <a:pt x="8137525" y="5170678"/>
                </a:lnTo>
                <a:lnTo>
                  <a:pt x="8137525" y="0"/>
                </a:lnTo>
                <a:lnTo>
                  <a:pt x="0" y="0"/>
                </a:lnTo>
                <a:lnTo>
                  <a:pt x="0" y="517067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9590" y="1265554"/>
            <a:ext cx="7900010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lang="en-US" sz="3000" dirty="0">
                <a:latin typeface="Arial"/>
                <a:cs typeface="Arial"/>
              </a:rPr>
              <a:t>The</a:t>
            </a:r>
            <a:r>
              <a:rPr lang="en-US" sz="3000" spc="-20" dirty="0">
                <a:latin typeface="Arial"/>
                <a:cs typeface="Arial"/>
              </a:rPr>
              <a:t> </a:t>
            </a:r>
            <a:r>
              <a:rPr lang="en-US" sz="3000" spc="-5" dirty="0">
                <a:latin typeface="Arial"/>
                <a:cs typeface="Arial"/>
              </a:rPr>
              <a:t>mean </a:t>
            </a:r>
            <a:r>
              <a:rPr lang="en-US" sz="3000" dirty="0">
                <a:latin typeface="Arial"/>
                <a:cs typeface="Arial"/>
              </a:rPr>
              <a:t>of</a:t>
            </a:r>
            <a:r>
              <a:rPr lang="en-US" sz="3000" spc="-20" dirty="0">
                <a:latin typeface="Arial"/>
                <a:cs typeface="Arial"/>
              </a:rPr>
              <a:t> </a:t>
            </a:r>
            <a:r>
              <a:rPr lang="en-US" sz="3000" spc="-5" dirty="0">
                <a:latin typeface="Arial"/>
                <a:cs typeface="Arial"/>
              </a:rPr>
              <a:t>a data </a:t>
            </a:r>
            <a:r>
              <a:rPr lang="en-US" sz="3000" dirty="0">
                <a:latin typeface="Arial"/>
                <a:cs typeface="Arial"/>
              </a:rPr>
              <a:t>set</a:t>
            </a:r>
            <a:r>
              <a:rPr lang="en-US" sz="3000" spc="-459" dirty="0">
                <a:latin typeface="Arial"/>
                <a:cs typeface="Arial"/>
              </a:rPr>
              <a:t> </a:t>
            </a:r>
            <a:r>
              <a:rPr lang="en-US" sz="2850" i="1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lang="en-US" sz="2475" baseline="-2356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lang="en-US" sz="285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en-US" sz="2850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50" i="1" spc="25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lang="en-US" sz="2475" spc="37" baseline="-2356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lang="en-US" sz="2475" spc="-315" baseline="-2356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50" spc="5" dirty="0">
                <a:solidFill>
                  <a:prstClr val="black"/>
                </a:solidFill>
                <a:latin typeface="Times New Roman"/>
                <a:cs typeface="Times New Roman"/>
              </a:rPr>
              <a:t>,...,</a:t>
            </a:r>
            <a:r>
              <a:rPr lang="en-US" sz="2850" spc="-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50" i="1" spc="25" dirty="0" err="1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lang="en-US" sz="2475" i="1" spc="37" baseline="-2356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2475" i="1" spc="292" baseline="-2356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Arial"/>
                <a:cs typeface="Arial"/>
              </a:rPr>
              <a:t>whose Is</a:t>
            </a:r>
            <a:r>
              <a:rPr lang="en-US" sz="30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sz="3000" dirty="0"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entries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have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varying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weights</a:t>
            </a:r>
            <a:r>
              <a:rPr sz="3000" spc="-505" dirty="0">
                <a:latin typeface="Arial"/>
                <a:cs typeface="Arial"/>
              </a:rPr>
              <a:t> </a:t>
            </a:r>
            <a:r>
              <a:rPr sz="4275" i="1" spc="-37" baseline="-1949" dirty="0">
                <a:latin typeface="Times New Roman"/>
                <a:cs typeface="Times New Roman"/>
              </a:rPr>
              <a:t>w</a:t>
            </a:r>
            <a:r>
              <a:rPr sz="2475" spc="-37" baseline="-26936" dirty="0">
                <a:latin typeface="Times New Roman"/>
                <a:cs typeface="Times New Roman"/>
              </a:rPr>
              <a:t>1</a:t>
            </a:r>
            <a:r>
              <a:rPr sz="4275" spc="-37" baseline="-1949" dirty="0">
                <a:latin typeface="Times New Roman"/>
                <a:cs typeface="Times New Roman"/>
              </a:rPr>
              <a:t>,</a:t>
            </a:r>
            <a:r>
              <a:rPr sz="4275" spc="-555" baseline="-1949" dirty="0">
                <a:latin typeface="Times New Roman"/>
                <a:cs typeface="Times New Roman"/>
              </a:rPr>
              <a:t> </a:t>
            </a:r>
            <a:r>
              <a:rPr sz="4275" i="1" spc="-22" baseline="-1949" dirty="0">
                <a:latin typeface="Times New Roman"/>
                <a:cs typeface="Times New Roman"/>
              </a:rPr>
              <a:t>w</a:t>
            </a:r>
            <a:r>
              <a:rPr sz="2475" spc="-22" baseline="-26936" dirty="0">
                <a:latin typeface="Times New Roman"/>
                <a:cs typeface="Times New Roman"/>
              </a:rPr>
              <a:t>2</a:t>
            </a:r>
            <a:r>
              <a:rPr sz="2475" spc="-315" baseline="-26936" dirty="0">
                <a:latin typeface="Times New Roman"/>
                <a:cs typeface="Times New Roman"/>
              </a:rPr>
              <a:t> </a:t>
            </a:r>
            <a:r>
              <a:rPr sz="4275" spc="7" baseline="-1949" dirty="0">
                <a:latin typeface="Times New Roman"/>
                <a:cs typeface="Times New Roman"/>
              </a:rPr>
              <a:t>,...,</a:t>
            </a:r>
            <a:r>
              <a:rPr sz="4275" spc="-540" baseline="-1949" dirty="0">
                <a:latin typeface="Times New Roman"/>
                <a:cs typeface="Times New Roman"/>
              </a:rPr>
              <a:t> </a:t>
            </a:r>
            <a:r>
              <a:rPr sz="4275" i="1" spc="37" baseline="-1949" dirty="0" err="1">
                <a:latin typeface="Times New Roman"/>
                <a:cs typeface="Times New Roman"/>
              </a:rPr>
              <a:t>w</a:t>
            </a:r>
            <a:r>
              <a:rPr lang="en-US" sz="2475" i="1" spc="37" baseline="-26936" dirty="0" err="1">
                <a:latin typeface="Times New Roman"/>
                <a:cs typeface="Times New Roman"/>
              </a:rPr>
              <a:t>n</a:t>
            </a:r>
            <a:r>
              <a:rPr lang="en-US" sz="2475" i="1" spc="37" dirty="0">
                <a:latin typeface="Times New Roman"/>
                <a:cs typeface="Times New Roman"/>
              </a:rPr>
              <a:t> </a:t>
            </a:r>
            <a:r>
              <a:rPr sz="3000" spc="25" dirty="0">
                <a:latin typeface="Arial"/>
                <a:cs typeface="Arial"/>
              </a:rPr>
              <a:t>.</a:t>
            </a:r>
            <a:endParaRPr sz="3000" dirty="0"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  <a:spcBef>
                <a:spcPts val="1800"/>
              </a:spcBef>
            </a:pP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weighted mean is given</a:t>
            </a:r>
            <a:r>
              <a:rPr sz="3000" spc="-2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by: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07340" y="454152"/>
            <a:ext cx="430974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The </a:t>
            </a:r>
            <a:r>
              <a:rPr sz="3600" spc="-10" dirty="0"/>
              <a:t>Weighted</a:t>
            </a:r>
            <a:r>
              <a:rPr sz="3600" spc="-60" dirty="0"/>
              <a:t> </a:t>
            </a:r>
            <a:r>
              <a:rPr sz="3600" spc="-5" dirty="0"/>
              <a:t>Mean</a:t>
            </a:r>
            <a:endParaRPr sz="3600"/>
          </a:p>
        </p:txBody>
      </p:sp>
      <p:sp>
        <p:nvSpPr>
          <p:cNvPr id="23" name="object 23"/>
          <p:cNvSpPr/>
          <p:nvPr/>
        </p:nvSpPr>
        <p:spPr>
          <a:xfrm>
            <a:off x="7620000" y="3810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1" t="48050" r="34375" b="15218"/>
          <a:stretch/>
        </p:blipFill>
        <p:spPr bwMode="auto">
          <a:xfrm>
            <a:off x="2049184" y="3048000"/>
            <a:ext cx="4540806" cy="28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10600" y="333375"/>
            <a:ext cx="66675" cy="863600"/>
          </a:xfrm>
          <a:custGeom>
            <a:avLst/>
            <a:gdLst/>
            <a:ahLst/>
            <a:cxnLst/>
            <a:rect l="l" t="t" r="r" b="b"/>
            <a:pathLst>
              <a:path w="66675" h="863600">
                <a:moveTo>
                  <a:pt x="0" y="863600"/>
                </a:moveTo>
                <a:lnTo>
                  <a:pt x="66675" y="863600"/>
                </a:lnTo>
                <a:lnTo>
                  <a:pt x="6667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876" y="74676"/>
            <a:ext cx="8308848" cy="3261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304800"/>
            <a:ext cx="7848600" cy="2800985"/>
          </a:xfrm>
          <a:custGeom>
            <a:avLst/>
            <a:gdLst/>
            <a:ahLst/>
            <a:cxnLst/>
            <a:rect l="l" t="t" r="r" b="b"/>
            <a:pathLst>
              <a:path w="7848600" h="2800985">
                <a:moveTo>
                  <a:pt x="0" y="2800730"/>
                </a:moveTo>
                <a:lnTo>
                  <a:pt x="7848600" y="2800730"/>
                </a:lnTo>
                <a:lnTo>
                  <a:pt x="7848600" y="0"/>
                </a:lnTo>
                <a:lnTo>
                  <a:pt x="0" y="0"/>
                </a:lnTo>
                <a:lnTo>
                  <a:pt x="0" y="280073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0739" y="339090"/>
            <a:ext cx="221297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dirty="0">
                <a:solidFill>
                  <a:srgbClr val="FF3399"/>
                </a:solidFill>
                <a:latin typeface="Arial"/>
                <a:cs typeface="Arial"/>
              </a:rPr>
              <a:t>Example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76455" y="1198324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00" y="0"/>
                </a:lnTo>
              </a:path>
            </a:pathLst>
          </a:custGeom>
          <a:ln w="18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40738" y="1046764"/>
            <a:ext cx="7769861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Find the weighted </a:t>
            </a:r>
            <a:r>
              <a:rPr b="0" spc="45" dirty="0">
                <a:solidFill>
                  <a:srgbClr val="000000"/>
                </a:solidFill>
                <a:latin typeface="Arial"/>
                <a:cs typeface="Arial"/>
              </a:rPr>
              <a:t>mean</a:t>
            </a:r>
            <a:r>
              <a:rPr sz="5100" b="0" i="1" spc="67" baseline="245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2925" b="0" i="1" spc="67" baseline="-19943" dirty="0">
                <a:solidFill>
                  <a:srgbClr val="000000"/>
                </a:solidFill>
                <a:latin typeface="Times New Roman"/>
                <a:cs typeface="Times New Roman"/>
              </a:rPr>
              <a:t>w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student’s 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marks in </a:t>
            </a:r>
            <a:r>
              <a:rPr lang="en-US" b="0" dirty="0">
                <a:solidFill>
                  <a:srgbClr val="000000"/>
                </a:solidFill>
              </a:rPr>
              <a:t>four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 curses if we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have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the  marks</a:t>
            </a: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 62, 73, 85, 76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and the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study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hours</a:t>
            </a:r>
            <a:r>
              <a:rPr sz="3200" b="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for 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these curses are </a:t>
            </a:r>
            <a:r>
              <a:rPr lang="en-US" b="0" spc="-5" dirty="0">
                <a:solidFill>
                  <a:srgbClr val="000000"/>
                </a:solidFill>
              </a:rPr>
              <a:t>3, 2, 4, 3</a:t>
            </a:r>
            <a:r>
              <a:rPr sz="3200" b="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0" spc="-20" dirty="0">
                <a:solidFill>
                  <a:srgbClr val="000000"/>
                </a:solidFill>
                <a:latin typeface="Arial"/>
                <a:cs typeface="Arial"/>
              </a:rPr>
              <a:t>respectively.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51736" y="4876800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>
                <a:moveTo>
                  <a:pt x="0" y="0"/>
                </a:moveTo>
                <a:lnTo>
                  <a:pt x="153993" y="0"/>
                </a:lnTo>
              </a:path>
            </a:pathLst>
          </a:custGeom>
          <a:ln w="14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7226" y="5080116"/>
            <a:ext cx="3767774" cy="98439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3998" y="0"/>
                </a:lnTo>
              </a:path>
            </a:pathLst>
          </a:custGeom>
          <a:ln w="14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200" y="5080116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>
                <a:moveTo>
                  <a:pt x="0" y="0"/>
                </a:moveTo>
                <a:lnTo>
                  <a:pt x="536004" y="0"/>
                </a:lnTo>
              </a:path>
            </a:pathLst>
          </a:custGeom>
          <a:ln w="14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99385" y="4632558"/>
            <a:ext cx="7175332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rtl="0">
              <a:lnSpc>
                <a:spcPct val="100000"/>
              </a:lnSpc>
            </a:pPr>
            <a:r>
              <a:rPr sz="4050" spc="44" baseline="-34979" dirty="0">
                <a:latin typeface="Symbol"/>
                <a:cs typeface="Symbol"/>
              </a:rPr>
              <a:t></a:t>
            </a:r>
            <a:r>
              <a:rPr sz="4050" spc="217" baseline="-34979" dirty="0">
                <a:latin typeface="Times New Roman"/>
                <a:cs typeface="Times New Roman"/>
              </a:rPr>
              <a:t> </a:t>
            </a:r>
            <a:r>
              <a:rPr lang="en-US" sz="2700" spc="10" dirty="0">
                <a:latin typeface="Times New Roman"/>
                <a:cs typeface="Times New Roman"/>
              </a:rPr>
              <a:t>62</a:t>
            </a:r>
            <a:r>
              <a:rPr sz="2700" spc="-35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</a:t>
            </a:r>
            <a:r>
              <a:rPr sz="2700" spc="-330" dirty="0">
                <a:latin typeface="Times New Roman"/>
                <a:cs typeface="Times New Roman"/>
              </a:rPr>
              <a:t> </a:t>
            </a:r>
            <a:r>
              <a:rPr lang="en-US" sz="2700" spc="30" dirty="0">
                <a:latin typeface="Times New Roman"/>
                <a:cs typeface="Times New Roman"/>
              </a:rPr>
              <a:t>3</a:t>
            </a:r>
            <a:r>
              <a:rPr sz="2700" spc="-22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</a:t>
            </a:r>
            <a:r>
              <a:rPr sz="2700" spc="-225" dirty="0">
                <a:latin typeface="Times New Roman"/>
                <a:cs typeface="Times New Roman"/>
              </a:rPr>
              <a:t> </a:t>
            </a:r>
            <a:r>
              <a:rPr lang="en-US" sz="2700" spc="10" dirty="0">
                <a:latin typeface="Times New Roman"/>
                <a:cs typeface="Times New Roman"/>
              </a:rPr>
              <a:t>73</a:t>
            </a:r>
            <a:r>
              <a:rPr sz="2700" spc="-35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</a:t>
            </a:r>
            <a:r>
              <a:rPr sz="2700" spc="-355" dirty="0">
                <a:latin typeface="Times New Roman"/>
                <a:cs typeface="Times New Roman"/>
              </a:rPr>
              <a:t> </a:t>
            </a:r>
            <a:r>
              <a:rPr lang="en-US" sz="2700" spc="30" dirty="0">
                <a:latin typeface="Times New Roman"/>
                <a:cs typeface="Times New Roman"/>
              </a:rPr>
              <a:t>2</a:t>
            </a:r>
            <a:r>
              <a:rPr sz="2700" spc="-36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</a:t>
            </a:r>
            <a:r>
              <a:rPr sz="2700" spc="-220" dirty="0">
                <a:latin typeface="Times New Roman"/>
                <a:cs typeface="Times New Roman"/>
              </a:rPr>
              <a:t> </a:t>
            </a:r>
            <a:r>
              <a:rPr lang="en-US" sz="2700" spc="10" dirty="0">
                <a:latin typeface="Times New Roman"/>
                <a:cs typeface="Times New Roman"/>
              </a:rPr>
              <a:t>85</a:t>
            </a:r>
            <a:r>
              <a:rPr sz="2700" spc="-42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</a:t>
            </a:r>
            <a:r>
              <a:rPr sz="2700" spc="-33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4</a:t>
            </a:r>
            <a:r>
              <a:rPr lang="en-US" sz="2700" spc="30" dirty="0">
                <a:latin typeface="Times New Roman"/>
                <a:cs typeface="Times New Roman"/>
              </a:rPr>
              <a:t>+76</a:t>
            </a:r>
            <a:r>
              <a:rPr lang="ar-SA" sz="2700" spc="30" dirty="0">
                <a:solidFill>
                  <a:prstClr val="black"/>
                </a:solidFill>
                <a:latin typeface="Symbol"/>
                <a:cs typeface="Symbol"/>
              </a:rPr>
              <a:t></a:t>
            </a:r>
            <a:r>
              <a:rPr lang="en-US" sz="2700" spc="30" dirty="0">
                <a:solidFill>
                  <a:prstClr val="black"/>
                </a:solidFill>
                <a:latin typeface="Symbol"/>
                <a:cs typeface="Symbol"/>
              </a:rPr>
              <a:t>3</a:t>
            </a:r>
            <a:r>
              <a:rPr lang="ar-SA" sz="2700" spc="30" dirty="0">
                <a:solidFill>
                  <a:prstClr val="black"/>
                </a:solidFill>
                <a:latin typeface="Symbol"/>
                <a:cs typeface="Symbol"/>
              </a:rPr>
              <a:t> </a:t>
            </a:r>
            <a:r>
              <a:rPr sz="4050" spc="44" baseline="-34979" dirty="0">
                <a:latin typeface="Symbol"/>
                <a:cs typeface="Symbol"/>
              </a:rPr>
              <a:t></a:t>
            </a:r>
            <a:r>
              <a:rPr sz="4050" spc="112" baseline="-34979" dirty="0">
                <a:latin typeface="Times New Roman"/>
                <a:cs typeface="Times New Roman"/>
              </a:rPr>
              <a:t> </a:t>
            </a:r>
            <a:r>
              <a:rPr lang="en-US" sz="2700" dirty="0">
                <a:latin typeface="Times New Roman"/>
                <a:cs typeface="Times New Roman"/>
              </a:rPr>
              <a:t>900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4050" spc="44" baseline="-34979" dirty="0">
                <a:latin typeface="Symbol"/>
                <a:cs typeface="Symbol"/>
              </a:rPr>
              <a:t></a:t>
            </a:r>
            <a:r>
              <a:rPr sz="4050" spc="-165" baseline="-34979" dirty="0">
                <a:latin typeface="Times New Roman"/>
                <a:cs typeface="Times New Roman"/>
              </a:rPr>
              <a:t> </a:t>
            </a:r>
            <a:r>
              <a:rPr lang="ar-SA" sz="4050" spc="-15" baseline="-34979" dirty="0">
                <a:latin typeface="Times New Roman"/>
                <a:cs typeface="Times New Roman"/>
              </a:rPr>
              <a:t> </a:t>
            </a:r>
            <a:r>
              <a:rPr lang="en-US" sz="4050" spc="-15" baseline="-34979" dirty="0">
                <a:latin typeface="Times New Roman"/>
                <a:cs typeface="Times New Roman"/>
              </a:rPr>
              <a:t>75</a:t>
            </a:r>
            <a:endParaRPr sz="4050" baseline="-34979" dirty="0">
              <a:latin typeface="Times New Roman"/>
              <a:cs typeface="Times New Roman"/>
            </a:endParaRPr>
          </a:p>
          <a:p>
            <a:pPr marR="68580" algn="ctr" rtl="0">
              <a:lnSpc>
                <a:spcPct val="100000"/>
              </a:lnSpc>
              <a:spcBef>
                <a:spcPts val="525"/>
              </a:spcBef>
              <a:tabLst>
                <a:tab pos="2626995" algn="l"/>
              </a:tabLst>
            </a:pPr>
            <a:r>
              <a:rPr lang="en-US" sz="2700" spc="30" dirty="0">
                <a:latin typeface="Times New Roman"/>
                <a:cs typeface="Times New Roman"/>
              </a:rPr>
              <a:t>3+2+4+3</a:t>
            </a:r>
            <a:r>
              <a:rPr sz="2700" spc="30" dirty="0">
                <a:latin typeface="Times New Roman"/>
                <a:cs typeface="Times New Roman"/>
              </a:rPr>
              <a:t>	</a:t>
            </a:r>
            <a:r>
              <a:rPr lang="en-US" sz="2700" spc="30" dirty="0">
                <a:latin typeface="Times New Roman"/>
                <a:cs typeface="Times New Roman"/>
              </a:rPr>
              <a:t>12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4080" y="5132837"/>
            <a:ext cx="142008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35" dirty="0">
                <a:latin typeface="Times New Roman"/>
                <a:cs typeface="Times New Roman"/>
              </a:rPr>
              <a:t>w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00033" y="4765910"/>
            <a:ext cx="181610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i="1" spc="25" dirty="0">
                <a:latin typeface="Times New Roman"/>
                <a:cs typeface="Times New Roman"/>
              </a:rPr>
              <a:t>x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34200" y="4650639"/>
            <a:ext cx="1008380" cy="720725"/>
          </a:xfrm>
          <a:custGeom>
            <a:avLst/>
            <a:gdLst/>
            <a:ahLst/>
            <a:cxnLst/>
            <a:rect l="l" t="t" r="r" b="b"/>
            <a:pathLst>
              <a:path w="1008379" h="720725">
                <a:moveTo>
                  <a:pt x="0" y="360425"/>
                </a:moveTo>
                <a:lnTo>
                  <a:pt x="2956" y="321139"/>
                </a:lnTo>
                <a:lnTo>
                  <a:pt x="11620" y="283082"/>
                </a:lnTo>
                <a:lnTo>
                  <a:pt x="25684" y="246473"/>
                </a:lnTo>
                <a:lnTo>
                  <a:pt x="44842" y="211531"/>
                </a:lnTo>
                <a:lnTo>
                  <a:pt x="68786" y="178477"/>
                </a:lnTo>
                <a:lnTo>
                  <a:pt x="97210" y="147529"/>
                </a:lnTo>
                <a:lnTo>
                  <a:pt x="129807" y="118907"/>
                </a:lnTo>
                <a:lnTo>
                  <a:pt x="166268" y="92830"/>
                </a:lnTo>
                <a:lnTo>
                  <a:pt x="206288" y="69518"/>
                </a:lnTo>
                <a:lnTo>
                  <a:pt x="249559" y="49191"/>
                </a:lnTo>
                <a:lnTo>
                  <a:pt x="295774" y="32067"/>
                </a:lnTo>
                <a:lnTo>
                  <a:pt x="344627" y="18367"/>
                </a:lnTo>
                <a:lnTo>
                  <a:pt x="395809" y="8309"/>
                </a:lnTo>
                <a:lnTo>
                  <a:pt x="449014" y="2113"/>
                </a:lnTo>
                <a:lnTo>
                  <a:pt x="503935" y="0"/>
                </a:lnTo>
                <a:lnTo>
                  <a:pt x="558858" y="2113"/>
                </a:lnTo>
                <a:lnTo>
                  <a:pt x="612068" y="8309"/>
                </a:lnTo>
                <a:lnTo>
                  <a:pt x="663258" y="18367"/>
                </a:lnTo>
                <a:lnTo>
                  <a:pt x="712119" y="32067"/>
                </a:lnTo>
                <a:lnTo>
                  <a:pt x="758345" y="49191"/>
                </a:lnTo>
                <a:lnTo>
                  <a:pt x="801628" y="69518"/>
                </a:lnTo>
                <a:lnTo>
                  <a:pt x="841660" y="92830"/>
                </a:lnTo>
                <a:lnTo>
                  <a:pt x="878134" y="118907"/>
                </a:lnTo>
                <a:lnTo>
                  <a:pt x="910743" y="147529"/>
                </a:lnTo>
                <a:lnTo>
                  <a:pt x="939179" y="178477"/>
                </a:lnTo>
                <a:lnTo>
                  <a:pt x="963134" y="211531"/>
                </a:lnTo>
                <a:lnTo>
                  <a:pt x="982301" y="246473"/>
                </a:lnTo>
                <a:lnTo>
                  <a:pt x="996372" y="283082"/>
                </a:lnTo>
                <a:lnTo>
                  <a:pt x="1005041" y="321139"/>
                </a:lnTo>
                <a:lnTo>
                  <a:pt x="1007999" y="360425"/>
                </a:lnTo>
                <a:lnTo>
                  <a:pt x="1005041" y="399688"/>
                </a:lnTo>
                <a:lnTo>
                  <a:pt x="996372" y="437725"/>
                </a:lnTo>
                <a:lnTo>
                  <a:pt x="982301" y="474316"/>
                </a:lnTo>
                <a:lnTo>
                  <a:pt x="963134" y="509243"/>
                </a:lnTo>
                <a:lnTo>
                  <a:pt x="939179" y="542285"/>
                </a:lnTo>
                <a:lnTo>
                  <a:pt x="910743" y="573223"/>
                </a:lnTo>
                <a:lnTo>
                  <a:pt x="878134" y="601837"/>
                </a:lnTo>
                <a:lnTo>
                  <a:pt x="841660" y="627907"/>
                </a:lnTo>
                <a:lnTo>
                  <a:pt x="801628" y="651214"/>
                </a:lnTo>
                <a:lnTo>
                  <a:pt x="758345" y="671538"/>
                </a:lnTo>
                <a:lnTo>
                  <a:pt x="712119" y="688659"/>
                </a:lnTo>
                <a:lnTo>
                  <a:pt x="663258" y="702358"/>
                </a:lnTo>
                <a:lnTo>
                  <a:pt x="612068" y="712415"/>
                </a:lnTo>
                <a:lnTo>
                  <a:pt x="558858" y="718611"/>
                </a:lnTo>
                <a:lnTo>
                  <a:pt x="503935" y="720725"/>
                </a:lnTo>
                <a:lnTo>
                  <a:pt x="449014" y="718611"/>
                </a:lnTo>
                <a:lnTo>
                  <a:pt x="395809" y="712415"/>
                </a:lnTo>
                <a:lnTo>
                  <a:pt x="344627" y="702358"/>
                </a:lnTo>
                <a:lnTo>
                  <a:pt x="295774" y="688659"/>
                </a:lnTo>
                <a:lnTo>
                  <a:pt x="249559" y="671538"/>
                </a:lnTo>
                <a:lnTo>
                  <a:pt x="206288" y="651214"/>
                </a:lnTo>
                <a:lnTo>
                  <a:pt x="166268" y="627907"/>
                </a:lnTo>
                <a:lnTo>
                  <a:pt x="129807" y="601837"/>
                </a:lnTo>
                <a:lnTo>
                  <a:pt x="97210" y="573223"/>
                </a:lnTo>
                <a:lnTo>
                  <a:pt x="68786" y="542285"/>
                </a:lnTo>
                <a:lnTo>
                  <a:pt x="44842" y="509243"/>
                </a:lnTo>
                <a:lnTo>
                  <a:pt x="25684" y="474316"/>
                </a:lnTo>
                <a:lnTo>
                  <a:pt x="11620" y="437725"/>
                </a:lnTo>
                <a:lnTo>
                  <a:pt x="2956" y="399688"/>
                </a:lnTo>
                <a:lnTo>
                  <a:pt x="0" y="360425"/>
                </a:lnTo>
                <a:close/>
              </a:path>
            </a:pathLst>
          </a:custGeom>
          <a:ln w="38100">
            <a:solidFill>
              <a:srgbClr val="FF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72400" y="81136"/>
            <a:ext cx="11430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1" t="48050" r="34375" b="37299"/>
          <a:stretch/>
        </p:blipFill>
        <p:spPr bwMode="auto">
          <a:xfrm>
            <a:off x="742275" y="3336036"/>
            <a:ext cx="4540806" cy="115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8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10600" y="333375"/>
            <a:ext cx="66675" cy="863600"/>
          </a:xfrm>
          <a:custGeom>
            <a:avLst/>
            <a:gdLst/>
            <a:ahLst/>
            <a:cxnLst/>
            <a:rect l="l" t="t" r="r" b="b"/>
            <a:pathLst>
              <a:path w="66675" h="863600">
                <a:moveTo>
                  <a:pt x="0" y="863600"/>
                </a:moveTo>
                <a:lnTo>
                  <a:pt x="66675" y="863600"/>
                </a:lnTo>
                <a:lnTo>
                  <a:pt x="6667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876" y="74676"/>
            <a:ext cx="8308848" cy="3261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304800"/>
            <a:ext cx="7848600" cy="2800985"/>
          </a:xfrm>
          <a:custGeom>
            <a:avLst/>
            <a:gdLst/>
            <a:ahLst/>
            <a:cxnLst/>
            <a:rect l="l" t="t" r="r" b="b"/>
            <a:pathLst>
              <a:path w="7848600" h="2800985">
                <a:moveTo>
                  <a:pt x="0" y="2800730"/>
                </a:moveTo>
                <a:lnTo>
                  <a:pt x="7848600" y="2800730"/>
                </a:lnTo>
                <a:lnTo>
                  <a:pt x="7848600" y="0"/>
                </a:lnTo>
                <a:lnTo>
                  <a:pt x="0" y="0"/>
                </a:lnTo>
                <a:lnTo>
                  <a:pt x="0" y="280073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0739" y="339090"/>
            <a:ext cx="221297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dirty="0">
                <a:solidFill>
                  <a:srgbClr val="FF3399"/>
                </a:solidFill>
                <a:latin typeface="Arial"/>
                <a:cs typeface="Arial"/>
              </a:rPr>
              <a:t>Example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76455" y="1198324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00" y="0"/>
                </a:lnTo>
              </a:path>
            </a:pathLst>
          </a:custGeom>
          <a:ln w="18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40739" y="1046764"/>
            <a:ext cx="7085330" cy="197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Find the weighted </a:t>
            </a:r>
            <a:r>
              <a:rPr b="0" spc="45" dirty="0">
                <a:solidFill>
                  <a:srgbClr val="000000"/>
                </a:solidFill>
                <a:latin typeface="Arial"/>
                <a:cs typeface="Arial"/>
              </a:rPr>
              <a:t>mean</a:t>
            </a:r>
            <a:r>
              <a:rPr sz="5100" b="0" i="1" spc="67" baseline="245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2925" b="0" i="1" spc="67" baseline="-19943" dirty="0">
                <a:solidFill>
                  <a:srgbClr val="000000"/>
                </a:solidFill>
                <a:latin typeface="Times New Roman"/>
                <a:cs typeface="Times New Roman"/>
              </a:rPr>
              <a:t>w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student’s 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marks in three curses if we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have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the  marks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40,70,65 and the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study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hours</a:t>
            </a:r>
            <a:r>
              <a:rPr sz="3200" b="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for  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these curses are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2,3,4</a:t>
            </a:r>
            <a:r>
              <a:rPr sz="3200" b="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0" spc="-20" dirty="0">
                <a:solidFill>
                  <a:srgbClr val="000000"/>
                </a:solidFill>
                <a:latin typeface="Arial"/>
                <a:cs typeface="Arial"/>
              </a:rPr>
              <a:t>respectively.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23094" y="5275557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>
                <a:moveTo>
                  <a:pt x="0" y="0"/>
                </a:moveTo>
                <a:lnTo>
                  <a:pt x="153993" y="0"/>
                </a:lnTo>
              </a:path>
            </a:pathLst>
          </a:custGeom>
          <a:ln w="14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2234" y="5397323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3998" y="0"/>
                </a:lnTo>
              </a:path>
            </a:pathLst>
          </a:custGeom>
          <a:ln w="14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7051" y="5397323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>
                <a:moveTo>
                  <a:pt x="0" y="0"/>
                </a:moveTo>
                <a:lnTo>
                  <a:pt x="536004" y="0"/>
                </a:lnTo>
              </a:path>
            </a:pathLst>
          </a:custGeom>
          <a:ln w="141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01943" y="4926612"/>
            <a:ext cx="5361305" cy="90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sz="4050" spc="44" baseline="-34979" dirty="0">
                <a:latin typeface="Symbol"/>
                <a:cs typeface="Symbol"/>
              </a:rPr>
              <a:t></a:t>
            </a:r>
            <a:r>
              <a:rPr sz="4050" spc="217" baseline="-34979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40</a:t>
            </a:r>
            <a:r>
              <a:rPr sz="2700" spc="-35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</a:t>
            </a:r>
            <a:r>
              <a:rPr sz="2700" spc="-33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2</a:t>
            </a:r>
            <a:r>
              <a:rPr sz="2700" spc="-22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</a:t>
            </a:r>
            <a:r>
              <a:rPr sz="2700" spc="-225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70</a:t>
            </a:r>
            <a:r>
              <a:rPr sz="2700" spc="-35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</a:t>
            </a:r>
            <a:r>
              <a:rPr sz="2700" spc="-355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3</a:t>
            </a:r>
            <a:r>
              <a:rPr sz="2700" spc="-36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</a:t>
            </a:r>
            <a:r>
              <a:rPr sz="2700" spc="-22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65</a:t>
            </a:r>
            <a:r>
              <a:rPr sz="2700" spc="-42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</a:t>
            </a:r>
            <a:r>
              <a:rPr sz="2700" spc="-33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4</a:t>
            </a:r>
            <a:r>
              <a:rPr sz="2700" spc="145" dirty="0">
                <a:latin typeface="Times New Roman"/>
                <a:cs typeface="Times New Roman"/>
              </a:rPr>
              <a:t> </a:t>
            </a:r>
            <a:r>
              <a:rPr sz="4050" spc="44" baseline="-34979" dirty="0">
                <a:latin typeface="Symbol"/>
                <a:cs typeface="Symbol"/>
              </a:rPr>
              <a:t></a:t>
            </a:r>
            <a:r>
              <a:rPr sz="4050" spc="112" baseline="-3497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550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4050" spc="44" baseline="-34979" dirty="0">
                <a:latin typeface="Symbol"/>
                <a:cs typeface="Symbol"/>
              </a:rPr>
              <a:t></a:t>
            </a:r>
            <a:r>
              <a:rPr sz="4050" spc="-165" baseline="-34979" dirty="0">
                <a:latin typeface="Times New Roman"/>
                <a:cs typeface="Times New Roman"/>
              </a:rPr>
              <a:t> </a:t>
            </a:r>
            <a:r>
              <a:rPr sz="4050" spc="-15" baseline="-34979" dirty="0">
                <a:latin typeface="Times New Roman"/>
                <a:cs typeface="Times New Roman"/>
              </a:rPr>
              <a:t>61.11</a:t>
            </a:r>
            <a:endParaRPr sz="4050" baseline="-34979" dirty="0">
              <a:latin typeface="Times New Roman"/>
              <a:cs typeface="Times New Roman"/>
            </a:endParaRPr>
          </a:p>
          <a:p>
            <a:pPr marR="68580" algn="ctr" rtl="0">
              <a:lnSpc>
                <a:spcPct val="100000"/>
              </a:lnSpc>
              <a:spcBef>
                <a:spcPts val="525"/>
              </a:spcBef>
              <a:tabLst>
                <a:tab pos="2626995" algn="l"/>
              </a:tabLst>
            </a:pPr>
            <a:r>
              <a:rPr sz="2700" spc="30" dirty="0">
                <a:latin typeface="Times New Roman"/>
                <a:cs typeface="Times New Roman"/>
              </a:rPr>
              <a:t>2</a:t>
            </a:r>
            <a:r>
              <a:rPr sz="2700" spc="-215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</a:t>
            </a:r>
            <a:r>
              <a:rPr sz="2700" spc="-220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3</a:t>
            </a:r>
            <a:r>
              <a:rPr sz="2700" spc="-355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Symbol"/>
                <a:cs typeface="Symbol"/>
              </a:rPr>
              <a:t></a:t>
            </a:r>
            <a:r>
              <a:rPr sz="2700" spc="-185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4	9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57482" y="5371364"/>
            <a:ext cx="161925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35" dirty="0">
                <a:latin typeface="Times New Roman"/>
                <a:cs typeface="Times New Roman"/>
              </a:rPr>
              <a:t>w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00033" y="5139888"/>
            <a:ext cx="181610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i="1" spc="25" dirty="0">
                <a:latin typeface="Times New Roman"/>
                <a:cs typeface="Times New Roman"/>
              </a:rPr>
              <a:t>x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11926" y="5013325"/>
            <a:ext cx="1008380" cy="720725"/>
          </a:xfrm>
          <a:custGeom>
            <a:avLst/>
            <a:gdLst/>
            <a:ahLst/>
            <a:cxnLst/>
            <a:rect l="l" t="t" r="r" b="b"/>
            <a:pathLst>
              <a:path w="1008379" h="720725">
                <a:moveTo>
                  <a:pt x="0" y="360425"/>
                </a:moveTo>
                <a:lnTo>
                  <a:pt x="2956" y="321139"/>
                </a:lnTo>
                <a:lnTo>
                  <a:pt x="11620" y="283082"/>
                </a:lnTo>
                <a:lnTo>
                  <a:pt x="25684" y="246473"/>
                </a:lnTo>
                <a:lnTo>
                  <a:pt x="44842" y="211531"/>
                </a:lnTo>
                <a:lnTo>
                  <a:pt x="68786" y="178477"/>
                </a:lnTo>
                <a:lnTo>
                  <a:pt x="97210" y="147529"/>
                </a:lnTo>
                <a:lnTo>
                  <a:pt x="129807" y="118907"/>
                </a:lnTo>
                <a:lnTo>
                  <a:pt x="166268" y="92830"/>
                </a:lnTo>
                <a:lnTo>
                  <a:pt x="206288" y="69518"/>
                </a:lnTo>
                <a:lnTo>
                  <a:pt x="249559" y="49191"/>
                </a:lnTo>
                <a:lnTo>
                  <a:pt x="295774" y="32067"/>
                </a:lnTo>
                <a:lnTo>
                  <a:pt x="344627" y="18367"/>
                </a:lnTo>
                <a:lnTo>
                  <a:pt x="395809" y="8309"/>
                </a:lnTo>
                <a:lnTo>
                  <a:pt x="449014" y="2113"/>
                </a:lnTo>
                <a:lnTo>
                  <a:pt x="503935" y="0"/>
                </a:lnTo>
                <a:lnTo>
                  <a:pt x="558858" y="2113"/>
                </a:lnTo>
                <a:lnTo>
                  <a:pt x="612068" y="8309"/>
                </a:lnTo>
                <a:lnTo>
                  <a:pt x="663258" y="18367"/>
                </a:lnTo>
                <a:lnTo>
                  <a:pt x="712119" y="32067"/>
                </a:lnTo>
                <a:lnTo>
                  <a:pt x="758345" y="49191"/>
                </a:lnTo>
                <a:lnTo>
                  <a:pt x="801628" y="69518"/>
                </a:lnTo>
                <a:lnTo>
                  <a:pt x="841660" y="92830"/>
                </a:lnTo>
                <a:lnTo>
                  <a:pt x="878134" y="118907"/>
                </a:lnTo>
                <a:lnTo>
                  <a:pt x="910743" y="147529"/>
                </a:lnTo>
                <a:lnTo>
                  <a:pt x="939179" y="178477"/>
                </a:lnTo>
                <a:lnTo>
                  <a:pt x="963134" y="211531"/>
                </a:lnTo>
                <a:lnTo>
                  <a:pt x="982301" y="246473"/>
                </a:lnTo>
                <a:lnTo>
                  <a:pt x="996372" y="283082"/>
                </a:lnTo>
                <a:lnTo>
                  <a:pt x="1005041" y="321139"/>
                </a:lnTo>
                <a:lnTo>
                  <a:pt x="1007999" y="360425"/>
                </a:lnTo>
                <a:lnTo>
                  <a:pt x="1005041" y="399688"/>
                </a:lnTo>
                <a:lnTo>
                  <a:pt x="996372" y="437725"/>
                </a:lnTo>
                <a:lnTo>
                  <a:pt x="982301" y="474316"/>
                </a:lnTo>
                <a:lnTo>
                  <a:pt x="963134" y="509243"/>
                </a:lnTo>
                <a:lnTo>
                  <a:pt x="939179" y="542285"/>
                </a:lnTo>
                <a:lnTo>
                  <a:pt x="910743" y="573223"/>
                </a:lnTo>
                <a:lnTo>
                  <a:pt x="878134" y="601837"/>
                </a:lnTo>
                <a:lnTo>
                  <a:pt x="841660" y="627907"/>
                </a:lnTo>
                <a:lnTo>
                  <a:pt x="801628" y="651214"/>
                </a:lnTo>
                <a:lnTo>
                  <a:pt x="758345" y="671538"/>
                </a:lnTo>
                <a:lnTo>
                  <a:pt x="712119" y="688659"/>
                </a:lnTo>
                <a:lnTo>
                  <a:pt x="663258" y="702358"/>
                </a:lnTo>
                <a:lnTo>
                  <a:pt x="612068" y="712415"/>
                </a:lnTo>
                <a:lnTo>
                  <a:pt x="558858" y="718611"/>
                </a:lnTo>
                <a:lnTo>
                  <a:pt x="503935" y="720725"/>
                </a:lnTo>
                <a:lnTo>
                  <a:pt x="449014" y="718611"/>
                </a:lnTo>
                <a:lnTo>
                  <a:pt x="395809" y="712415"/>
                </a:lnTo>
                <a:lnTo>
                  <a:pt x="344627" y="702358"/>
                </a:lnTo>
                <a:lnTo>
                  <a:pt x="295774" y="688659"/>
                </a:lnTo>
                <a:lnTo>
                  <a:pt x="249559" y="671538"/>
                </a:lnTo>
                <a:lnTo>
                  <a:pt x="206288" y="651214"/>
                </a:lnTo>
                <a:lnTo>
                  <a:pt x="166268" y="627907"/>
                </a:lnTo>
                <a:lnTo>
                  <a:pt x="129807" y="601837"/>
                </a:lnTo>
                <a:lnTo>
                  <a:pt x="97210" y="573223"/>
                </a:lnTo>
                <a:lnTo>
                  <a:pt x="68786" y="542285"/>
                </a:lnTo>
                <a:lnTo>
                  <a:pt x="44842" y="509243"/>
                </a:lnTo>
                <a:lnTo>
                  <a:pt x="25684" y="474316"/>
                </a:lnTo>
                <a:lnTo>
                  <a:pt x="11620" y="437725"/>
                </a:lnTo>
                <a:lnTo>
                  <a:pt x="2956" y="399688"/>
                </a:lnTo>
                <a:lnTo>
                  <a:pt x="0" y="360425"/>
                </a:lnTo>
                <a:close/>
              </a:path>
            </a:pathLst>
          </a:custGeom>
          <a:ln w="38100">
            <a:solidFill>
              <a:srgbClr val="FF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72400" y="231775"/>
            <a:ext cx="11430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1" t="48050" r="34375" b="37299"/>
          <a:stretch/>
        </p:blipFill>
        <p:spPr bwMode="auto">
          <a:xfrm>
            <a:off x="742275" y="3336036"/>
            <a:ext cx="4540806" cy="115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43478" y="2599690"/>
            <a:ext cx="2566035" cy="138049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36270" algn="l" rtl="0">
              <a:lnSpc>
                <a:spcPct val="100000"/>
              </a:lnSpc>
            </a:pPr>
            <a:r>
              <a:rPr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Third:</a:t>
            </a:r>
          </a:p>
          <a:p>
            <a:pPr marL="12700" algn="l" rtl="0">
              <a:lnSpc>
                <a:spcPct val="100000"/>
              </a:lnSpc>
              <a:spcBef>
                <a:spcPts val="2160"/>
              </a:spcBef>
            </a:pPr>
            <a:r>
              <a:rPr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The median</a:t>
            </a:r>
          </a:p>
        </p:txBody>
      </p:sp>
      <p:sp>
        <p:nvSpPr>
          <p:cNvPr id="5" name="object 5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643890"/>
            <a:ext cx="24174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The</a:t>
            </a:r>
            <a:r>
              <a:rPr sz="3200" b="1" spc="-12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median: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5319" y="1903476"/>
            <a:ext cx="7575804" cy="2060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5825" y="2133600"/>
            <a:ext cx="7115175" cy="151195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 marR="82550" indent="914400" algn="just" rtl="0">
              <a:lnSpc>
                <a:spcPct val="100000"/>
              </a:lnSpc>
              <a:spcBef>
                <a:spcPts val="270"/>
              </a:spcBef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median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data </a:t>
            </a:r>
            <a:r>
              <a:rPr sz="3200" dirty="0">
                <a:latin typeface="Arial"/>
                <a:cs typeface="Arial"/>
              </a:rPr>
              <a:t>set </a:t>
            </a:r>
            <a:r>
              <a:rPr sz="3200" spc="-5" dirty="0">
                <a:latin typeface="Arial"/>
                <a:cs typeface="Arial"/>
              </a:rPr>
              <a:t>is the  </a:t>
            </a:r>
            <a:r>
              <a:rPr sz="3200" dirty="0">
                <a:latin typeface="Arial"/>
                <a:cs typeface="Arial"/>
              </a:rPr>
              <a:t>value </a:t>
            </a:r>
            <a:r>
              <a:rPr sz="3200" spc="-5" dirty="0">
                <a:latin typeface="Arial"/>
                <a:cs typeface="Arial"/>
              </a:rPr>
              <a:t>that lies in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middle of the data  </a:t>
            </a:r>
            <a:r>
              <a:rPr sz="3200" dirty="0">
                <a:latin typeface="Arial"/>
                <a:cs typeface="Arial"/>
              </a:rPr>
              <a:t>when the </a:t>
            </a:r>
            <a:r>
              <a:rPr sz="3200" spc="-5" dirty="0">
                <a:latin typeface="Arial"/>
                <a:cs typeface="Arial"/>
              </a:rPr>
              <a:t>data </a:t>
            </a:r>
            <a:r>
              <a:rPr sz="3200" dirty="0">
                <a:latin typeface="Arial"/>
                <a:cs typeface="Arial"/>
              </a:rPr>
              <a:t>set </a:t>
            </a:r>
            <a:r>
              <a:rPr sz="3200" spc="-5" dirty="0">
                <a:latin typeface="Arial"/>
                <a:cs typeface="Arial"/>
              </a:rPr>
              <a:t>is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ordered.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5063" y="239521"/>
            <a:ext cx="8373872" cy="694934"/>
          </a:xfrm>
          <a:prstGeom prst="rect">
            <a:avLst/>
          </a:prstGeom>
        </p:spPr>
        <p:txBody>
          <a:bodyPr vert="horz" wrap="square" lIns="0" tIns="200533" rIns="0" bIns="0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The </a:t>
            </a:r>
            <a:r>
              <a:rPr spc="-5" dirty="0">
                <a:latin typeface="Arial"/>
                <a:cs typeface="Arial"/>
              </a:rPr>
              <a:t>median </a:t>
            </a:r>
            <a:r>
              <a:rPr spc="-10" dirty="0">
                <a:latin typeface="Arial"/>
                <a:cs typeface="Arial"/>
              </a:rPr>
              <a:t>of </a:t>
            </a: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data</a:t>
            </a:r>
            <a:r>
              <a:rPr spc="-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set:</a:t>
            </a:r>
          </a:p>
        </p:txBody>
      </p:sp>
      <p:sp>
        <p:nvSpPr>
          <p:cNvPr id="22" name="object 22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4" t="30725" r="20598" b="12174"/>
          <a:stretch/>
        </p:blipFill>
        <p:spPr bwMode="auto">
          <a:xfrm>
            <a:off x="762000" y="1524000"/>
            <a:ext cx="765655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" y="246888"/>
            <a:ext cx="7732776" cy="2275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5650" y="476250"/>
            <a:ext cx="7272655" cy="1816100"/>
          </a:xfrm>
          <a:custGeom>
            <a:avLst/>
            <a:gdLst/>
            <a:ahLst/>
            <a:cxnLst/>
            <a:rect l="l" t="t" r="r" b="b"/>
            <a:pathLst>
              <a:path w="7272655" h="1816100">
                <a:moveTo>
                  <a:pt x="0" y="1815846"/>
                </a:moveTo>
                <a:lnTo>
                  <a:pt x="7272401" y="1815846"/>
                </a:lnTo>
                <a:lnTo>
                  <a:pt x="7272401" y="0"/>
                </a:lnTo>
                <a:lnTo>
                  <a:pt x="0" y="0"/>
                </a:lnTo>
                <a:lnTo>
                  <a:pt x="0" y="181584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650" y="476250"/>
            <a:ext cx="7272655" cy="1550424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91440" algn="l" rtl="0">
              <a:spcBef>
                <a:spcPts val="270"/>
              </a:spcBef>
            </a:pP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Example</a:t>
            </a:r>
            <a:endParaRPr lang="ar-SA" sz="3200" b="1" spc="-5" dirty="0">
              <a:solidFill>
                <a:srgbClr val="FF3399"/>
              </a:solidFill>
              <a:latin typeface="Arial"/>
            </a:endParaRPr>
          </a:p>
          <a:p>
            <a:pPr marL="91440" algn="l" rtl="0">
              <a:spcBef>
                <a:spcPts val="270"/>
              </a:spcBef>
            </a:pP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Find the median of the 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student’s</a:t>
            </a:r>
            <a:r>
              <a:rPr sz="320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marks</a:t>
            </a:r>
          </a:p>
          <a:p>
            <a:pPr marL="91440" algn="l" rtl="0"/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60,72,40,80,63</a:t>
            </a:r>
            <a:r>
              <a:rPr sz="3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" name="object 7"/>
          <p:cNvSpPr/>
          <p:nvPr/>
        </p:nvSpPr>
        <p:spPr>
          <a:xfrm>
            <a:off x="4140200" y="3429000"/>
            <a:ext cx="576580" cy="863600"/>
          </a:xfrm>
          <a:custGeom>
            <a:avLst/>
            <a:gdLst/>
            <a:ahLst/>
            <a:cxnLst/>
            <a:rect l="l" t="t" r="r" b="b"/>
            <a:pathLst>
              <a:path w="576579" h="863600">
                <a:moveTo>
                  <a:pt x="0" y="431800"/>
                </a:moveTo>
                <a:lnTo>
                  <a:pt x="2630" y="373201"/>
                </a:lnTo>
                <a:lnTo>
                  <a:pt x="10294" y="317000"/>
                </a:lnTo>
                <a:lnTo>
                  <a:pt x="22647" y="263711"/>
                </a:lnTo>
                <a:lnTo>
                  <a:pt x="39346" y="213849"/>
                </a:lnTo>
                <a:lnTo>
                  <a:pt x="60047" y="167927"/>
                </a:lnTo>
                <a:lnTo>
                  <a:pt x="84407" y="126460"/>
                </a:lnTo>
                <a:lnTo>
                  <a:pt x="112082" y="89962"/>
                </a:lnTo>
                <a:lnTo>
                  <a:pt x="142729" y="58946"/>
                </a:lnTo>
                <a:lnTo>
                  <a:pt x="176004" y="33928"/>
                </a:lnTo>
                <a:lnTo>
                  <a:pt x="211563" y="15422"/>
                </a:lnTo>
                <a:lnTo>
                  <a:pt x="249064" y="3941"/>
                </a:lnTo>
                <a:lnTo>
                  <a:pt x="288163" y="0"/>
                </a:lnTo>
                <a:lnTo>
                  <a:pt x="327261" y="3941"/>
                </a:lnTo>
                <a:lnTo>
                  <a:pt x="364762" y="15422"/>
                </a:lnTo>
                <a:lnTo>
                  <a:pt x="400321" y="33928"/>
                </a:lnTo>
                <a:lnTo>
                  <a:pt x="433596" y="58946"/>
                </a:lnTo>
                <a:lnTo>
                  <a:pt x="464243" y="89962"/>
                </a:lnTo>
                <a:lnTo>
                  <a:pt x="491918" y="126460"/>
                </a:lnTo>
                <a:lnTo>
                  <a:pt x="516278" y="167927"/>
                </a:lnTo>
                <a:lnTo>
                  <a:pt x="536979" y="213849"/>
                </a:lnTo>
                <a:lnTo>
                  <a:pt x="553678" y="263711"/>
                </a:lnTo>
                <a:lnTo>
                  <a:pt x="566031" y="317000"/>
                </a:lnTo>
                <a:lnTo>
                  <a:pt x="573695" y="373201"/>
                </a:lnTo>
                <a:lnTo>
                  <a:pt x="576326" y="431800"/>
                </a:lnTo>
                <a:lnTo>
                  <a:pt x="573695" y="490398"/>
                </a:lnTo>
                <a:lnTo>
                  <a:pt x="566031" y="546599"/>
                </a:lnTo>
                <a:lnTo>
                  <a:pt x="553678" y="599888"/>
                </a:lnTo>
                <a:lnTo>
                  <a:pt x="536979" y="649750"/>
                </a:lnTo>
                <a:lnTo>
                  <a:pt x="516278" y="695672"/>
                </a:lnTo>
                <a:lnTo>
                  <a:pt x="491918" y="737139"/>
                </a:lnTo>
                <a:lnTo>
                  <a:pt x="464243" y="773637"/>
                </a:lnTo>
                <a:lnTo>
                  <a:pt x="433596" y="804653"/>
                </a:lnTo>
                <a:lnTo>
                  <a:pt x="400321" y="829671"/>
                </a:lnTo>
                <a:lnTo>
                  <a:pt x="364762" y="848177"/>
                </a:lnTo>
                <a:lnTo>
                  <a:pt x="327261" y="859658"/>
                </a:lnTo>
                <a:lnTo>
                  <a:pt x="288163" y="863600"/>
                </a:lnTo>
                <a:lnTo>
                  <a:pt x="249064" y="859658"/>
                </a:lnTo>
                <a:lnTo>
                  <a:pt x="211563" y="848177"/>
                </a:lnTo>
                <a:lnTo>
                  <a:pt x="176004" y="829671"/>
                </a:lnTo>
                <a:lnTo>
                  <a:pt x="142729" y="804653"/>
                </a:lnTo>
                <a:lnTo>
                  <a:pt x="112082" y="773637"/>
                </a:lnTo>
                <a:lnTo>
                  <a:pt x="84407" y="737139"/>
                </a:lnTo>
                <a:lnTo>
                  <a:pt x="60047" y="695672"/>
                </a:lnTo>
                <a:lnTo>
                  <a:pt x="39346" y="649750"/>
                </a:lnTo>
                <a:lnTo>
                  <a:pt x="22647" y="599888"/>
                </a:lnTo>
                <a:lnTo>
                  <a:pt x="10294" y="546599"/>
                </a:lnTo>
                <a:lnTo>
                  <a:pt x="2630" y="490398"/>
                </a:lnTo>
                <a:lnTo>
                  <a:pt x="0" y="431800"/>
                </a:lnTo>
                <a:close/>
              </a:path>
            </a:pathLst>
          </a:custGeom>
          <a:ln w="57150">
            <a:solidFill>
              <a:srgbClr val="FF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1748" y="4508500"/>
            <a:ext cx="171450" cy="576580"/>
          </a:xfrm>
          <a:custGeom>
            <a:avLst/>
            <a:gdLst/>
            <a:ahLst/>
            <a:cxnLst/>
            <a:rect l="l" t="t" r="r" b="b"/>
            <a:pathLst>
              <a:path w="171450" h="576579">
                <a:moveTo>
                  <a:pt x="57150" y="404749"/>
                </a:moveTo>
                <a:lnTo>
                  <a:pt x="0" y="404749"/>
                </a:lnTo>
                <a:lnTo>
                  <a:pt x="85725" y="576199"/>
                </a:lnTo>
                <a:lnTo>
                  <a:pt x="157162" y="433324"/>
                </a:lnTo>
                <a:lnTo>
                  <a:pt x="57150" y="433324"/>
                </a:lnTo>
                <a:lnTo>
                  <a:pt x="57150" y="404749"/>
                </a:lnTo>
                <a:close/>
              </a:path>
              <a:path w="171450" h="576579">
                <a:moveTo>
                  <a:pt x="114300" y="0"/>
                </a:moveTo>
                <a:lnTo>
                  <a:pt x="57150" y="0"/>
                </a:lnTo>
                <a:lnTo>
                  <a:pt x="57150" y="433324"/>
                </a:lnTo>
                <a:lnTo>
                  <a:pt x="114300" y="433324"/>
                </a:lnTo>
                <a:lnTo>
                  <a:pt x="114300" y="0"/>
                </a:lnTo>
                <a:close/>
              </a:path>
              <a:path w="171450" h="576579">
                <a:moveTo>
                  <a:pt x="171450" y="404749"/>
                </a:moveTo>
                <a:lnTo>
                  <a:pt x="114300" y="404749"/>
                </a:lnTo>
                <a:lnTo>
                  <a:pt x="114300" y="433324"/>
                </a:lnTo>
                <a:lnTo>
                  <a:pt x="157162" y="433324"/>
                </a:lnTo>
                <a:lnTo>
                  <a:pt x="171450" y="404749"/>
                </a:lnTo>
                <a:close/>
              </a:path>
            </a:pathLst>
          </a:custGeom>
          <a:solidFill>
            <a:srgbClr val="FF33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6939" y="2826258"/>
            <a:ext cx="4874895" cy="2929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/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First order the</a:t>
            </a:r>
            <a:r>
              <a:rPr sz="32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141220" algn="ctr" rtl="0">
              <a:spcBef>
                <a:spcPts val="1920"/>
              </a:spcBef>
            </a:pP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40,6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,6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,7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,80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l" rtl="0"/>
            <a:endParaRPr sz="3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 rtl="0">
              <a:spcBef>
                <a:spcPts val="5"/>
              </a:spcBef>
            </a:pPr>
            <a:endParaRPr sz="4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248535" algn="ctr" rtl="0">
              <a:spcBef>
                <a:spcPts val="5"/>
              </a:spcBef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32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median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15275" y="246888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1724587"/>
            <a:ext cx="8534400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3550" y="2514600"/>
            <a:ext cx="8113725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1- Measures of central tendency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5780" y="246888"/>
            <a:ext cx="7732776" cy="2275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650" y="476250"/>
            <a:ext cx="7272655" cy="1816100"/>
          </a:xfrm>
          <a:custGeom>
            <a:avLst/>
            <a:gdLst/>
            <a:ahLst/>
            <a:cxnLst/>
            <a:rect l="l" t="t" r="r" b="b"/>
            <a:pathLst>
              <a:path w="7272655" h="1816100">
                <a:moveTo>
                  <a:pt x="0" y="1815846"/>
                </a:moveTo>
                <a:lnTo>
                  <a:pt x="7272401" y="1815846"/>
                </a:lnTo>
                <a:lnTo>
                  <a:pt x="7272401" y="0"/>
                </a:lnTo>
                <a:lnTo>
                  <a:pt x="0" y="0"/>
                </a:lnTo>
                <a:lnTo>
                  <a:pt x="0" y="181584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5650" y="476250"/>
            <a:ext cx="7272655" cy="1550424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70"/>
              </a:spcBef>
            </a:pP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Example</a:t>
            </a:r>
            <a:r>
              <a:rPr sz="3200" b="1" spc="-85" dirty="0">
                <a:solidFill>
                  <a:srgbClr val="FF3399"/>
                </a:solidFill>
                <a:latin typeface="Arial"/>
                <a:cs typeface="Arial"/>
              </a:rPr>
              <a:t> </a:t>
            </a:r>
            <a:endParaRPr lang="ar-SA" sz="3200" b="1" spc="-5" dirty="0">
              <a:solidFill>
                <a:srgbClr val="FF3399"/>
              </a:solidFill>
              <a:latin typeface="Arial"/>
              <a:cs typeface="Arial"/>
            </a:endParaRPr>
          </a:p>
          <a:p>
            <a:pPr marL="91440" algn="l" rtl="0">
              <a:lnSpc>
                <a:spcPct val="100000"/>
              </a:lnSpc>
              <a:spcBef>
                <a:spcPts val="270"/>
              </a:spcBef>
            </a:pPr>
            <a:r>
              <a:rPr sz="3200" spc="-5" dirty="0">
                <a:latin typeface="Arial"/>
                <a:cs typeface="Arial"/>
              </a:rPr>
              <a:t>Find the median of the </a:t>
            </a:r>
            <a:r>
              <a:rPr sz="3200" spc="-10" dirty="0">
                <a:latin typeface="Arial"/>
                <a:cs typeface="Arial"/>
              </a:rPr>
              <a:t>student’s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marks</a:t>
            </a:r>
          </a:p>
          <a:p>
            <a:pPr marL="91440" algn="l" rtl="0">
              <a:lnSpc>
                <a:spcPct val="100000"/>
              </a:lnSpc>
            </a:pPr>
            <a:r>
              <a:rPr sz="3200" spc="-10" dirty="0">
                <a:latin typeface="Arial"/>
                <a:cs typeface="Arial"/>
              </a:rPr>
              <a:t>72,60,72,40,80,63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:</a:t>
            </a:r>
          </a:p>
        </p:txBody>
      </p:sp>
      <p:sp>
        <p:nvSpPr>
          <p:cNvPr id="7" name="object 7"/>
          <p:cNvSpPr/>
          <p:nvPr/>
        </p:nvSpPr>
        <p:spPr>
          <a:xfrm>
            <a:off x="3995801" y="3933825"/>
            <a:ext cx="504825" cy="790575"/>
          </a:xfrm>
          <a:custGeom>
            <a:avLst/>
            <a:gdLst/>
            <a:ahLst/>
            <a:cxnLst/>
            <a:rect l="l" t="t" r="r" b="b"/>
            <a:pathLst>
              <a:path w="504825" h="790575">
                <a:moveTo>
                  <a:pt x="0" y="395224"/>
                </a:moveTo>
                <a:lnTo>
                  <a:pt x="2734" y="336841"/>
                </a:lnTo>
                <a:lnTo>
                  <a:pt x="10677" y="281111"/>
                </a:lnTo>
                <a:lnTo>
                  <a:pt x="23441" y="228646"/>
                </a:lnTo>
                <a:lnTo>
                  <a:pt x="40635" y="180060"/>
                </a:lnTo>
                <a:lnTo>
                  <a:pt x="61870" y="135964"/>
                </a:lnTo>
                <a:lnTo>
                  <a:pt x="86758" y="96972"/>
                </a:lnTo>
                <a:lnTo>
                  <a:pt x="114908" y="63695"/>
                </a:lnTo>
                <a:lnTo>
                  <a:pt x="145931" y="36747"/>
                </a:lnTo>
                <a:lnTo>
                  <a:pt x="179438" y="16740"/>
                </a:lnTo>
                <a:lnTo>
                  <a:pt x="252349" y="0"/>
                </a:lnTo>
                <a:lnTo>
                  <a:pt x="289659" y="4287"/>
                </a:lnTo>
                <a:lnTo>
                  <a:pt x="325270" y="16741"/>
                </a:lnTo>
                <a:lnTo>
                  <a:pt x="358789" y="36750"/>
                </a:lnTo>
                <a:lnTo>
                  <a:pt x="389828" y="63701"/>
                </a:lnTo>
                <a:lnTo>
                  <a:pt x="417994" y="96984"/>
                </a:lnTo>
                <a:lnTo>
                  <a:pt x="442899" y="135985"/>
                </a:lnTo>
                <a:lnTo>
                  <a:pt x="464151" y="180092"/>
                </a:lnTo>
                <a:lnTo>
                  <a:pt x="481360" y="228695"/>
                </a:lnTo>
                <a:lnTo>
                  <a:pt x="494136" y="281180"/>
                </a:lnTo>
                <a:lnTo>
                  <a:pt x="502087" y="336936"/>
                </a:lnTo>
                <a:lnTo>
                  <a:pt x="504825" y="395350"/>
                </a:lnTo>
                <a:lnTo>
                  <a:pt x="502087" y="453733"/>
                </a:lnTo>
                <a:lnTo>
                  <a:pt x="494136" y="509463"/>
                </a:lnTo>
                <a:lnTo>
                  <a:pt x="481360" y="561928"/>
                </a:lnTo>
                <a:lnTo>
                  <a:pt x="464151" y="610514"/>
                </a:lnTo>
                <a:lnTo>
                  <a:pt x="442899" y="654610"/>
                </a:lnTo>
                <a:lnTo>
                  <a:pt x="417994" y="693602"/>
                </a:lnTo>
                <a:lnTo>
                  <a:pt x="389828" y="726879"/>
                </a:lnTo>
                <a:lnTo>
                  <a:pt x="358789" y="753827"/>
                </a:lnTo>
                <a:lnTo>
                  <a:pt x="325270" y="773834"/>
                </a:lnTo>
                <a:lnTo>
                  <a:pt x="252349" y="790575"/>
                </a:lnTo>
                <a:lnTo>
                  <a:pt x="215041" y="786287"/>
                </a:lnTo>
                <a:lnTo>
                  <a:pt x="179438" y="773834"/>
                </a:lnTo>
                <a:lnTo>
                  <a:pt x="145931" y="753827"/>
                </a:lnTo>
                <a:lnTo>
                  <a:pt x="114908" y="726879"/>
                </a:lnTo>
                <a:lnTo>
                  <a:pt x="86758" y="693602"/>
                </a:lnTo>
                <a:lnTo>
                  <a:pt x="61870" y="654610"/>
                </a:lnTo>
                <a:lnTo>
                  <a:pt x="40635" y="610514"/>
                </a:lnTo>
                <a:lnTo>
                  <a:pt x="23441" y="561928"/>
                </a:lnTo>
                <a:lnTo>
                  <a:pt x="10677" y="509463"/>
                </a:lnTo>
                <a:lnTo>
                  <a:pt x="2734" y="453733"/>
                </a:lnTo>
                <a:lnTo>
                  <a:pt x="0" y="395350"/>
                </a:lnTo>
                <a:close/>
              </a:path>
            </a:pathLst>
          </a:custGeom>
          <a:ln w="57150">
            <a:solidFill>
              <a:srgbClr val="FF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3933825"/>
            <a:ext cx="576580" cy="790575"/>
          </a:xfrm>
          <a:custGeom>
            <a:avLst/>
            <a:gdLst/>
            <a:ahLst/>
            <a:cxnLst/>
            <a:rect l="l" t="t" r="r" b="b"/>
            <a:pathLst>
              <a:path w="576579" h="790575">
                <a:moveTo>
                  <a:pt x="0" y="395224"/>
                </a:moveTo>
                <a:lnTo>
                  <a:pt x="2630" y="341613"/>
                </a:lnTo>
                <a:lnTo>
                  <a:pt x="10294" y="290189"/>
                </a:lnTo>
                <a:lnTo>
                  <a:pt x="22647" y="241423"/>
                </a:lnTo>
                <a:lnTo>
                  <a:pt x="39346" y="195786"/>
                </a:lnTo>
                <a:lnTo>
                  <a:pt x="60047" y="153752"/>
                </a:lnTo>
                <a:lnTo>
                  <a:pt x="84407" y="115792"/>
                </a:lnTo>
                <a:lnTo>
                  <a:pt x="112082" y="82377"/>
                </a:lnTo>
                <a:lnTo>
                  <a:pt x="142729" y="53979"/>
                </a:lnTo>
                <a:lnTo>
                  <a:pt x="176004" y="31071"/>
                </a:lnTo>
                <a:lnTo>
                  <a:pt x="211563" y="14124"/>
                </a:lnTo>
                <a:lnTo>
                  <a:pt x="249064" y="3609"/>
                </a:lnTo>
                <a:lnTo>
                  <a:pt x="288163" y="0"/>
                </a:lnTo>
                <a:lnTo>
                  <a:pt x="327261" y="3609"/>
                </a:lnTo>
                <a:lnTo>
                  <a:pt x="364762" y="14124"/>
                </a:lnTo>
                <a:lnTo>
                  <a:pt x="400321" y="31073"/>
                </a:lnTo>
                <a:lnTo>
                  <a:pt x="433596" y="53984"/>
                </a:lnTo>
                <a:lnTo>
                  <a:pt x="464243" y="82386"/>
                </a:lnTo>
                <a:lnTo>
                  <a:pt x="491918" y="115808"/>
                </a:lnTo>
                <a:lnTo>
                  <a:pt x="516278" y="153777"/>
                </a:lnTo>
                <a:lnTo>
                  <a:pt x="536979" y="195824"/>
                </a:lnTo>
                <a:lnTo>
                  <a:pt x="553678" y="241476"/>
                </a:lnTo>
                <a:lnTo>
                  <a:pt x="566031" y="290262"/>
                </a:lnTo>
                <a:lnTo>
                  <a:pt x="573695" y="341711"/>
                </a:lnTo>
                <a:lnTo>
                  <a:pt x="576326" y="395350"/>
                </a:lnTo>
                <a:lnTo>
                  <a:pt x="573695" y="448961"/>
                </a:lnTo>
                <a:lnTo>
                  <a:pt x="566031" y="500385"/>
                </a:lnTo>
                <a:lnTo>
                  <a:pt x="553678" y="549151"/>
                </a:lnTo>
                <a:lnTo>
                  <a:pt x="536979" y="594788"/>
                </a:lnTo>
                <a:lnTo>
                  <a:pt x="516278" y="636822"/>
                </a:lnTo>
                <a:lnTo>
                  <a:pt x="491918" y="674782"/>
                </a:lnTo>
                <a:lnTo>
                  <a:pt x="464243" y="708197"/>
                </a:lnTo>
                <a:lnTo>
                  <a:pt x="433596" y="736595"/>
                </a:lnTo>
                <a:lnTo>
                  <a:pt x="400321" y="759503"/>
                </a:lnTo>
                <a:lnTo>
                  <a:pt x="364762" y="776450"/>
                </a:lnTo>
                <a:lnTo>
                  <a:pt x="327261" y="786965"/>
                </a:lnTo>
                <a:lnTo>
                  <a:pt x="288163" y="790575"/>
                </a:lnTo>
                <a:lnTo>
                  <a:pt x="249064" y="786965"/>
                </a:lnTo>
                <a:lnTo>
                  <a:pt x="211563" y="776450"/>
                </a:lnTo>
                <a:lnTo>
                  <a:pt x="176004" y="759503"/>
                </a:lnTo>
                <a:lnTo>
                  <a:pt x="142729" y="736595"/>
                </a:lnTo>
                <a:lnTo>
                  <a:pt x="112082" y="708197"/>
                </a:lnTo>
                <a:lnTo>
                  <a:pt x="84407" y="674782"/>
                </a:lnTo>
                <a:lnTo>
                  <a:pt x="60047" y="636822"/>
                </a:lnTo>
                <a:lnTo>
                  <a:pt x="39346" y="594788"/>
                </a:lnTo>
                <a:lnTo>
                  <a:pt x="22647" y="549151"/>
                </a:lnTo>
                <a:lnTo>
                  <a:pt x="10294" y="500385"/>
                </a:lnTo>
                <a:lnTo>
                  <a:pt x="2630" y="448961"/>
                </a:lnTo>
                <a:lnTo>
                  <a:pt x="0" y="395350"/>
                </a:lnTo>
                <a:close/>
              </a:path>
            </a:pathLst>
          </a:custGeom>
          <a:ln w="57150">
            <a:solidFill>
              <a:srgbClr val="FF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8869" y="5844555"/>
            <a:ext cx="1209675" cy="0"/>
          </a:xfrm>
          <a:custGeom>
            <a:avLst/>
            <a:gdLst/>
            <a:ahLst/>
            <a:cxnLst/>
            <a:rect l="l" t="t" r="r" b="b"/>
            <a:pathLst>
              <a:path w="1209675">
                <a:moveTo>
                  <a:pt x="0" y="0"/>
                </a:moveTo>
                <a:lnTo>
                  <a:pt x="1209411" y="0"/>
                </a:lnTo>
              </a:path>
            </a:pathLst>
          </a:custGeom>
          <a:ln w="169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69830" y="5856768"/>
            <a:ext cx="234315" cy="499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40" dirty="0">
                <a:latin typeface="Times New Roman"/>
                <a:cs typeface="Times New Roman"/>
              </a:rPr>
              <a:t>2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540" y="3331971"/>
            <a:ext cx="5730240" cy="2759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First </a:t>
            </a:r>
            <a:r>
              <a:rPr sz="3200" spc="-5" dirty="0">
                <a:latin typeface="Arial"/>
                <a:cs typeface="Arial"/>
              </a:rPr>
              <a:t>order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data</a:t>
            </a:r>
            <a:endParaRPr sz="3200" dirty="0">
              <a:latin typeface="Arial"/>
              <a:cs typeface="Arial"/>
            </a:endParaRPr>
          </a:p>
          <a:p>
            <a:pPr marL="2101850" algn="ctr" rtl="0">
              <a:lnSpc>
                <a:spcPct val="100000"/>
              </a:lnSpc>
              <a:spcBef>
                <a:spcPts val="1920"/>
              </a:spcBef>
            </a:pPr>
            <a:r>
              <a:rPr sz="3200" spc="-10" dirty="0">
                <a:latin typeface="Arial"/>
                <a:cs typeface="Arial"/>
              </a:rPr>
              <a:t>40,60,63,72,72,80</a:t>
            </a:r>
            <a:endParaRPr sz="3200" dirty="0"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5"/>
              </a:spcBef>
            </a:pPr>
            <a:endParaRPr sz="3550" dirty="0">
              <a:latin typeface="Times New Roman"/>
              <a:cs typeface="Times New Roman"/>
            </a:endParaRPr>
          </a:p>
          <a:p>
            <a:pPr marL="2141855" algn="ctr" rtl="0">
              <a:lnSpc>
                <a:spcPct val="100000"/>
              </a:lnSpc>
              <a:tabLst>
                <a:tab pos="3015615" algn="l"/>
              </a:tabLst>
            </a:pPr>
            <a:r>
              <a:rPr sz="3200" i="1" spc="-15" dirty="0">
                <a:latin typeface="Times New Roman"/>
                <a:cs typeface="Times New Roman"/>
              </a:rPr>
              <a:t>Med	</a:t>
            </a:r>
            <a:r>
              <a:rPr sz="3200" spc="45" dirty="0">
                <a:latin typeface="Symbol"/>
                <a:cs typeface="Symbol"/>
              </a:rPr>
              <a:t></a:t>
            </a:r>
            <a:r>
              <a:rPr sz="3200" spc="130" dirty="0">
                <a:latin typeface="Times New Roman"/>
                <a:cs typeface="Times New Roman"/>
              </a:rPr>
              <a:t> </a:t>
            </a:r>
            <a:r>
              <a:rPr sz="4800" spc="37" baseline="34722" dirty="0">
                <a:latin typeface="Times New Roman"/>
                <a:cs typeface="Times New Roman"/>
              </a:rPr>
              <a:t>63</a:t>
            </a:r>
            <a:r>
              <a:rPr sz="4800" spc="-637" baseline="34722" dirty="0">
                <a:latin typeface="Times New Roman"/>
                <a:cs typeface="Times New Roman"/>
              </a:rPr>
              <a:t> </a:t>
            </a:r>
            <a:r>
              <a:rPr sz="4800" spc="67" baseline="34722" dirty="0">
                <a:latin typeface="Symbol"/>
                <a:cs typeface="Symbol"/>
              </a:rPr>
              <a:t></a:t>
            </a:r>
            <a:r>
              <a:rPr sz="4800" spc="-390" baseline="34722" dirty="0">
                <a:latin typeface="Times New Roman"/>
                <a:cs typeface="Times New Roman"/>
              </a:rPr>
              <a:t> </a:t>
            </a:r>
            <a:r>
              <a:rPr sz="4800" spc="37" baseline="34722" dirty="0">
                <a:latin typeface="Times New Roman"/>
                <a:cs typeface="Times New Roman"/>
              </a:rPr>
              <a:t>72</a:t>
            </a:r>
            <a:r>
              <a:rPr sz="4800" spc="240" baseline="34722" dirty="0">
                <a:latin typeface="Times New Roman"/>
                <a:cs typeface="Times New Roman"/>
              </a:rPr>
              <a:t> </a:t>
            </a:r>
            <a:r>
              <a:rPr sz="3200" spc="45" dirty="0">
                <a:latin typeface="Symbol"/>
                <a:cs typeface="Symbol"/>
              </a:rPr>
              <a:t>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67.5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57547" y="4715383"/>
            <a:ext cx="270510" cy="658495"/>
          </a:xfrm>
          <a:custGeom>
            <a:avLst/>
            <a:gdLst/>
            <a:ahLst/>
            <a:cxnLst/>
            <a:rect l="l" t="t" r="r" b="b"/>
            <a:pathLst>
              <a:path w="270510" h="658495">
                <a:moveTo>
                  <a:pt x="161780" y="504576"/>
                </a:moveTo>
                <a:lnTo>
                  <a:pt x="107568" y="522605"/>
                </a:lnTo>
                <a:lnTo>
                  <a:pt x="242950" y="658241"/>
                </a:lnTo>
                <a:lnTo>
                  <a:pt x="261154" y="531749"/>
                </a:lnTo>
                <a:lnTo>
                  <a:pt x="170814" y="531749"/>
                </a:lnTo>
                <a:lnTo>
                  <a:pt x="161780" y="504576"/>
                </a:lnTo>
                <a:close/>
              </a:path>
              <a:path w="270510" h="658495">
                <a:moveTo>
                  <a:pt x="216009" y="486542"/>
                </a:moveTo>
                <a:lnTo>
                  <a:pt x="161780" y="504576"/>
                </a:lnTo>
                <a:lnTo>
                  <a:pt x="170814" y="531749"/>
                </a:lnTo>
                <a:lnTo>
                  <a:pt x="225043" y="513715"/>
                </a:lnTo>
                <a:lnTo>
                  <a:pt x="216009" y="486542"/>
                </a:lnTo>
                <a:close/>
              </a:path>
              <a:path w="270510" h="658495">
                <a:moveTo>
                  <a:pt x="270255" y="468503"/>
                </a:moveTo>
                <a:lnTo>
                  <a:pt x="216009" y="486542"/>
                </a:lnTo>
                <a:lnTo>
                  <a:pt x="225043" y="513715"/>
                </a:lnTo>
                <a:lnTo>
                  <a:pt x="170814" y="531749"/>
                </a:lnTo>
                <a:lnTo>
                  <a:pt x="261154" y="531749"/>
                </a:lnTo>
                <a:lnTo>
                  <a:pt x="270255" y="468503"/>
                </a:lnTo>
                <a:close/>
              </a:path>
              <a:path w="270510" h="658495">
                <a:moveTo>
                  <a:pt x="54228" y="0"/>
                </a:moveTo>
                <a:lnTo>
                  <a:pt x="0" y="18034"/>
                </a:lnTo>
                <a:lnTo>
                  <a:pt x="161780" y="504576"/>
                </a:lnTo>
                <a:lnTo>
                  <a:pt x="216009" y="486542"/>
                </a:lnTo>
                <a:lnTo>
                  <a:pt x="54228" y="0"/>
                </a:lnTo>
                <a:close/>
              </a:path>
            </a:pathLst>
          </a:custGeom>
          <a:solidFill>
            <a:srgbClr val="FF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97019" y="4646803"/>
            <a:ext cx="219075" cy="655955"/>
          </a:xfrm>
          <a:custGeom>
            <a:avLst/>
            <a:gdLst/>
            <a:ahLst/>
            <a:cxnLst/>
            <a:rect l="l" t="t" r="r" b="b"/>
            <a:pathLst>
              <a:path w="219075" h="655954">
                <a:moveTo>
                  <a:pt x="0" y="469519"/>
                </a:moveTo>
                <a:lnTo>
                  <a:pt x="46354" y="655447"/>
                </a:lnTo>
                <a:lnTo>
                  <a:pt x="154776" y="522224"/>
                </a:lnTo>
                <a:lnTo>
                  <a:pt x="105282" y="522224"/>
                </a:lnTo>
                <a:lnTo>
                  <a:pt x="49529" y="509778"/>
                </a:lnTo>
                <a:lnTo>
                  <a:pt x="55730" y="481908"/>
                </a:lnTo>
                <a:lnTo>
                  <a:pt x="0" y="469519"/>
                </a:lnTo>
                <a:close/>
              </a:path>
              <a:path w="219075" h="655954">
                <a:moveTo>
                  <a:pt x="55730" y="481908"/>
                </a:moveTo>
                <a:lnTo>
                  <a:pt x="49529" y="509778"/>
                </a:lnTo>
                <a:lnTo>
                  <a:pt x="105282" y="522224"/>
                </a:lnTo>
                <a:lnTo>
                  <a:pt x="111499" y="494306"/>
                </a:lnTo>
                <a:lnTo>
                  <a:pt x="55730" y="481908"/>
                </a:lnTo>
                <a:close/>
              </a:path>
              <a:path w="219075" h="655954">
                <a:moveTo>
                  <a:pt x="111499" y="494306"/>
                </a:moveTo>
                <a:lnTo>
                  <a:pt x="105282" y="522224"/>
                </a:lnTo>
                <a:lnTo>
                  <a:pt x="154776" y="522224"/>
                </a:lnTo>
                <a:lnTo>
                  <a:pt x="167385" y="506730"/>
                </a:lnTo>
                <a:lnTo>
                  <a:pt x="111499" y="494306"/>
                </a:lnTo>
                <a:close/>
              </a:path>
              <a:path w="219075" h="655954">
                <a:moveTo>
                  <a:pt x="162940" y="0"/>
                </a:moveTo>
                <a:lnTo>
                  <a:pt x="55730" y="481908"/>
                </a:lnTo>
                <a:lnTo>
                  <a:pt x="111499" y="494306"/>
                </a:lnTo>
                <a:lnTo>
                  <a:pt x="218820" y="12319"/>
                </a:lnTo>
                <a:lnTo>
                  <a:pt x="162940" y="0"/>
                </a:lnTo>
                <a:close/>
              </a:path>
            </a:pathLst>
          </a:custGeom>
          <a:solidFill>
            <a:srgbClr val="FF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8076" y="3579876"/>
            <a:ext cx="7927848" cy="1770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3810000"/>
            <a:ext cx="7467600" cy="1311275"/>
          </a:xfrm>
          <a:custGeom>
            <a:avLst/>
            <a:gdLst/>
            <a:ahLst/>
            <a:cxnLst/>
            <a:rect l="l" t="t" r="r" b="b"/>
            <a:pathLst>
              <a:path w="7467600" h="1311275">
                <a:moveTo>
                  <a:pt x="0" y="1311275"/>
                </a:moveTo>
                <a:lnTo>
                  <a:pt x="7467600" y="1311275"/>
                </a:lnTo>
                <a:lnTo>
                  <a:pt x="7467600" y="0"/>
                </a:lnTo>
                <a:lnTo>
                  <a:pt x="0" y="0"/>
                </a:lnTo>
                <a:lnTo>
                  <a:pt x="0" y="131127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8200" y="3810000"/>
            <a:ext cx="7467600" cy="1058623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75"/>
              </a:spcBef>
            </a:pP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11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110" dirty="0">
              <a:solidFill>
                <a:srgbClr val="FF0066"/>
              </a:solidFill>
              <a:latin typeface="Arial"/>
              <a:cs typeface="Arial"/>
            </a:endParaRPr>
          </a:p>
          <a:p>
            <a:pPr marL="91440" algn="l" rtl="0">
              <a:lnSpc>
                <a:spcPct val="100000"/>
              </a:lnSpc>
              <a:spcBef>
                <a:spcPts val="275"/>
              </a:spcBef>
            </a:pPr>
            <a:r>
              <a:rPr sz="3200" dirty="0">
                <a:latin typeface="Arial"/>
                <a:cs typeface="Arial"/>
              </a:rPr>
              <a:t>Find the median of</a:t>
            </a:r>
            <a:r>
              <a:rPr sz="3200" spc="-3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A,A,B,C,D</a:t>
            </a:r>
          </a:p>
        </p:txBody>
      </p:sp>
      <p:sp>
        <p:nvSpPr>
          <p:cNvPr id="7" name="object 7"/>
          <p:cNvSpPr/>
          <p:nvPr/>
        </p:nvSpPr>
        <p:spPr>
          <a:xfrm>
            <a:off x="5029200" y="4419600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24450" y="518160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38100" y="419100"/>
                </a:moveTo>
                <a:lnTo>
                  <a:pt x="0" y="419100"/>
                </a:lnTo>
                <a:lnTo>
                  <a:pt x="57150" y="533400"/>
                </a:lnTo>
                <a:lnTo>
                  <a:pt x="104775" y="438150"/>
                </a:lnTo>
                <a:lnTo>
                  <a:pt x="38100" y="438150"/>
                </a:lnTo>
                <a:lnTo>
                  <a:pt x="38100" y="419100"/>
                </a:lnTo>
                <a:close/>
              </a:path>
              <a:path w="114300" h="533400">
                <a:moveTo>
                  <a:pt x="76200" y="0"/>
                </a:moveTo>
                <a:lnTo>
                  <a:pt x="38100" y="0"/>
                </a:lnTo>
                <a:lnTo>
                  <a:pt x="38100" y="438150"/>
                </a:lnTo>
                <a:lnTo>
                  <a:pt x="76200" y="438150"/>
                </a:lnTo>
                <a:lnTo>
                  <a:pt x="76200" y="0"/>
                </a:lnTo>
                <a:close/>
              </a:path>
              <a:path w="114300" h="533400">
                <a:moveTo>
                  <a:pt x="114300" y="419100"/>
                </a:moveTo>
                <a:lnTo>
                  <a:pt x="76200" y="419100"/>
                </a:lnTo>
                <a:lnTo>
                  <a:pt x="76200" y="438150"/>
                </a:lnTo>
                <a:lnTo>
                  <a:pt x="104775" y="438150"/>
                </a:lnTo>
                <a:lnTo>
                  <a:pt x="114300" y="4191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45863" y="5731509"/>
            <a:ext cx="815340" cy="52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50" i="1" spc="-100" dirty="0">
                <a:latin typeface="Arial"/>
                <a:cs typeface="Arial"/>
              </a:rPr>
              <a:t>Med</a:t>
            </a:r>
            <a:endParaRPr sz="3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39" y="415290"/>
            <a:ext cx="7766684" cy="328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Some </a:t>
            </a: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advantage </a:t>
            </a: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of using the</a:t>
            </a:r>
            <a:r>
              <a:rPr sz="3200" b="1" spc="-155" dirty="0">
                <a:solidFill>
                  <a:srgbClr val="FF33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median:</a:t>
            </a:r>
            <a:endParaRPr sz="3200" dirty="0">
              <a:latin typeface="Arial"/>
              <a:cs typeface="Arial"/>
            </a:endParaRPr>
          </a:p>
          <a:p>
            <a:pPr marL="1062990" indent="-515620" algn="l" rtl="0">
              <a:lnSpc>
                <a:spcPct val="100000"/>
              </a:lnSpc>
              <a:spcBef>
                <a:spcPts val="2760"/>
              </a:spcBef>
              <a:buAutoNum type="arabicPeriod"/>
              <a:tabLst>
                <a:tab pos="1062990" algn="l"/>
                <a:tab pos="1063625" algn="l"/>
              </a:tabLst>
            </a:pPr>
            <a:r>
              <a:rPr sz="3200" spc="-5" dirty="0">
                <a:latin typeface="Arial"/>
                <a:cs typeface="Arial"/>
              </a:rPr>
              <a:t>Don’t </a:t>
            </a:r>
            <a:r>
              <a:rPr sz="3200" spc="-10" dirty="0">
                <a:latin typeface="Arial"/>
                <a:cs typeface="Arial"/>
              </a:rPr>
              <a:t>affected </a:t>
            </a:r>
            <a:r>
              <a:rPr sz="3200" dirty="0">
                <a:latin typeface="Arial"/>
                <a:cs typeface="Arial"/>
              </a:rPr>
              <a:t>by the </a:t>
            </a:r>
            <a:r>
              <a:rPr sz="3200" spc="-5" dirty="0">
                <a:latin typeface="Arial"/>
                <a:cs typeface="Arial"/>
              </a:rPr>
              <a:t>extreme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values.</a:t>
            </a:r>
            <a:endParaRPr sz="3200" dirty="0">
              <a:latin typeface="Arial"/>
              <a:cs typeface="Arial"/>
            </a:endParaRPr>
          </a:p>
          <a:p>
            <a:pPr marL="1062990" indent="-515620" algn="l" rtl="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1062990" algn="l"/>
                <a:tab pos="1063625" algn="l"/>
              </a:tabLst>
            </a:pPr>
            <a:r>
              <a:rPr sz="3200" dirty="0">
                <a:latin typeface="Arial"/>
                <a:cs typeface="Arial"/>
              </a:rPr>
              <a:t>It can be </a:t>
            </a:r>
            <a:r>
              <a:rPr sz="3200" spc="-5" dirty="0">
                <a:latin typeface="Arial"/>
                <a:cs typeface="Arial"/>
              </a:rPr>
              <a:t>calculated </a:t>
            </a:r>
            <a:r>
              <a:rPr sz="320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open</a:t>
            </a:r>
            <a:endParaRPr sz="3200" dirty="0">
              <a:latin typeface="Arial"/>
              <a:cs typeface="Arial"/>
            </a:endParaRPr>
          </a:p>
          <a:p>
            <a:pPr marL="1062990" algn="l" rtl="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table.</a:t>
            </a:r>
            <a:endParaRPr sz="3200" dirty="0">
              <a:latin typeface="Arial"/>
              <a:cs typeface="Arial"/>
            </a:endParaRPr>
          </a:p>
          <a:p>
            <a:pPr marL="1062990" indent="-515620" algn="l" rtl="0">
              <a:lnSpc>
                <a:spcPct val="100000"/>
              </a:lnSpc>
              <a:spcBef>
                <a:spcPts val="1920"/>
              </a:spcBef>
              <a:buAutoNum type="arabicPeriod" startAt="3"/>
              <a:tabLst>
                <a:tab pos="1062990" algn="l"/>
                <a:tab pos="1063625" algn="l"/>
              </a:tabLst>
            </a:pPr>
            <a:r>
              <a:rPr sz="3200" dirty="0">
                <a:latin typeface="Arial"/>
                <a:cs typeface="Arial"/>
              </a:rPr>
              <a:t>It can be used with </a:t>
            </a:r>
            <a:r>
              <a:rPr sz="3200" spc="-5" dirty="0">
                <a:latin typeface="Arial"/>
                <a:cs typeface="Arial"/>
              </a:rPr>
              <a:t>qualitative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data.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168271"/>
            <a:ext cx="7208520" cy="1715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l" rtl="0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It </a:t>
            </a:r>
            <a:r>
              <a:rPr sz="3200" spc="-5" dirty="0">
                <a:latin typeface="Arial"/>
                <a:cs typeface="Arial"/>
              </a:rPr>
              <a:t>don’t takes </a:t>
            </a:r>
            <a:r>
              <a:rPr sz="3200" dirty="0">
                <a:latin typeface="Arial"/>
                <a:cs typeface="Arial"/>
              </a:rPr>
              <a:t>every entry into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account.</a:t>
            </a:r>
          </a:p>
          <a:p>
            <a:pPr marL="355600" marR="1019175" indent="-342900" algn="l" rtl="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468630" algn="l"/>
              </a:tabLst>
            </a:pPr>
            <a:r>
              <a:rPr sz="3200" dirty="0">
                <a:latin typeface="Arial"/>
                <a:cs typeface="Arial"/>
              </a:rPr>
              <a:t>It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not </a:t>
            </a:r>
            <a:r>
              <a:rPr sz="3200" spc="-5" dirty="0">
                <a:latin typeface="Arial"/>
                <a:cs typeface="Arial"/>
              </a:rPr>
              <a:t>easy </a:t>
            </a:r>
            <a:r>
              <a:rPr sz="3200" dirty="0">
                <a:latin typeface="Arial"/>
                <a:cs typeface="Arial"/>
              </a:rPr>
              <a:t>to use in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statistical  </a:t>
            </a:r>
            <a:r>
              <a:rPr sz="3200" dirty="0">
                <a:latin typeface="Arial"/>
                <a:cs typeface="Arial"/>
              </a:rPr>
              <a:t>analyses.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4939" y="416305"/>
            <a:ext cx="7436484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3399"/>
                </a:solidFill>
              </a:rPr>
              <a:t>Some </a:t>
            </a:r>
            <a:r>
              <a:rPr sz="3000" spc="-5" dirty="0">
                <a:solidFill>
                  <a:srgbClr val="FF3399"/>
                </a:solidFill>
              </a:rPr>
              <a:t>disadvantage </a:t>
            </a:r>
            <a:r>
              <a:rPr sz="3000" dirty="0">
                <a:solidFill>
                  <a:srgbClr val="FF3399"/>
                </a:solidFill>
              </a:rPr>
              <a:t>of using the</a:t>
            </a:r>
            <a:r>
              <a:rPr sz="3000" spc="-45" dirty="0">
                <a:solidFill>
                  <a:srgbClr val="FF3399"/>
                </a:solidFill>
              </a:rPr>
              <a:t> </a:t>
            </a:r>
            <a:r>
              <a:rPr sz="3000" dirty="0">
                <a:solidFill>
                  <a:srgbClr val="FF3399"/>
                </a:solidFill>
              </a:rPr>
              <a:t>median:</a:t>
            </a:r>
            <a:endParaRPr sz="3000" dirty="0"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2205" y="2318130"/>
            <a:ext cx="2418715" cy="1532255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00000"/>
              </a:lnSpc>
            </a:pPr>
            <a:r>
              <a:rPr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Fourth:</a:t>
            </a:r>
          </a:p>
          <a:p>
            <a:pPr algn="ctr">
              <a:lnSpc>
                <a:spcPct val="100000"/>
              </a:lnSpc>
              <a:spcBef>
                <a:spcPts val="2400"/>
              </a:spcBef>
            </a:pPr>
            <a:r>
              <a:rPr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The mode</a:t>
            </a:r>
          </a:p>
        </p:txBody>
      </p:sp>
      <p:sp>
        <p:nvSpPr>
          <p:cNvPr id="5" name="object 5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477520">
              <a:lnSpc>
                <a:spcPct val="100000"/>
              </a:lnSpc>
            </a:pPr>
            <a:r>
              <a:rPr sz="3600" dirty="0"/>
              <a:t>The</a:t>
            </a:r>
            <a:r>
              <a:rPr sz="3600" spc="-110" dirty="0"/>
              <a:t> </a:t>
            </a:r>
            <a:r>
              <a:rPr sz="3600" dirty="0"/>
              <a:t>mode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655319" y="1903476"/>
            <a:ext cx="7575804" cy="2060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5825" y="2133600"/>
            <a:ext cx="7115175" cy="151195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 marR="81915" algn="just" rtl="0">
              <a:lnSpc>
                <a:spcPct val="100000"/>
              </a:lnSpc>
              <a:spcBef>
                <a:spcPts val="270"/>
              </a:spcBef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mode </a:t>
            </a:r>
            <a:r>
              <a:rPr sz="3200" b="1" spc="-5" dirty="0">
                <a:latin typeface="Arial"/>
                <a:cs typeface="Arial"/>
              </a:rPr>
              <a:t>of </a:t>
            </a:r>
            <a:r>
              <a:rPr sz="3200" b="1" dirty="0">
                <a:latin typeface="Arial"/>
                <a:cs typeface="Arial"/>
              </a:rPr>
              <a:t>a data </a:t>
            </a:r>
            <a:r>
              <a:rPr sz="3200" b="1" spc="-5" dirty="0">
                <a:latin typeface="Arial"/>
                <a:cs typeface="Arial"/>
              </a:rPr>
              <a:t>set is the </a:t>
            </a:r>
            <a:r>
              <a:rPr sz="3200" b="1" dirty="0">
                <a:latin typeface="Arial"/>
                <a:cs typeface="Arial"/>
              </a:rPr>
              <a:t>data  entry </a:t>
            </a:r>
            <a:r>
              <a:rPr sz="3200" b="1" spc="-5" dirty="0">
                <a:latin typeface="Arial"/>
                <a:cs typeface="Arial"/>
              </a:rPr>
              <a:t>that </a:t>
            </a:r>
            <a:r>
              <a:rPr sz="3200" b="1" spc="-10" dirty="0">
                <a:latin typeface="Arial"/>
                <a:cs typeface="Arial"/>
              </a:rPr>
              <a:t>occurs </a:t>
            </a:r>
            <a:r>
              <a:rPr sz="3200" b="1" spc="-5" dirty="0">
                <a:latin typeface="Arial"/>
                <a:cs typeface="Arial"/>
              </a:rPr>
              <a:t>with </a:t>
            </a:r>
            <a:r>
              <a:rPr sz="3200" b="1" dirty="0">
                <a:latin typeface="Arial"/>
                <a:cs typeface="Arial"/>
              </a:rPr>
              <a:t>the </a:t>
            </a:r>
            <a:r>
              <a:rPr sz="3200" b="1" spc="-5" dirty="0">
                <a:latin typeface="Arial"/>
                <a:cs typeface="Arial"/>
              </a:rPr>
              <a:t>greatest  </a:t>
            </a:r>
            <a:r>
              <a:rPr sz="3200" b="1" spc="-25" dirty="0">
                <a:latin typeface="Arial"/>
                <a:cs typeface="Arial"/>
              </a:rPr>
              <a:t>frequency.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567690"/>
            <a:ext cx="588327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Finding the </a:t>
            </a: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mode of a </a:t>
            </a: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data</a:t>
            </a:r>
            <a:r>
              <a:rPr sz="3200" b="1" spc="-16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set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075" y="1522475"/>
            <a:ext cx="8308848" cy="3261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1752600"/>
            <a:ext cx="7848600" cy="2800985"/>
          </a:xfrm>
          <a:custGeom>
            <a:avLst/>
            <a:gdLst/>
            <a:ahLst/>
            <a:cxnLst/>
            <a:rect l="l" t="t" r="r" b="b"/>
            <a:pathLst>
              <a:path w="7848600" h="2800985">
                <a:moveTo>
                  <a:pt x="0" y="2800731"/>
                </a:moveTo>
                <a:lnTo>
                  <a:pt x="7848600" y="2800731"/>
                </a:lnTo>
                <a:lnTo>
                  <a:pt x="7848600" y="0"/>
                </a:lnTo>
                <a:lnTo>
                  <a:pt x="0" y="0"/>
                </a:lnTo>
                <a:lnTo>
                  <a:pt x="0" y="280073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200" y="1752600"/>
            <a:ext cx="7848600" cy="232499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91440" algn="l">
              <a:lnSpc>
                <a:spcPct val="100000"/>
              </a:lnSpc>
              <a:spcBef>
                <a:spcPts val="270"/>
              </a:spcBef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9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90" dirty="0">
              <a:solidFill>
                <a:srgbClr val="FF0066"/>
              </a:solidFill>
              <a:latin typeface="Arial"/>
              <a:cs typeface="Arial"/>
            </a:endParaRPr>
          </a:p>
          <a:p>
            <a:pPr marL="91440" algn="l">
              <a:lnSpc>
                <a:spcPct val="100000"/>
              </a:lnSpc>
              <a:spcBef>
                <a:spcPts val="270"/>
              </a:spcBef>
            </a:pPr>
            <a:endParaRPr lang="ar-SA" sz="3200" b="1" spc="-90" dirty="0">
              <a:solidFill>
                <a:srgbClr val="FF0066"/>
              </a:solidFill>
              <a:latin typeface="Arial"/>
              <a:cs typeface="Arial"/>
            </a:endParaRPr>
          </a:p>
          <a:p>
            <a:pPr marL="91440" algn="l">
              <a:lnSpc>
                <a:spcPct val="100000"/>
              </a:lnSpc>
              <a:spcBef>
                <a:spcPts val="270"/>
              </a:spcBef>
            </a:pPr>
            <a:r>
              <a:rPr sz="3200" b="1" dirty="0">
                <a:latin typeface="Arial"/>
                <a:cs typeface="Arial"/>
              </a:rPr>
              <a:t>Find the mode of the given</a:t>
            </a:r>
            <a:r>
              <a:rPr sz="3200" b="1" spc="-20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data: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20"/>
              </a:spcBef>
            </a:pPr>
            <a:r>
              <a:rPr sz="3200" b="1" spc="-5" dirty="0">
                <a:latin typeface="Arial"/>
                <a:cs typeface="Arial"/>
              </a:rPr>
              <a:t>2,6,9,4,6,10,6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19599" y="3391795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9600" y="3391795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34000" y="3391795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67858" y="4532776"/>
            <a:ext cx="3046941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lang="en-US" sz="3900" i="1" spc="40" dirty="0">
                <a:latin typeface="Times New Roman"/>
                <a:cs typeface="Times New Roman"/>
              </a:rPr>
              <a:t>Mod </a:t>
            </a:r>
            <a:r>
              <a:rPr lang="en-US" sz="3900" spc="114" dirty="0">
                <a:latin typeface="Symbol"/>
                <a:cs typeface="Symbol"/>
              </a:rPr>
              <a:t></a:t>
            </a:r>
            <a:r>
              <a:rPr sz="3900" spc="105" dirty="0">
                <a:latin typeface="Times New Roman"/>
                <a:cs typeface="Times New Roman"/>
              </a:rPr>
              <a:t>6</a:t>
            </a: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075" y="1522475"/>
            <a:ext cx="8308848" cy="2503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1752600"/>
            <a:ext cx="7848600" cy="2043430"/>
          </a:xfrm>
          <a:custGeom>
            <a:avLst/>
            <a:gdLst/>
            <a:ahLst/>
            <a:cxnLst/>
            <a:rect l="l" t="t" r="r" b="b"/>
            <a:pathLst>
              <a:path w="7848600" h="2043429">
                <a:moveTo>
                  <a:pt x="0" y="2043176"/>
                </a:moveTo>
                <a:lnTo>
                  <a:pt x="7848600" y="2043176"/>
                </a:lnTo>
                <a:lnTo>
                  <a:pt x="7848600" y="0"/>
                </a:lnTo>
                <a:lnTo>
                  <a:pt x="0" y="0"/>
                </a:lnTo>
                <a:lnTo>
                  <a:pt x="0" y="204317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800" y="3017878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9600" y="3017878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34000" y="3017878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1787271"/>
            <a:ext cx="6266180" cy="31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9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95" dirty="0">
              <a:solidFill>
                <a:srgbClr val="FF0066"/>
              </a:solidFill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Find the mode of the given</a:t>
            </a:r>
            <a:r>
              <a:rPr sz="3200" b="1" spc="-20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data:</a:t>
            </a:r>
            <a:endParaRPr sz="3200" dirty="0">
              <a:latin typeface="Arial"/>
              <a:cs typeface="Arial"/>
            </a:endParaRPr>
          </a:p>
          <a:p>
            <a:pPr marL="2604135" algn="l" rtl="0">
              <a:lnSpc>
                <a:spcPct val="100000"/>
              </a:lnSpc>
              <a:spcBef>
                <a:spcPts val="1920"/>
              </a:spcBef>
            </a:pPr>
            <a:r>
              <a:rPr sz="3200" b="1" spc="-5" dirty="0">
                <a:latin typeface="Arial"/>
                <a:cs typeface="Arial"/>
              </a:rPr>
              <a:t>4,2,7,4,7,10,7</a:t>
            </a:r>
            <a:endParaRPr sz="3200" dirty="0"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544195" algn="l" rtl="0">
              <a:lnSpc>
                <a:spcPct val="100000"/>
              </a:lnSpc>
              <a:spcBef>
                <a:spcPts val="2575"/>
              </a:spcBef>
            </a:pPr>
            <a:r>
              <a:rPr sz="3900" i="1" spc="40" dirty="0">
                <a:latin typeface="Times New Roman"/>
                <a:cs typeface="Times New Roman"/>
              </a:rPr>
              <a:t>Mod </a:t>
            </a:r>
            <a:r>
              <a:rPr sz="3900" spc="114" dirty="0">
                <a:latin typeface="Symbol"/>
                <a:cs typeface="Symbol"/>
              </a:rPr>
              <a:t></a:t>
            </a:r>
            <a:r>
              <a:rPr sz="3900" spc="-10" dirty="0">
                <a:latin typeface="Times New Roman"/>
                <a:cs typeface="Times New Roman"/>
              </a:rPr>
              <a:t> </a:t>
            </a:r>
            <a:r>
              <a:rPr sz="3900" spc="105" dirty="0">
                <a:latin typeface="Times New Roman"/>
                <a:cs typeface="Times New Roman"/>
              </a:rPr>
              <a:t>7</a:t>
            </a: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075" y="1522475"/>
            <a:ext cx="8308848" cy="2503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1752600"/>
            <a:ext cx="7848600" cy="2043430"/>
          </a:xfrm>
          <a:custGeom>
            <a:avLst/>
            <a:gdLst/>
            <a:ahLst/>
            <a:cxnLst/>
            <a:rect l="l" t="t" r="r" b="b"/>
            <a:pathLst>
              <a:path w="7848600" h="2043429">
                <a:moveTo>
                  <a:pt x="0" y="2043176"/>
                </a:moveTo>
                <a:lnTo>
                  <a:pt x="7848600" y="2043176"/>
                </a:lnTo>
                <a:lnTo>
                  <a:pt x="7848600" y="0"/>
                </a:lnTo>
                <a:lnTo>
                  <a:pt x="0" y="0"/>
                </a:lnTo>
                <a:lnTo>
                  <a:pt x="0" y="204317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5625" y="3005054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81425" y="3005054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4400" y="3005054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1787271"/>
            <a:ext cx="6266180" cy="3121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9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95" dirty="0">
              <a:solidFill>
                <a:srgbClr val="FF0066"/>
              </a:solidFill>
              <a:latin typeface="Arial"/>
              <a:cs typeface="Arial"/>
            </a:endParaRPr>
          </a:p>
          <a:p>
            <a:pPr marL="12700" algn="l" rtl="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Find the mode of the given</a:t>
            </a:r>
            <a:r>
              <a:rPr sz="3200" b="1" spc="-20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data:</a:t>
            </a:r>
            <a:endParaRPr sz="3200" dirty="0">
              <a:latin typeface="Arial"/>
              <a:cs typeface="Arial"/>
            </a:endParaRPr>
          </a:p>
          <a:p>
            <a:pPr marL="2268220" algn="l" rtl="0">
              <a:lnSpc>
                <a:spcPct val="100000"/>
              </a:lnSpc>
              <a:spcBef>
                <a:spcPts val="1920"/>
              </a:spcBef>
            </a:pPr>
            <a:r>
              <a:rPr sz="3200" b="1" spc="-5" dirty="0">
                <a:latin typeface="Arial"/>
                <a:cs typeface="Arial"/>
              </a:rPr>
              <a:t>4,7,4,7,8,9,7,4,10</a:t>
            </a:r>
            <a:endParaRPr sz="3200" dirty="0"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358140" algn="l" rtl="0">
              <a:lnSpc>
                <a:spcPct val="100000"/>
              </a:lnSpc>
              <a:spcBef>
                <a:spcPts val="2405"/>
              </a:spcBef>
            </a:pPr>
            <a:r>
              <a:rPr sz="3900" i="1" spc="35" dirty="0">
                <a:latin typeface="Times New Roman"/>
                <a:cs typeface="Times New Roman"/>
              </a:rPr>
              <a:t>Mod </a:t>
            </a:r>
            <a:r>
              <a:rPr sz="3900" spc="110" dirty="0">
                <a:latin typeface="Symbol"/>
                <a:cs typeface="Symbol"/>
              </a:rPr>
              <a:t></a:t>
            </a:r>
            <a:r>
              <a:rPr sz="3900" spc="5" dirty="0">
                <a:latin typeface="Times New Roman"/>
                <a:cs typeface="Times New Roman"/>
              </a:rPr>
              <a:t> </a:t>
            </a:r>
            <a:r>
              <a:rPr sz="3900" spc="30" dirty="0">
                <a:latin typeface="Times New Roman"/>
                <a:cs typeface="Times New Roman"/>
              </a:rPr>
              <a:t>7,4</a:t>
            </a: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14625" y="3005054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9000" y="3005054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5400" y="3005054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075" y="1522475"/>
            <a:ext cx="8308848" cy="2503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1752600"/>
            <a:ext cx="7848600" cy="1794081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70"/>
              </a:spcBef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9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95" dirty="0">
              <a:solidFill>
                <a:srgbClr val="FF0066"/>
              </a:solidFill>
              <a:latin typeface="Arial"/>
              <a:cs typeface="Arial"/>
            </a:endParaRPr>
          </a:p>
          <a:p>
            <a:pPr marL="91440" algn="l" rtl="0">
              <a:lnSpc>
                <a:spcPct val="100000"/>
              </a:lnSpc>
              <a:spcBef>
                <a:spcPts val="270"/>
              </a:spcBef>
            </a:pPr>
            <a:r>
              <a:rPr sz="3200" b="1" dirty="0">
                <a:latin typeface="Arial"/>
                <a:cs typeface="Arial"/>
              </a:rPr>
              <a:t>Find the mode of the given</a:t>
            </a:r>
            <a:r>
              <a:rPr sz="3200" b="1" spc="-20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data:</a:t>
            </a:r>
            <a:endParaRPr sz="3200" dirty="0">
              <a:latin typeface="Arial"/>
              <a:cs typeface="Arial"/>
            </a:endParaRPr>
          </a:p>
          <a:p>
            <a:pPr marL="2468880" algn="l" rtl="0">
              <a:lnSpc>
                <a:spcPct val="100000"/>
              </a:lnSpc>
              <a:spcBef>
                <a:spcPts val="1920"/>
              </a:spcBef>
            </a:pPr>
            <a:r>
              <a:rPr sz="3200" b="1" spc="-20" dirty="0">
                <a:latin typeface="Arial"/>
                <a:cs typeface="Arial"/>
              </a:rPr>
              <a:t>4,9,8,12,11,7,15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4607305"/>
            <a:ext cx="3386454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There is no</a:t>
            </a:r>
            <a:r>
              <a:rPr sz="3200" b="1" spc="-1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mode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075" y="1522475"/>
            <a:ext cx="8308848" cy="2503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1752600"/>
            <a:ext cx="7848600" cy="1794081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70"/>
              </a:spcBef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9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95" dirty="0">
              <a:solidFill>
                <a:srgbClr val="FF0066"/>
              </a:solidFill>
              <a:latin typeface="Arial"/>
              <a:cs typeface="Arial"/>
            </a:endParaRPr>
          </a:p>
          <a:p>
            <a:pPr marL="91440" algn="l" rtl="0">
              <a:lnSpc>
                <a:spcPct val="100000"/>
              </a:lnSpc>
              <a:spcBef>
                <a:spcPts val="270"/>
              </a:spcBef>
            </a:pPr>
            <a:r>
              <a:rPr sz="3200" b="1" dirty="0">
                <a:latin typeface="Arial"/>
                <a:cs typeface="Arial"/>
              </a:rPr>
              <a:t>Find the mode of the given</a:t>
            </a:r>
            <a:r>
              <a:rPr sz="3200" b="1" spc="-20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data:</a:t>
            </a:r>
            <a:endParaRPr sz="3200" dirty="0">
              <a:latin typeface="Arial"/>
              <a:cs typeface="Arial"/>
            </a:endParaRPr>
          </a:p>
          <a:p>
            <a:pPr algn="ctr" rtl="0">
              <a:lnSpc>
                <a:spcPct val="100000"/>
              </a:lnSpc>
              <a:spcBef>
                <a:spcPts val="1920"/>
              </a:spcBef>
            </a:pPr>
            <a:r>
              <a:rPr sz="3200" b="1" spc="-5" dirty="0">
                <a:latin typeface="Arial"/>
                <a:cs typeface="Arial"/>
              </a:rPr>
              <a:t>4,4,5,5,6,6,7,7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4607305"/>
            <a:ext cx="3386454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There is no</a:t>
            </a:r>
            <a:r>
              <a:rPr sz="3200" b="1" spc="-1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mode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6738" y="1600200"/>
            <a:ext cx="6771861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1600" y="1697553"/>
            <a:ext cx="5943600" cy="350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algn="l" rtl="0">
              <a:lnSpc>
                <a:spcPct val="100000"/>
              </a:lnSpc>
            </a:pPr>
            <a:r>
              <a:rPr sz="3200" b="1" spc="-70" dirty="0">
                <a:solidFill>
                  <a:srgbClr val="006600"/>
                </a:solidFill>
                <a:latin typeface="Times New Roman"/>
                <a:cs typeface="Times New Roman"/>
              </a:rPr>
              <a:t>We </a:t>
            </a:r>
            <a:r>
              <a:rPr sz="3200" b="1" spc="-5" dirty="0">
                <a:solidFill>
                  <a:srgbClr val="006600"/>
                </a:solidFill>
                <a:latin typeface="Times New Roman"/>
                <a:cs typeface="Times New Roman"/>
              </a:rPr>
              <a:t>will </a:t>
            </a:r>
            <a:r>
              <a:rPr sz="3200" b="1" dirty="0">
                <a:solidFill>
                  <a:srgbClr val="006600"/>
                </a:solidFill>
                <a:latin typeface="Times New Roman"/>
                <a:cs typeface="Times New Roman"/>
              </a:rPr>
              <a:t>examine </a:t>
            </a:r>
            <a:r>
              <a:rPr sz="3200" b="1" spc="-5" dirty="0">
                <a:solidFill>
                  <a:srgbClr val="006600"/>
                </a:solidFill>
                <a:latin typeface="Times New Roman"/>
                <a:cs typeface="Times New Roman"/>
              </a:rPr>
              <a:t>:</a:t>
            </a:r>
            <a:endParaRPr sz="3200" b="1" dirty="0">
              <a:latin typeface="Times New Roman"/>
              <a:cs typeface="Times New Roman"/>
            </a:endParaRPr>
          </a:p>
          <a:p>
            <a:pPr marL="12700" algn="l" rtl="0">
              <a:lnSpc>
                <a:spcPct val="100000"/>
              </a:lnSpc>
              <a:spcBef>
                <a:spcPts val="1515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r>
              <a:rPr sz="2800" dirty="0">
                <a:latin typeface="Tahoma"/>
                <a:cs typeface="Tahoma"/>
              </a:rPr>
              <a:t>Mean</a:t>
            </a:r>
          </a:p>
          <a:p>
            <a:pPr marL="12700" algn="l" rtl="0">
              <a:lnSpc>
                <a:spcPct val="100000"/>
              </a:lnSpc>
              <a:spcBef>
                <a:spcPts val="1390"/>
              </a:spcBef>
            </a:pPr>
            <a:r>
              <a:rPr sz="2800" spc="-15" dirty="0">
                <a:latin typeface="Arial"/>
                <a:cs typeface="Arial"/>
              </a:rPr>
              <a:t>•</a:t>
            </a:r>
            <a:r>
              <a:rPr sz="2800" spc="-15" dirty="0">
                <a:latin typeface="Tahoma"/>
                <a:cs typeface="Tahoma"/>
              </a:rPr>
              <a:t>Weighted</a:t>
            </a:r>
            <a:r>
              <a:rPr sz="2800" spc="-10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Mean</a:t>
            </a:r>
          </a:p>
          <a:p>
            <a:pPr marL="12700" algn="l" rtl="0">
              <a:lnSpc>
                <a:spcPct val="100000"/>
              </a:lnSpc>
              <a:spcBef>
                <a:spcPts val="149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r>
              <a:rPr sz="2800" dirty="0">
                <a:latin typeface="Tahoma"/>
                <a:cs typeface="Tahoma"/>
              </a:rPr>
              <a:t>Median</a:t>
            </a:r>
          </a:p>
          <a:p>
            <a:pPr marL="12700" algn="l" rtl="0">
              <a:lnSpc>
                <a:spcPct val="100000"/>
              </a:lnSpc>
              <a:spcBef>
                <a:spcPts val="144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r>
              <a:rPr sz="2800" dirty="0">
                <a:latin typeface="Tahoma"/>
                <a:cs typeface="Tahoma"/>
              </a:rPr>
              <a:t>Mode</a:t>
            </a:r>
          </a:p>
          <a:p>
            <a:pPr marL="12700" algn="l" rtl="0">
              <a:lnSpc>
                <a:spcPct val="100000"/>
              </a:lnSpc>
              <a:spcBef>
                <a:spcPts val="1390"/>
              </a:spcBef>
            </a:pPr>
            <a:endParaRPr sz="2400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1362" y="3933273"/>
            <a:ext cx="7467600" cy="1311275"/>
          </a:xfrm>
          <a:custGeom>
            <a:avLst/>
            <a:gdLst/>
            <a:ahLst/>
            <a:cxnLst/>
            <a:rect l="l" t="t" r="r" b="b"/>
            <a:pathLst>
              <a:path w="7467600" h="1311275">
                <a:moveTo>
                  <a:pt x="0" y="1311275"/>
                </a:moveTo>
                <a:lnTo>
                  <a:pt x="7467600" y="1311275"/>
                </a:lnTo>
                <a:lnTo>
                  <a:pt x="7467600" y="0"/>
                </a:lnTo>
                <a:lnTo>
                  <a:pt x="0" y="0"/>
                </a:lnTo>
                <a:lnTo>
                  <a:pt x="0" y="131127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38200" y="3946525"/>
            <a:ext cx="7467600" cy="1058623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75"/>
              </a:spcBef>
            </a:pP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sz="3200" b="1" spc="-10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lang="ar-SA" sz="3200" b="1" spc="-105" dirty="0">
              <a:solidFill>
                <a:srgbClr val="FF0066"/>
              </a:solidFill>
              <a:latin typeface="Arial"/>
              <a:cs typeface="Arial"/>
            </a:endParaRPr>
          </a:p>
          <a:p>
            <a:pPr marL="91440" algn="l" rtl="0">
              <a:lnSpc>
                <a:spcPct val="100000"/>
              </a:lnSpc>
              <a:spcBef>
                <a:spcPts val="275"/>
              </a:spcBef>
            </a:pPr>
            <a:r>
              <a:rPr sz="3200" spc="-5" dirty="0">
                <a:latin typeface="Arial"/>
                <a:cs typeface="Arial"/>
              </a:rPr>
              <a:t>find the mode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A,A,B,C,D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02646" y="4419600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5120" y="4419600"/>
            <a:ext cx="381000" cy="685800"/>
          </a:xfrm>
          <a:custGeom>
            <a:avLst/>
            <a:gdLst/>
            <a:ahLst/>
            <a:cxnLst/>
            <a:rect l="l" t="t" r="r" b="b"/>
            <a:pathLst>
              <a:path w="381000" h="685800">
                <a:moveTo>
                  <a:pt x="0" y="342900"/>
                </a:moveTo>
                <a:lnTo>
                  <a:pt x="3070" y="281268"/>
                </a:lnTo>
                <a:lnTo>
                  <a:pt x="11924" y="223259"/>
                </a:lnTo>
                <a:lnTo>
                  <a:pt x="26020" y="169841"/>
                </a:lnTo>
                <a:lnTo>
                  <a:pt x="44821" y="121982"/>
                </a:lnTo>
                <a:lnTo>
                  <a:pt x="67785" y="80652"/>
                </a:lnTo>
                <a:lnTo>
                  <a:pt x="94375" y="46820"/>
                </a:lnTo>
                <a:lnTo>
                  <a:pt x="124050" y="21455"/>
                </a:lnTo>
                <a:lnTo>
                  <a:pt x="190500" y="0"/>
                </a:lnTo>
                <a:lnTo>
                  <a:pt x="224728" y="5525"/>
                </a:lnTo>
                <a:lnTo>
                  <a:pt x="256949" y="21455"/>
                </a:lnTo>
                <a:lnTo>
                  <a:pt x="286624" y="46820"/>
                </a:lnTo>
                <a:lnTo>
                  <a:pt x="313214" y="80652"/>
                </a:lnTo>
                <a:lnTo>
                  <a:pt x="336178" y="121982"/>
                </a:lnTo>
                <a:lnTo>
                  <a:pt x="354979" y="169841"/>
                </a:lnTo>
                <a:lnTo>
                  <a:pt x="369075" y="223259"/>
                </a:lnTo>
                <a:lnTo>
                  <a:pt x="377929" y="281268"/>
                </a:lnTo>
                <a:lnTo>
                  <a:pt x="381000" y="342900"/>
                </a:lnTo>
                <a:lnTo>
                  <a:pt x="377929" y="404531"/>
                </a:lnTo>
                <a:lnTo>
                  <a:pt x="369075" y="462540"/>
                </a:lnTo>
                <a:lnTo>
                  <a:pt x="354979" y="515958"/>
                </a:lnTo>
                <a:lnTo>
                  <a:pt x="336178" y="563817"/>
                </a:lnTo>
                <a:lnTo>
                  <a:pt x="313214" y="605147"/>
                </a:lnTo>
                <a:lnTo>
                  <a:pt x="286624" y="638979"/>
                </a:lnTo>
                <a:lnTo>
                  <a:pt x="256949" y="664344"/>
                </a:lnTo>
                <a:lnTo>
                  <a:pt x="190500" y="685800"/>
                </a:lnTo>
                <a:lnTo>
                  <a:pt x="156271" y="680274"/>
                </a:lnTo>
                <a:lnTo>
                  <a:pt x="124050" y="664344"/>
                </a:lnTo>
                <a:lnTo>
                  <a:pt x="94375" y="638979"/>
                </a:lnTo>
                <a:lnTo>
                  <a:pt x="67785" y="605147"/>
                </a:lnTo>
                <a:lnTo>
                  <a:pt x="44821" y="563817"/>
                </a:lnTo>
                <a:lnTo>
                  <a:pt x="26020" y="515958"/>
                </a:lnTo>
                <a:lnTo>
                  <a:pt x="11924" y="462540"/>
                </a:lnTo>
                <a:lnTo>
                  <a:pt x="3070" y="404531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8232" y="5311249"/>
            <a:ext cx="2368414" cy="605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900" i="1" spc="40" dirty="0">
                <a:latin typeface="Times New Roman"/>
                <a:cs typeface="Times New Roman"/>
              </a:rPr>
              <a:t>Mod </a:t>
            </a:r>
            <a:r>
              <a:rPr sz="3900" spc="114" dirty="0">
                <a:latin typeface="Symbol"/>
                <a:cs typeface="Symbol"/>
              </a:rPr>
              <a:t></a:t>
            </a:r>
            <a:r>
              <a:rPr sz="3900" spc="375" dirty="0">
                <a:latin typeface="Times New Roman"/>
                <a:cs typeface="Times New Roman"/>
              </a:rPr>
              <a:t> </a:t>
            </a:r>
            <a:r>
              <a:rPr sz="3900" i="1" spc="130" dirty="0">
                <a:latin typeface="Times New Roman"/>
                <a:cs typeface="Times New Roman"/>
              </a:rPr>
              <a:t>A</a:t>
            </a: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939" y="415290"/>
            <a:ext cx="7257415" cy="342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Some </a:t>
            </a: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advantage </a:t>
            </a: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of using the</a:t>
            </a:r>
            <a:r>
              <a:rPr sz="3200" b="1" spc="-180" dirty="0">
                <a:solidFill>
                  <a:srgbClr val="FF33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mode:</a:t>
            </a:r>
            <a:endParaRPr sz="3200" dirty="0"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  <a:spcBef>
                <a:spcPts val="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062990" indent="-515620" algn="l" rtl="0">
              <a:lnSpc>
                <a:spcPct val="100000"/>
              </a:lnSpc>
              <a:buAutoNum type="arabicPeriod"/>
              <a:tabLst>
                <a:tab pos="1062990" algn="l"/>
                <a:tab pos="1063625" algn="l"/>
              </a:tabLst>
            </a:pPr>
            <a:r>
              <a:rPr sz="2400" spc="-5" dirty="0">
                <a:latin typeface="Arial"/>
                <a:cs typeface="Arial"/>
              </a:rPr>
              <a:t>Don’t </a:t>
            </a:r>
            <a:r>
              <a:rPr sz="2400" spc="-10" dirty="0">
                <a:latin typeface="Arial"/>
                <a:cs typeface="Arial"/>
              </a:rPr>
              <a:t>affected </a:t>
            </a:r>
            <a:r>
              <a:rPr sz="2400" spc="-5" dirty="0">
                <a:latin typeface="Arial"/>
                <a:cs typeface="Arial"/>
              </a:rPr>
              <a:t>by the extreme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values.</a:t>
            </a:r>
            <a:endParaRPr sz="2400" dirty="0">
              <a:latin typeface="Arial"/>
              <a:cs typeface="Arial"/>
            </a:endParaRPr>
          </a:p>
          <a:p>
            <a:pPr marL="1062990" indent="-515620" algn="l" rtl="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1062990" algn="l"/>
                <a:tab pos="1063625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can be calculated with the open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frequencies</a:t>
            </a:r>
            <a:endParaRPr sz="2400" dirty="0">
              <a:latin typeface="Arial"/>
              <a:cs typeface="Arial"/>
            </a:endParaRPr>
          </a:p>
          <a:p>
            <a:pPr marL="1062990" algn="l" rtl="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table.</a:t>
            </a:r>
            <a:endParaRPr sz="2400" dirty="0">
              <a:latin typeface="Arial"/>
              <a:cs typeface="Arial"/>
            </a:endParaRPr>
          </a:p>
          <a:p>
            <a:pPr marL="1062990" indent="-515620" algn="l" rtl="0">
              <a:lnSpc>
                <a:spcPct val="100000"/>
              </a:lnSpc>
              <a:spcBef>
                <a:spcPts val="1440"/>
              </a:spcBef>
              <a:buAutoNum type="arabicPeriod" startAt="3"/>
              <a:tabLst>
                <a:tab pos="1062990" algn="l"/>
                <a:tab pos="1063625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can be used with qualitative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data.</a:t>
            </a:r>
          </a:p>
          <a:p>
            <a:pPr marL="1062990" indent="-515620" algn="l" rtl="0">
              <a:lnSpc>
                <a:spcPct val="100000"/>
              </a:lnSpc>
              <a:spcBef>
                <a:spcPts val="1440"/>
              </a:spcBef>
              <a:buAutoNum type="arabicPeriod" startAt="3"/>
              <a:tabLst>
                <a:tab pos="1062990" algn="l"/>
                <a:tab pos="1063625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easy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measurement.</a:t>
            </a:r>
          </a:p>
        </p:txBody>
      </p:sp>
      <p:sp>
        <p:nvSpPr>
          <p:cNvPr id="10" name="object 10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939" y="415290"/>
            <a:ext cx="8037195" cy="3775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Some </a:t>
            </a:r>
            <a:r>
              <a:rPr sz="3200" b="1" spc="-5" dirty="0">
                <a:solidFill>
                  <a:srgbClr val="FF3399"/>
                </a:solidFill>
                <a:latin typeface="Arial"/>
                <a:cs typeface="Arial"/>
              </a:rPr>
              <a:t>disadvantage </a:t>
            </a: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of using the</a:t>
            </a:r>
            <a:r>
              <a:rPr sz="3200" b="1" spc="-185" dirty="0">
                <a:solidFill>
                  <a:srgbClr val="FF33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mode</a:t>
            </a:r>
            <a:endParaRPr sz="3200" dirty="0">
              <a:latin typeface="Arial"/>
              <a:cs typeface="Arial"/>
            </a:endParaRPr>
          </a:p>
          <a:p>
            <a:pPr algn="l" rtl="0"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4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89050" marR="5080" indent="-514350" algn="l" rtl="0">
              <a:lnSpc>
                <a:spcPct val="150100"/>
              </a:lnSpc>
              <a:buAutoNum type="arabicPeriod"/>
            </a:pPr>
            <a:r>
              <a:rPr sz="3200" spc="5" dirty="0">
                <a:latin typeface="Arial"/>
                <a:cs typeface="Arial"/>
              </a:rPr>
              <a:t>It </a:t>
            </a:r>
            <a:r>
              <a:rPr sz="3200" spc="-5" dirty="0">
                <a:latin typeface="Arial"/>
                <a:cs typeface="Arial"/>
              </a:rPr>
              <a:t>don’t takes </a:t>
            </a:r>
            <a:r>
              <a:rPr sz="3200" dirty="0">
                <a:latin typeface="Arial"/>
                <a:cs typeface="Arial"/>
              </a:rPr>
              <a:t>every entry into account.</a:t>
            </a:r>
          </a:p>
          <a:p>
            <a:pPr marL="774700" algn="l" rtl="0">
              <a:lnSpc>
                <a:spcPct val="100000"/>
              </a:lnSpc>
              <a:spcBef>
                <a:spcPts val="1920"/>
              </a:spcBef>
            </a:pPr>
            <a:r>
              <a:rPr lang="en-US" sz="3200" spc="5" dirty="0">
                <a:latin typeface="Arial"/>
                <a:cs typeface="Arial"/>
              </a:rPr>
              <a:t>2. </a:t>
            </a:r>
            <a:r>
              <a:rPr sz="3200" spc="5" dirty="0">
                <a:latin typeface="Arial"/>
                <a:cs typeface="Arial"/>
              </a:rPr>
              <a:t>Some </a:t>
            </a:r>
            <a:r>
              <a:rPr sz="3200" dirty="0">
                <a:latin typeface="Arial"/>
                <a:cs typeface="Arial"/>
              </a:rPr>
              <a:t>data have no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mode.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82578" y="228600"/>
            <a:ext cx="1256665" cy="106680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70"/>
              </a:spcBef>
            </a:pPr>
            <a:r>
              <a:rPr sz="3200" b="1" dirty="0">
                <a:solidFill>
                  <a:srgbClr val="FF3399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0876" y="0"/>
            <a:ext cx="8842248" cy="2449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25476"/>
            <a:ext cx="8382000" cy="2092960"/>
          </a:xfrm>
          <a:custGeom>
            <a:avLst/>
            <a:gdLst/>
            <a:ahLst/>
            <a:cxnLst/>
            <a:rect l="l" t="t" r="r" b="b"/>
            <a:pathLst>
              <a:path w="8382000" h="2092960">
                <a:moveTo>
                  <a:pt x="0" y="2092833"/>
                </a:moveTo>
                <a:lnTo>
                  <a:pt x="8382000" y="2092833"/>
                </a:lnTo>
                <a:lnTo>
                  <a:pt x="8382000" y="0"/>
                </a:lnTo>
                <a:lnTo>
                  <a:pt x="0" y="0"/>
                </a:lnTo>
                <a:lnTo>
                  <a:pt x="0" y="209283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159639"/>
            <a:ext cx="7849234" cy="199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Example</a:t>
            </a:r>
            <a:r>
              <a:rPr lang="ar-SA" sz="3200" b="1" spc="-5" dirty="0">
                <a:solidFill>
                  <a:srgbClr val="FF0066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 marL="12700" marR="5080" algn="l" rtl="0">
              <a:lnSpc>
                <a:spcPct val="100000"/>
              </a:lnSpc>
              <a:spcBef>
                <a:spcPts val="1695"/>
              </a:spcBef>
            </a:pPr>
            <a:r>
              <a:rPr sz="2800" b="1" spc="-5" dirty="0">
                <a:latin typeface="Arial"/>
                <a:cs typeface="Arial"/>
              </a:rPr>
              <a:t>Find the mean, median, and the </a:t>
            </a:r>
            <a:r>
              <a:rPr sz="2800" b="1" spc="-10" dirty="0">
                <a:latin typeface="Arial"/>
                <a:cs typeface="Arial"/>
              </a:rPr>
              <a:t>mode </a:t>
            </a:r>
            <a:r>
              <a:rPr sz="2800" b="1" spc="-5" dirty="0">
                <a:latin typeface="Arial"/>
                <a:cs typeface="Arial"/>
              </a:rPr>
              <a:t>of these  data , Determine which measure of central  tendency is the best to represent the</a:t>
            </a:r>
            <a:r>
              <a:rPr sz="2800" b="1" spc="1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data?</a:t>
            </a: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62634" y="2542966"/>
          <a:ext cx="7242399" cy="1406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4249">
                <a:tc>
                  <a:txBody>
                    <a:bodyPr/>
                    <a:lstStyle/>
                    <a:p>
                      <a:pPr marL="127000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2825"/>
                        </a:lnSpc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5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22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9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65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93444" y="4125968"/>
            <a:ext cx="205486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dirty="0">
                <a:solidFill>
                  <a:srgbClr val="009999"/>
                </a:solidFill>
                <a:latin typeface="Arial"/>
                <a:cs typeface="Arial"/>
              </a:rPr>
              <a:t>The</a:t>
            </a:r>
            <a:r>
              <a:rPr sz="3200" b="1" spc="-13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9999"/>
                </a:solidFill>
                <a:latin typeface="Arial"/>
                <a:cs typeface="Arial"/>
              </a:rPr>
              <a:t>mean: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78259" y="5359275"/>
            <a:ext cx="537845" cy="0"/>
          </a:xfrm>
          <a:custGeom>
            <a:avLst/>
            <a:gdLst/>
            <a:ahLst/>
            <a:cxnLst/>
            <a:rect l="l" t="t" r="r" b="b"/>
            <a:pathLst>
              <a:path w="537845">
                <a:moveTo>
                  <a:pt x="0" y="0"/>
                </a:moveTo>
                <a:lnTo>
                  <a:pt x="537572" y="0"/>
                </a:lnTo>
              </a:path>
            </a:pathLst>
          </a:custGeom>
          <a:ln w="14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67163" y="5368154"/>
            <a:ext cx="36893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" dirty="0">
                <a:latin typeface="Times New Roman"/>
                <a:cs typeface="Times New Roman"/>
              </a:rPr>
              <a:t>20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5470" y="4888104"/>
            <a:ext cx="54038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" dirty="0">
                <a:latin typeface="Times New Roman"/>
                <a:cs typeface="Times New Roman"/>
              </a:rPr>
              <a:t>475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97199" y="5102147"/>
            <a:ext cx="899794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2700" spc="25" dirty="0">
                <a:latin typeface="Symbol"/>
                <a:cs typeface="Symbol"/>
              </a:rPr>
              <a:t></a:t>
            </a:r>
            <a:r>
              <a:rPr sz="2700" spc="-160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23.8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86815" y="5102147"/>
            <a:ext cx="21717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25" dirty="0">
                <a:latin typeface="Symbol"/>
                <a:cs typeface="Symbol"/>
              </a:rPr>
              <a:t>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19800" y="4840406"/>
            <a:ext cx="899794" cy="1055496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381000"/>
                </a:moveTo>
                <a:lnTo>
                  <a:pt x="2818" y="336563"/>
                </a:lnTo>
                <a:lnTo>
                  <a:pt x="11065" y="293634"/>
                </a:lnTo>
                <a:lnTo>
                  <a:pt x="24426" y="252497"/>
                </a:lnTo>
                <a:lnTo>
                  <a:pt x="42587" y="213437"/>
                </a:lnTo>
                <a:lnTo>
                  <a:pt x="65234" y="176742"/>
                </a:lnTo>
                <a:lnTo>
                  <a:pt x="92053" y="142696"/>
                </a:lnTo>
                <a:lnTo>
                  <a:pt x="122729" y="111585"/>
                </a:lnTo>
                <a:lnTo>
                  <a:pt x="156949" y="83695"/>
                </a:lnTo>
                <a:lnTo>
                  <a:pt x="194399" y="59312"/>
                </a:lnTo>
                <a:lnTo>
                  <a:pt x="234764" y="38722"/>
                </a:lnTo>
                <a:lnTo>
                  <a:pt x="277731" y="22209"/>
                </a:lnTo>
                <a:lnTo>
                  <a:pt x="322985" y="10061"/>
                </a:lnTo>
                <a:lnTo>
                  <a:pt x="370213" y="2563"/>
                </a:lnTo>
                <a:lnTo>
                  <a:pt x="419100" y="0"/>
                </a:lnTo>
                <a:lnTo>
                  <a:pt x="467986" y="2563"/>
                </a:lnTo>
                <a:lnTo>
                  <a:pt x="515214" y="10061"/>
                </a:lnTo>
                <a:lnTo>
                  <a:pt x="560468" y="22209"/>
                </a:lnTo>
                <a:lnTo>
                  <a:pt x="603435" y="38722"/>
                </a:lnTo>
                <a:lnTo>
                  <a:pt x="643800" y="59312"/>
                </a:lnTo>
                <a:lnTo>
                  <a:pt x="681250" y="83695"/>
                </a:lnTo>
                <a:lnTo>
                  <a:pt x="715470" y="111585"/>
                </a:lnTo>
                <a:lnTo>
                  <a:pt x="746146" y="142696"/>
                </a:lnTo>
                <a:lnTo>
                  <a:pt x="772965" y="176742"/>
                </a:lnTo>
                <a:lnTo>
                  <a:pt x="795612" y="213437"/>
                </a:lnTo>
                <a:lnTo>
                  <a:pt x="813773" y="252497"/>
                </a:lnTo>
                <a:lnTo>
                  <a:pt x="827134" y="293634"/>
                </a:lnTo>
                <a:lnTo>
                  <a:pt x="835381" y="336563"/>
                </a:lnTo>
                <a:lnTo>
                  <a:pt x="838200" y="381000"/>
                </a:lnTo>
                <a:lnTo>
                  <a:pt x="835381" y="425436"/>
                </a:lnTo>
                <a:lnTo>
                  <a:pt x="827134" y="468365"/>
                </a:lnTo>
                <a:lnTo>
                  <a:pt x="813773" y="509502"/>
                </a:lnTo>
                <a:lnTo>
                  <a:pt x="795612" y="548562"/>
                </a:lnTo>
                <a:lnTo>
                  <a:pt x="772965" y="585257"/>
                </a:lnTo>
                <a:lnTo>
                  <a:pt x="746146" y="619303"/>
                </a:lnTo>
                <a:lnTo>
                  <a:pt x="715470" y="650414"/>
                </a:lnTo>
                <a:lnTo>
                  <a:pt x="681250" y="678304"/>
                </a:lnTo>
                <a:lnTo>
                  <a:pt x="643800" y="702687"/>
                </a:lnTo>
                <a:lnTo>
                  <a:pt x="603435" y="723277"/>
                </a:lnTo>
                <a:lnTo>
                  <a:pt x="560468" y="739790"/>
                </a:lnTo>
                <a:lnTo>
                  <a:pt x="515214" y="751938"/>
                </a:lnTo>
                <a:lnTo>
                  <a:pt x="467986" y="759436"/>
                </a:lnTo>
                <a:lnTo>
                  <a:pt x="419100" y="762000"/>
                </a:lnTo>
                <a:lnTo>
                  <a:pt x="370213" y="759436"/>
                </a:lnTo>
                <a:lnTo>
                  <a:pt x="322985" y="751938"/>
                </a:lnTo>
                <a:lnTo>
                  <a:pt x="277731" y="739790"/>
                </a:lnTo>
                <a:lnTo>
                  <a:pt x="234764" y="723277"/>
                </a:lnTo>
                <a:lnTo>
                  <a:pt x="194399" y="702687"/>
                </a:lnTo>
                <a:lnTo>
                  <a:pt x="156949" y="678304"/>
                </a:lnTo>
                <a:lnTo>
                  <a:pt x="122729" y="650414"/>
                </a:lnTo>
                <a:lnTo>
                  <a:pt x="92053" y="619303"/>
                </a:lnTo>
                <a:lnTo>
                  <a:pt x="65234" y="585257"/>
                </a:lnTo>
                <a:lnTo>
                  <a:pt x="42587" y="548562"/>
                </a:lnTo>
                <a:lnTo>
                  <a:pt x="24426" y="509502"/>
                </a:lnTo>
                <a:lnTo>
                  <a:pt x="11065" y="468365"/>
                </a:lnTo>
                <a:lnTo>
                  <a:pt x="2818" y="425436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كائن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617987"/>
              </p:ext>
            </p:extLst>
          </p:nvPr>
        </p:nvGraphicFramePr>
        <p:xfrm>
          <a:off x="3081434" y="4700127"/>
          <a:ext cx="1336053" cy="1336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3" imgW="609480" imgH="609480" progId="Equation.3">
                  <p:embed/>
                </p:oleObj>
              </mc:Choice>
              <mc:Fallback>
                <p:oleObj name="معادلة" r:id="rId3" imgW="609480" imgH="609480" progId="Equation.3">
                  <p:embed/>
                  <p:pic>
                    <p:nvPicPr>
                      <p:cNvPr id="0" name="كائن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434" y="4700127"/>
                        <a:ext cx="1336053" cy="1336053"/>
                      </a:xfrm>
                      <a:prstGeom prst="rect">
                        <a:avLst/>
                      </a:prstGeom>
                      <a:solidFill>
                        <a:srgbClr val="FAC09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428625"/>
          </a:xfrm>
          <a:custGeom>
            <a:avLst/>
            <a:gdLst/>
            <a:ahLst/>
            <a:cxnLst/>
            <a:rect l="l" t="t" r="r" b="b"/>
            <a:pathLst>
              <a:path w="936625" h="428625">
                <a:moveTo>
                  <a:pt x="0" y="428625"/>
                </a:moveTo>
                <a:lnTo>
                  <a:pt x="936625" y="428625"/>
                </a:lnTo>
                <a:lnTo>
                  <a:pt x="936625" y="0"/>
                </a:lnTo>
                <a:lnTo>
                  <a:pt x="0" y="0"/>
                </a:lnTo>
                <a:lnTo>
                  <a:pt x="0" y="428625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4450" y="762000"/>
            <a:ext cx="1098550" cy="533400"/>
          </a:xfrm>
          <a:custGeom>
            <a:avLst/>
            <a:gdLst/>
            <a:ahLst/>
            <a:cxnLst/>
            <a:rect l="l" t="t" r="r" b="b"/>
            <a:pathLst>
              <a:path w="1098550" h="533400">
                <a:moveTo>
                  <a:pt x="0" y="533400"/>
                </a:moveTo>
                <a:lnTo>
                  <a:pt x="1098550" y="533400"/>
                </a:lnTo>
                <a:lnTo>
                  <a:pt x="109855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97686" y="866185"/>
          <a:ext cx="7242425" cy="1407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4246">
                <a:tc>
                  <a:txBody>
                    <a:bodyPr/>
                    <a:lstStyle/>
                    <a:p>
                      <a:pPr marL="127000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2825"/>
                        </a:lnSpc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7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1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24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65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59740" y="3082925"/>
            <a:ext cx="142494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5" dirty="0">
                <a:solidFill>
                  <a:srgbClr val="009999"/>
                </a:solidFill>
                <a:latin typeface="Arial"/>
                <a:cs typeface="Arial"/>
              </a:rPr>
              <a:t>M</a:t>
            </a:r>
            <a:r>
              <a:rPr sz="3200" b="1" spc="-15" dirty="0">
                <a:solidFill>
                  <a:srgbClr val="009999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009999"/>
                </a:solidFill>
                <a:latin typeface="Arial"/>
                <a:cs typeface="Arial"/>
              </a:rPr>
              <a:t>di</a:t>
            </a:r>
            <a:r>
              <a:rPr sz="3200" b="1" spc="-15" dirty="0">
                <a:solidFill>
                  <a:srgbClr val="009999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009999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41908" y="3403456"/>
            <a:ext cx="1128395" cy="0"/>
          </a:xfrm>
          <a:custGeom>
            <a:avLst/>
            <a:gdLst/>
            <a:ahLst/>
            <a:cxnLst/>
            <a:rect l="l" t="t" r="r" b="b"/>
            <a:pathLst>
              <a:path w="1128395">
                <a:moveTo>
                  <a:pt x="0" y="0"/>
                </a:moveTo>
                <a:lnTo>
                  <a:pt x="1127910" y="0"/>
                </a:lnTo>
              </a:path>
            </a:pathLst>
          </a:custGeom>
          <a:ln w="157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99555" y="3413326"/>
            <a:ext cx="22034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30" dirty="0">
                <a:latin typeface="Times New Roman"/>
                <a:cs typeface="Times New Roman"/>
              </a:rPr>
              <a:t>2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3589" y="3117759"/>
            <a:ext cx="3355340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  <a:tabLst>
                <a:tab pos="828040" algn="l"/>
              </a:tabLst>
            </a:pPr>
            <a:r>
              <a:rPr sz="3000" i="1" spc="-20" dirty="0">
                <a:latin typeface="Times New Roman"/>
                <a:cs typeface="Times New Roman"/>
              </a:rPr>
              <a:t>Med	</a:t>
            </a:r>
            <a:r>
              <a:rPr sz="3000" spc="35" dirty="0">
                <a:latin typeface="Symbol"/>
                <a:cs typeface="Symbol"/>
              </a:rPr>
              <a:t>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4500" spc="22" baseline="34259" dirty="0">
                <a:latin typeface="Times New Roman"/>
                <a:cs typeface="Times New Roman"/>
              </a:rPr>
              <a:t>21 </a:t>
            </a:r>
            <a:r>
              <a:rPr sz="4500" spc="52" baseline="34259" dirty="0">
                <a:latin typeface="Symbol"/>
                <a:cs typeface="Symbol"/>
              </a:rPr>
              <a:t></a:t>
            </a:r>
            <a:r>
              <a:rPr sz="4500" spc="-847" baseline="34259" dirty="0">
                <a:latin typeface="Times New Roman"/>
                <a:cs typeface="Times New Roman"/>
              </a:rPr>
              <a:t> </a:t>
            </a:r>
            <a:r>
              <a:rPr sz="4500" spc="22" baseline="34259" dirty="0">
                <a:latin typeface="Times New Roman"/>
                <a:cs typeface="Times New Roman"/>
              </a:rPr>
              <a:t>22 </a:t>
            </a:r>
            <a:r>
              <a:rPr sz="3000" spc="35" dirty="0">
                <a:latin typeface="Symbol"/>
                <a:cs typeface="Symbol"/>
              </a:rPr>
              <a:t>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21.5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15000" y="2971800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381000"/>
                </a:moveTo>
                <a:lnTo>
                  <a:pt x="2818" y="336563"/>
                </a:lnTo>
                <a:lnTo>
                  <a:pt x="11065" y="293634"/>
                </a:lnTo>
                <a:lnTo>
                  <a:pt x="24426" y="252497"/>
                </a:lnTo>
                <a:lnTo>
                  <a:pt x="42587" y="213437"/>
                </a:lnTo>
                <a:lnTo>
                  <a:pt x="65234" y="176742"/>
                </a:lnTo>
                <a:lnTo>
                  <a:pt x="92053" y="142696"/>
                </a:lnTo>
                <a:lnTo>
                  <a:pt x="122729" y="111585"/>
                </a:lnTo>
                <a:lnTo>
                  <a:pt x="156949" y="83695"/>
                </a:lnTo>
                <a:lnTo>
                  <a:pt x="194399" y="59312"/>
                </a:lnTo>
                <a:lnTo>
                  <a:pt x="234764" y="38722"/>
                </a:lnTo>
                <a:lnTo>
                  <a:pt x="277731" y="22209"/>
                </a:lnTo>
                <a:lnTo>
                  <a:pt x="322985" y="10061"/>
                </a:lnTo>
                <a:lnTo>
                  <a:pt x="370213" y="2563"/>
                </a:lnTo>
                <a:lnTo>
                  <a:pt x="419100" y="0"/>
                </a:lnTo>
                <a:lnTo>
                  <a:pt x="467986" y="2563"/>
                </a:lnTo>
                <a:lnTo>
                  <a:pt x="515214" y="10061"/>
                </a:lnTo>
                <a:lnTo>
                  <a:pt x="560468" y="22209"/>
                </a:lnTo>
                <a:lnTo>
                  <a:pt x="603435" y="38722"/>
                </a:lnTo>
                <a:lnTo>
                  <a:pt x="643800" y="59312"/>
                </a:lnTo>
                <a:lnTo>
                  <a:pt x="681250" y="83695"/>
                </a:lnTo>
                <a:lnTo>
                  <a:pt x="715470" y="111585"/>
                </a:lnTo>
                <a:lnTo>
                  <a:pt x="746146" y="142696"/>
                </a:lnTo>
                <a:lnTo>
                  <a:pt x="772965" y="176742"/>
                </a:lnTo>
                <a:lnTo>
                  <a:pt x="795612" y="213437"/>
                </a:lnTo>
                <a:lnTo>
                  <a:pt x="813773" y="252497"/>
                </a:lnTo>
                <a:lnTo>
                  <a:pt x="827134" y="293634"/>
                </a:lnTo>
                <a:lnTo>
                  <a:pt x="835381" y="336563"/>
                </a:lnTo>
                <a:lnTo>
                  <a:pt x="838200" y="381000"/>
                </a:lnTo>
                <a:lnTo>
                  <a:pt x="835381" y="425436"/>
                </a:lnTo>
                <a:lnTo>
                  <a:pt x="827134" y="468365"/>
                </a:lnTo>
                <a:lnTo>
                  <a:pt x="813773" y="509502"/>
                </a:lnTo>
                <a:lnTo>
                  <a:pt x="795612" y="548562"/>
                </a:lnTo>
                <a:lnTo>
                  <a:pt x="772965" y="585257"/>
                </a:lnTo>
                <a:lnTo>
                  <a:pt x="746146" y="619303"/>
                </a:lnTo>
                <a:lnTo>
                  <a:pt x="715470" y="650414"/>
                </a:lnTo>
                <a:lnTo>
                  <a:pt x="681250" y="678304"/>
                </a:lnTo>
                <a:lnTo>
                  <a:pt x="643800" y="702687"/>
                </a:lnTo>
                <a:lnTo>
                  <a:pt x="603435" y="723277"/>
                </a:lnTo>
                <a:lnTo>
                  <a:pt x="560468" y="739790"/>
                </a:lnTo>
                <a:lnTo>
                  <a:pt x="515214" y="751938"/>
                </a:lnTo>
                <a:lnTo>
                  <a:pt x="467986" y="759436"/>
                </a:lnTo>
                <a:lnTo>
                  <a:pt x="419100" y="762000"/>
                </a:lnTo>
                <a:lnTo>
                  <a:pt x="370213" y="759436"/>
                </a:lnTo>
                <a:lnTo>
                  <a:pt x="322985" y="751938"/>
                </a:lnTo>
                <a:lnTo>
                  <a:pt x="277731" y="739790"/>
                </a:lnTo>
                <a:lnTo>
                  <a:pt x="234764" y="723277"/>
                </a:lnTo>
                <a:lnTo>
                  <a:pt x="194399" y="702687"/>
                </a:lnTo>
                <a:lnTo>
                  <a:pt x="156949" y="678304"/>
                </a:lnTo>
                <a:lnTo>
                  <a:pt x="122729" y="650414"/>
                </a:lnTo>
                <a:lnTo>
                  <a:pt x="92053" y="619303"/>
                </a:lnTo>
                <a:lnTo>
                  <a:pt x="65234" y="585257"/>
                </a:lnTo>
                <a:lnTo>
                  <a:pt x="42587" y="548562"/>
                </a:lnTo>
                <a:lnTo>
                  <a:pt x="24426" y="509502"/>
                </a:lnTo>
                <a:lnTo>
                  <a:pt x="11065" y="468365"/>
                </a:lnTo>
                <a:lnTo>
                  <a:pt x="2818" y="425436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264667"/>
            <a:ext cx="674878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Sort the data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lowest to </a:t>
            </a:r>
            <a:r>
              <a:rPr sz="2800" dirty="0">
                <a:latin typeface="Arial"/>
                <a:cs typeface="Arial"/>
              </a:rPr>
              <a:t>highest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values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57575" y="1250950"/>
            <a:ext cx="1905000" cy="609600"/>
          </a:xfrm>
          <a:custGeom>
            <a:avLst/>
            <a:gdLst/>
            <a:ahLst/>
            <a:cxnLst/>
            <a:rect l="l" t="t" r="r" b="b"/>
            <a:pathLst>
              <a:path w="1905000" h="609600">
                <a:moveTo>
                  <a:pt x="0" y="304800"/>
                </a:moveTo>
                <a:lnTo>
                  <a:pt x="10327" y="259772"/>
                </a:lnTo>
                <a:lnTo>
                  <a:pt x="40329" y="216792"/>
                </a:lnTo>
                <a:lnTo>
                  <a:pt x="88530" y="176330"/>
                </a:lnTo>
                <a:lnTo>
                  <a:pt x="153457" y="138860"/>
                </a:lnTo>
                <a:lnTo>
                  <a:pt x="191733" y="121394"/>
                </a:lnTo>
                <a:lnTo>
                  <a:pt x="233638" y="104853"/>
                </a:lnTo>
                <a:lnTo>
                  <a:pt x="278987" y="89296"/>
                </a:lnTo>
                <a:lnTo>
                  <a:pt x="327597" y="74783"/>
                </a:lnTo>
                <a:lnTo>
                  <a:pt x="379283" y="61371"/>
                </a:lnTo>
                <a:lnTo>
                  <a:pt x="433861" y="49120"/>
                </a:lnTo>
                <a:lnTo>
                  <a:pt x="491147" y="38090"/>
                </a:lnTo>
                <a:lnTo>
                  <a:pt x="550957" y="28338"/>
                </a:lnTo>
                <a:lnTo>
                  <a:pt x="613106" y="19925"/>
                </a:lnTo>
                <a:lnTo>
                  <a:pt x="677411" y="12909"/>
                </a:lnTo>
                <a:lnTo>
                  <a:pt x="743687" y="7350"/>
                </a:lnTo>
                <a:lnTo>
                  <a:pt x="811750" y="3306"/>
                </a:lnTo>
                <a:lnTo>
                  <a:pt x="881415" y="836"/>
                </a:lnTo>
                <a:lnTo>
                  <a:pt x="952500" y="0"/>
                </a:lnTo>
                <a:lnTo>
                  <a:pt x="1023584" y="836"/>
                </a:lnTo>
                <a:lnTo>
                  <a:pt x="1093249" y="3306"/>
                </a:lnTo>
                <a:lnTo>
                  <a:pt x="1161312" y="7350"/>
                </a:lnTo>
                <a:lnTo>
                  <a:pt x="1227588" y="12909"/>
                </a:lnTo>
                <a:lnTo>
                  <a:pt x="1291893" y="19925"/>
                </a:lnTo>
                <a:lnTo>
                  <a:pt x="1354042" y="28338"/>
                </a:lnTo>
                <a:lnTo>
                  <a:pt x="1413852" y="38090"/>
                </a:lnTo>
                <a:lnTo>
                  <a:pt x="1471138" y="49120"/>
                </a:lnTo>
                <a:lnTo>
                  <a:pt x="1525716" y="61371"/>
                </a:lnTo>
                <a:lnTo>
                  <a:pt x="1577402" y="74783"/>
                </a:lnTo>
                <a:lnTo>
                  <a:pt x="1626012" y="89296"/>
                </a:lnTo>
                <a:lnTo>
                  <a:pt x="1671361" y="104853"/>
                </a:lnTo>
                <a:lnTo>
                  <a:pt x="1713266" y="121394"/>
                </a:lnTo>
                <a:lnTo>
                  <a:pt x="1751542" y="138860"/>
                </a:lnTo>
                <a:lnTo>
                  <a:pt x="1786004" y="157192"/>
                </a:lnTo>
                <a:lnTo>
                  <a:pt x="1842752" y="196216"/>
                </a:lnTo>
                <a:lnTo>
                  <a:pt x="1882038" y="237997"/>
                </a:lnTo>
                <a:lnTo>
                  <a:pt x="1902387" y="282060"/>
                </a:lnTo>
                <a:lnTo>
                  <a:pt x="1905000" y="304800"/>
                </a:lnTo>
                <a:lnTo>
                  <a:pt x="1902387" y="327555"/>
                </a:lnTo>
                <a:lnTo>
                  <a:pt x="1894672" y="349855"/>
                </a:lnTo>
                <a:lnTo>
                  <a:pt x="1864670" y="392854"/>
                </a:lnTo>
                <a:lnTo>
                  <a:pt x="1816469" y="433324"/>
                </a:lnTo>
                <a:lnTo>
                  <a:pt x="1751542" y="470795"/>
                </a:lnTo>
                <a:lnTo>
                  <a:pt x="1713266" y="488259"/>
                </a:lnTo>
                <a:lnTo>
                  <a:pt x="1671361" y="504797"/>
                </a:lnTo>
                <a:lnTo>
                  <a:pt x="1626012" y="520350"/>
                </a:lnTo>
                <a:lnTo>
                  <a:pt x="1577402" y="534859"/>
                </a:lnTo>
                <a:lnTo>
                  <a:pt x="1525716" y="548266"/>
                </a:lnTo>
                <a:lnTo>
                  <a:pt x="1471138" y="560511"/>
                </a:lnTo>
                <a:lnTo>
                  <a:pt x="1413852" y="571536"/>
                </a:lnTo>
                <a:lnTo>
                  <a:pt x="1354042" y="581281"/>
                </a:lnTo>
                <a:lnTo>
                  <a:pt x="1291893" y="589689"/>
                </a:lnTo>
                <a:lnTo>
                  <a:pt x="1227588" y="596700"/>
                </a:lnTo>
                <a:lnTo>
                  <a:pt x="1161312" y="602255"/>
                </a:lnTo>
                <a:lnTo>
                  <a:pt x="1093249" y="606296"/>
                </a:lnTo>
                <a:lnTo>
                  <a:pt x="1023584" y="608764"/>
                </a:lnTo>
                <a:lnTo>
                  <a:pt x="952500" y="609600"/>
                </a:lnTo>
                <a:lnTo>
                  <a:pt x="881415" y="608764"/>
                </a:lnTo>
                <a:lnTo>
                  <a:pt x="811750" y="606296"/>
                </a:lnTo>
                <a:lnTo>
                  <a:pt x="743687" y="602255"/>
                </a:lnTo>
                <a:lnTo>
                  <a:pt x="677411" y="596700"/>
                </a:lnTo>
                <a:lnTo>
                  <a:pt x="613106" y="589689"/>
                </a:lnTo>
                <a:lnTo>
                  <a:pt x="550957" y="581281"/>
                </a:lnTo>
                <a:lnTo>
                  <a:pt x="491147" y="571536"/>
                </a:lnTo>
                <a:lnTo>
                  <a:pt x="433861" y="560511"/>
                </a:lnTo>
                <a:lnTo>
                  <a:pt x="379283" y="548266"/>
                </a:lnTo>
                <a:lnTo>
                  <a:pt x="327597" y="534859"/>
                </a:lnTo>
                <a:lnTo>
                  <a:pt x="278987" y="520350"/>
                </a:lnTo>
                <a:lnTo>
                  <a:pt x="233638" y="504797"/>
                </a:lnTo>
                <a:lnTo>
                  <a:pt x="191733" y="488259"/>
                </a:lnTo>
                <a:lnTo>
                  <a:pt x="153457" y="470795"/>
                </a:lnTo>
                <a:lnTo>
                  <a:pt x="118995" y="452464"/>
                </a:lnTo>
                <a:lnTo>
                  <a:pt x="62247" y="413434"/>
                </a:lnTo>
                <a:lnTo>
                  <a:pt x="22961" y="371641"/>
                </a:lnTo>
                <a:lnTo>
                  <a:pt x="2612" y="327555"/>
                </a:lnTo>
                <a:lnTo>
                  <a:pt x="0" y="304800"/>
                </a:lnTo>
                <a:close/>
              </a:path>
            </a:pathLst>
          </a:custGeom>
          <a:ln w="38100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5940" y="4180204"/>
            <a:ext cx="108775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5" dirty="0">
                <a:solidFill>
                  <a:srgbClr val="009999"/>
                </a:solidFill>
                <a:latin typeface="Arial"/>
                <a:cs typeface="Arial"/>
              </a:rPr>
              <a:t>M</a:t>
            </a:r>
            <a:r>
              <a:rPr sz="3200" b="1" spc="-10" dirty="0">
                <a:solidFill>
                  <a:srgbClr val="009999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009999"/>
                </a:solidFill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3684" y="4159818"/>
            <a:ext cx="154241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000" i="1" spc="25" dirty="0">
                <a:latin typeface="Times New Roman"/>
                <a:cs typeface="Times New Roman"/>
              </a:rPr>
              <a:t>Mod </a:t>
            </a:r>
            <a:r>
              <a:rPr sz="3000" spc="85" dirty="0">
                <a:latin typeface="Symbol"/>
                <a:cs typeface="Symbol"/>
              </a:rPr>
              <a:t>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20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46550" y="4070350"/>
            <a:ext cx="533400" cy="685800"/>
          </a:xfrm>
          <a:custGeom>
            <a:avLst/>
            <a:gdLst/>
            <a:ahLst/>
            <a:cxnLst/>
            <a:rect l="l" t="t" r="r" b="b"/>
            <a:pathLst>
              <a:path w="533400" h="685800">
                <a:moveTo>
                  <a:pt x="0" y="342900"/>
                </a:moveTo>
                <a:lnTo>
                  <a:pt x="3489" y="287285"/>
                </a:lnTo>
                <a:lnTo>
                  <a:pt x="13594" y="234525"/>
                </a:lnTo>
                <a:lnTo>
                  <a:pt x="29763" y="185327"/>
                </a:lnTo>
                <a:lnTo>
                  <a:pt x="51450" y="140396"/>
                </a:lnTo>
                <a:lnTo>
                  <a:pt x="78104" y="100441"/>
                </a:lnTo>
                <a:lnTo>
                  <a:pt x="109179" y="66165"/>
                </a:lnTo>
                <a:lnTo>
                  <a:pt x="144124" y="38277"/>
                </a:lnTo>
                <a:lnTo>
                  <a:pt x="182392" y="17483"/>
                </a:lnTo>
                <a:lnTo>
                  <a:pt x="223433" y="4488"/>
                </a:lnTo>
                <a:lnTo>
                  <a:pt x="266700" y="0"/>
                </a:lnTo>
                <a:lnTo>
                  <a:pt x="309966" y="4488"/>
                </a:lnTo>
                <a:lnTo>
                  <a:pt x="351007" y="17483"/>
                </a:lnTo>
                <a:lnTo>
                  <a:pt x="389275" y="38277"/>
                </a:lnTo>
                <a:lnTo>
                  <a:pt x="424220" y="66165"/>
                </a:lnTo>
                <a:lnTo>
                  <a:pt x="455295" y="100441"/>
                </a:lnTo>
                <a:lnTo>
                  <a:pt x="481949" y="140396"/>
                </a:lnTo>
                <a:lnTo>
                  <a:pt x="503636" y="185327"/>
                </a:lnTo>
                <a:lnTo>
                  <a:pt x="519805" y="234525"/>
                </a:lnTo>
                <a:lnTo>
                  <a:pt x="529910" y="287285"/>
                </a:lnTo>
                <a:lnTo>
                  <a:pt x="533400" y="342900"/>
                </a:lnTo>
                <a:lnTo>
                  <a:pt x="529910" y="398514"/>
                </a:lnTo>
                <a:lnTo>
                  <a:pt x="519805" y="451274"/>
                </a:lnTo>
                <a:lnTo>
                  <a:pt x="503636" y="500472"/>
                </a:lnTo>
                <a:lnTo>
                  <a:pt x="481949" y="545403"/>
                </a:lnTo>
                <a:lnTo>
                  <a:pt x="455295" y="585358"/>
                </a:lnTo>
                <a:lnTo>
                  <a:pt x="424220" y="619634"/>
                </a:lnTo>
                <a:lnTo>
                  <a:pt x="389275" y="647522"/>
                </a:lnTo>
                <a:lnTo>
                  <a:pt x="351007" y="668316"/>
                </a:lnTo>
                <a:lnTo>
                  <a:pt x="309966" y="681311"/>
                </a:lnTo>
                <a:lnTo>
                  <a:pt x="266700" y="685800"/>
                </a:lnTo>
                <a:lnTo>
                  <a:pt x="223433" y="681311"/>
                </a:lnTo>
                <a:lnTo>
                  <a:pt x="182392" y="668316"/>
                </a:lnTo>
                <a:lnTo>
                  <a:pt x="144124" y="647522"/>
                </a:lnTo>
                <a:lnTo>
                  <a:pt x="109179" y="619634"/>
                </a:lnTo>
                <a:lnTo>
                  <a:pt x="78104" y="585358"/>
                </a:lnTo>
                <a:lnTo>
                  <a:pt x="51450" y="545403"/>
                </a:lnTo>
                <a:lnTo>
                  <a:pt x="29763" y="500472"/>
                </a:lnTo>
                <a:lnTo>
                  <a:pt x="13594" y="451274"/>
                </a:lnTo>
                <a:lnTo>
                  <a:pt x="3489" y="398514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40" y="5140705"/>
            <a:ext cx="106299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solidFill>
                  <a:srgbClr val="009999"/>
                </a:solidFill>
                <a:latin typeface="Arial"/>
                <a:cs typeface="Arial"/>
              </a:rPr>
              <a:t>Mean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8108" y="531453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2578" y="0"/>
                </a:lnTo>
              </a:path>
            </a:pathLst>
          </a:custGeom>
          <a:ln w="170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21835" y="5148445"/>
            <a:ext cx="1443990" cy="521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350" i="1" spc="75" dirty="0">
                <a:latin typeface="Times New Roman"/>
                <a:cs typeface="Times New Roman"/>
              </a:rPr>
              <a:t>x </a:t>
            </a:r>
            <a:r>
              <a:rPr sz="3350" spc="95" dirty="0">
                <a:latin typeface="Symbol"/>
                <a:cs typeface="Symbol"/>
              </a:rPr>
              <a:t></a:t>
            </a:r>
            <a:r>
              <a:rPr sz="3350" spc="-155" dirty="0">
                <a:latin typeface="Times New Roman"/>
                <a:cs typeface="Times New Roman"/>
              </a:rPr>
              <a:t> </a:t>
            </a:r>
            <a:r>
              <a:rPr sz="3350" spc="25" dirty="0">
                <a:latin typeface="Times New Roman"/>
                <a:cs typeface="Times New Roman"/>
              </a:rPr>
              <a:t>23.8</a:t>
            </a:r>
            <a:endParaRPr sz="335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33800" y="5029200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381000"/>
                </a:moveTo>
                <a:lnTo>
                  <a:pt x="2818" y="336563"/>
                </a:lnTo>
                <a:lnTo>
                  <a:pt x="11065" y="293634"/>
                </a:lnTo>
                <a:lnTo>
                  <a:pt x="24426" y="252497"/>
                </a:lnTo>
                <a:lnTo>
                  <a:pt x="42587" y="213437"/>
                </a:lnTo>
                <a:lnTo>
                  <a:pt x="65234" y="176742"/>
                </a:lnTo>
                <a:lnTo>
                  <a:pt x="92053" y="142696"/>
                </a:lnTo>
                <a:lnTo>
                  <a:pt x="122729" y="111585"/>
                </a:lnTo>
                <a:lnTo>
                  <a:pt x="156949" y="83695"/>
                </a:lnTo>
                <a:lnTo>
                  <a:pt x="194399" y="59312"/>
                </a:lnTo>
                <a:lnTo>
                  <a:pt x="234764" y="38722"/>
                </a:lnTo>
                <a:lnTo>
                  <a:pt x="277731" y="22209"/>
                </a:lnTo>
                <a:lnTo>
                  <a:pt x="322985" y="10061"/>
                </a:lnTo>
                <a:lnTo>
                  <a:pt x="370213" y="2563"/>
                </a:lnTo>
                <a:lnTo>
                  <a:pt x="419100" y="0"/>
                </a:lnTo>
                <a:lnTo>
                  <a:pt x="467986" y="2563"/>
                </a:lnTo>
                <a:lnTo>
                  <a:pt x="515214" y="10061"/>
                </a:lnTo>
                <a:lnTo>
                  <a:pt x="560468" y="22209"/>
                </a:lnTo>
                <a:lnTo>
                  <a:pt x="603435" y="38722"/>
                </a:lnTo>
                <a:lnTo>
                  <a:pt x="643800" y="59312"/>
                </a:lnTo>
                <a:lnTo>
                  <a:pt x="681250" y="83695"/>
                </a:lnTo>
                <a:lnTo>
                  <a:pt x="715470" y="111585"/>
                </a:lnTo>
                <a:lnTo>
                  <a:pt x="746146" y="142696"/>
                </a:lnTo>
                <a:lnTo>
                  <a:pt x="772965" y="176742"/>
                </a:lnTo>
                <a:lnTo>
                  <a:pt x="795612" y="213437"/>
                </a:lnTo>
                <a:lnTo>
                  <a:pt x="813773" y="252497"/>
                </a:lnTo>
                <a:lnTo>
                  <a:pt x="827134" y="293634"/>
                </a:lnTo>
                <a:lnTo>
                  <a:pt x="835381" y="336563"/>
                </a:lnTo>
                <a:lnTo>
                  <a:pt x="838200" y="381000"/>
                </a:lnTo>
                <a:lnTo>
                  <a:pt x="835381" y="425433"/>
                </a:lnTo>
                <a:lnTo>
                  <a:pt x="827134" y="468361"/>
                </a:lnTo>
                <a:lnTo>
                  <a:pt x="813773" y="509497"/>
                </a:lnTo>
                <a:lnTo>
                  <a:pt x="795612" y="548556"/>
                </a:lnTo>
                <a:lnTo>
                  <a:pt x="772965" y="585252"/>
                </a:lnTo>
                <a:lnTo>
                  <a:pt x="746146" y="619298"/>
                </a:lnTo>
                <a:lnTo>
                  <a:pt x="715470" y="650409"/>
                </a:lnTo>
                <a:lnTo>
                  <a:pt x="681250" y="678300"/>
                </a:lnTo>
                <a:lnTo>
                  <a:pt x="643800" y="702684"/>
                </a:lnTo>
                <a:lnTo>
                  <a:pt x="603435" y="723275"/>
                </a:lnTo>
                <a:lnTo>
                  <a:pt x="560468" y="739788"/>
                </a:lnTo>
                <a:lnTo>
                  <a:pt x="515214" y="751937"/>
                </a:lnTo>
                <a:lnTo>
                  <a:pt x="467986" y="759436"/>
                </a:lnTo>
                <a:lnTo>
                  <a:pt x="419100" y="762000"/>
                </a:lnTo>
                <a:lnTo>
                  <a:pt x="370213" y="759436"/>
                </a:lnTo>
                <a:lnTo>
                  <a:pt x="322985" y="751937"/>
                </a:lnTo>
                <a:lnTo>
                  <a:pt x="277731" y="739788"/>
                </a:lnTo>
                <a:lnTo>
                  <a:pt x="234764" y="723275"/>
                </a:lnTo>
                <a:lnTo>
                  <a:pt x="194399" y="702684"/>
                </a:lnTo>
                <a:lnTo>
                  <a:pt x="156949" y="678300"/>
                </a:lnTo>
                <a:lnTo>
                  <a:pt x="122729" y="650409"/>
                </a:lnTo>
                <a:lnTo>
                  <a:pt x="92053" y="619298"/>
                </a:lnTo>
                <a:lnTo>
                  <a:pt x="65234" y="585252"/>
                </a:lnTo>
                <a:lnTo>
                  <a:pt x="42587" y="548556"/>
                </a:lnTo>
                <a:lnTo>
                  <a:pt x="24426" y="509497"/>
                </a:lnTo>
                <a:lnTo>
                  <a:pt x="11065" y="468361"/>
                </a:lnTo>
                <a:lnTo>
                  <a:pt x="2818" y="425433"/>
                </a:lnTo>
                <a:lnTo>
                  <a:pt x="0" y="381000"/>
                </a:lnTo>
                <a:close/>
              </a:path>
            </a:pathLst>
          </a:custGeom>
          <a:ln w="38100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مستطيل 19"/>
          <p:cNvSpPr/>
          <p:nvPr/>
        </p:nvSpPr>
        <p:spPr>
          <a:xfrm>
            <a:off x="4836231" y="5188935"/>
            <a:ext cx="1549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It is the best </a:t>
            </a:r>
            <a:endParaRPr lang="ar-SA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1724587"/>
            <a:ext cx="8534400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3550" y="2514600"/>
            <a:ext cx="8113725" cy="249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2- Measures of dispersion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05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 txBox="1"/>
          <p:nvPr/>
        </p:nvSpPr>
        <p:spPr>
          <a:xfrm>
            <a:off x="409461" y="1196975"/>
            <a:ext cx="553974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600" b="1" spc="-105" dirty="0">
                <a:latin typeface="Times New Roman"/>
                <a:cs typeface="Times New Roman"/>
              </a:rPr>
              <a:t>We </a:t>
            </a:r>
            <a:r>
              <a:rPr sz="3600" b="1" spc="-5" dirty="0">
                <a:latin typeface="Times New Roman"/>
                <a:cs typeface="Times New Roman"/>
              </a:rPr>
              <a:t>will </a:t>
            </a:r>
            <a:r>
              <a:rPr sz="3600" b="1" dirty="0">
                <a:latin typeface="Times New Roman"/>
                <a:cs typeface="Times New Roman"/>
              </a:rPr>
              <a:t>learn </a:t>
            </a:r>
            <a:r>
              <a:rPr lang="en-US" sz="3600" b="1" dirty="0">
                <a:latin typeface="Times New Roman"/>
                <a:cs typeface="Times New Roman"/>
              </a:rPr>
              <a:t>about</a:t>
            </a:r>
            <a:r>
              <a:rPr sz="3600" b="1" spc="-10" dirty="0">
                <a:latin typeface="Times New Roman"/>
                <a:cs typeface="Times New Roman"/>
              </a:rPr>
              <a:t>: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152400" y="2133600"/>
            <a:ext cx="4572000" cy="2483372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0955" rIns="0" bIns="0" rtlCol="0">
            <a:spAutoFit/>
          </a:bodyPr>
          <a:lstStyle/>
          <a:p>
            <a:pPr marL="92710" algn="l" rtl="0">
              <a:lnSpc>
                <a:spcPct val="100000"/>
              </a:lnSpc>
              <a:spcBef>
                <a:spcPts val="165"/>
              </a:spcBef>
              <a:buAutoNum type="arabicPlain"/>
              <a:tabLst>
                <a:tab pos="514350" algn="l"/>
              </a:tabLst>
            </a:pPr>
            <a:r>
              <a:rPr lang="ar-SA" sz="3200" b="1" spc="-10" dirty="0">
                <a:latin typeface="Calibri"/>
                <a:cs typeface="Calibri"/>
              </a:rPr>
              <a:t>-</a:t>
            </a:r>
            <a:r>
              <a:rPr sz="3200" b="1" spc="-10" dirty="0">
                <a:latin typeface="Calibri"/>
                <a:cs typeface="Calibri"/>
              </a:rPr>
              <a:t>Range</a:t>
            </a:r>
            <a:endParaRPr sz="3200" dirty="0">
              <a:latin typeface="Calibri"/>
              <a:cs typeface="Calibri"/>
            </a:endParaRPr>
          </a:p>
          <a:p>
            <a:pPr marL="92710" marR="250190" algn="l" rtl="0">
              <a:lnSpc>
                <a:spcPct val="100000"/>
              </a:lnSpc>
              <a:buAutoNum type="arabicPlain"/>
              <a:tabLst>
                <a:tab pos="514350" algn="l"/>
              </a:tabLst>
            </a:pPr>
            <a:r>
              <a:rPr lang="ar-SA" sz="3200" b="1" spc="-25" dirty="0">
                <a:latin typeface="Calibri"/>
                <a:cs typeface="Calibri"/>
              </a:rPr>
              <a:t>-</a:t>
            </a:r>
            <a:r>
              <a:rPr sz="3200" b="1" spc="-25" dirty="0">
                <a:latin typeface="Calibri"/>
                <a:cs typeface="Calibri"/>
              </a:rPr>
              <a:t>Variance </a:t>
            </a:r>
            <a:endParaRPr lang="ar-SA" sz="3200" b="1" dirty="0">
              <a:latin typeface="Calibri"/>
              <a:cs typeface="Calibri"/>
            </a:endParaRPr>
          </a:p>
          <a:p>
            <a:pPr marL="92710" marR="250190" algn="l" rtl="0">
              <a:lnSpc>
                <a:spcPct val="100000"/>
              </a:lnSpc>
              <a:buAutoNum type="arabicPlain"/>
              <a:tabLst>
                <a:tab pos="514350" algn="l"/>
              </a:tabLst>
            </a:pPr>
            <a:r>
              <a:rPr lang="en-US" sz="3200" b="1" spc="-80" dirty="0">
                <a:latin typeface="Calibri"/>
                <a:cs typeface="Calibri"/>
              </a:rPr>
              <a:t>-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Standard  </a:t>
            </a:r>
            <a:r>
              <a:rPr sz="3200" b="1" spc="-5" dirty="0">
                <a:latin typeface="Calibri"/>
                <a:cs typeface="Calibri"/>
              </a:rPr>
              <a:t>Deviation</a:t>
            </a:r>
            <a:endParaRPr sz="3200" dirty="0">
              <a:latin typeface="Calibri"/>
              <a:cs typeface="Calibri"/>
            </a:endParaRPr>
          </a:p>
          <a:p>
            <a:pPr marL="92710" algn="l" rtl="0">
              <a:tabLst>
                <a:tab pos="514350" algn="l"/>
              </a:tabLst>
            </a:pPr>
            <a:r>
              <a:rPr lang="en-US" sz="3200" b="1" spc="-10" dirty="0">
                <a:cs typeface="Calibri"/>
              </a:rPr>
              <a:t>4-Coefficient </a:t>
            </a:r>
            <a:r>
              <a:rPr lang="en-US" sz="3200" b="1" dirty="0">
                <a:cs typeface="Calibri"/>
              </a:rPr>
              <a:t>of</a:t>
            </a:r>
            <a:r>
              <a:rPr lang="en-US" sz="3200" b="1" spc="-25" dirty="0">
                <a:cs typeface="Calibri"/>
              </a:rPr>
              <a:t> </a:t>
            </a:r>
            <a:r>
              <a:rPr lang="en-US" sz="3200" b="1" spc="-10" dirty="0">
                <a:cs typeface="Calibri"/>
              </a:rPr>
              <a:t>variance</a:t>
            </a:r>
            <a:endParaRPr lang="en-US" sz="3200" dirty="0">
              <a:cs typeface="Calibri"/>
            </a:endParaRPr>
          </a:p>
          <a:p>
            <a:pPr marL="92710" algn="l" rtl="0">
              <a:lnSpc>
                <a:spcPct val="100000"/>
              </a:lnSpc>
              <a:tabLst>
                <a:tab pos="514350" algn="l"/>
              </a:tabLst>
            </a:pP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0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مستطيل 3"/>
          <p:cNvSpPr/>
          <p:nvPr/>
        </p:nvSpPr>
        <p:spPr>
          <a:xfrm>
            <a:off x="2286000" y="2151728"/>
            <a:ext cx="480060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kern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First:  </a:t>
            </a:r>
          </a:p>
          <a:p>
            <a:pPr algn="ctr"/>
            <a:r>
              <a:rPr lang="en-US" sz="6000" b="1" kern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The Range</a:t>
            </a:r>
            <a:endParaRPr lang="ar-SA" sz="1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2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/>
          <p:cNvSpPr txBox="1">
            <a:spLocks/>
          </p:cNvSpPr>
          <p:nvPr/>
        </p:nvSpPr>
        <p:spPr>
          <a:xfrm>
            <a:off x="381000" y="274064"/>
            <a:ext cx="433537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l"/>
            <a:r>
              <a:rPr lang="en-US" sz="4000" b="1" spc="-10">
                <a:solidFill>
                  <a:srgbClr val="C00000"/>
                </a:solidFill>
              </a:rPr>
              <a:t>Definition </a:t>
            </a:r>
            <a:r>
              <a:rPr lang="en-US" sz="4000" b="1" spc="-5">
                <a:solidFill>
                  <a:srgbClr val="C00000"/>
                </a:solidFill>
              </a:rPr>
              <a:t>of</a:t>
            </a:r>
            <a:r>
              <a:rPr lang="en-US" sz="4000" b="1" spc="-55">
                <a:solidFill>
                  <a:srgbClr val="C00000"/>
                </a:solidFill>
              </a:rPr>
              <a:t> </a:t>
            </a:r>
            <a:r>
              <a:rPr lang="en-US" sz="4000" b="1" spc="-25">
                <a:solidFill>
                  <a:srgbClr val="C00000"/>
                </a:solidFill>
              </a:rPr>
              <a:t>range: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28599" y="1988820"/>
            <a:ext cx="8286750" cy="1569720"/>
          </a:xfrm>
          <a:prstGeom prst="rect">
            <a:avLst/>
          </a:prstGeom>
          <a:solidFill>
            <a:srgbClr val="F7F8AC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10" marR="125095" algn="l" rtl="0">
              <a:lnSpc>
                <a:spcPct val="100000"/>
              </a:lnSpc>
              <a:spcBef>
                <a:spcPts val="260"/>
              </a:spcBef>
              <a:tabLst>
                <a:tab pos="4079240" algn="l"/>
              </a:tabLst>
            </a:pP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b="1" dirty="0">
                <a:latin typeface="Times New Roman"/>
                <a:cs typeface="Times New Roman"/>
              </a:rPr>
              <a:t>range </a:t>
            </a:r>
            <a:r>
              <a:rPr sz="3200" dirty="0">
                <a:latin typeface="Times New Roman"/>
                <a:cs typeface="Times New Roman"/>
              </a:rPr>
              <a:t>of a data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set	is the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difference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between  the </a:t>
            </a:r>
            <a:r>
              <a:rPr sz="3200" spc="5" dirty="0">
                <a:latin typeface="Times New Roman"/>
                <a:cs typeface="Times New Roman"/>
              </a:rPr>
              <a:t>maximum and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5" dirty="0">
                <a:latin typeface="Times New Roman"/>
                <a:cs typeface="Times New Roman"/>
              </a:rPr>
              <a:t>minimum </a:t>
            </a:r>
            <a:r>
              <a:rPr sz="3200" dirty="0">
                <a:latin typeface="Times New Roman"/>
                <a:cs typeface="Times New Roman"/>
              </a:rPr>
              <a:t>data entries in  the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set</a:t>
            </a:r>
            <a:r>
              <a:rPr sz="18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406704" y="4534154"/>
            <a:ext cx="8402955" cy="499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R = maximum data entry </a:t>
            </a:r>
            <a:r>
              <a:rPr sz="3200" b="1" dirty="0">
                <a:solidFill>
                  <a:srgbClr val="0070C0"/>
                </a:solidFill>
                <a:latin typeface="Times New Roman"/>
                <a:cs typeface="Times New Roman"/>
              </a:rPr>
              <a:t>–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minimum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data</a:t>
            </a:r>
            <a:r>
              <a:rPr sz="32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entry</a:t>
            </a: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22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مستطيل 3"/>
          <p:cNvSpPr/>
          <p:nvPr/>
        </p:nvSpPr>
        <p:spPr>
          <a:xfrm>
            <a:off x="76200" y="76200"/>
            <a:ext cx="21188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kern="0" spc="-15" dirty="0">
                <a:solidFill>
                  <a:srgbClr val="C00000"/>
                </a:solidFill>
                <a:ea typeface="+mj-ea"/>
              </a:rPr>
              <a:t>Example</a:t>
            </a:r>
            <a:endParaRPr lang="ar-SA" dirty="0"/>
          </a:p>
        </p:txBody>
      </p:sp>
      <p:sp>
        <p:nvSpPr>
          <p:cNvPr id="7" name="object 2"/>
          <p:cNvSpPr txBox="1"/>
          <p:nvPr/>
        </p:nvSpPr>
        <p:spPr>
          <a:xfrm>
            <a:off x="500037" y="1353566"/>
            <a:ext cx="8358505" cy="1005403"/>
          </a:xfrm>
          <a:prstGeom prst="rect">
            <a:avLst/>
          </a:prstGeom>
          <a:solidFill>
            <a:srgbClr val="F7F8AC"/>
          </a:solidFill>
        </p:spPr>
        <p:txBody>
          <a:bodyPr vert="horz" wrap="square" lIns="0" tIns="20320" rIns="0" bIns="0" rtlCol="0">
            <a:spAutoFit/>
          </a:bodyPr>
          <a:lstStyle/>
          <a:p>
            <a:pPr marL="94615" marR="854710" algn="l" rtl="0">
              <a:lnSpc>
                <a:spcPct val="100000"/>
              </a:lnSpc>
              <a:spcBef>
                <a:spcPts val="160"/>
              </a:spcBef>
              <a:tabLst>
                <a:tab pos="790575" algn="l"/>
                <a:tab pos="1490345" algn="l"/>
                <a:tab pos="2188845" algn="l"/>
                <a:tab pos="2886710" algn="l"/>
                <a:tab pos="3586479" algn="l"/>
              </a:tabLst>
            </a:pPr>
            <a:r>
              <a:rPr sz="3200" spc="-10" dirty="0">
                <a:latin typeface="Calibri"/>
                <a:cs typeface="Calibri"/>
              </a:rPr>
              <a:t>Calculate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range </a:t>
            </a:r>
            <a:r>
              <a:rPr sz="3200" spc="-5" dirty="0">
                <a:latin typeface="Calibri"/>
                <a:cs typeface="Calibri"/>
              </a:rPr>
              <a:t>of marks of the </a:t>
            </a:r>
            <a:r>
              <a:rPr sz="3200" spc="-10" dirty="0">
                <a:latin typeface="Calibri"/>
                <a:cs typeface="Calibri"/>
              </a:rPr>
              <a:t>students:  </a:t>
            </a:r>
            <a:r>
              <a:rPr sz="3200" spc="-5" dirty="0">
                <a:latin typeface="Calibri"/>
                <a:cs typeface="Calibri"/>
              </a:rPr>
              <a:t>82,	40,	62,	70,	30,	80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620064" y="2801873"/>
            <a:ext cx="8028940" cy="2598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Solution:</a:t>
            </a:r>
            <a:endParaRPr sz="3200" dirty="0">
              <a:latin typeface="Calibri"/>
              <a:cs typeface="Calibri"/>
            </a:endParaRPr>
          </a:p>
          <a:p>
            <a:pPr marL="245745" algn="l" rtl="0">
              <a:lnSpc>
                <a:spcPct val="100000"/>
              </a:lnSpc>
              <a:spcBef>
                <a:spcPts val="2020"/>
              </a:spcBef>
            </a:pPr>
            <a:r>
              <a:rPr sz="3200" dirty="0">
                <a:latin typeface="Times New Roman"/>
                <a:cs typeface="Times New Roman"/>
              </a:rPr>
              <a:t>R = maximum data entry – minimum data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entry</a:t>
            </a:r>
          </a:p>
          <a:p>
            <a:pPr algn="l" rtl="0"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418465" algn="l" rtl="0">
              <a:lnSpc>
                <a:spcPct val="100000"/>
              </a:lnSpc>
              <a:spcBef>
                <a:spcPts val="2285"/>
              </a:spcBef>
            </a:pPr>
            <a:r>
              <a:rPr sz="3700" spc="195" dirty="0">
                <a:latin typeface="Times New Roman"/>
                <a:cs typeface="Times New Roman"/>
              </a:rPr>
              <a:t>R</a:t>
            </a:r>
            <a:r>
              <a:rPr sz="3700" spc="155" dirty="0">
                <a:latin typeface="Times New Roman"/>
                <a:cs typeface="Times New Roman"/>
              </a:rPr>
              <a:t> </a:t>
            </a:r>
            <a:r>
              <a:rPr sz="3700" spc="160" dirty="0">
                <a:latin typeface="Symbol"/>
                <a:cs typeface="Symbol"/>
              </a:rPr>
              <a:t></a:t>
            </a:r>
            <a:r>
              <a:rPr sz="3700" spc="-195" dirty="0">
                <a:latin typeface="Times New Roman"/>
                <a:cs typeface="Times New Roman"/>
              </a:rPr>
              <a:t> </a:t>
            </a:r>
            <a:r>
              <a:rPr sz="3700" spc="80" dirty="0">
                <a:latin typeface="Times New Roman"/>
                <a:cs typeface="Times New Roman"/>
              </a:rPr>
              <a:t>82</a:t>
            </a:r>
            <a:r>
              <a:rPr sz="3700" spc="-330" dirty="0">
                <a:latin typeface="Times New Roman"/>
                <a:cs typeface="Times New Roman"/>
              </a:rPr>
              <a:t> </a:t>
            </a:r>
            <a:r>
              <a:rPr sz="3700" spc="160" dirty="0">
                <a:latin typeface="Symbol"/>
                <a:cs typeface="Symbol"/>
              </a:rPr>
              <a:t></a:t>
            </a:r>
            <a:r>
              <a:rPr sz="3700" spc="-409" dirty="0">
                <a:latin typeface="Times New Roman"/>
                <a:cs typeface="Times New Roman"/>
              </a:rPr>
              <a:t> </a:t>
            </a:r>
            <a:r>
              <a:rPr sz="3700" spc="80" dirty="0">
                <a:latin typeface="Times New Roman"/>
                <a:cs typeface="Times New Roman"/>
              </a:rPr>
              <a:t>30</a:t>
            </a:r>
            <a:r>
              <a:rPr sz="3700" spc="-55" dirty="0">
                <a:latin typeface="Times New Roman"/>
                <a:cs typeface="Times New Roman"/>
              </a:rPr>
              <a:t> </a:t>
            </a:r>
            <a:r>
              <a:rPr sz="3700" spc="160" dirty="0">
                <a:latin typeface="Symbol"/>
                <a:cs typeface="Symbol"/>
              </a:rPr>
              <a:t></a:t>
            </a:r>
            <a:r>
              <a:rPr sz="3700" spc="-125" dirty="0">
                <a:latin typeface="Times New Roman"/>
                <a:cs typeface="Times New Roman"/>
              </a:rPr>
              <a:t> </a:t>
            </a:r>
            <a:r>
              <a:rPr sz="3700" spc="80" dirty="0">
                <a:latin typeface="Times New Roman"/>
                <a:cs typeface="Times New Roman"/>
              </a:rPr>
              <a:t>52</a:t>
            </a:r>
            <a:endParaRPr sz="37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22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1691" y="762000"/>
            <a:ext cx="8700617" cy="693650"/>
          </a:xfrm>
          <a:prstGeom prst="rect">
            <a:avLst/>
          </a:prstGeom>
        </p:spPr>
        <p:txBody>
          <a:bodyPr vert="horz" wrap="square" lIns="0" tIns="77342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442595" algn="l"/>
            <a:r>
              <a:rPr lang="en-US" sz="4000" b="1" spc="-25">
                <a:solidFill>
                  <a:srgbClr val="0070C0"/>
                </a:solidFill>
                <a:latin typeface="Calibri"/>
                <a:cs typeface="Calibri"/>
              </a:rPr>
              <a:t>Advantages </a:t>
            </a:r>
            <a:r>
              <a:rPr lang="en-US" sz="4000" b="1" spc="-5">
                <a:solidFill>
                  <a:srgbClr val="0070C0"/>
                </a:solidFill>
                <a:latin typeface="Calibri"/>
                <a:cs typeface="Calibri"/>
              </a:rPr>
              <a:t>of </a:t>
            </a:r>
            <a:r>
              <a:rPr lang="en-US" sz="4000" b="1" spc="-10">
                <a:solidFill>
                  <a:srgbClr val="0070C0"/>
                </a:solidFill>
                <a:latin typeface="Calibri"/>
                <a:cs typeface="Calibri"/>
              </a:rPr>
              <a:t>the </a:t>
            </a:r>
            <a:r>
              <a:rPr lang="en-US" sz="4000" b="1" spc="-35">
                <a:solidFill>
                  <a:srgbClr val="0070C0"/>
                </a:solidFill>
                <a:latin typeface="Calibri"/>
                <a:cs typeface="Calibri"/>
              </a:rPr>
              <a:t>range</a:t>
            </a:r>
            <a:r>
              <a:rPr lang="en-US" sz="4000" b="1" spc="45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4000" b="1" spc="-5">
                <a:solidFill>
                  <a:srgbClr val="0070C0"/>
                </a:solidFill>
                <a:latin typeface="Calibri"/>
                <a:cs typeface="Calibri"/>
              </a:rPr>
              <a:t>:</a:t>
            </a:r>
            <a:endParaRPr lang="en-US" sz="400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191874" y="1600200"/>
            <a:ext cx="8485401" cy="367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0" algn="just" rtl="0">
              <a:lnSpc>
                <a:spcPct val="100000"/>
              </a:lnSpc>
            </a:pPr>
            <a:r>
              <a:rPr sz="3200" spc="-20" dirty="0">
                <a:latin typeface="Arial"/>
                <a:cs typeface="Arial"/>
              </a:rPr>
              <a:t>•</a:t>
            </a:r>
            <a:r>
              <a:rPr sz="3200" spc="-20" dirty="0">
                <a:latin typeface="Calibri"/>
                <a:cs typeface="Calibri"/>
              </a:rPr>
              <a:t>It’s easy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calculate</a:t>
            </a:r>
            <a:endParaRPr sz="3200" dirty="0">
              <a:latin typeface="Calibri"/>
              <a:cs typeface="Calibri"/>
            </a:endParaRPr>
          </a:p>
          <a:p>
            <a:pPr marL="336550" marR="5080" algn="just" rtl="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10" dirty="0">
                <a:latin typeface="Calibri"/>
                <a:cs typeface="Calibri"/>
              </a:rPr>
              <a:t>gives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quick </a:t>
            </a:r>
            <a:r>
              <a:rPr sz="3200" dirty="0">
                <a:latin typeface="Calibri"/>
                <a:cs typeface="Calibri"/>
              </a:rPr>
              <a:t>idea about the </a:t>
            </a:r>
            <a:r>
              <a:rPr sz="3200" spc="-15" dirty="0">
                <a:latin typeface="Calibri"/>
                <a:cs typeface="Calibri"/>
              </a:rPr>
              <a:t>nature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data,  </a:t>
            </a:r>
            <a:r>
              <a:rPr sz="3200" spc="-10" dirty="0">
                <a:latin typeface="Calibri"/>
                <a:cs typeface="Calibri"/>
              </a:rPr>
              <a:t>often </a:t>
            </a:r>
            <a:r>
              <a:rPr sz="3200" spc="-5" dirty="0">
                <a:latin typeface="Calibri"/>
                <a:cs typeface="Calibri"/>
              </a:rPr>
              <a:t>used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quality </a:t>
            </a:r>
            <a:r>
              <a:rPr sz="3200" spc="-20" dirty="0">
                <a:latin typeface="Calibri"/>
                <a:cs typeface="Calibri"/>
              </a:rPr>
              <a:t>control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describe </a:t>
            </a:r>
            <a:r>
              <a:rPr sz="3200" spc="-10" dirty="0">
                <a:latin typeface="Calibri"/>
                <a:cs typeface="Calibri"/>
              </a:rPr>
              <a:t>the  </a:t>
            </a:r>
            <a:r>
              <a:rPr sz="3200" spc="-50" dirty="0">
                <a:latin typeface="Calibri"/>
                <a:cs typeface="Calibri"/>
              </a:rPr>
              <a:t>weather.</a:t>
            </a:r>
            <a:endParaRPr sz="3200" dirty="0">
              <a:latin typeface="Calibri"/>
              <a:cs typeface="Calibri"/>
            </a:endParaRPr>
          </a:p>
          <a:p>
            <a:pPr marL="12700" algn="l" rtl="0">
              <a:lnSpc>
                <a:spcPts val="3685"/>
              </a:lnSpc>
            </a:pPr>
            <a:r>
              <a:rPr sz="3600" b="1" spc="-15" dirty="0">
                <a:solidFill>
                  <a:srgbClr val="0070C0"/>
                </a:solidFill>
                <a:latin typeface="Calibri"/>
                <a:cs typeface="Calibri"/>
              </a:rPr>
              <a:t>Disadvantages </a:t>
            </a:r>
            <a:r>
              <a:rPr sz="3600" b="1" dirty="0">
                <a:solidFill>
                  <a:srgbClr val="0070C0"/>
                </a:solidFill>
                <a:latin typeface="Calibri"/>
                <a:cs typeface="Calibri"/>
              </a:rPr>
              <a:t>of the </a:t>
            </a:r>
            <a:r>
              <a:rPr sz="3600" b="1" spc="-25" dirty="0">
                <a:solidFill>
                  <a:srgbClr val="0070C0"/>
                </a:solidFill>
                <a:latin typeface="Calibri"/>
                <a:cs typeface="Calibri"/>
              </a:rPr>
              <a:t>range</a:t>
            </a:r>
            <a:r>
              <a:rPr sz="3600" b="1" spc="-7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70C0"/>
                </a:solidFill>
                <a:latin typeface="Calibri"/>
                <a:cs typeface="Calibri"/>
              </a:rPr>
              <a:t>:</a:t>
            </a:r>
            <a:endParaRPr sz="36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375285" algn="just" rtl="0">
              <a:lnSpc>
                <a:spcPct val="100000"/>
              </a:lnSpc>
              <a:spcBef>
                <a:spcPts val="1935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5" dirty="0">
                <a:latin typeface="Calibri"/>
                <a:cs typeface="Calibri"/>
              </a:rPr>
              <a:t>uses only </a:t>
            </a:r>
            <a:r>
              <a:rPr sz="3200" spc="-10" dirty="0">
                <a:latin typeface="Calibri"/>
                <a:cs typeface="Calibri"/>
              </a:rPr>
              <a:t>two </a:t>
            </a:r>
            <a:r>
              <a:rPr sz="3200" spc="-5" dirty="0">
                <a:latin typeface="Calibri"/>
                <a:cs typeface="Calibri"/>
              </a:rPr>
              <a:t>entries </a:t>
            </a:r>
            <a:r>
              <a:rPr sz="3200" spc="-20" dirty="0">
                <a:latin typeface="Calibri"/>
                <a:cs typeface="Calibri"/>
              </a:rPr>
              <a:t>from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data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set.</a:t>
            </a:r>
            <a:r>
              <a:rPr lang="ar-SA" sz="3200" spc="-5" dirty="0">
                <a:latin typeface="Calibri"/>
                <a:cs typeface="Calibri"/>
              </a:rPr>
              <a:t> </a:t>
            </a:r>
            <a:endParaRPr sz="3200" dirty="0">
              <a:latin typeface="Calibri"/>
              <a:cs typeface="Calibri"/>
            </a:endParaRPr>
          </a:p>
          <a:p>
            <a:pPr marL="222885" algn="l" rtl="0">
              <a:lnSpc>
                <a:spcPct val="100000"/>
              </a:lnSpc>
            </a:pPr>
            <a:r>
              <a:rPr lang="en-US" sz="3200" spc="-2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•</a:t>
            </a:r>
            <a:r>
              <a:rPr sz="3200" spc="-20" dirty="0">
                <a:latin typeface="Calibri"/>
                <a:cs typeface="Calibri"/>
              </a:rPr>
              <a:t>Affected </a:t>
            </a:r>
            <a:r>
              <a:rPr sz="3200" spc="-10" dirty="0">
                <a:latin typeface="Calibri"/>
                <a:cs typeface="Calibri"/>
              </a:rPr>
              <a:t>by extreme values </a:t>
            </a:r>
            <a:r>
              <a:rPr sz="3200" spc="-2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22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278765">
              <a:lnSpc>
                <a:spcPct val="100000"/>
              </a:lnSpc>
            </a:pPr>
            <a:r>
              <a:rPr sz="3600" dirty="0"/>
              <a:t>Measure of Central</a:t>
            </a:r>
            <a:r>
              <a:rPr sz="3600" spc="-105" dirty="0"/>
              <a:t> </a:t>
            </a:r>
            <a:r>
              <a:rPr sz="3600" spc="-5" dirty="0"/>
              <a:t>Tendency</a:t>
            </a:r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227075" y="2055876"/>
            <a:ext cx="8689848" cy="2289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2286000"/>
            <a:ext cx="8229600" cy="1828800"/>
          </a:xfrm>
          <a:custGeom>
            <a:avLst/>
            <a:gdLst/>
            <a:ahLst/>
            <a:cxnLst/>
            <a:rect l="l" t="t" r="r" b="b"/>
            <a:pathLst>
              <a:path w="8229600" h="1828800">
                <a:moveTo>
                  <a:pt x="0" y="1828800"/>
                </a:moveTo>
                <a:lnTo>
                  <a:pt x="8229600" y="1828800"/>
                </a:lnTo>
                <a:lnTo>
                  <a:pt x="82296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399" y="2319146"/>
            <a:ext cx="8001001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rtl="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Measure of Central </a:t>
            </a:r>
            <a:r>
              <a:rPr sz="3200" b="1" spc="-35" dirty="0">
                <a:solidFill>
                  <a:srgbClr val="FF0066"/>
                </a:solidFill>
                <a:latin typeface="Arial"/>
                <a:cs typeface="Arial"/>
              </a:rPr>
              <a:t>Tendency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a  </a:t>
            </a:r>
            <a:r>
              <a:rPr sz="3200" b="1" spc="-5" dirty="0">
                <a:latin typeface="Times New Roman"/>
                <a:cs typeface="Times New Roman"/>
              </a:rPr>
              <a:t>value that </a:t>
            </a:r>
            <a:r>
              <a:rPr sz="3200" b="1" dirty="0">
                <a:latin typeface="Times New Roman"/>
                <a:cs typeface="Times New Roman"/>
              </a:rPr>
              <a:t>represents a </a:t>
            </a:r>
            <a:r>
              <a:rPr sz="3200" b="1" spc="-5" dirty="0">
                <a:latin typeface="Times New Roman"/>
                <a:cs typeface="Times New Roman"/>
              </a:rPr>
              <a:t>typical, or </a:t>
            </a:r>
            <a:r>
              <a:rPr sz="3200" b="1" dirty="0">
                <a:latin typeface="Times New Roman"/>
                <a:cs typeface="Times New Roman"/>
              </a:rPr>
              <a:t>central,  entry of data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set.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مربع نص 3"/>
          <p:cNvSpPr txBox="1"/>
          <p:nvPr/>
        </p:nvSpPr>
        <p:spPr>
          <a:xfrm>
            <a:off x="1600200" y="2286000"/>
            <a:ext cx="5338321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4711_AtNoon_ChiMeJoDai" pitchFamily="2" charset="0"/>
              </a:rPr>
              <a:t>Thank you</a:t>
            </a:r>
            <a:endParaRPr lang="ar-SA" sz="9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922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3600" dirty="0"/>
              <a:t>The three most </a:t>
            </a:r>
            <a:r>
              <a:rPr sz="3600" spc="-5" dirty="0"/>
              <a:t>commonly</a:t>
            </a:r>
            <a:r>
              <a:rPr sz="3600" spc="-100" dirty="0"/>
              <a:t> </a:t>
            </a:r>
            <a:r>
              <a:rPr sz="3600" dirty="0"/>
              <a:t>used</a:t>
            </a:r>
          </a:p>
          <a:p>
            <a:pPr marL="12700" algn="l" rtl="0">
              <a:lnSpc>
                <a:spcPct val="100000"/>
              </a:lnSpc>
            </a:pPr>
            <a:r>
              <a:rPr sz="3600" dirty="0"/>
              <a:t>of </a:t>
            </a:r>
            <a:r>
              <a:rPr sz="3600" spc="-5" dirty="0"/>
              <a:t>central</a:t>
            </a:r>
            <a:r>
              <a:rPr sz="3600" spc="-50" dirty="0"/>
              <a:t> </a:t>
            </a:r>
            <a:r>
              <a:rPr sz="3600" spc="-5" dirty="0"/>
              <a:t>tendency</a:t>
            </a:r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227075" y="2208276"/>
            <a:ext cx="8689848" cy="2212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2559365"/>
            <a:ext cx="8229600" cy="151067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3020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60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r>
              <a:rPr sz="3200" b="1" dirty="0">
                <a:latin typeface="Times New Roman"/>
                <a:cs typeface="Times New Roman"/>
              </a:rPr>
              <a:t>Mean</a:t>
            </a:r>
            <a:endParaRPr sz="3200" dirty="0">
              <a:latin typeface="Times New Roman"/>
              <a:cs typeface="Times New Roman"/>
            </a:endParaRPr>
          </a:p>
          <a:p>
            <a:pPr marL="91440" algn="l" rtl="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r>
              <a:rPr sz="3200" b="1" dirty="0">
                <a:latin typeface="Times New Roman"/>
                <a:cs typeface="Times New Roman"/>
              </a:rPr>
              <a:t>Median</a:t>
            </a:r>
            <a:endParaRPr sz="3200" dirty="0">
              <a:latin typeface="Times New Roman"/>
              <a:cs typeface="Times New Roman"/>
            </a:endParaRPr>
          </a:p>
          <a:p>
            <a:pPr marL="91440" algn="l" rtl="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r>
              <a:rPr lang="en-US" sz="3200" b="1" dirty="0">
                <a:latin typeface="Times New Roman"/>
                <a:cs typeface="Times New Roman"/>
              </a:rPr>
              <a:t>M</a:t>
            </a:r>
            <a:r>
              <a:rPr sz="3200" b="1" dirty="0">
                <a:latin typeface="Times New Roman"/>
                <a:cs typeface="Times New Roman"/>
              </a:rPr>
              <a:t>ode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67000" y="2318130"/>
            <a:ext cx="3427857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75615" algn="ctr" rtl="0">
              <a:lnSpc>
                <a:spcPct val="100000"/>
              </a:lnSpc>
            </a:pPr>
            <a:r>
              <a:rPr lang="en-US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First:</a:t>
            </a:r>
            <a:r>
              <a:rPr lang="en-US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  </a:t>
            </a:r>
            <a:r>
              <a:rPr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The Mean</a:t>
            </a:r>
          </a:p>
        </p:txBody>
      </p:sp>
      <p:sp>
        <p:nvSpPr>
          <p:cNvPr id="5" name="object 5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dirty="0"/>
              <a:t>The Mean </a:t>
            </a:r>
            <a:r>
              <a:rPr sz="3600" spc="-10" dirty="0"/>
              <a:t>of </a:t>
            </a:r>
            <a:r>
              <a:rPr sz="3600" spc="-5" dirty="0"/>
              <a:t>Ungrouped</a:t>
            </a:r>
            <a:r>
              <a:rPr sz="3600" spc="-40" dirty="0"/>
              <a:t> </a:t>
            </a:r>
            <a:r>
              <a:rPr sz="3600" dirty="0"/>
              <a:t>Data</a:t>
            </a:r>
          </a:p>
        </p:txBody>
      </p:sp>
      <p:sp>
        <p:nvSpPr>
          <p:cNvPr id="8" name="object 8"/>
          <p:cNvSpPr/>
          <p:nvPr/>
        </p:nvSpPr>
        <p:spPr>
          <a:xfrm>
            <a:off x="150876" y="1293875"/>
            <a:ext cx="8689848" cy="2136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1000" y="1524000"/>
            <a:ext cx="8229600" cy="1513235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50800" rIns="0" bIns="0" rtlCol="0">
            <a:spAutoFit/>
          </a:bodyPr>
          <a:lstStyle/>
          <a:p>
            <a:pPr marL="91440" marR="960755" algn="l" rtl="0">
              <a:lnSpc>
                <a:spcPts val="3840"/>
              </a:lnSpc>
              <a:spcBef>
                <a:spcPts val="400"/>
              </a:spcBef>
            </a:pPr>
            <a:r>
              <a:rPr sz="3200" dirty="0">
                <a:latin typeface="Arial"/>
                <a:cs typeface="Arial"/>
              </a:rPr>
              <a:t>The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Mean</a:t>
            </a:r>
            <a:r>
              <a:rPr sz="32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data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set</a:t>
            </a:r>
            <a:r>
              <a:rPr sz="3200" spc="-420" dirty="0">
                <a:latin typeface="Arial"/>
                <a:cs typeface="Arial"/>
              </a:rPr>
              <a:t> </a:t>
            </a:r>
            <a:r>
              <a:rPr sz="5100" i="1" spc="-67" baseline="4901" dirty="0">
                <a:latin typeface="Times New Roman"/>
                <a:cs typeface="Times New Roman"/>
              </a:rPr>
              <a:t>x</a:t>
            </a:r>
            <a:r>
              <a:rPr lang="ar-SA" sz="5100" i="1" spc="-67" baseline="4901" dirty="0">
                <a:latin typeface="Times New Roman"/>
                <a:cs typeface="Times New Roman"/>
              </a:rPr>
              <a:t> </a:t>
            </a:r>
            <a:r>
              <a:rPr sz="3300" spc="-67" baseline="-13888" dirty="0">
                <a:latin typeface="Times New Roman"/>
                <a:cs typeface="Times New Roman"/>
              </a:rPr>
              <a:t>1</a:t>
            </a:r>
            <a:r>
              <a:rPr sz="5100" spc="-67" baseline="4901" dirty="0">
                <a:latin typeface="Times New Roman"/>
                <a:cs typeface="Times New Roman"/>
              </a:rPr>
              <a:t>,</a:t>
            </a:r>
            <a:r>
              <a:rPr sz="5100" spc="-585" baseline="4901" dirty="0">
                <a:latin typeface="Times New Roman"/>
                <a:cs typeface="Times New Roman"/>
              </a:rPr>
              <a:t> </a:t>
            </a:r>
            <a:r>
              <a:rPr sz="5100" i="1" spc="7" baseline="4901" dirty="0">
                <a:latin typeface="Times New Roman"/>
                <a:cs typeface="Times New Roman"/>
              </a:rPr>
              <a:t>x</a:t>
            </a:r>
            <a:r>
              <a:rPr sz="3300" spc="7" baseline="-13888" dirty="0">
                <a:latin typeface="Times New Roman"/>
                <a:cs typeface="Times New Roman"/>
              </a:rPr>
              <a:t>2</a:t>
            </a:r>
            <a:r>
              <a:rPr sz="3300" spc="-480" baseline="-13888" dirty="0">
                <a:latin typeface="Times New Roman"/>
                <a:cs typeface="Times New Roman"/>
              </a:rPr>
              <a:t> </a:t>
            </a:r>
            <a:r>
              <a:rPr sz="5100" spc="104" baseline="4901" dirty="0">
                <a:latin typeface="Times New Roman"/>
                <a:cs typeface="Times New Roman"/>
              </a:rPr>
              <a:t>,...,</a:t>
            </a:r>
            <a:r>
              <a:rPr sz="5100" i="1" spc="104" baseline="4901" dirty="0">
                <a:latin typeface="Times New Roman"/>
                <a:cs typeface="Times New Roman"/>
              </a:rPr>
              <a:t>x</a:t>
            </a:r>
            <a:r>
              <a:rPr sz="3300" i="1" spc="104" baseline="-13888" dirty="0">
                <a:latin typeface="Times New Roman"/>
                <a:cs typeface="Times New Roman"/>
              </a:rPr>
              <a:t>n</a:t>
            </a:r>
            <a:r>
              <a:rPr sz="3300" i="1" spc="345" baseline="-13888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Arial"/>
                <a:cs typeface="Arial"/>
              </a:rPr>
              <a:t>is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sum of the </a:t>
            </a:r>
            <a:r>
              <a:rPr sz="3200" spc="-5" dirty="0">
                <a:latin typeface="Arial"/>
                <a:cs typeface="Arial"/>
              </a:rPr>
              <a:t>data entries divided </a:t>
            </a:r>
            <a:r>
              <a:rPr sz="3200" spc="-1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the  numbers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entries.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كائن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60737"/>
              </p:ext>
            </p:extLst>
          </p:nvPr>
        </p:nvGraphicFramePr>
        <p:xfrm>
          <a:off x="6559550" y="3484912"/>
          <a:ext cx="2362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609480" imgH="609480" progId="Equation.3">
                  <p:embed/>
                </p:oleObj>
              </mc:Choice>
              <mc:Fallback>
                <p:oleObj name="معادلة" r:id="rId4" imgW="60948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550" y="3484912"/>
                        <a:ext cx="2362200" cy="2362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0"/>
          <a:stretch/>
        </p:blipFill>
        <p:spPr bwMode="auto">
          <a:xfrm>
            <a:off x="-685800" y="4191000"/>
            <a:ext cx="5721626" cy="16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ربع نص 13"/>
          <p:cNvSpPr txBox="1"/>
          <p:nvPr/>
        </p:nvSpPr>
        <p:spPr>
          <a:xfrm>
            <a:off x="5355992" y="4572000"/>
            <a:ext cx="543739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or</a:t>
            </a:r>
            <a:endParaRPr lang="ar-S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77452" y="228600"/>
            <a:ext cx="1261745" cy="10668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2800" b="1" spc="-5" dirty="0">
                <a:solidFill>
                  <a:srgbClr val="FF0066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4045" y="5768004"/>
            <a:ext cx="3352165" cy="0"/>
          </a:xfrm>
          <a:custGeom>
            <a:avLst/>
            <a:gdLst/>
            <a:ahLst/>
            <a:cxnLst/>
            <a:rect l="l" t="t" r="r" b="b"/>
            <a:pathLst>
              <a:path w="3352165">
                <a:moveTo>
                  <a:pt x="0" y="0"/>
                </a:moveTo>
                <a:lnTo>
                  <a:pt x="3351744" y="0"/>
                </a:lnTo>
              </a:path>
            </a:pathLst>
          </a:custGeom>
          <a:ln w="13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54992" y="5768004"/>
            <a:ext cx="591185" cy="0"/>
          </a:xfrm>
          <a:custGeom>
            <a:avLst/>
            <a:gdLst/>
            <a:ahLst/>
            <a:cxnLst/>
            <a:rect l="l" t="t" r="r" b="b"/>
            <a:pathLst>
              <a:path w="591185">
                <a:moveTo>
                  <a:pt x="0" y="0"/>
                </a:moveTo>
                <a:lnTo>
                  <a:pt x="590874" y="0"/>
                </a:lnTo>
              </a:path>
            </a:pathLst>
          </a:custGeom>
          <a:ln w="13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7322" y="5264766"/>
            <a:ext cx="5720080" cy="100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lnSpc>
                <a:spcPct val="100000"/>
              </a:lnSpc>
            </a:pPr>
            <a:r>
              <a:rPr sz="4500" i="1" spc="60" baseline="-35185" dirty="0">
                <a:latin typeface="Times New Roman"/>
                <a:cs typeface="Times New Roman"/>
              </a:rPr>
              <a:t>x</a:t>
            </a:r>
            <a:r>
              <a:rPr sz="4500" i="1" spc="82" baseline="-35185" dirty="0">
                <a:latin typeface="Times New Roman"/>
                <a:cs typeface="Times New Roman"/>
              </a:rPr>
              <a:t> </a:t>
            </a:r>
            <a:r>
              <a:rPr sz="4500" spc="75" baseline="-35185" dirty="0">
                <a:latin typeface="Symbol"/>
                <a:cs typeface="Symbol"/>
              </a:rPr>
              <a:t></a:t>
            </a:r>
            <a:r>
              <a:rPr sz="4500" spc="60" baseline="-35185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Times New Roman"/>
                <a:cs typeface="Times New Roman"/>
              </a:rPr>
              <a:t>60</a:t>
            </a:r>
            <a:r>
              <a:rPr sz="3000" spc="-245" dirty="0">
                <a:latin typeface="Times New Roman"/>
                <a:cs typeface="Times New Roman"/>
              </a:rPr>
              <a:t> </a:t>
            </a:r>
            <a:r>
              <a:rPr sz="3000" spc="50" dirty="0">
                <a:latin typeface="Symbol"/>
                <a:cs typeface="Symbol"/>
              </a:rPr>
              <a:t></a:t>
            </a:r>
            <a:r>
              <a:rPr sz="3000" spc="-204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Times New Roman"/>
                <a:cs typeface="Times New Roman"/>
              </a:rPr>
              <a:t>72</a:t>
            </a:r>
            <a:r>
              <a:rPr sz="3000" spc="-250" dirty="0">
                <a:latin typeface="Times New Roman"/>
                <a:cs typeface="Times New Roman"/>
              </a:rPr>
              <a:t> </a:t>
            </a:r>
            <a:r>
              <a:rPr sz="3000" spc="50" dirty="0">
                <a:latin typeface="Symbol"/>
                <a:cs typeface="Symbol"/>
              </a:rPr>
              <a:t></a:t>
            </a:r>
            <a:r>
              <a:rPr sz="3000" spc="-16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Times New Roman"/>
                <a:cs typeface="Times New Roman"/>
              </a:rPr>
              <a:t>40</a:t>
            </a:r>
            <a:r>
              <a:rPr sz="3000" spc="-250" dirty="0">
                <a:latin typeface="Times New Roman"/>
                <a:cs typeface="Times New Roman"/>
              </a:rPr>
              <a:t> </a:t>
            </a:r>
            <a:r>
              <a:rPr sz="3000" spc="50" dirty="0">
                <a:latin typeface="Symbol"/>
                <a:cs typeface="Symbol"/>
              </a:rPr>
              <a:t></a:t>
            </a:r>
            <a:r>
              <a:rPr sz="3000" spc="-30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Times New Roman"/>
                <a:cs typeface="Times New Roman"/>
              </a:rPr>
              <a:t>80</a:t>
            </a:r>
            <a:r>
              <a:rPr sz="3000" spc="-245" dirty="0">
                <a:latin typeface="Times New Roman"/>
                <a:cs typeface="Times New Roman"/>
              </a:rPr>
              <a:t> </a:t>
            </a:r>
            <a:r>
              <a:rPr sz="3000" spc="50" dirty="0">
                <a:latin typeface="Symbol"/>
                <a:cs typeface="Symbol"/>
              </a:rPr>
              <a:t></a:t>
            </a:r>
            <a:r>
              <a:rPr sz="3000" spc="-21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Times New Roman"/>
                <a:cs typeface="Times New Roman"/>
              </a:rPr>
              <a:t>63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4500" spc="75" baseline="-35185" dirty="0">
                <a:latin typeface="Symbol"/>
                <a:cs typeface="Symbol"/>
              </a:rPr>
              <a:t></a:t>
            </a:r>
            <a:r>
              <a:rPr sz="4500" spc="-7" baseline="-35185" dirty="0">
                <a:latin typeface="Times New Roman"/>
                <a:cs typeface="Times New Roman"/>
              </a:rPr>
              <a:t> </a:t>
            </a:r>
            <a:r>
              <a:rPr sz="3000" spc="25" dirty="0">
                <a:latin typeface="Times New Roman"/>
                <a:cs typeface="Times New Roman"/>
              </a:rPr>
              <a:t>315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4500" spc="75" baseline="-35185" dirty="0">
                <a:latin typeface="Symbol"/>
                <a:cs typeface="Symbol"/>
              </a:rPr>
              <a:t></a:t>
            </a:r>
            <a:r>
              <a:rPr sz="4500" spc="-262" baseline="-35185" dirty="0">
                <a:latin typeface="Times New Roman"/>
                <a:cs typeface="Times New Roman"/>
              </a:rPr>
              <a:t> </a:t>
            </a:r>
            <a:r>
              <a:rPr sz="4500" spc="22" baseline="-35185" dirty="0">
                <a:latin typeface="Times New Roman"/>
                <a:cs typeface="Times New Roman"/>
              </a:rPr>
              <a:t>63</a:t>
            </a:r>
            <a:endParaRPr sz="4500" baseline="-35185" dirty="0">
              <a:latin typeface="Times New Roman"/>
              <a:cs typeface="Times New Roman"/>
            </a:endParaRPr>
          </a:p>
          <a:p>
            <a:pPr marL="2174875" algn="l" rtl="0">
              <a:lnSpc>
                <a:spcPct val="100000"/>
              </a:lnSpc>
              <a:spcBef>
                <a:spcPts val="630"/>
              </a:spcBef>
              <a:tabLst>
                <a:tab pos="4545330" algn="l"/>
              </a:tabLst>
            </a:pPr>
            <a:r>
              <a:rPr sz="3000" spc="45" dirty="0">
                <a:latin typeface="Times New Roman"/>
                <a:cs typeface="Times New Roman"/>
              </a:rPr>
              <a:t>5	5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15000" y="53340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342900"/>
                </a:moveTo>
                <a:lnTo>
                  <a:pt x="3306" y="292233"/>
                </a:lnTo>
                <a:lnTo>
                  <a:pt x="12909" y="243873"/>
                </a:lnTo>
                <a:lnTo>
                  <a:pt x="28338" y="198351"/>
                </a:lnTo>
                <a:lnTo>
                  <a:pt x="49120" y="156196"/>
                </a:lnTo>
                <a:lnTo>
                  <a:pt x="74783" y="117941"/>
                </a:lnTo>
                <a:lnTo>
                  <a:pt x="104853" y="84114"/>
                </a:lnTo>
                <a:lnTo>
                  <a:pt x="138860" y="55248"/>
                </a:lnTo>
                <a:lnTo>
                  <a:pt x="176330" y="31873"/>
                </a:lnTo>
                <a:lnTo>
                  <a:pt x="216792" y="14519"/>
                </a:lnTo>
                <a:lnTo>
                  <a:pt x="259772" y="3718"/>
                </a:lnTo>
                <a:lnTo>
                  <a:pt x="304800" y="0"/>
                </a:lnTo>
                <a:lnTo>
                  <a:pt x="349827" y="3718"/>
                </a:lnTo>
                <a:lnTo>
                  <a:pt x="392807" y="14519"/>
                </a:lnTo>
                <a:lnTo>
                  <a:pt x="433269" y="31873"/>
                </a:lnTo>
                <a:lnTo>
                  <a:pt x="470739" y="55248"/>
                </a:lnTo>
                <a:lnTo>
                  <a:pt x="504746" y="84114"/>
                </a:lnTo>
                <a:lnTo>
                  <a:pt x="534816" y="117941"/>
                </a:lnTo>
                <a:lnTo>
                  <a:pt x="560479" y="156196"/>
                </a:lnTo>
                <a:lnTo>
                  <a:pt x="581261" y="198351"/>
                </a:lnTo>
                <a:lnTo>
                  <a:pt x="596690" y="243873"/>
                </a:lnTo>
                <a:lnTo>
                  <a:pt x="606293" y="292233"/>
                </a:lnTo>
                <a:lnTo>
                  <a:pt x="609600" y="342900"/>
                </a:lnTo>
                <a:lnTo>
                  <a:pt x="606293" y="393572"/>
                </a:lnTo>
                <a:lnTo>
                  <a:pt x="596690" y="441935"/>
                </a:lnTo>
                <a:lnTo>
                  <a:pt x="581261" y="487459"/>
                </a:lnTo>
                <a:lnTo>
                  <a:pt x="560479" y="529614"/>
                </a:lnTo>
                <a:lnTo>
                  <a:pt x="534816" y="567869"/>
                </a:lnTo>
                <a:lnTo>
                  <a:pt x="504746" y="601693"/>
                </a:lnTo>
                <a:lnTo>
                  <a:pt x="470739" y="630557"/>
                </a:lnTo>
                <a:lnTo>
                  <a:pt x="433269" y="653930"/>
                </a:lnTo>
                <a:lnTo>
                  <a:pt x="392807" y="671282"/>
                </a:lnTo>
                <a:lnTo>
                  <a:pt x="349827" y="682082"/>
                </a:lnTo>
                <a:lnTo>
                  <a:pt x="304800" y="685800"/>
                </a:lnTo>
                <a:lnTo>
                  <a:pt x="259772" y="682082"/>
                </a:lnTo>
                <a:lnTo>
                  <a:pt x="216792" y="671282"/>
                </a:lnTo>
                <a:lnTo>
                  <a:pt x="176330" y="653930"/>
                </a:lnTo>
                <a:lnTo>
                  <a:pt x="138860" y="630557"/>
                </a:lnTo>
                <a:lnTo>
                  <a:pt x="104853" y="601693"/>
                </a:lnTo>
                <a:lnTo>
                  <a:pt x="74783" y="567869"/>
                </a:lnTo>
                <a:lnTo>
                  <a:pt x="49120" y="529614"/>
                </a:lnTo>
                <a:lnTo>
                  <a:pt x="28338" y="487459"/>
                </a:lnTo>
                <a:lnTo>
                  <a:pt x="12909" y="441935"/>
                </a:lnTo>
                <a:lnTo>
                  <a:pt x="3306" y="393572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7250" y="228600"/>
            <a:ext cx="7575804" cy="3051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7565" y="533400"/>
            <a:ext cx="7115175" cy="2548774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440" algn="l" rtl="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sz="3200" b="1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endParaRPr lang="en-US" sz="3200" b="1" spc="-10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91440" algn="l" rtl="0">
              <a:lnSpc>
                <a:spcPct val="100000"/>
              </a:lnSpc>
              <a:spcBef>
                <a:spcPts val="254"/>
              </a:spcBef>
            </a:pPr>
            <a:r>
              <a:rPr lang="en-US" sz="3200" b="1" spc="-105" dirty="0">
                <a:solidFill>
                  <a:srgbClr val="00B050"/>
                </a:solidFill>
                <a:latin typeface="Times New Roman"/>
                <a:cs typeface="Times New Roman"/>
              </a:rPr>
              <a:t>Find the mean of the given data:</a:t>
            </a:r>
            <a:endParaRPr lang="ar-SA" sz="3200" b="1" spc="-105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91440" algn="ctr" rtl="0">
              <a:lnSpc>
                <a:spcPct val="100000"/>
              </a:lnSpc>
            </a:pPr>
            <a:r>
              <a:rPr sz="3200" spc="-10" dirty="0">
                <a:latin typeface="Arial"/>
                <a:cs typeface="Arial"/>
              </a:rPr>
              <a:t>60,72,40,80,63</a:t>
            </a:r>
            <a:endParaRPr lang="ar-SA" sz="3200" spc="-10" dirty="0">
              <a:latin typeface="Arial"/>
              <a:cs typeface="Arial"/>
            </a:endParaRPr>
          </a:p>
          <a:p>
            <a:pPr marL="91440" algn="l" rtl="0">
              <a:lnSpc>
                <a:spcPct val="100000"/>
              </a:lnSpc>
            </a:pPr>
            <a:endParaRPr sz="3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0"/>
          <a:stretch/>
        </p:blipFill>
        <p:spPr bwMode="auto">
          <a:xfrm>
            <a:off x="-533400" y="3072235"/>
            <a:ext cx="4106059" cy="115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9"/>
          <p:cNvSpPr/>
          <p:nvPr/>
        </p:nvSpPr>
        <p:spPr>
          <a:xfrm>
            <a:off x="536638" y="5562600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8222" y="0"/>
                </a:lnTo>
              </a:path>
            </a:pathLst>
          </a:custGeom>
          <a:ln w="13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650" y="333375"/>
            <a:ext cx="936625" cy="863600"/>
          </a:xfrm>
          <a:custGeom>
            <a:avLst/>
            <a:gdLst/>
            <a:ahLst/>
            <a:cxnLst/>
            <a:rect l="l" t="t" r="r" b="b"/>
            <a:pathLst>
              <a:path w="936625" h="863600">
                <a:moveTo>
                  <a:pt x="0" y="863600"/>
                </a:moveTo>
                <a:lnTo>
                  <a:pt x="936625" y="863600"/>
                </a:lnTo>
                <a:lnTo>
                  <a:pt x="936625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24625"/>
            <a:ext cx="9144000" cy="333375"/>
          </a:xfrm>
          <a:custGeom>
            <a:avLst/>
            <a:gdLst/>
            <a:ahLst/>
            <a:cxnLst/>
            <a:rect l="l" t="t" r="r" b="b"/>
            <a:pathLst>
              <a:path w="9144000" h="333375">
                <a:moveTo>
                  <a:pt x="0" y="333375"/>
                </a:moveTo>
                <a:lnTo>
                  <a:pt x="9144000" y="333375"/>
                </a:lnTo>
                <a:lnTo>
                  <a:pt x="91440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7452" y="228600"/>
            <a:ext cx="1261745" cy="10668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23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r>
              <a:rPr sz="2800" b="1" spc="-5" dirty="0">
                <a:solidFill>
                  <a:srgbClr val="FF0066"/>
                </a:solidFill>
                <a:latin typeface="Arial"/>
                <a:cs typeface="Arial"/>
              </a:rPr>
              <a:t>: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90600" y="4788144"/>
            <a:ext cx="2629755" cy="45719"/>
          </a:xfrm>
          <a:custGeom>
            <a:avLst/>
            <a:gdLst/>
            <a:ahLst/>
            <a:cxnLst/>
            <a:rect l="l" t="t" r="r" b="b"/>
            <a:pathLst>
              <a:path w="3352165">
                <a:moveTo>
                  <a:pt x="0" y="0"/>
                </a:moveTo>
                <a:lnTo>
                  <a:pt x="3351744" y="0"/>
                </a:lnTo>
              </a:path>
            </a:pathLst>
          </a:custGeom>
          <a:ln w="13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80815" y="4784494"/>
            <a:ext cx="591185" cy="0"/>
          </a:xfrm>
          <a:custGeom>
            <a:avLst/>
            <a:gdLst/>
            <a:ahLst/>
            <a:cxnLst/>
            <a:rect l="l" t="t" r="r" b="b"/>
            <a:pathLst>
              <a:path w="591185">
                <a:moveTo>
                  <a:pt x="0" y="0"/>
                </a:moveTo>
                <a:lnTo>
                  <a:pt x="590874" y="0"/>
                </a:lnTo>
              </a:path>
            </a:pathLst>
          </a:custGeom>
          <a:ln w="13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443" y="4333726"/>
            <a:ext cx="572008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/>
            <a:r>
              <a:rPr sz="4500" i="1" spc="60" baseline="-35185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4500" i="1" spc="82" baseline="-351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4500" spc="75" baseline="-35185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4500" spc="60" baseline="-351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000" spc="30" dirty="0">
                <a:solidFill>
                  <a:prstClr val="black"/>
                </a:solidFill>
                <a:latin typeface="Times New Roman"/>
                <a:cs typeface="Times New Roman"/>
              </a:rPr>
              <a:t>45</a:t>
            </a:r>
            <a:r>
              <a:rPr sz="3000" spc="-2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3000" spc="-20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000" spc="30" dirty="0">
                <a:solidFill>
                  <a:prstClr val="black"/>
                </a:solidFill>
                <a:latin typeface="Times New Roman"/>
                <a:cs typeface="Times New Roman"/>
              </a:rPr>
              <a:t>36</a:t>
            </a:r>
            <a:r>
              <a:rPr sz="3000" spc="-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3000" spc="-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000" spc="30" dirty="0">
                <a:solidFill>
                  <a:prstClr val="black"/>
                </a:solidFill>
                <a:latin typeface="Times New Roman"/>
                <a:cs typeface="Times New Roman"/>
              </a:rPr>
              <a:t>22</a:t>
            </a:r>
            <a:r>
              <a:rPr sz="3000" spc="-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3000" spc="-3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000" spc="30" dirty="0">
                <a:solidFill>
                  <a:prstClr val="black"/>
                </a:solidFill>
                <a:latin typeface="Times New Roman"/>
                <a:cs typeface="Times New Roman"/>
              </a:rPr>
              <a:t>23</a:t>
            </a:r>
            <a:r>
              <a:rPr sz="3000" spc="-2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4500" spc="75" baseline="-35185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4500" spc="-7" baseline="-351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000" spc="25" dirty="0">
                <a:solidFill>
                  <a:prstClr val="black"/>
                </a:solidFill>
                <a:latin typeface="Times New Roman"/>
                <a:cs typeface="Times New Roman"/>
              </a:rPr>
              <a:t>126</a:t>
            </a: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4500" spc="75" baseline="-35185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4500" spc="-262" baseline="-351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4500" spc="22" baseline="-35185" dirty="0">
                <a:solidFill>
                  <a:prstClr val="black"/>
                </a:solidFill>
                <a:latin typeface="Times New Roman"/>
                <a:cs typeface="Times New Roman"/>
              </a:rPr>
              <a:t>31.5</a:t>
            </a:r>
            <a:endParaRPr sz="4500" baseline="-3518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74875" algn="l" rtl="0">
              <a:spcBef>
                <a:spcPts val="630"/>
              </a:spcBef>
              <a:tabLst>
                <a:tab pos="4545330" algn="l"/>
              </a:tabLst>
            </a:pPr>
            <a:r>
              <a:rPr lang="en-US" sz="3000" spc="45" dirty="0">
                <a:solidFill>
                  <a:prstClr val="black"/>
                </a:solidFill>
                <a:latin typeface="Times New Roman"/>
                <a:cs typeface="Times New Roman"/>
              </a:rPr>
              <a:t>4              4  </a:t>
            </a:r>
            <a:endParaRPr sz="3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19870" y="4333726"/>
            <a:ext cx="1066800" cy="1018297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342900"/>
                </a:moveTo>
                <a:lnTo>
                  <a:pt x="3306" y="292233"/>
                </a:lnTo>
                <a:lnTo>
                  <a:pt x="12909" y="243873"/>
                </a:lnTo>
                <a:lnTo>
                  <a:pt x="28338" y="198351"/>
                </a:lnTo>
                <a:lnTo>
                  <a:pt x="49120" y="156196"/>
                </a:lnTo>
                <a:lnTo>
                  <a:pt x="74783" y="117941"/>
                </a:lnTo>
                <a:lnTo>
                  <a:pt x="104853" y="84114"/>
                </a:lnTo>
                <a:lnTo>
                  <a:pt x="138860" y="55248"/>
                </a:lnTo>
                <a:lnTo>
                  <a:pt x="176330" y="31873"/>
                </a:lnTo>
                <a:lnTo>
                  <a:pt x="216792" y="14519"/>
                </a:lnTo>
                <a:lnTo>
                  <a:pt x="259772" y="3718"/>
                </a:lnTo>
                <a:lnTo>
                  <a:pt x="304800" y="0"/>
                </a:lnTo>
                <a:lnTo>
                  <a:pt x="349827" y="3718"/>
                </a:lnTo>
                <a:lnTo>
                  <a:pt x="392807" y="14519"/>
                </a:lnTo>
                <a:lnTo>
                  <a:pt x="433269" y="31873"/>
                </a:lnTo>
                <a:lnTo>
                  <a:pt x="470739" y="55248"/>
                </a:lnTo>
                <a:lnTo>
                  <a:pt x="504746" y="84114"/>
                </a:lnTo>
                <a:lnTo>
                  <a:pt x="534816" y="117941"/>
                </a:lnTo>
                <a:lnTo>
                  <a:pt x="560479" y="156196"/>
                </a:lnTo>
                <a:lnTo>
                  <a:pt x="581261" y="198351"/>
                </a:lnTo>
                <a:lnTo>
                  <a:pt x="596690" y="243873"/>
                </a:lnTo>
                <a:lnTo>
                  <a:pt x="606293" y="292233"/>
                </a:lnTo>
                <a:lnTo>
                  <a:pt x="609600" y="342900"/>
                </a:lnTo>
                <a:lnTo>
                  <a:pt x="606293" y="393572"/>
                </a:lnTo>
                <a:lnTo>
                  <a:pt x="596690" y="441935"/>
                </a:lnTo>
                <a:lnTo>
                  <a:pt x="581261" y="487459"/>
                </a:lnTo>
                <a:lnTo>
                  <a:pt x="560479" y="529614"/>
                </a:lnTo>
                <a:lnTo>
                  <a:pt x="534816" y="567869"/>
                </a:lnTo>
                <a:lnTo>
                  <a:pt x="504746" y="601693"/>
                </a:lnTo>
                <a:lnTo>
                  <a:pt x="470739" y="630557"/>
                </a:lnTo>
                <a:lnTo>
                  <a:pt x="433269" y="653930"/>
                </a:lnTo>
                <a:lnTo>
                  <a:pt x="392807" y="671282"/>
                </a:lnTo>
                <a:lnTo>
                  <a:pt x="349827" y="682082"/>
                </a:lnTo>
                <a:lnTo>
                  <a:pt x="304800" y="685800"/>
                </a:lnTo>
                <a:lnTo>
                  <a:pt x="259772" y="682082"/>
                </a:lnTo>
                <a:lnTo>
                  <a:pt x="216792" y="671282"/>
                </a:lnTo>
                <a:lnTo>
                  <a:pt x="176330" y="653930"/>
                </a:lnTo>
                <a:lnTo>
                  <a:pt x="138860" y="630557"/>
                </a:lnTo>
                <a:lnTo>
                  <a:pt x="104853" y="601693"/>
                </a:lnTo>
                <a:lnTo>
                  <a:pt x="74783" y="567869"/>
                </a:lnTo>
                <a:lnTo>
                  <a:pt x="49120" y="529614"/>
                </a:lnTo>
                <a:lnTo>
                  <a:pt x="28338" y="487459"/>
                </a:lnTo>
                <a:lnTo>
                  <a:pt x="12909" y="441935"/>
                </a:lnTo>
                <a:lnTo>
                  <a:pt x="3306" y="393572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7250" y="228600"/>
            <a:ext cx="7575804" cy="3051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7565" y="533400"/>
            <a:ext cx="7115175" cy="2548774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440" algn="l" rtl="0">
              <a:spcBef>
                <a:spcPts val="254"/>
              </a:spcBef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Example</a:t>
            </a:r>
            <a:r>
              <a:rPr sz="3200" b="1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endParaRPr lang="en-US" sz="3200" b="1" spc="-10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91440" algn="l" rtl="0">
              <a:spcBef>
                <a:spcPts val="254"/>
              </a:spcBef>
            </a:pPr>
            <a:r>
              <a:rPr lang="en-US" sz="3200" b="1" spc="-105" dirty="0">
                <a:solidFill>
                  <a:srgbClr val="00B050"/>
                </a:solidFill>
                <a:latin typeface="Times New Roman"/>
                <a:cs typeface="Times New Roman"/>
              </a:rPr>
              <a:t>Find the mean of the given data:</a:t>
            </a:r>
            <a:endParaRPr lang="ar-SA" sz="3200" b="1" spc="-105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algn="l" rtl="0">
              <a:spcBef>
                <a:spcPts val="45"/>
              </a:spcBef>
            </a:pPr>
            <a:endParaRPr sz="33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1440" algn="ctr" rtl="0"/>
            <a:r>
              <a:rPr lang="en-US" sz="3200" spc="-10" dirty="0">
                <a:solidFill>
                  <a:prstClr val="black"/>
                </a:solidFill>
                <a:latin typeface="Arial"/>
                <a:cs typeface="Arial"/>
              </a:rPr>
              <a:t>45,</a:t>
            </a:r>
            <a:r>
              <a:rPr sz="3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3200" spc="-10" dirty="0">
                <a:solidFill>
                  <a:prstClr val="black"/>
                </a:solidFill>
                <a:latin typeface="Arial"/>
                <a:cs typeface="Arial"/>
              </a:rPr>
              <a:t>36, 22, 23</a:t>
            </a:r>
          </a:p>
          <a:p>
            <a:pPr marL="91440" algn="ctr" rtl="0"/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20000" y="228600"/>
            <a:ext cx="12192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0"/>
          <a:stretch/>
        </p:blipFill>
        <p:spPr bwMode="auto">
          <a:xfrm>
            <a:off x="-533400" y="3072235"/>
            <a:ext cx="4106059" cy="115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9"/>
          <p:cNvSpPr/>
          <p:nvPr/>
        </p:nvSpPr>
        <p:spPr>
          <a:xfrm>
            <a:off x="452500" y="4648200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8222" y="0"/>
                </a:lnTo>
              </a:path>
            </a:pathLst>
          </a:custGeom>
          <a:ln w="13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989</Words>
  <Application>Microsoft Office PowerPoint</Application>
  <PresentationFormat>On-screen Show (4:3)</PresentationFormat>
  <Paragraphs>228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Symbol</vt:lpstr>
      <vt:lpstr>Tahoma</vt:lpstr>
      <vt:lpstr>Times New Roman</vt:lpstr>
      <vt:lpstr>Office Theme</vt:lpstr>
      <vt:lpstr>معادلة</vt:lpstr>
      <vt:lpstr>PowerPoint Presentation</vt:lpstr>
      <vt:lpstr>PowerPoint Presentation</vt:lpstr>
      <vt:lpstr>PowerPoint Presentation</vt:lpstr>
      <vt:lpstr>Measure of Central Tendency</vt:lpstr>
      <vt:lpstr>The three most commonly used of central tendency</vt:lpstr>
      <vt:lpstr>PowerPoint Presentation</vt:lpstr>
      <vt:lpstr>The Mean of Ungrouped Data</vt:lpstr>
      <vt:lpstr>PowerPoint Presentation</vt:lpstr>
      <vt:lpstr>PowerPoint Presentation</vt:lpstr>
      <vt:lpstr>PowerPoint Presentation</vt:lpstr>
      <vt:lpstr>Some disadvantage of using the mean</vt:lpstr>
      <vt:lpstr>PowerPoint Presentation</vt:lpstr>
      <vt:lpstr>The Weighted Mean</vt:lpstr>
      <vt:lpstr>Find the weighted meanxw of student’s  marks in four curses if we have the  marks 62, 73, 85, 76 and the study hours for  these curses are 3, 2, 4, 3 respectively.</vt:lpstr>
      <vt:lpstr>Find the weighted meanxw of student’s  marks in three curses if we have the  marks 40,70,65 and the study hours for  these curses are 2,3,4 respectively.</vt:lpstr>
      <vt:lpstr>PowerPoint Presentation</vt:lpstr>
      <vt:lpstr>PowerPoint Presentation</vt:lpstr>
      <vt:lpstr>The median of a data set:</vt:lpstr>
      <vt:lpstr>PowerPoint Presentation</vt:lpstr>
      <vt:lpstr>PowerPoint Presentation</vt:lpstr>
      <vt:lpstr>PowerPoint Presentation</vt:lpstr>
      <vt:lpstr>Some disadvantage of using the median:</vt:lpstr>
      <vt:lpstr>PowerPoint Presentation</vt:lpstr>
      <vt:lpstr>The mode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 عام وأنتن بخير</dc:title>
  <dc:creator>Mastour</dc:creator>
  <cp:lastModifiedBy>ABDULAZIZ AHMED ABDULAZIZ ALJANOBI</cp:lastModifiedBy>
  <cp:revision>50</cp:revision>
  <dcterms:created xsi:type="dcterms:W3CDTF">2016-11-21T01:03:33Z</dcterms:created>
  <dcterms:modified xsi:type="dcterms:W3CDTF">2021-09-02T07:44:54Z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2011-10-04T00:00:00Z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2016-11-21T00:00:00Z</vt:filetime>
  </property>
</Properties>
</file>