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6"/>
  </p:notesMasterIdLst>
  <p:sldIdLst>
    <p:sldId id="257" r:id="rId2"/>
    <p:sldId id="36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370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1" r:id="rId28"/>
    <p:sldId id="37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72" r:id="rId48"/>
    <p:sldId id="312" r:id="rId49"/>
    <p:sldId id="313" r:id="rId50"/>
    <p:sldId id="315" r:id="rId51"/>
    <p:sldId id="363" r:id="rId52"/>
    <p:sldId id="369" r:id="rId53"/>
    <p:sldId id="320" r:id="rId54"/>
    <p:sldId id="321" r:id="rId55"/>
    <p:sldId id="316" r:id="rId56"/>
    <p:sldId id="317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330" r:id="rId66"/>
    <p:sldId id="331" r:id="rId67"/>
    <p:sldId id="332" r:id="rId68"/>
    <p:sldId id="333" r:id="rId69"/>
    <p:sldId id="334" r:id="rId70"/>
    <p:sldId id="335" r:id="rId71"/>
    <p:sldId id="336" r:id="rId72"/>
    <p:sldId id="337" r:id="rId73"/>
    <p:sldId id="338" r:id="rId74"/>
    <p:sldId id="339" r:id="rId75"/>
    <p:sldId id="340" r:id="rId76"/>
    <p:sldId id="341" r:id="rId77"/>
    <p:sldId id="342" r:id="rId78"/>
    <p:sldId id="343" r:id="rId79"/>
    <p:sldId id="344" r:id="rId80"/>
    <p:sldId id="345" r:id="rId81"/>
    <p:sldId id="346" r:id="rId82"/>
    <p:sldId id="347" r:id="rId83"/>
    <p:sldId id="348" r:id="rId84"/>
    <p:sldId id="349" r:id="rId85"/>
    <p:sldId id="350" r:id="rId86"/>
    <p:sldId id="351" r:id="rId87"/>
    <p:sldId id="355" r:id="rId88"/>
    <p:sldId id="365" r:id="rId89"/>
    <p:sldId id="357" r:id="rId90"/>
    <p:sldId id="358" r:id="rId91"/>
    <p:sldId id="359" r:id="rId92"/>
    <p:sldId id="360" r:id="rId93"/>
    <p:sldId id="361" r:id="rId94"/>
    <p:sldId id="362" r:id="rId9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E3030CE-F18E-4D9D-B62F-F70E399FD6D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86ED9C-EA51-4D71-87A8-0CBFEF801C1B}" type="slidenum">
              <a:rPr lang="ar-SA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3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3A9CAC-A532-43BA-9413-132EAD0E574E}" type="slidenum">
              <a:rPr lang="ar-SA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8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74353D-B000-4FB4-97D2-5ED96E8213F0}" type="slidenum">
              <a:rPr lang="ar-SA" smtClean="0">
                <a:latin typeface="Arial" pitchFamily="34" charset="0"/>
                <a:cs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6C55E2-D6EE-4D4B-BE24-50452F571C7A}" type="slidenum">
              <a:rPr lang="ar-SA" smtClean="0">
                <a:latin typeface="Arial" pitchFamily="34" charset="0"/>
                <a:cs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4DBCF2-58AB-4BF4-B834-1C5F66699176}" type="slidenum">
              <a:rPr lang="ar-SA" smtClean="0">
                <a:latin typeface="Arial" pitchFamily="34" charset="0"/>
                <a:cs typeface="Arial" pitchFamily="34" charset="0"/>
              </a:rPr>
              <a:pPr/>
              <a:t>46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6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D2ABBD-39B6-4EDC-B42D-3061C0D39B13}" type="slidenum">
              <a:rPr lang="ar-SA" smtClean="0">
                <a:latin typeface="Arial" pitchFamily="34" charset="0"/>
                <a:cs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5DAA7-275C-4032-80A2-B9A6555F1EEB}" type="slidenum">
              <a:rPr lang="ar-SA" smtClean="0">
                <a:latin typeface="Arial" pitchFamily="34" charset="0"/>
                <a:cs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0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D40EC-F973-4983-B944-1395CEFE724D}" type="slidenum">
              <a:rPr lang="ar-SA" smtClean="0">
                <a:latin typeface="Arial" pitchFamily="34" charset="0"/>
                <a:cs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64AF6-F988-4CDD-AB53-065A58EE32C8}" type="slidenum">
              <a:rPr lang="ar-SA" smtClean="0">
                <a:latin typeface="Arial" pitchFamily="34" charset="0"/>
                <a:cs typeface="Arial" pitchFamily="34" charset="0"/>
              </a:rPr>
              <a:pPr/>
              <a:t>53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7EF676-8044-42BC-9049-2557166C699A}" type="slidenum">
              <a:rPr lang="ar-SA" smtClean="0">
                <a:latin typeface="Arial" pitchFamily="34" charset="0"/>
                <a:cs typeface="Arial" pitchFamily="34" charset="0"/>
              </a:rPr>
              <a:pPr/>
              <a:t>54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0F6A0C-5083-40FD-B1AA-8D5ACABED048}" type="slidenum">
              <a:rPr lang="ar-SA" smtClean="0">
                <a:latin typeface="Arial" pitchFamily="34" charset="0"/>
                <a:cs typeface="Arial" pitchFamily="34" charset="0"/>
              </a:rPr>
              <a:pPr/>
              <a:t>55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5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1EB563-FDCA-4206-ABEF-29D88BEDF19B}" type="slidenum">
              <a:rPr lang="ar-SA" smtClean="0">
                <a:latin typeface="Arial" pitchFamily="34" charset="0"/>
                <a:cs typeface="Arial" pitchFamily="34" charset="0"/>
              </a:rPr>
              <a:pPr/>
              <a:t>56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6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268A81-2112-4BBD-B89F-F11F45AC8B96}" type="slidenum">
              <a:rPr lang="ar-SA" smtClean="0">
                <a:latin typeface="Arial" pitchFamily="34" charset="0"/>
                <a:cs typeface="Arial" pitchFamily="34" charset="0"/>
              </a:rPr>
              <a:pPr/>
              <a:t>57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7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3485E0-EA68-499E-9EDD-31E77298899D}" type="slidenum">
              <a:rPr lang="ar-SA" smtClean="0">
                <a:latin typeface="Arial" pitchFamily="34" charset="0"/>
                <a:cs typeface="Arial" pitchFamily="34" charset="0"/>
              </a:rPr>
              <a:pPr/>
              <a:t>58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132B67-0368-4701-B3A4-C96E47BA1C7C}" type="slidenum">
              <a:rPr lang="ar-SA" smtClean="0">
                <a:latin typeface="Arial" pitchFamily="34" charset="0"/>
                <a:cs typeface="Arial" pitchFamily="34" charset="0"/>
              </a:rPr>
              <a:pPr/>
              <a:t>59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4EA99C-7188-495B-A29A-14C0D7F96E87}" type="slidenum">
              <a:rPr lang="ar-SA" smtClean="0">
                <a:latin typeface="Arial" pitchFamily="34" charset="0"/>
                <a:cs typeface="Arial" pitchFamily="34" charset="0"/>
              </a:rPr>
              <a:pPr/>
              <a:t>60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0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0B8B6-05D8-41A5-A064-56A3C5F4E410}" type="slidenum">
              <a:rPr lang="ar-SA" smtClean="0">
                <a:latin typeface="Arial" pitchFamily="34" charset="0"/>
                <a:cs typeface="Arial" pitchFamily="34" charset="0"/>
              </a:rPr>
              <a:pPr/>
              <a:t>61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1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E985B1-104A-4C15-90AA-F747A33AB38C}" type="slidenum">
              <a:rPr lang="ar-SA" smtClean="0">
                <a:latin typeface="Arial" pitchFamily="34" charset="0"/>
                <a:cs typeface="Arial" pitchFamily="34" charset="0"/>
              </a:rPr>
              <a:pPr/>
              <a:t>62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819F3C-EC01-40DE-9E76-83877D171B0E}" type="slidenum">
              <a:rPr lang="ar-SA" smtClean="0">
                <a:latin typeface="Arial" pitchFamily="34" charset="0"/>
                <a:cs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1695A1-A386-445F-8D33-FE2572FF19FB}" type="slidenum">
              <a:rPr lang="ar-SA" smtClean="0">
                <a:latin typeface="Arial" pitchFamily="34" charset="0"/>
                <a:cs typeface="Arial" pitchFamily="34" charset="0"/>
              </a:rPr>
              <a:pPr/>
              <a:t>64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084C3E-2522-433F-84EF-D419C3B2EEFB}" type="slidenum">
              <a:rPr lang="ar-SA" smtClean="0">
                <a:latin typeface="Arial" pitchFamily="34" charset="0"/>
                <a:cs typeface="Arial" pitchFamily="34" charset="0"/>
              </a:rPr>
              <a:pPr/>
              <a:t>65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3CFFBA-CBF0-4563-AEA1-F9A973E2D160}" type="slidenum">
              <a:rPr lang="ar-SA" smtClean="0">
                <a:latin typeface="Arial" pitchFamily="34" charset="0"/>
                <a:cs typeface="Arial" pitchFamily="34" charset="0"/>
              </a:rPr>
              <a:pPr/>
              <a:t>66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6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0FFD5-9F04-41A5-8508-FAAC1AD58F84}" type="slidenum">
              <a:rPr lang="ar-SA" smtClean="0">
                <a:latin typeface="Arial" pitchFamily="34" charset="0"/>
                <a:cs typeface="Arial" pitchFamily="34" charset="0"/>
              </a:rPr>
              <a:pPr/>
              <a:t>68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8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1ED59A-E242-4C2E-8F43-1DD6834C9FB8}" type="slidenum">
              <a:rPr lang="ar-SA" smtClean="0">
                <a:latin typeface="Arial" pitchFamily="34" charset="0"/>
                <a:cs typeface="Arial" pitchFamily="34" charset="0"/>
              </a:rPr>
              <a:pPr/>
              <a:t>70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</p:grpSp>
        </p:grpSp>
      </p:grpSp>
      <p:sp>
        <p:nvSpPr>
          <p:cNvPr id="82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F06E5-9C57-4F1F-95EF-DDA9F3A09D1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3804D-D17E-4C68-ACC8-EFFCDD8E48A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52E5D-DBEE-4D00-8061-3E711D78EFF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20E17-1859-4A4D-ACEA-DC3159E68A9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62967-1BC3-418B-A1DE-1D200F8833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51EA4-0D2C-404B-AE44-59729EACC93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2AE6-348C-4A75-9F9D-198DB4165C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DD554-A26B-491A-B612-8B88379969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3E01F-0079-4214-8EDA-DA78E73BBAC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5EE19-94CB-4E27-98DB-3A63A603E01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A89B0-12F7-4EC6-B784-F1D50B4BD06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0EBC-CEA8-46E2-9E8D-C1855F7C28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D099B-16EB-4BC6-9810-EE7AE0203F2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6007C-C143-496F-A5AA-8BA416C7A39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1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1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19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2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22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sp>
            <p:nvSpPr>
              <p:cNvPr id="722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72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2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2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723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cs typeface="Arial" charset="0"/>
                  </a:endParaRPr>
                </a:p>
              </p:txBody>
            </p:sp>
          </p:grpSp>
        </p:grpSp>
      </p:grpSp>
      <p:sp>
        <p:nvSpPr>
          <p:cNvPr id="72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2805D1-0736-4828-9A1B-686E3AF0AD1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hyperlink" Target="http://images.google.co.uk/imgres?imgurl=http://www.aafp.org/afp/980700ap/nobl_f2.jpg&amp;imgrefurl=http://www.aafp.org/afp/980700ap/noble.html&amp;usg=__SPe2BKbkFHjs7M7JnqUMngHo6Us=&amp;h=170&amp;w=175&amp;sz=19&amp;hl=en&amp;start=8&amp;itbs=1&amp;tbnid=cN4GscZg_JhNlM:&amp;tbnh=97&amp;tbnw=100&amp;prev=/images%3Fq%3Dtinea%2Bbarbae%26hl%3Den%26safe%3Dactive%26gbv%3D2%26tbs%3Disch:1" TargetMode="External"/><Relationship Id="rId3" Type="http://schemas.openxmlformats.org/officeDocument/2006/relationships/hyperlink" Target="http://images.google.co.uk/imgres?imgurl=http://www.provlab.ab.ca/mycol/image/derm/tcapitis9.jpg&amp;imgrefurl=http://www.provlab.ab.ca/mycol/tutorials/derm/3case.htm&amp;usg=__P6eKddgAyZj4ijUwi5inh-HDNes=&amp;h=256&amp;w=256&amp;sz=8&amp;hl=en&amp;start=3&amp;itbs=1&amp;tbnid=7dKxte4QlGcnEM:&amp;tbnh=111&amp;tbnw=111&amp;prev=/images%3Fq%3Dtinea%2Bcapitis%26hl%3Den%26safe%3Dactive%26sa%3DX%26gbv%3D2%26tbs%3Disch:1" TargetMode="External"/><Relationship Id="rId7" Type="http://schemas.openxmlformats.org/officeDocument/2006/relationships/hyperlink" Target="http://images.google.co.uk/imgres?imgurl=http://www.doctorfungus.org/Mycoses/images/273MIKE.JPG&amp;imgrefurl=http://www.doctorfungus.org/Mycoses/human/other/TineaCorporis_Cruris_Pedis.htm&amp;usg=__tsFLHndTnJt38YSnyRfowevlMpU=&amp;h=410&amp;w=617&amp;sz=228&amp;hl=en&amp;start=8&amp;itbs=1&amp;tbnid=mm7urbVMEwDTjM:&amp;tbnh=90&amp;tbnw=136&amp;prev=/images%3Fq%3Dtinea%2Bcapitis%26hl%3Den%26safe%3Dactive%26sa%3DX%26gbv%3D2%26tbs%3Disch:1" TargetMode="External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hyperlink" Target="http://images.google.co.uk/imgres?imgurl=http://www.lib.uiowa.edu/Hardin/MD/pictures22/cdc/PHIL_579_lores.jpg&amp;imgrefurl=http://www.lib.uiowa.edu/Hardin/MD/cdc/579.html&amp;usg=__TGpXxLXdeWJxim9HCBxiP4a26tM=&amp;h=452&amp;w=700&amp;sz=85&amp;hl=en&amp;start=1&amp;itbs=1&amp;tbnid=V7RefkhNqwLrhM:&amp;tbnh=90&amp;tbnw=140&amp;prev=/images%3Fq%3Dtinea%2Bunguium%26hl%3Den%26safe%3Dactive%26gbv%3D2%26tbs%3Disch:1" TargetMode="External"/><Relationship Id="rId5" Type="http://schemas.openxmlformats.org/officeDocument/2006/relationships/hyperlink" Target="http://images.google.co.uk/imgres?imgurl=http://www.doctorfungus.org/mycoses/images/197MIKE.JPG&amp;imgrefurl=http://www.doctorfungus.org/mycoses/human/other/Tinea_capitis_favosa.htm&amp;usg=__KyIY2zpP6vd0lJ67mfp4eKcnK4s=&amp;h=410&amp;w=617&amp;sz=206&amp;hl=en&amp;start=4&amp;itbs=1&amp;tbnid=cW9VuIu_DVqjMM:&amp;tbnh=90&amp;tbnw=136&amp;prev=/images%3Fq%3Dtinea%2Bcapitis%26hl%3Den%26safe%3Dactive%26sa%3DX%26gbv%3D2%26tbs%3Disch:1" TargetMode="External"/><Relationship Id="rId15" Type="http://schemas.openxmlformats.org/officeDocument/2006/relationships/hyperlink" Target="http://images.google.co.uk/imgres?imgurl=http://www.patient.co.uk/images/DIS120.jpg&amp;imgrefurl=http://www.patient.co.uk/doctor/Dermatophytosis-(Tinea).htm&amp;usg=___L9_WV7A9eJzldeVBu17_cQXsnA=&amp;h=346&amp;w=310&amp;sz=51&amp;hl=en&amp;start=5&amp;itbs=1&amp;tbnid=kuVhJOfdIXs0ZM:&amp;tbnh=120&amp;tbnw=108&amp;prev=/images%3Fq%3Dtinea%2Bmanuum%26hl%3Den%26safe%3Dactive%26sa%3DX%26gbv%3D2%26tbs%3Disch:1" TargetMode="External"/><Relationship Id="rId10" Type="http://schemas.openxmlformats.org/officeDocument/2006/relationships/image" Target="../media/image21.jpeg"/><Relationship Id="rId4" Type="http://schemas.openxmlformats.org/officeDocument/2006/relationships/image" Target="../media/image18.jpeg"/><Relationship Id="rId9" Type="http://schemas.openxmlformats.org/officeDocument/2006/relationships/hyperlink" Target="http://images.google.co.uk/imgres?imgurl=http://www.ourhealthnetwork.com/UserFiles/Image/Athletes_foot_Pict_Plantar_2(1).jpg&amp;imgrefurl=http://www.ourhealthnetwork.com/conditions/FootandAnkle/AthletesFoot.asp&amp;usg=__jXJKTqwsRGmdoPCB9YoR0cgpmH4=&amp;h=300&amp;w=328&amp;sz=77&amp;hl=en&amp;start=9&amp;itbs=1&amp;tbnid=x52elEBSFmEOOM:&amp;tbnh=108&amp;tbnw=118&amp;prev=/images%3Fq%3Dtinea%2Bpedis%26hl%3Den%26safe%3Dactive%26gbv%3D2%26tbs%3Disch:1" TargetMode="External"/><Relationship Id="rId1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sa/imgres?imgurl=http://www.mold.ph/basidi4.jpg&amp;imgrefurl=http://www.mold.ph/basidiobolus.htm&amp;usg=__knuOLZHzkzQXYV9MtyDrALrWuoM=&amp;h=398&amp;w=600&amp;sz=50&amp;hl=ar&amp;start=4&amp;itbs=1&amp;tbnid=O0BhkJa7FUPYKM:&amp;tbnh=90&amp;tbnw=135&amp;prev=/images%3Fq%3DEntomophthoromycosis%26hl%3Dar%26safe%3Dactive%26sa%3DG%26gbv%3D2%26tbs%3Disch:1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981075"/>
            <a:ext cx="58324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Medical Mycology Lecture Slides</a:t>
            </a:r>
            <a:endParaRPr lang="en-US" sz="600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339975" y="5084763"/>
            <a:ext cx="511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Tahoma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47813" y="3500438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051050" y="188913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Superficial Mycoses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66725" y="1557338"/>
            <a:ext cx="8281988" cy="516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These affect the uppermost dead layers of skin or hair shaft.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They are painless and usually do not provoke the immune system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They primarily include: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1-	Tinea versicolor (= Pityriasis versicolor)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	Brown or discolored or white patches on the skin.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2-	Tinea nigra (T.n. palmaris)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	Dark brown or grey macular lesions – usually on palm of hand 	but can 	be on sole of foot or others.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3-	Piedra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	Nodules of the etiologic fungus on hair shaft;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a.  Black piedra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b.  White piedra </a:t>
            </a:r>
          </a:p>
          <a:p>
            <a:pPr marL="342900" indent="-342900">
              <a:spcBef>
                <a:spcPct val="50000"/>
              </a:spcBef>
            </a:pP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03350" y="-100013"/>
            <a:ext cx="61928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Superficial Mycoses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66725" y="549275"/>
            <a:ext cx="8426450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Pityriasis Versicolor (= Tinea versicolor)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Brown or discolored, or white patches on skin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Affect the stratum corneum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The white lesions do not tan in the sun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Endogenous source of infection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u="sng">
                <a:latin typeface="Times New Roman" pitchFamily="18" charset="0"/>
                <a:cs typeface="Times New Roman" pitchFamily="18" charset="0"/>
              </a:rPr>
              <a:t>Etiology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Malassezia furfur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It is a Yeast (= Pityrosporum orbiculare)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Blastomycetidae, bipolar budding, Skin flora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Lipophilic: oleic acid  Or Mineral oil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Specimen is skin scrapings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>
                <a:latin typeface="Verdana" pitchFamily="34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10% Or 20% KOH  will show short hyphal segments and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round yeast cells (spaghetti &amp; meat ball appearance) </a:t>
            </a:r>
            <a:endParaRPr lang="en-US" sz="22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Culture on SDA and Mycobiotic medium (=SDA+ Chloramphenicol+ Cycloheximide = Actidione) with oily substance.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7380288" y="44450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Superficial Mycoses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419475" y="908050"/>
            <a:ext cx="2665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Pityriasis Versicolor</a:t>
            </a:r>
          </a:p>
        </p:txBody>
      </p:sp>
      <p:pic>
        <p:nvPicPr>
          <p:cNvPr id="14340" name="Picture 5" descr="Figure-1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1400175"/>
            <a:ext cx="6335713" cy="4765675"/>
          </a:xfrm>
          <a:noFill/>
        </p:spPr>
      </p:pic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4284663" y="568483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culture </a:t>
            </a: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4500563" y="4892675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furfur</a:t>
            </a: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4213225" y="1412875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Round cell</a:t>
            </a: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6229350" y="1412875"/>
            <a:ext cx="1582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Hyphal segment</a:t>
            </a:r>
          </a:p>
        </p:txBody>
      </p:sp>
      <p:pic>
        <p:nvPicPr>
          <p:cNvPr id="14345" name="Picture 10" descr="Figure-19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051050" y="4217988"/>
            <a:ext cx="396875" cy="1436687"/>
          </a:xfrm>
          <a:noFill/>
        </p:spPr>
      </p:pic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4789488" y="3573463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Scrapings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KOH</a:t>
            </a:r>
          </a:p>
        </p:txBody>
      </p:sp>
      <p:sp>
        <p:nvSpPr>
          <p:cNvPr id="14347" name="Text Box 12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331913" y="195263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Superficial Mycoses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388" y="1196975"/>
            <a:ext cx="8856662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Tinea nigra (= T.n. palmaris)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Macular brown lesions or black stripes on palm of hand or sole of foot.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Acquired by Piercing of skin with plant material in Agricultural soil.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 u="sng">
                <a:latin typeface="Times New Roman" pitchFamily="18" charset="0"/>
                <a:cs typeface="Times New Roman" pitchFamily="18" charset="0"/>
              </a:rPr>
              <a:t>Etiology: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Dematiaceous imperfect mold fungus; </a:t>
            </a:r>
            <a:r>
              <a:rPr lang="en-US" sz="2200" i="1" u="sng">
                <a:latin typeface="Times New Roman" pitchFamily="18" charset="0"/>
                <a:cs typeface="Times New Roman" pitchFamily="18" charset="0"/>
              </a:rPr>
              <a:t>Phaeoannellomyces werneckii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(=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Exophiala werneckii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In vegetation debris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In culture it produces annellospores from annellids,unicellular or two celled.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Skin scrapings:	-  In 10% or 20% KOH will show brown septate hyphae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Culture on SDA &amp; Mycobiotic.  Will grow the dematiaceous fungus.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Do Lactophenol teased mount (LTM) &amp; LPCB (Lactophenol cotton blue)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for identification.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331913" y="195263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Superficial Mycoses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916238" y="1052513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Tinea nigra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419475" y="5510213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u="sng">
                <a:latin typeface="Times New Roman" pitchFamily="18" charset="0"/>
                <a:cs typeface="Times New Roman" pitchFamily="18" charset="0"/>
              </a:rPr>
              <a:t>Exophiala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>
                <a:latin typeface="Times New Roman" pitchFamily="18" charset="0"/>
                <a:cs typeface="Times New Roman" pitchFamily="18" charset="0"/>
              </a:rPr>
              <a:t>werneckii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059113" y="5149850"/>
            <a:ext cx="4319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>
                <a:latin typeface="Times New Roman" pitchFamily="18" charset="0"/>
                <a:cs typeface="Times New Roman" pitchFamily="18" charset="0"/>
              </a:rPr>
              <a:t>Phaeoannellomyces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>
                <a:latin typeface="Times New Roman" pitchFamily="18" charset="0"/>
                <a:cs typeface="Times New Roman" pitchFamily="18" charset="0"/>
              </a:rPr>
              <a:t>werneckii</a:t>
            </a:r>
          </a:p>
        </p:txBody>
      </p:sp>
      <p:pic>
        <p:nvPicPr>
          <p:cNvPr id="16390" name="Picture 7" descr="Figure-1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1557338"/>
            <a:ext cx="5688013" cy="3600450"/>
          </a:xfrm>
          <a:solidFill>
            <a:srgbClr val="000000"/>
          </a:solidFill>
          <a:ln>
            <a:solidFill>
              <a:srgbClr val="000000"/>
            </a:solidFill>
          </a:ln>
        </p:spPr>
      </p:pic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3348038" y="4581525"/>
            <a:ext cx="865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Conidia</a:t>
            </a:r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3132138" y="4581525"/>
            <a:ext cx="287337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>
            <a:off x="4140200" y="4724400"/>
            <a:ext cx="647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2362200" y="2757488"/>
            <a:ext cx="865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KOH</a:t>
            </a:r>
          </a:p>
        </p:txBody>
      </p:sp>
      <p:sp>
        <p:nvSpPr>
          <p:cNvPr id="16395" name="Oval 12"/>
          <p:cNvSpPr>
            <a:spLocks noChangeArrowheads="1"/>
          </p:cNvSpPr>
          <p:nvPr/>
        </p:nvSpPr>
        <p:spPr bwMode="auto">
          <a:xfrm>
            <a:off x="3995738" y="2133600"/>
            <a:ext cx="2016125" cy="1655763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4140200" y="3141663"/>
            <a:ext cx="1655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 wk old colony</a:t>
            </a:r>
          </a:p>
        </p:txBody>
      </p:sp>
      <p:sp>
        <p:nvSpPr>
          <p:cNvPr id="16397" name="Line 14"/>
          <p:cNvSpPr>
            <a:spLocks noChangeShapeType="1"/>
          </p:cNvSpPr>
          <p:nvPr/>
        </p:nvSpPr>
        <p:spPr bwMode="auto">
          <a:xfrm flipH="1">
            <a:off x="5148263" y="2925763"/>
            <a:ext cx="144462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398" name="Text Box 15"/>
          <p:cNvSpPr txBox="1">
            <a:spLocks noChangeArrowheads="1"/>
          </p:cNvSpPr>
          <p:nvPr/>
        </p:nvSpPr>
        <p:spPr bwMode="auto">
          <a:xfrm>
            <a:off x="5940425" y="1557338"/>
            <a:ext cx="1154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Petri plate</a:t>
            </a:r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 flipH="1">
            <a:off x="5219700" y="1773238"/>
            <a:ext cx="719138" cy="360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400" name="Freeform 17"/>
          <p:cNvSpPr>
            <a:spLocks/>
          </p:cNvSpPr>
          <p:nvPr/>
        </p:nvSpPr>
        <p:spPr bwMode="auto">
          <a:xfrm>
            <a:off x="4641850" y="2636838"/>
            <a:ext cx="506413" cy="401637"/>
          </a:xfrm>
          <a:custGeom>
            <a:avLst/>
            <a:gdLst>
              <a:gd name="T0" fmla="*/ 2147483647 w 319"/>
              <a:gd name="T1" fmla="*/ 2147483647 h 253"/>
              <a:gd name="T2" fmla="*/ 2147483647 w 319"/>
              <a:gd name="T3" fmla="*/ 2147483647 h 253"/>
              <a:gd name="T4" fmla="*/ 2147483647 w 319"/>
              <a:gd name="T5" fmla="*/ 2147483647 h 253"/>
              <a:gd name="T6" fmla="*/ 2147483647 w 319"/>
              <a:gd name="T7" fmla="*/ 2147483647 h 253"/>
              <a:gd name="T8" fmla="*/ 2147483647 w 319"/>
              <a:gd name="T9" fmla="*/ 2147483647 h 253"/>
              <a:gd name="T10" fmla="*/ 2147483647 w 319"/>
              <a:gd name="T11" fmla="*/ 2147483647 h 253"/>
              <a:gd name="T12" fmla="*/ 2147483647 w 319"/>
              <a:gd name="T13" fmla="*/ 2147483647 h 253"/>
              <a:gd name="T14" fmla="*/ 2147483647 w 319"/>
              <a:gd name="T15" fmla="*/ 2147483647 h 253"/>
              <a:gd name="T16" fmla="*/ 2147483647 w 319"/>
              <a:gd name="T17" fmla="*/ 2147483647 h 253"/>
              <a:gd name="T18" fmla="*/ 2147483647 w 319"/>
              <a:gd name="T19" fmla="*/ 2147483647 h 253"/>
              <a:gd name="T20" fmla="*/ 2147483647 w 319"/>
              <a:gd name="T21" fmla="*/ 2147483647 h 253"/>
              <a:gd name="T22" fmla="*/ 2147483647 w 319"/>
              <a:gd name="T23" fmla="*/ 2147483647 h 253"/>
              <a:gd name="T24" fmla="*/ 2147483647 w 319"/>
              <a:gd name="T25" fmla="*/ 2147483647 h 253"/>
              <a:gd name="T26" fmla="*/ 2147483647 w 319"/>
              <a:gd name="T27" fmla="*/ 2147483647 h 253"/>
              <a:gd name="T28" fmla="*/ 2147483647 w 319"/>
              <a:gd name="T29" fmla="*/ 2147483647 h 253"/>
              <a:gd name="T30" fmla="*/ 2147483647 w 319"/>
              <a:gd name="T31" fmla="*/ 2147483647 h 253"/>
              <a:gd name="T32" fmla="*/ 2147483647 w 319"/>
              <a:gd name="T33" fmla="*/ 2147483647 h 253"/>
              <a:gd name="T34" fmla="*/ 2147483647 w 319"/>
              <a:gd name="T35" fmla="*/ 2147483647 h 253"/>
              <a:gd name="T36" fmla="*/ 2147483647 w 319"/>
              <a:gd name="T37" fmla="*/ 2147483647 h 253"/>
              <a:gd name="T38" fmla="*/ 2147483647 w 319"/>
              <a:gd name="T39" fmla="*/ 2147483647 h 253"/>
              <a:gd name="T40" fmla="*/ 2147483647 w 319"/>
              <a:gd name="T41" fmla="*/ 2147483647 h 253"/>
              <a:gd name="T42" fmla="*/ 2147483647 w 319"/>
              <a:gd name="T43" fmla="*/ 2147483647 h 253"/>
              <a:gd name="T44" fmla="*/ 2147483647 w 319"/>
              <a:gd name="T45" fmla="*/ 2147483647 h 253"/>
              <a:gd name="T46" fmla="*/ 2147483647 w 319"/>
              <a:gd name="T47" fmla="*/ 2147483647 h 253"/>
              <a:gd name="T48" fmla="*/ 2147483647 w 319"/>
              <a:gd name="T49" fmla="*/ 2147483647 h 253"/>
              <a:gd name="T50" fmla="*/ 2147483647 w 319"/>
              <a:gd name="T51" fmla="*/ 0 h 253"/>
              <a:gd name="T52" fmla="*/ 2147483647 w 319"/>
              <a:gd name="T53" fmla="*/ 2147483647 h 253"/>
              <a:gd name="T54" fmla="*/ 2147483647 w 319"/>
              <a:gd name="T55" fmla="*/ 2147483647 h 253"/>
              <a:gd name="T56" fmla="*/ 2147483647 w 319"/>
              <a:gd name="T57" fmla="*/ 2147483647 h 253"/>
              <a:gd name="T58" fmla="*/ 2147483647 w 319"/>
              <a:gd name="T59" fmla="*/ 2147483647 h 253"/>
              <a:gd name="T60" fmla="*/ 2147483647 w 319"/>
              <a:gd name="T61" fmla="*/ 2147483647 h 253"/>
              <a:gd name="T62" fmla="*/ 2147483647 w 319"/>
              <a:gd name="T63" fmla="*/ 2147483647 h 253"/>
              <a:gd name="T64" fmla="*/ 2147483647 w 319"/>
              <a:gd name="T65" fmla="*/ 2147483647 h 253"/>
              <a:gd name="T66" fmla="*/ 2147483647 w 319"/>
              <a:gd name="T67" fmla="*/ 2147483647 h 253"/>
              <a:gd name="T68" fmla="*/ 2147483647 w 319"/>
              <a:gd name="T69" fmla="*/ 2147483647 h 253"/>
              <a:gd name="T70" fmla="*/ 2147483647 w 319"/>
              <a:gd name="T71" fmla="*/ 2147483647 h 253"/>
              <a:gd name="T72" fmla="*/ 2147483647 w 319"/>
              <a:gd name="T73" fmla="*/ 2147483647 h 253"/>
              <a:gd name="T74" fmla="*/ 2147483647 w 319"/>
              <a:gd name="T75" fmla="*/ 2147483647 h 253"/>
              <a:gd name="T76" fmla="*/ 2147483647 w 319"/>
              <a:gd name="T77" fmla="*/ 2147483647 h 253"/>
              <a:gd name="T78" fmla="*/ 2147483647 w 319"/>
              <a:gd name="T79" fmla="*/ 2147483647 h 253"/>
              <a:gd name="T80" fmla="*/ 2147483647 w 319"/>
              <a:gd name="T81" fmla="*/ 2147483647 h 253"/>
              <a:gd name="T82" fmla="*/ 2147483647 w 319"/>
              <a:gd name="T83" fmla="*/ 2147483647 h 253"/>
              <a:gd name="T84" fmla="*/ 2147483647 w 319"/>
              <a:gd name="T85" fmla="*/ 2147483647 h 253"/>
              <a:gd name="T86" fmla="*/ 2147483647 w 319"/>
              <a:gd name="T87" fmla="*/ 0 h 253"/>
              <a:gd name="T88" fmla="*/ 2147483647 w 319"/>
              <a:gd name="T89" fmla="*/ 2147483647 h 253"/>
              <a:gd name="T90" fmla="*/ 2147483647 w 319"/>
              <a:gd name="T91" fmla="*/ 0 h 253"/>
              <a:gd name="T92" fmla="*/ 2147483647 w 319"/>
              <a:gd name="T93" fmla="*/ 2147483647 h 253"/>
              <a:gd name="T94" fmla="*/ 2147483647 w 319"/>
              <a:gd name="T95" fmla="*/ 2147483647 h 253"/>
              <a:gd name="T96" fmla="*/ 2147483647 w 319"/>
              <a:gd name="T97" fmla="*/ 2147483647 h 253"/>
              <a:gd name="T98" fmla="*/ 2147483647 w 319"/>
              <a:gd name="T99" fmla="*/ 2147483647 h 253"/>
              <a:gd name="T100" fmla="*/ 2147483647 w 319"/>
              <a:gd name="T101" fmla="*/ 2147483647 h 253"/>
              <a:gd name="T102" fmla="*/ 2147483647 w 319"/>
              <a:gd name="T103" fmla="*/ 2147483647 h 253"/>
              <a:gd name="T104" fmla="*/ 2147483647 w 319"/>
              <a:gd name="T105" fmla="*/ 2147483647 h 253"/>
              <a:gd name="T106" fmla="*/ 2147483647 w 319"/>
              <a:gd name="T107" fmla="*/ 2147483647 h 253"/>
              <a:gd name="T108" fmla="*/ 2147483647 w 319"/>
              <a:gd name="T109" fmla="*/ 2147483647 h 253"/>
              <a:gd name="T110" fmla="*/ 2147483647 w 319"/>
              <a:gd name="T111" fmla="*/ 2147483647 h 253"/>
              <a:gd name="T112" fmla="*/ 2147483647 w 319"/>
              <a:gd name="T113" fmla="*/ 2147483647 h 253"/>
              <a:gd name="T114" fmla="*/ 2147483647 w 319"/>
              <a:gd name="T115" fmla="*/ 2147483647 h 253"/>
              <a:gd name="T116" fmla="*/ 2147483647 w 319"/>
              <a:gd name="T117" fmla="*/ 2147483647 h 253"/>
              <a:gd name="T118" fmla="*/ 2147483647 w 319"/>
              <a:gd name="T119" fmla="*/ 2147483647 h 253"/>
              <a:gd name="T120" fmla="*/ 2147483647 w 319"/>
              <a:gd name="T121" fmla="*/ 2147483647 h 253"/>
              <a:gd name="T122" fmla="*/ 2147483647 w 319"/>
              <a:gd name="T123" fmla="*/ 2147483647 h 253"/>
              <a:gd name="T124" fmla="*/ 2147483647 w 319"/>
              <a:gd name="T125" fmla="*/ 2147483647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19"/>
              <a:gd name="T190" fmla="*/ 0 h 253"/>
              <a:gd name="T191" fmla="*/ 319 w 319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19" h="253">
                <a:moveTo>
                  <a:pt x="145" y="60"/>
                </a:moveTo>
                <a:cubicBezTo>
                  <a:pt x="167" y="126"/>
                  <a:pt x="163" y="74"/>
                  <a:pt x="121" y="108"/>
                </a:cubicBezTo>
                <a:cubicBezTo>
                  <a:pt x="110" y="117"/>
                  <a:pt x="105" y="132"/>
                  <a:pt x="97" y="144"/>
                </a:cubicBezTo>
                <a:cubicBezTo>
                  <a:pt x="125" y="152"/>
                  <a:pt x="157" y="152"/>
                  <a:pt x="181" y="168"/>
                </a:cubicBezTo>
                <a:cubicBezTo>
                  <a:pt x="238" y="206"/>
                  <a:pt x="168" y="253"/>
                  <a:pt x="241" y="180"/>
                </a:cubicBezTo>
                <a:cubicBezTo>
                  <a:pt x="237" y="168"/>
                  <a:pt x="240" y="150"/>
                  <a:pt x="229" y="144"/>
                </a:cubicBezTo>
                <a:cubicBezTo>
                  <a:pt x="218" y="138"/>
                  <a:pt x="200" y="167"/>
                  <a:pt x="193" y="156"/>
                </a:cubicBezTo>
                <a:cubicBezTo>
                  <a:pt x="184" y="142"/>
                  <a:pt x="217" y="120"/>
                  <a:pt x="205" y="108"/>
                </a:cubicBezTo>
                <a:cubicBezTo>
                  <a:pt x="195" y="98"/>
                  <a:pt x="182" y="126"/>
                  <a:pt x="169" y="132"/>
                </a:cubicBezTo>
                <a:cubicBezTo>
                  <a:pt x="158" y="138"/>
                  <a:pt x="145" y="140"/>
                  <a:pt x="133" y="144"/>
                </a:cubicBezTo>
                <a:cubicBezTo>
                  <a:pt x="76" y="59"/>
                  <a:pt x="140" y="135"/>
                  <a:pt x="97" y="156"/>
                </a:cubicBezTo>
                <a:cubicBezTo>
                  <a:pt x="84" y="162"/>
                  <a:pt x="73" y="140"/>
                  <a:pt x="61" y="132"/>
                </a:cubicBezTo>
                <a:cubicBezTo>
                  <a:pt x="44" y="149"/>
                  <a:pt x="0" y="214"/>
                  <a:pt x="13" y="120"/>
                </a:cubicBezTo>
                <a:cubicBezTo>
                  <a:pt x="16" y="101"/>
                  <a:pt x="63" y="58"/>
                  <a:pt x="73" y="48"/>
                </a:cubicBezTo>
                <a:cubicBezTo>
                  <a:pt x="159" y="77"/>
                  <a:pt x="131" y="93"/>
                  <a:pt x="169" y="36"/>
                </a:cubicBezTo>
                <a:cubicBezTo>
                  <a:pt x="172" y="45"/>
                  <a:pt x="189" y="108"/>
                  <a:pt x="205" y="108"/>
                </a:cubicBezTo>
                <a:cubicBezTo>
                  <a:pt x="219" y="108"/>
                  <a:pt x="221" y="84"/>
                  <a:pt x="229" y="72"/>
                </a:cubicBezTo>
                <a:cubicBezTo>
                  <a:pt x="233" y="88"/>
                  <a:pt x="226" y="113"/>
                  <a:pt x="241" y="120"/>
                </a:cubicBezTo>
                <a:cubicBezTo>
                  <a:pt x="252" y="126"/>
                  <a:pt x="240" y="84"/>
                  <a:pt x="253" y="84"/>
                </a:cubicBezTo>
                <a:cubicBezTo>
                  <a:pt x="266" y="84"/>
                  <a:pt x="260" y="108"/>
                  <a:pt x="265" y="120"/>
                </a:cubicBezTo>
                <a:cubicBezTo>
                  <a:pt x="272" y="136"/>
                  <a:pt x="302" y="181"/>
                  <a:pt x="289" y="168"/>
                </a:cubicBezTo>
                <a:cubicBezTo>
                  <a:pt x="173" y="52"/>
                  <a:pt x="303" y="127"/>
                  <a:pt x="193" y="72"/>
                </a:cubicBezTo>
                <a:cubicBezTo>
                  <a:pt x="173" y="84"/>
                  <a:pt x="156" y="108"/>
                  <a:pt x="133" y="108"/>
                </a:cubicBezTo>
                <a:cubicBezTo>
                  <a:pt x="119" y="108"/>
                  <a:pt x="106" y="86"/>
                  <a:pt x="109" y="72"/>
                </a:cubicBezTo>
                <a:cubicBezTo>
                  <a:pt x="112" y="58"/>
                  <a:pt x="135" y="58"/>
                  <a:pt x="145" y="48"/>
                </a:cubicBezTo>
                <a:cubicBezTo>
                  <a:pt x="159" y="34"/>
                  <a:pt x="169" y="16"/>
                  <a:pt x="181" y="0"/>
                </a:cubicBezTo>
                <a:cubicBezTo>
                  <a:pt x="189" y="12"/>
                  <a:pt x="194" y="27"/>
                  <a:pt x="205" y="36"/>
                </a:cubicBezTo>
                <a:cubicBezTo>
                  <a:pt x="215" y="44"/>
                  <a:pt x="232" y="39"/>
                  <a:pt x="241" y="48"/>
                </a:cubicBezTo>
                <a:cubicBezTo>
                  <a:pt x="247" y="54"/>
                  <a:pt x="265" y="132"/>
                  <a:pt x="265" y="132"/>
                </a:cubicBezTo>
                <a:cubicBezTo>
                  <a:pt x="269" y="112"/>
                  <a:pt x="263" y="86"/>
                  <a:pt x="277" y="72"/>
                </a:cubicBezTo>
                <a:cubicBezTo>
                  <a:pt x="286" y="63"/>
                  <a:pt x="309" y="72"/>
                  <a:pt x="313" y="84"/>
                </a:cubicBezTo>
                <a:cubicBezTo>
                  <a:pt x="319" y="103"/>
                  <a:pt x="310" y="126"/>
                  <a:pt x="301" y="144"/>
                </a:cubicBezTo>
                <a:cubicBezTo>
                  <a:pt x="278" y="190"/>
                  <a:pt x="223" y="190"/>
                  <a:pt x="181" y="204"/>
                </a:cubicBezTo>
                <a:cubicBezTo>
                  <a:pt x="177" y="192"/>
                  <a:pt x="182" y="166"/>
                  <a:pt x="169" y="168"/>
                </a:cubicBezTo>
                <a:cubicBezTo>
                  <a:pt x="140" y="172"/>
                  <a:pt x="97" y="216"/>
                  <a:pt x="97" y="216"/>
                </a:cubicBezTo>
                <a:cubicBezTo>
                  <a:pt x="43" y="180"/>
                  <a:pt x="38" y="160"/>
                  <a:pt x="25" y="96"/>
                </a:cubicBezTo>
                <a:cubicBezTo>
                  <a:pt x="64" y="57"/>
                  <a:pt x="70" y="29"/>
                  <a:pt x="121" y="12"/>
                </a:cubicBezTo>
                <a:cubicBezTo>
                  <a:pt x="109" y="28"/>
                  <a:pt x="104" y="55"/>
                  <a:pt x="85" y="60"/>
                </a:cubicBezTo>
                <a:cubicBezTo>
                  <a:pt x="73" y="63"/>
                  <a:pt x="84" y="18"/>
                  <a:pt x="73" y="24"/>
                </a:cubicBezTo>
                <a:cubicBezTo>
                  <a:pt x="58" y="31"/>
                  <a:pt x="68" y="57"/>
                  <a:pt x="61" y="72"/>
                </a:cubicBezTo>
                <a:cubicBezTo>
                  <a:pt x="52" y="90"/>
                  <a:pt x="37" y="104"/>
                  <a:pt x="25" y="120"/>
                </a:cubicBezTo>
                <a:cubicBezTo>
                  <a:pt x="29" y="104"/>
                  <a:pt x="33" y="88"/>
                  <a:pt x="37" y="72"/>
                </a:cubicBezTo>
                <a:cubicBezTo>
                  <a:pt x="40" y="60"/>
                  <a:pt x="37" y="40"/>
                  <a:pt x="49" y="36"/>
                </a:cubicBezTo>
                <a:cubicBezTo>
                  <a:pt x="99" y="19"/>
                  <a:pt x="74" y="31"/>
                  <a:pt x="121" y="0"/>
                </a:cubicBezTo>
                <a:cubicBezTo>
                  <a:pt x="141" y="4"/>
                  <a:pt x="163" y="2"/>
                  <a:pt x="181" y="12"/>
                </a:cubicBezTo>
                <a:cubicBezTo>
                  <a:pt x="221" y="35"/>
                  <a:pt x="194" y="93"/>
                  <a:pt x="217" y="0"/>
                </a:cubicBezTo>
                <a:cubicBezTo>
                  <a:pt x="238" y="62"/>
                  <a:pt x="289" y="123"/>
                  <a:pt x="289" y="192"/>
                </a:cubicBezTo>
                <a:cubicBezTo>
                  <a:pt x="289" y="205"/>
                  <a:pt x="286" y="165"/>
                  <a:pt x="277" y="156"/>
                </a:cubicBezTo>
                <a:cubicBezTo>
                  <a:pt x="268" y="147"/>
                  <a:pt x="253" y="148"/>
                  <a:pt x="241" y="144"/>
                </a:cubicBezTo>
                <a:cubicBezTo>
                  <a:pt x="229" y="156"/>
                  <a:pt x="216" y="167"/>
                  <a:pt x="205" y="180"/>
                </a:cubicBezTo>
                <a:cubicBezTo>
                  <a:pt x="192" y="195"/>
                  <a:pt x="189" y="224"/>
                  <a:pt x="169" y="228"/>
                </a:cubicBezTo>
                <a:cubicBezTo>
                  <a:pt x="155" y="231"/>
                  <a:pt x="151" y="205"/>
                  <a:pt x="145" y="192"/>
                </a:cubicBezTo>
                <a:cubicBezTo>
                  <a:pt x="99" y="100"/>
                  <a:pt x="184" y="224"/>
                  <a:pt x="97" y="108"/>
                </a:cubicBezTo>
                <a:cubicBezTo>
                  <a:pt x="67" y="226"/>
                  <a:pt x="103" y="118"/>
                  <a:pt x="73" y="108"/>
                </a:cubicBezTo>
                <a:cubicBezTo>
                  <a:pt x="59" y="103"/>
                  <a:pt x="57" y="132"/>
                  <a:pt x="49" y="144"/>
                </a:cubicBezTo>
                <a:cubicBezTo>
                  <a:pt x="41" y="132"/>
                  <a:pt x="25" y="108"/>
                  <a:pt x="25" y="108"/>
                </a:cubicBezTo>
                <a:cubicBezTo>
                  <a:pt x="97" y="132"/>
                  <a:pt x="32" y="124"/>
                  <a:pt x="73" y="72"/>
                </a:cubicBezTo>
                <a:cubicBezTo>
                  <a:pt x="81" y="62"/>
                  <a:pt x="97" y="65"/>
                  <a:pt x="109" y="60"/>
                </a:cubicBezTo>
                <a:cubicBezTo>
                  <a:pt x="125" y="53"/>
                  <a:pt x="141" y="44"/>
                  <a:pt x="157" y="36"/>
                </a:cubicBezTo>
                <a:cubicBezTo>
                  <a:pt x="169" y="52"/>
                  <a:pt x="178" y="71"/>
                  <a:pt x="193" y="84"/>
                </a:cubicBezTo>
                <a:cubicBezTo>
                  <a:pt x="203" y="92"/>
                  <a:pt x="220" y="105"/>
                  <a:pt x="229" y="96"/>
                </a:cubicBezTo>
                <a:cubicBezTo>
                  <a:pt x="247" y="78"/>
                  <a:pt x="253" y="24"/>
                  <a:pt x="253" y="24"/>
                </a:cubicBezTo>
                <a:cubicBezTo>
                  <a:pt x="269" y="88"/>
                  <a:pt x="265" y="56"/>
                  <a:pt x="265" y="120"/>
                </a:cubicBezTo>
              </a:path>
            </a:pathLst>
          </a:custGeom>
          <a:noFill/>
          <a:ln w="762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6401" name="Freeform 18"/>
          <p:cNvSpPr>
            <a:spLocks/>
          </p:cNvSpPr>
          <p:nvPr/>
        </p:nvSpPr>
        <p:spPr bwMode="auto">
          <a:xfrm>
            <a:off x="2771775" y="4516438"/>
            <a:ext cx="319088" cy="136525"/>
          </a:xfrm>
          <a:custGeom>
            <a:avLst/>
            <a:gdLst>
              <a:gd name="T0" fmla="*/ 2147483647 w 156"/>
              <a:gd name="T1" fmla="*/ 2147483647 h 131"/>
              <a:gd name="T2" fmla="*/ 2147483647 w 156"/>
              <a:gd name="T3" fmla="*/ 2147483647 h 131"/>
              <a:gd name="T4" fmla="*/ 2147483647 w 156"/>
              <a:gd name="T5" fmla="*/ 2147483647 h 131"/>
              <a:gd name="T6" fmla="*/ 0 w 156"/>
              <a:gd name="T7" fmla="*/ 2147483647 h 131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131"/>
              <a:gd name="T14" fmla="*/ 156 w 156"/>
              <a:gd name="T15" fmla="*/ 131 h 1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131">
                <a:moveTo>
                  <a:pt x="36" y="3"/>
                </a:moveTo>
                <a:cubicBezTo>
                  <a:pt x="102" y="14"/>
                  <a:pt x="135" y="0"/>
                  <a:pt x="156" y="63"/>
                </a:cubicBezTo>
                <a:cubicBezTo>
                  <a:pt x="133" y="131"/>
                  <a:pt x="154" y="107"/>
                  <a:pt x="36" y="87"/>
                </a:cubicBezTo>
                <a:cubicBezTo>
                  <a:pt x="24" y="85"/>
                  <a:pt x="0" y="75"/>
                  <a:pt x="0" y="7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16402" name="Picture 19" descr="Figure-20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90913" y="3714750"/>
            <a:ext cx="576262" cy="438150"/>
          </a:xfrm>
          <a:noFill/>
        </p:spPr>
      </p:pic>
      <p:sp>
        <p:nvSpPr>
          <p:cNvPr id="16403" name="Text Box 20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sp>
        <p:nvSpPr>
          <p:cNvPr id="16404" name="Text Box 2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75013" y="-26988"/>
            <a:ext cx="2592387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Piedra </a:t>
            </a:r>
            <a:endParaRPr lang="en-US" sz="28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9750" y="692150"/>
            <a:ext cx="74898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Nodules or Encrustations on hair shaft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539750" y="1628775"/>
            <a:ext cx="489585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On scalp hair / - 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mustache, beard 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39750" y="2420938"/>
            <a:ext cx="20875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Black piedra 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215900" y="2930525"/>
            <a:ext cx="42116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Firm, hard, dark brown nodules  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539750" y="3429000"/>
            <a:ext cx="4319588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i="1">
                <a:latin typeface="Times New Roman" pitchFamily="18" charset="0"/>
                <a:cs typeface="Times New Roman" pitchFamily="18" charset="0"/>
              </a:rPr>
              <a:t>Piedraia hortae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is the etiology 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Ascomycete – Loculoascomycetidae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Cerebriform colony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179388" y="4581525"/>
            <a:ext cx="4248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Ascostroma, Asci, ascospores</a:t>
            </a: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539750" y="5146675"/>
            <a:ext cx="5832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Hair with nodule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10% -20% KOH – culture on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Mycobiotic &amp; SDA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5724525" y="220503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5867400" y="220503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pic>
        <p:nvPicPr>
          <p:cNvPr id="17420" name="Picture 13" descr="Figure-1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0200" y="4578350"/>
            <a:ext cx="503238" cy="503238"/>
          </a:xfrm>
          <a:noFill/>
        </p:spPr>
      </p:pic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4211638" y="2695575"/>
            <a:ext cx="1944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Assostroma with asci &amp; ascospores</a:t>
            </a:r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6661150" y="2781300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Hyphal strands </a:t>
            </a: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179388" y="2060575"/>
            <a:ext cx="53292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Usually in Tropics &amp; subtropics 	</a:t>
            </a:r>
          </a:p>
        </p:txBody>
      </p:sp>
      <p:sp>
        <p:nvSpPr>
          <p:cNvPr id="17424" name="Text Box 17"/>
          <p:cNvSpPr txBox="1">
            <a:spLocks noChangeArrowheads="1"/>
          </p:cNvSpPr>
          <p:nvPr/>
        </p:nvSpPr>
        <p:spPr bwMode="auto">
          <a:xfrm>
            <a:off x="179388" y="1136650"/>
            <a:ext cx="62642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The nodules are composed of fungal elements </a:t>
            </a:r>
          </a:p>
        </p:txBody>
      </p:sp>
      <p:pic>
        <p:nvPicPr>
          <p:cNvPr id="17425" name="Picture 18" descr="Figure-16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2363" y="3284538"/>
            <a:ext cx="4211637" cy="2808287"/>
          </a:xfrm>
          <a:noFill/>
        </p:spPr>
      </p:pic>
      <p:sp>
        <p:nvSpPr>
          <p:cNvPr id="17426" name="Line 19"/>
          <p:cNvSpPr>
            <a:spLocks noChangeShapeType="1"/>
          </p:cNvSpPr>
          <p:nvPr/>
        </p:nvSpPr>
        <p:spPr bwMode="auto">
          <a:xfrm>
            <a:off x="5651500" y="2997200"/>
            <a:ext cx="576263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7427" name="Line 20"/>
          <p:cNvSpPr>
            <a:spLocks noChangeShapeType="1"/>
          </p:cNvSpPr>
          <p:nvPr/>
        </p:nvSpPr>
        <p:spPr bwMode="auto">
          <a:xfrm flipH="1">
            <a:off x="6372225" y="3068638"/>
            <a:ext cx="360363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7428" name="Text Box 21"/>
          <p:cNvSpPr txBox="1">
            <a:spLocks noChangeArrowheads="1"/>
          </p:cNvSpPr>
          <p:nvPr/>
        </p:nvSpPr>
        <p:spPr bwMode="auto">
          <a:xfrm>
            <a:off x="7524750" y="3500438"/>
            <a:ext cx="574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Hair </a:t>
            </a:r>
          </a:p>
        </p:txBody>
      </p:sp>
      <p:sp>
        <p:nvSpPr>
          <p:cNvPr id="17429" name="Line 22"/>
          <p:cNvSpPr>
            <a:spLocks noChangeShapeType="1"/>
          </p:cNvSpPr>
          <p:nvPr/>
        </p:nvSpPr>
        <p:spPr bwMode="auto">
          <a:xfrm flipH="1" flipV="1">
            <a:off x="7235825" y="3573463"/>
            <a:ext cx="360363" cy="71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7430" name="Oval 23"/>
          <p:cNvSpPr>
            <a:spLocks noChangeArrowheads="1"/>
          </p:cNvSpPr>
          <p:nvPr/>
        </p:nvSpPr>
        <p:spPr bwMode="auto">
          <a:xfrm>
            <a:off x="7381875" y="4437063"/>
            <a:ext cx="1727200" cy="1584325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431" name="Text Box 24"/>
          <p:cNvSpPr txBox="1">
            <a:spLocks noChangeArrowheads="1"/>
          </p:cNvSpPr>
          <p:nvPr/>
        </p:nvSpPr>
        <p:spPr bwMode="auto">
          <a:xfrm>
            <a:off x="5076825" y="5224463"/>
            <a:ext cx="1871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Colony of </a:t>
            </a: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Piedraia hortae</a:t>
            </a:r>
            <a:r>
              <a:rPr lang="en-US" sz="14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culture </a:t>
            </a:r>
          </a:p>
        </p:txBody>
      </p:sp>
      <p:sp>
        <p:nvSpPr>
          <p:cNvPr id="17432" name="Line 25"/>
          <p:cNvSpPr>
            <a:spLocks noChangeShapeType="1"/>
          </p:cNvSpPr>
          <p:nvPr/>
        </p:nvSpPr>
        <p:spPr bwMode="auto">
          <a:xfrm flipV="1">
            <a:off x="6588125" y="5300663"/>
            <a:ext cx="1439863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7433" name="Text Box 26"/>
          <p:cNvSpPr txBox="1">
            <a:spLocks noChangeArrowheads="1"/>
          </p:cNvSpPr>
          <p:nvPr/>
        </p:nvSpPr>
        <p:spPr bwMode="auto">
          <a:xfrm>
            <a:off x="5003800" y="4437063"/>
            <a:ext cx="2808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Black piedra nodule on hair shaft </a:t>
            </a:r>
          </a:p>
        </p:txBody>
      </p:sp>
      <p:sp>
        <p:nvSpPr>
          <p:cNvPr id="17434" name="Text Box 27"/>
          <p:cNvSpPr txBox="1">
            <a:spLocks noChangeArrowheads="1"/>
          </p:cNvSpPr>
          <p:nvPr/>
        </p:nvSpPr>
        <p:spPr bwMode="auto">
          <a:xfrm>
            <a:off x="5867400" y="472440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KOH</a:t>
            </a:r>
          </a:p>
        </p:txBody>
      </p:sp>
      <p:sp>
        <p:nvSpPr>
          <p:cNvPr id="17435" name="Freeform 28"/>
          <p:cNvSpPr>
            <a:spLocks/>
          </p:cNvSpPr>
          <p:nvPr/>
        </p:nvSpPr>
        <p:spPr bwMode="auto">
          <a:xfrm>
            <a:off x="8027988" y="5013325"/>
            <a:ext cx="506412" cy="401638"/>
          </a:xfrm>
          <a:custGeom>
            <a:avLst/>
            <a:gdLst>
              <a:gd name="T0" fmla="*/ 2147483647 w 319"/>
              <a:gd name="T1" fmla="*/ 2147483647 h 253"/>
              <a:gd name="T2" fmla="*/ 2147483647 w 319"/>
              <a:gd name="T3" fmla="*/ 2147483647 h 253"/>
              <a:gd name="T4" fmla="*/ 2147483647 w 319"/>
              <a:gd name="T5" fmla="*/ 2147483647 h 253"/>
              <a:gd name="T6" fmla="*/ 2147483647 w 319"/>
              <a:gd name="T7" fmla="*/ 2147483647 h 253"/>
              <a:gd name="T8" fmla="*/ 2147483647 w 319"/>
              <a:gd name="T9" fmla="*/ 2147483647 h 253"/>
              <a:gd name="T10" fmla="*/ 2147483647 w 319"/>
              <a:gd name="T11" fmla="*/ 2147483647 h 253"/>
              <a:gd name="T12" fmla="*/ 2147483647 w 319"/>
              <a:gd name="T13" fmla="*/ 2147483647 h 253"/>
              <a:gd name="T14" fmla="*/ 2147483647 w 319"/>
              <a:gd name="T15" fmla="*/ 2147483647 h 253"/>
              <a:gd name="T16" fmla="*/ 2147483647 w 319"/>
              <a:gd name="T17" fmla="*/ 2147483647 h 253"/>
              <a:gd name="T18" fmla="*/ 2147483647 w 319"/>
              <a:gd name="T19" fmla="*/ 2147483647 h 253"/>
              <a:gd name="T20" fmla="*/ 2147483647 w 319"/>
              <a:gd name="T21" fmla="*/ 2147483647 h 253"/>
              <a:gd name="T22" fmla="*/ 2147483647 w 319"/>
              <a:gd name="T23" fmla="*/ 2147483647 h 253"/>
              <a:gd name="T24" fmla="*/ 2147483647 w 319"/>
              <a:gd name="T25" fmla="*/ 2147483647 h 253"/>
              <a:gd name="T26" fmla="*/ 2147483647 w 319"/>
              <a:gd name="T27" fmla="*/ 2147483647 h 253"/>
              <a:gd name="T28" fmla="*/ 2147483647 w 319"/>
              <a:gd name="T29" fmla="*/ 2147483647 h 253"/>
              <a:gd name="T30" fmla="*/ 2147483647 w 319"/>
              <a:gd name="T31" fmla="*/ 2147483647 h 253"/>
              <a:gd name="T32" fmla="*/ 2147483647 w 319"/>
              <a:gd name="T33" fmla="*/ 2147483647 h 253"/>
              <a:gd name="T34" fmla="*/ 2147483647 w 319"/>
              <a:gd name="T35" fmla="*/ 2147483647 h 253"/>
              <a:gd name="T36" fmla="*/ 2147483647 w 319"/>
              <a:gd name="T37" fmla="*/ 2147483647 h 253"/>
              <a:gd name="T38" fmla="*/ 2147483647 w 319"/>
              <a:gd name="T39" fmla="*/ 2147483647 h 253"/>
              <a:gd name="T40" fmla="*/ 2147483647 w 319"/>
              <a:gd name="T41" fmla="*/ 2147483647 h 253"/>
              <a:gd name="T42" fmla="*/ 2147483647 w 319"/>
              <a:gd name="T43" fmla="*/ 2147483647 h 253"/>
              <a:gd name="T44" fmla="*/ 2147483647 w 319"/>
              <a:gd name="T45" fmla="*/ 2147483647 h 253"/>
              <a:gd name="T46" fmla="*/ 2147483647 w 319"/>
              <a:gd name="T47" fmla="*/ 2147483647 h 253"/>
              <a:gd name="T48" fmla="*/ 2147483647 w 319"/>
              <a:gd name="T49" fmla="*/ 2147483647 h 253"/>
              <a:gd name="T50" fmla="*/ 2147483647 w 319"/>
              <a:gd name="T51" fmla="*/ 0 h 253"/>
              <a:gd name="T52" fmla="*/ 2147483647 w 319"/>
              <a:gd name="T53" fmla="*/ 2147483647 h 253"/>
              <a:gd name="T54" fmla="*/ 2147483647 w 319"/>
              <a:gd name="T55" fmla="*/ 2147483647 h 253"/>
              <a:gd name="T56" fmla="*/ 2147483647 w 319"/>
              <a:gd name="T57" fmla="*/ 2147483647 h 253"/>
              <a:gd name="T58" fmla="*/ 2147483647 w 319"/>
              <a:gd name="T59" fmla="*/ 2147483647 h 253"/>
              <a:gd name="T60" fmla="*/ 2147483647 w 319"/>
              <a:gd name="T61" fmla="*/ 2147483647 h 253"/>
              <a:gd name="T62" fmla="*/ 2147483647 w 319"/>
              <a:gd name="T63" fmla="*/ 2147483647 h 253"/>
              <a:gd name="T64" fmla="*/ 2147483647 w 319"/>
              <a:gd name="T65" fmla="*/ 2147483647 h 253"/>
              <a:gd name="T66" fmla="*/ 2147483647 w 319"/>
              <a:gd name="T67" fmla="*/ 2147483647 h 253"/>
              <a:gd name="T68" fmla="*/ 2147483647 w 319"/>
              <a:gd name="T69" fmla="*/ 2147483647 h 253"/>
              <a:gd name="T70" fmla="*/ 2147483647 w 319"/>
              <a:gd name="T71" fmla="*/ 2147483647 h 253"/>
              <a:gd name="T72" fmla="*/ 2147483647 w 319"/>
              <a:gd name="T73" fmla="*/ 2147483647 h 253"/>
              <a:gd name="T74" fmla="*/ 2147483647 w 319"/>
              <a:gd name="T75" fmla="*/ 2147483647 h 253"/>
              <a:gd name="T76" fmla="*/ 2147483647 w 319"/>
              <a:gd name="T77" fmla="*/ 2147483647 h 253"/>
              <a:gd name="T78" fmla="*/ 2147483647 w 319"/>
              <a:gd name="T79" fmla="*/ 2147483647 h 253"/>
              <a:gd name="T80" fmla="*/ 2147483647 w 319"/>
              <a:gd name="T81" fmla="*/ 2147483647 h 253"/>
              <a:gd name="T82" fmla="*/ 2147483647 w 319"/>
              <a:gd name="T83" fmla="*/ 2147483647 h 253"/>
              <a:gd name="T84" fmla="*/ 2147483647 w 319"/>
              <a:gd name="T85" fmla="*/ 2147483647 h 253"/>
              <a:gd name="T86" fmla="*/ 2147483647 w 319"/>
              <a:gd name="T87" fmla="*/ 0 h 253"/>
              <a:gd name="T88" fmla="*/ 2147483647 w 319"/>
              <a:gd name="T89" fmla="*/ 2147483647 h 253"/>
              <a:gd name="T90" fmla="*/ 2147483647 w 319"/>
              <a:gd name="T91" fmla="*/ 0 h 253"/>
              <a:gd name="T92" fmla="*/ 2147483647 w 319"/>
              <a:gd name="T93" fmla="*/ 2147483647 h 253"/>
              <a:gd name="T94" fmla="*/ 2147483647 w 319"/>
              <a:gd name="T95" fmla="*/ 2147483647 h 253"/>
              <a:gd name="T96" fmla="*/ 2147483647 w 319"/>
              <a:gd name="T97" fmla="*/ 2147483647 h 253"/>
              <a:gd name="T98" fmla="*/ 2147483647 w 319"/>
              <a:gd name="T99" fmla="*/ 2147483647 h 253"/>
              <a:gd name="T100" fmla="*/ 2147483647 w 319"/>
              <a:gd name="T101" fmla="*/ 2147483647 h 253"/>
              <a:gd name="T102" fmla="*/ 2147483647 w 319"/>
              <a:gd name="T103" fmla="*/ 2147483647 h 253"/>
              <a:gd name="T104" fmla="*/ 2147483647 w 319"/>
              <a:gd name="T105" fmla="*/ 2147483647 h 253"/>
              <a:gd name="T106" fmla="*/ 2147483647 w 319"/>
              <a:gd name="T107" fmla="*/ 2147483647 h 253"/>
              <a:gd name="T108" fmla="*/ 2147483647 w 319"/>
              <a:gd name="T109" fmla="*/ 2147483647 h 253"/>
              <a:gd name="T110" fmla="*/ 2147483647 w 319"/>
              <a:gd name="T111" fmla="*/ 2147483647 h 253"/>
              <a:gd name="T112" fmla="*/ 2147483647 w 319"/>
              <a:gd name="T113" fmla="*/ 2147483647 h 253"/>
              <a:gd name="T114" fmla="*/ 2147483647 w 319"/>
              <a:gd name="T115" fmla="*/ 2147483647 h 253"/>
              <a:gd name="T116" fmla="*/ 2147483647 w 319"/>
              <a:gd name="T117" fmla="*/ 2147483647 h 253"/>
              <a:gd name="T118" fmla="*/ 2147483647 w 319"/>
              <a:gd name="T119" fmla="*/ 2147483647 h 253"/>
              <a:gd name="T120" fmla="*/ 2147483647 w 319"/>
              <a:gd name="T121" fmla="*/ 2147483647 h 253"/>
              <a:gd name="T122" fmla="*/ 2147483647 w 319"/>
              <a:gd name="T123" fmla="*/ 2147483647 h 253"/>
              <a:gd name="T124" fmla="*/ 2147483647 w 319"/>
              <a:gd name="T125" fmla="*/ 2147483647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19"/>
              <a:gd name="T190" fmla="*/ 0 h 253"/>
              <a:gd name="T191" fmla="*/ 319 w 319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19" h="253">
                <a:moveTo>
                  <a:pt x="145" y="60"/>
                </a:moveTo>
                <a:cubicBezTo>
                  <a:pt x="167" y="126"/>
                  <a:pt x="163" y="74"/>
                  <a:pt x="121" y="108"/>
                </a:cubicBezTo>
                <a:cubicBezTo>
                  <a:pt x="110" y="117"/>
                  <a:pt x="105" y="132"/>
                  <a:pt x="97" y="144"/>
                </a:cubicBezTo>
                <a:cubicBezTo>
                  <a:pt x="125" y="152"/>
                  <a:pt x="157" y="152"/>
                  <a:pt x="181" y="168"/>
                </a:cubicBezTo>
                <a:cubicBezTo>
                  <a:pt x="238" y="206"/>
                  <a:pt x="168" y="253"/>
                  <a:pt x="241" y="180"/>
                </a:cubicBezTo>
                <a:cubicBezTo>
                  <a:pt x="237" y="168"/>
                  <a:pt x="240" y="150"/>
                  <a:pt x="229" y="144"/>
                </a:cubicBezTo>
                <a:cubicBezTo>
                  <a:pt x="218" y="138"/>
                  <a:pt x="200" y="167"/>
                  <a:pt x="193" y="156"/>
                </a:cubicBezTo>
                <a:cubicBezTo>
                  <a:pt x="184" y="142"/>
                  <a:pt x="217" y="120"/>
                  <a:pt x="205" y="108"/>
                </a:cubicBezTo>
                <a:cubicBezTo>
                  <a:pt x="195" y="98"/>
                  <a:pt x="182" y="126"/>
                  <a:pt x="169" y="132"/>
                </a:cubicBezTo>
                <a:cubicBezTo>
                  <a:pt x="158" y="138"/>
                  <a:pt x="145" y="140"/>
                  <a:pt x="133" y="144"/>
                </a:cubicBezTo>
                <a:cubicBezTo>
                  <a:pt x="76" y="59"/>
                  <a:pt x="140" y="135"/>
                  <a:pt x="97" y="156"/>
                </a:cubicBezTo>
                <a:cubicBezTo>
                  <a:pt x="84" y="162"/>
                  <a:pt x="73" y="140"/>
                  <a:pt x="61" y="132"/>
                </a:cubicBezTo>
                <a:cubicBezTo>
                  <a:pt x="44" y="149"/>
                  <a:pt x="0" y="214"/>
                  <a:pt x="13" y="120"/>
                </a:cubicBezTo>
                <a:cubicBezTo>
                  <a:pt x="16" y="101"/>
                  <a:pt x="63" y="58"/>
                  <a:pt x="73" y="48"/>
                </a:cubicBezTo>
                <a:cubicBezTo>
                  <a:pt x="159" y="77"/>
                  <a:pt x="131" y="93"/>
                  <a:pt x="169" y="36"/>
                </a:cubicBezTo>
                <a:cubicBezTo>
                  <a:pt x="172" y="45"/>
                  <a:pt x="189" y="108"/>
                  <a:pt x="205" y="108"/>
                </a:cubicBezTo>
                <a:cubicBezTo>
                  <a:pt x="219" y="108"/>
                  <a:pt x="221" y="84"/>
                  <a:pt x="229" y="72"/>
                </a:cubicBezTo>
                <a:cubicBezTo>
                  <a:pt x="233" y="88"/>
                  <a:pt x="226" y="113"/>
                  <a:pt x="241" y="120"/>
                </a:cubicBezTo>
                <a:cubicBezTo>
                  <a:pt x="252" y="126"/>
                  <a:pt x="240" y="84"/>
                  <a:pt x="253" y="84"/>
                </a:cubicBezTo>
                <a:cubicBezTo>
                  <a:pt x="266" y="84"/>
                  <a:pt x="260" y="108"/>
                  <a:pt x="265" y="120"/>
                </a:cubicBezTo>
                <a:cubicBezTo>
                  <a:pt x="272" y="136"/>
                  <a:pt x="302" y="181"/>
                  <a:pt x="289" y="168"/>
                </a:cubicBezTo>
                <a:cubicBezTo>
                  <a:pt x="173" y="52"/>
                  <a:pt x="303" y="127"/>
                  <a:pt x="193" y="72"/>
                </a:cubicBezTo>
                <a:cubicBezTo>
                  <a:pt x="173" y="84"/>
                  <a:pt x="156" y="108"/>
                  <a:pt x="133" y="108"/>
                </a:cubicBezTo>
                <a:cubicBezTo>
                  <a:pt x="119" y="108"/>
                  <a:pt x="106" y="86"/>
                  <a:pt x="109" y="72"/>
                </a:cubicBezTo>
                <a:cubicBezTo>
                  <a:pt x="112" y="58"/>
                  <a:pt x="135" y="58"/>
                  <a:pt x="145" y="48"/>
                </a:cubicBezTo>
                <a:cubicBezTo>
                  <a:pt x="159" y="34"/>
                  <a:pt x="169" y="16"/>
                  <a:pt x="181" y="0"/>
                </a:cubicBezTo>
                <a:cubicBezTo>
                  <a:pt x="189" y="12"/>
                  <a:pt x="194" y="27"/>
                  <a:pt x="205" y="36"/>
                </a:cubicBezTo>
                <a:cubicBezTo>
                  <a:pt x="215" y="44"/>
                  <a:pt x="232" y="39"/>
                  <a:pt x="241" y="48"/>
                </a:cubicBezTo>
                <a:cubicBezTo>
                  <a:pt x="247" y="54"/>
                  <a:pt x="265" y="132"/>
                  <a:pt x="265" y="132"/>
                </a:cubicBezTo>
                <a:cubicBezTo>
                  <a:pt x="269" y="112"/>
                  <a:pt x="263" y="86"/>
                  <a:pt x="277" y="72"/>
                </a:cubicBezTo>
                <a:cubicBezTo>
                  <a:pt x="286" y="63"/>
                  <a:pt x="309" y="72"/>
                  <a:pt x="313" y="84"/>
                </a:cubicBezTo>
                <a:cubicBezTo>
                  <a:pt x="319" y="103"/>
                  <a:pt x="310" y="126"/>
                  <a:pt x="301" y="144"/>
                </a:cubicBezTo>
                <a:cubicBezTo>
                  <a:pt x="278" y="190"/>
                  <a:pt x="223" y="190"/>
                  <a:pt x="181" y="204"/>
                </a:cubicBezTo>
                <a:cubicBezTo>
                  <a:pt x="177" y="192"/>
                  <a:pt x="182" y="166"/>
                  <a:pt x="169" y="168"/>
                </a:cubicBezTo>
                <a:cubicBezTo>
                  <a:pt x="140" y="172"/>
                  <a:pt x="97" y="216"/>
                  <a:pt x="97" y="216"/>
                </a:cubicBezTo>
                <a:cubicBezTo>
                  <a:pt x="43" y="180"/>
                  <a:pt x="38" y="160"/>
                  <a:pt x="25" y="96"/>
                </a:cubicBezTo>
                <a:cubicBezTo>
                  <a:pt x="64" y="57"/>
                  <a:pt x="70" y="29"/>
                  <a:pt x="121" y="12"/>
                </a:cubicBezTo>
                <a:cubicBezTo>
                  <a:pt x="109" y="28"/>
                  <a:pt x="104" y="55"/>
                  <a:pt x="85" y="60"/>
                </a:cubicBezTo>
                <a:cubicBezTo>
                  <a:pt x="73" y="63"/>
                  <a:pt x="84" y="18"/>
                  <a:pt x="73" y="24"/>
                </a:cubicBezTo>
                <a:cubicBezTo>
                  <a:pt x="58" y="31"/>
                  <a:pt x="68" y="57"/>
                  <a:pt x="61" y="72"/>
                </a:cubicBezTo>
                <a:cubicBezTo>
                  <a:pt x="52" y="90"/>
                  <a:pt x="37" y="104"/>
                  <a:pt x="25" y="120"/>
                </a:cubicBezTo>
                <a:cubicBezTo>
                  <a:pt x="29" y="104"/>
                  <a:pt x="33" y="88"/>
                  <a:pt x="37" y="72"/>
                </a:cubicBezTo>
                <a:cubicBezTo>
                  <a:pt x="40" y="60"/>
                  <a:pt x="37" y="40"/>
                  <a:pt x="49" y="36"/>
                </a:cubicBezTo>
                <a:cubicBezTo>
                  <a:pt x="99" y="19"/>
                  <a:pt x="74" y="31"/>
                  <a:pt x="121" y="0"/>
                </a:cubicBezTo>
                <a:cubicBezTo>
                  <a:pt x="141" y="4"/>
                  <a:pt x="163" y="2"/>
                  <a:pt x="181" y="12"/>
                </a:cubicBezTo>
                <a:cubicBezTo>
                  <a:pt x="221" y="35"/>
                  <a:pt x="194" y="93"/>
                  <a:pt x="217" y="0"/>
                </a:cubicBezTo>
                <a:cubicBezTo>
                  <a:pt x="238" y="62"/>
                  <a:pt x="289" y="123"/>
                  <a:pt x="289" y="192"/>
                </a:cubicBezTo>
                <a:cubicBezTo>
                  <a:pt x="289" y="205"/>
                  <a:pt x="286" y="165"/>
                  <a:pt x="277" y="156"/>
                </a:cubicBezTo>
                <a:cubicBezTo>
                  <a:pt x="268" y="147"/>
                  <a:pt x="253" y="148"/>
                  <a:pt x="241" y="144"/>
                </a:cubicBezTo>
                <a:cubicBezTo>
                  <a:pt x="229" y="156"/>
                  <a:pt x="216" y="167"/>
                  <a:pt x="205" y="180"/>
                </a:cubicBezTo>
                <a:cubicBezTo>
                  <a:pt x="192" y="195"/>
                  <a:pt x="189" y="224"/>
                  <a:pt x="169" y="228"/>
                </a:cubicBezTo>
                <a:cubicBezTo>
                  <a:pt x="155" y="231"/>
                  <a:pt x="151" y="205"/>
                  <a:pt x="145" y="192"/>
                </a:cubicBezTo>
                <a:cubicBezTo>
                  <a:pt x="99" y="100"/>
                  <a:pt x="184" y="224"/>
                  <a:pt x="97" y="108"/>
                </a:cubicBezTo>
                <a:cubicBezTo>
                  <a:pt x="67" y="226"/>
                  <a:pt x="103" y="118"/>
                  <a:pt x="73" y="108"/>
                </a:cubicBezTo>
                <a:cubicBezTo>
                  <a:pt x="59" y="103"/>
                  <a:pt x="57" y="132"/>
                  <a:pt x="49" y="144"/>
                </a:cubicBezTo>
                <a:cubicBezTo>
                  <a:pt x="41" y="132"/>
                  <a:pt x="25" y="108"/>
                  <a:pt x="25" y="108"/>
                </a:cubicBezTo>
                <a:cubicBezTo>
                  <a:pt x="97" y="132"/>
                  <a:pt x="32" y="124"/>
                  <a:pt x="73" y="72"/>
                </a:cubicBezTo>
                <a:cubicBezTo>
                  <a:pt x="81" y="62"/>
                  <a:pt x="97" y="65"/>
                  <a:pt x="109" y="60"/>
                </a:cubicBezTo>
                <a:cubicBezTo>
                  <a:pt x="125" y="53"/>
                  <a:pt x="141" y="44"/>
                  <a:pt x="157" y="36"/>
                </a:cubicBezTo>
                <a:cubicBezTo>
                  <a:pt x="169" y="52"/>
                  <a:pt x="178" y="71"/>
                  <a:pt x="193" y="84"/>
                </a:cubicBezTo>
                <a:cubicBezTo>
                  <a:pt x="203" y="92"/>
                  <a:pt x="220" y="105"/>
                  <a:pt x="229" y="96"/>
                </a:cubicBezTo>
                <a:cubicBezTo>
                  <a:pt x="247" y="78"/>
                  <a:pt x="253" y="24"/>
                  <a:pt x="253" y="24"/>
                </a:cubicBezTo>
                <a:cubicBezTo>
                  <a:pt x="269" y="88"/>
                  <a:pt x="265" y="56"/>
                  <a:pt x="265" y="120"/>
                </a:cubicBezTo>
              </a:path>
            </a:pathLst>
          </a:custGeom>
          <a:solidFill>
            <a:srgbClr val="FF0000"/>
          </a:solidFill>
          <a:ln w="762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436" name="Text Box 29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17437" name="Text Box 3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339975" y="842963"/>
            <a:ext cx="4176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Piedra </a:t>
            </a: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  <a:endParaRPr lang="en-US" sz="24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20875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White piedra</a:t>
            </a:r>
            <a:r>
              <a:rPr lang="en-US" sz="22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07950" y="1989138"/>
            <a:ext cx="38893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   Soft, brown, cream less firm </a:t>
            </a: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23850" y="2852738"/>
            <a:ext cx="54006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i="1">
                <a:latin typeface="Times New Roman" pitchFamily="18" charset="0"/>
                <a:cs typeface="Times New Roman" pitchFamily="18" charset="0"/>
              </a:rPr>
              <a:t>Trichosporon beigelii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Imperfect yeast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Friable nodules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Pseudohyphae, blastospores, arthrospores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Culture on SDA no cycloheximide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Cream – beig Yeast with wrinkled surface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5724525" y="220503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5867400" y="220503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300788" y="1341438"/>
            <a:ext cx="16557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Spores  &amp; cells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323850" y="2354263"/>
            <a:ext cx="12969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pic>
        <p:nvPicPr>
          <p:cNvPr id="18442" name="Picture 11" descr="Figure-18a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773238"/>
            <a:ext cx="3995737" cy="1482725"/>
          </a:xfrm>
          <a:noFill/>
        </p:spPr>
      </p:pic>
      <p:pic>
        <p:nvPicPr>
          <p:cNvPr id="18443" name="Picture 12" descr="Figure-18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3213100"/>
            <a:ext cx="3995737" cy="1728788"/>
          </a:xfrm>
          <a:noFill/>
        </p:spPr>
      </p:pic>
      <p:sp>
        <p:nvSpPr>
          <p:cNvPr id="18444" name="Text Box 13"/>
          <p:cNvSpPr txBox="1">
            <a:spLocks noChangeArrowheads="1"/>
          </p:cNvSpPr>
          <p:nvPr/>
        </p:nvSpPr>
        <p:spPr bwMode="auto">
          <a:xfrm>
            <a:off x="5364163" y="3068638"/>
            <a:ext cx="331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White piedra nodule on hair shaft </a:t>
            </a:r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6443663" y="3284538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KOH</a:t>
            </a:r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 flipH="1">
            <a:off x="6227763" y="1628775"/>
            <a:ext cx="720725" cy="720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7019925" y="2060575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Hair </a:t>
            </a:r>
          </a:p>
        </p:txBody>
      </p:sp>
      <p:sp>
        <p:nvSpPr>
          <p:cNvPr id="18448" name="Line 17"/>
          <p:cNvSpPr>
            <a:spLocks noChangeShapeType="1"/>
          </p:cNvSpPr>
          <p:nvPr/>
        </p:nvSpPr>
        <p:spPr bwMode="auto">
          <a:xfrm flipV="1">
            <a:off x="6732588" y="2205038"/>
            <a:ext cx="287337" cy="71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8449" name="Text Box 18"/>
          <p:cNvSpPr txBox="1">
            <a:spLocks noChangeArrowheads="1"/>
          </p:cNvSpPr>
          <p:nvPr/>
        </p:nvSpPr>
        <p:spPr bwMode="auto">
          <a:xfrm>
            <a:off x="6445250" y="3716338"/>
            <a:ext cx="1150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Blastospore</a:t>
            </a:r>
          </a:p>
        </p:txBody>
      </p:sp>
      <p:sp>
        <p:nvSpPr>
          <p:cNvPr id="18450" name="Line 19"/>
          <p:cNvSpPr>
            <a:spLocks noChangeShapeType="1"/>
          </p:cNvSpPr>
          <p:nvPr/>
        </p:nvSpPr>
        <p:spPr bwMode="auto">
          <a:xfrm>
            <a:off x="7019925" y="4005263"/>
            <a:ext cx="576263" cy="5762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7381875" y="3357563"/>
            <a:ext cx="1150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Arthrospore</a:t>
            </a:r>
          </a:p>
        </p:txBody>
      </p:sp>
      <p:sp>
        <p:nvSpPr>
          <p:cNvPr id="18452" name="Line 21"/>
          <p:cNvSpPr>
            <a:spLocks noChangeShapeType="1"/>
          </p:cNvSpPr>
          <p:nvPr/>
        </p:nvSpPr>
        <p:spPr bwMode="auto">
          <a:xfrm>
            <a:off x="7667625" y="3644900"/>
            <a:ext cx="360363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8453" name="Text Box 22"/>
          <p:cNvSpPr txBox="1">
            <a:spLocks noChangeArrowheads="1"/>
          </p:cNvSpPr>
          <p:nvPr/>
        </p:nvSpPr>
        <p:spPr bwMode="auto">
          <a:xfrm>
            <a:off x="7669213" y="5300663"/>
            <a:ext cx="1223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Pseudohypha</a:t>
            </a:r>
          </a:p>
        </p:txBody>
      </p:sp>
      <p:sp>
        <p:nvSpPr>
          <p:cNvPr id="18454" name="Line 23"/>
          <p:cNvSpPr>
            <a:spLocks noChangeShapeType="1"/>
          </p:cNvSpPr>
          <p:nvPr/>
        </p:nvSpPr>
        <p:spPr bwMode="auto">
          <a:xfrm flipH="1">
            <a:off x="8172450" y="4508500"/>
            <a:ext cx="0" cy="792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8455" name="Text Box 24"/>
          <p:cNvSpPr txBox="1">
            <a:spLocks noChangeArrowheads="1"/>
          </p:cNvSpPr>
          <p:nvPr/>
        </p:nvSpPr>
        <p:spPr bwMode="auto">
          <a:xfrm>
            <a:off x="8172450" y="3716338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Yeast cell</a:t>
            </a:r>
          </a:p>
        </p:txBody>
      </p:sp>
      <p:sp>
        <p:nvSpPr>
          <p:cNvPr id="18456" name="Line 25"/>
          <p:cNvSpPr>
            <a:spLocks noChangeShapeType="1"/>
          </p:cNvSpPr>
          <p:nvPr/>
        </p:nvSpPr>
        <p:spPr bwMode="auto">
          <a:xfrm flipH="1">
            <a:off x="8315325" y="4005263"/>
            <a:ext cx="360363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8457" name="Text Box 26"/>
          <p:cNvSpPr txBox="1">
            <a:spLocks noChangeArrowheads="1"/>
          </p:cNvSpPr>
          <p:nvPr/>
        </p:nvSpPr>
        <p:spPr bwMode="auto">
          <a:xfrm>
            <a:off x="6804025" y="5516563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Culture</a:t>
            </a:r>
          </a:p>
        </p:txBody>
      </p:sp>
      <p:sp>
        <p:nvSpPr>
          <p:cNvPr id="18458" name="Text Box 27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18459" name="Text Box 2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908175" y="257175"/>
            <a:ext cx="48244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Treatment of Superficials </a:t>
            </a:r>
            <a:endParaRPr lang="en-US" sz="32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6725" y="1557338"/>
            <a:ext cx="8281988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2% salicylic acid, 3% sulfur ointments, whitfield’s ointment Ketoconazole				 </a:t>
            </a: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Cut or shave hair for Piedra &amp; clean with mild fungicide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(e.g. 1:2000 bichloride of mercury)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Or apply 2% salicylic acid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Or 3% sulfur ointment.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Now: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	Nizoral shampoo for Piedra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	Nizoral = Ketoconazole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6372225" y="1844675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(Benzoic acid)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197100" y="266700"/>
            <a:ext cx="467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7487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These are fungal infections of the Keratinized tissues of the body  					        </a:t>
            </a:r>
            <a:r>
              <a:rPr lang="en-US" sz="23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(Stratum corneum, Hair, nail)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2771775" y="2492375"/>
            <a:ext cx="431800" cy="214313"/>
          </a:xfrm>
          <a:prstGeom prst="rightArrow">
            <a:avLst>
              <a:gd name="adj1" fmla="val 50000"/>
              <a:gd name="adj2" fmla="val 503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20485" name="Picture 6" descr="Figure-22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2116138"/>
            <a:ext cx="1295400" cy="1096962"/>
          </a:xfrm>
          <a:noFill/>
        </p:spPr>
      </p:pic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7308850" y="20542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">
                <a:latin typeface="Times New Roman" pitchFamily="18" charset="0"/>
                <a:cs typeface="Times New Roman" pitchFamily="18" charset="0"/>
              </a:rPr>
              <a:t>Necrotic scaley center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7451725" y="2643188"/>
            <a:ext cx="16192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">
                <a:latin typeface="Times New Roman" pitchFamily="18" charset="0"/>
                <a:cs typeface="Times New Roman" pitchFamily="18" charset="0"/>
              </a:rPr>
              <a:t>Active fungus in margin </a:t>
            </a:r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auto">
          <a:xfrm flipV="1">
            <a:off x="7092950" y="2349500"/>
            <a:ext cx="287338" cy="215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auto">
          <a:xfrm>
            <a:off x="7019925" y="2852738"/>
            <a:ext cx="431800" cy="71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827088" y="3284538"/>
            <a:ext cx="777716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T.capitis        in the scalp, barber’s itch 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  The skin, hair folicles, and hair are infected.  Infected hair fall-off 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  Endothrix hair infection and Ectothrix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T.corporis : In glabrous skin</a:t>
            </a:r>
          </a:p>
        </p:txBody>
      </p:sp>
      <p:sp>
        <p:nvSpPr>
          <p:cNvPr id="20491" name="AutoShape 12"/>
          <p:cNvSpPr>
            <a:spLocks noChangeArrowheads="1"/>
          </p:cNvSpPr>
          <p:nvPr/>
        </p:nvSpPr>
        <p:spPr bwMode="auto">
          <a:xfrm>
            <a:off x="2124075" y="3357563"/>
            <a:ext cx="358775" cy="215900"/>
          </a:xfrm>
          <a:prstGeom prst="rightArrow">
            <a:avLst>
              <a:gd name="adj1" fmla="val 50000"/>
              <a:gd name="adj2" fmla="val 4154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1116013" y="4657725"/>
            <a:ext cx="446405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t. circinata, t.imbricata</a:t>
            </a:r>
          </a:p>
        </p:txBody>
      </p:sp>
      <p:sp>
        <p:nvSpPr>
          <p:cNvPr id="20493" name="Text Box 14"/>
          <p:cNvSpPr txBox="1">
            <a:spLocks noChangeArrowheads="1"/>
          </p:cNvSpPr>
          <p:nvPr/>
        </p:nvSpPr>
        <p:spPr bwMode="auto">
          <a:xfrm>
            <a:off x="827088" y="5132388"/>
            <a:ext cx="6481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T.cruris: In groin = jock itch = Dhobie itch 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5" name="Text Box 16"/>
          <p:cNvSpPr txBox="1">
            <a:spLocks noChangeArrowheads="1"/>
          </p:cNvSpPr>
          <p:nvPr/>
        </p:nvSpPr>
        <p:spPr bwMode="auto">
          <a:xfrm>
            <a:off x="827088" y="5627688"/>
            <a:ext cx="2449512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t.unguium </a:t>
            </a: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(nail)  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t.barbae </a:t>
            </a: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(beard)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t.manuum </a:t>
            </a: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(hand) </a:t>
            </a:r>
            <a:endParaRPr lang="en-US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6" name="Text Box 17"/>
          <p:cNvSpPr txBox="1">
            <a:spLocks noChangeArrowheads="1"/>
          </p:cNvSpPr>
          <p:nvPr/>
        </p:nvSpPr>
        <p:spPr bwMode="auto">
          <a:xfrm>
            <a:off x="395288" y="2349500"/>
            <a:ext cx="52562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S/S: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Skin lesion 	Tinea(=Ringworm)</a:t>
            </a:r>
          </a:p>
        </p:txBody>
      </p:sp>
      <p:sp>
        <p:nvSpPr>
          <p:cNvPr id="20497" name="AutoShape 18"/>
          <p:cNvSpPr>
            <a:spLocks noChangeArrowheads="1"/>
          </p:cNvSpPr>
          <p:nvPr/>
        </p:nvSpPr>
        <p:spPr bwMode="auto">
          <a:xfrm>
            <a:off x="5581650" y="2492375"/>
            <a:ext cx="358775" cy="215900"/>
          </a:xfrm>
          <a:prstGeom prst="rightArrow">
            <a:avLst>
              <a:gd name="adj1" fmla="val 50000"/>
              <a:gd name="adj2" fmla="val 4154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98" name="Text Box 19"/>
          <p:cNvSpPr txBox="1">
            <a:spLocks noChangeArrowheads="1"/>
          </p:cNvSpPr>
          <p:nvPr/>
        </p:nvSpPr>
        <p:spPr bwMode="auto">
          <a:xfrm>
            <a:off x="395288" y="2781300"/>
            <a:ext cx="58324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Causes itching – present anywhere in body </a:t>
            </a: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827088" y="1773238"/>
            <a:ext cx="25923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Contageous </a:t>
            </a:r>
          </a:p>
        </p:txBody>
      </p:sp>
      <p:sp>
        <p:nvSpPr>
          <p:cNvPr id="20500" name="Text Box 21"/>
          <p:cNvSpPr txBox="1">
            <a:spLocks noChangeArrowheads="1"/>
          </p:cNvSpPr>
          <p:nvPr/>
        </p:nvSpPr>
        <p:spPr bwMode="auto">
          <a:xfrm>
            <a:off x="827088" y="4843463"/>
            <a:ext cx="6481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T.pedis (=Athlete’s foot) = swimming pool itch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1" name="Text Box 22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20502" name="Text Box 2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tcapitis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0"/>
            <a:ext cx="28813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 descr="197MIK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4300" y="0"/>
            <a:ext cx="352742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273MIK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25" y="3213100"/>
            <a:ext cx="25209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1" descr="Athletes_foot_Pict_Plantar_2(1)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575" y="3141663"/>
            <a:ext cx="3024188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3" descr="PHIL_579_lores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825" y="3284538"/>
            <a:ext cx="2374900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5" descr="nobl_f2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5013325"/>
            <a:ext cx="266382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7" descr="DIS120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08400" y="4868863"/>
            <a:ext cx="28797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323850" y="668338"/>
            <a:ext cx="4176713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457200" algn="l"/>
              </a:tabLst>
            </a:pPr>
            <a:endParaRPr lang="en-US"/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Basic mycology		2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Superficial Mycoses	9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Pityriasis versicolor	10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Tinea Nigra		12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Piedra		14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Dermatophytoses	17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Mycetoma		25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Rhinosporidiosis  	35                             Lobomycosis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Phaeohyphomycosis	37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Chromoblastomycosis	38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Sporotrichosis		41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Zygomycosis		43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Aspergillosis		48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Pneumocystosis (PCP)	51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Candidiasis		53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Cryptococcosis,     	60</a:t>
            </a:r>
          </a:p>
          <a:p>
            <a:pPr marL="342900" indent="-342900" algn="just"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	Trichosporonosis, Geotrichosis 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1908175" y="41275"/>
            <a:ext cx="4608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List of Contents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00563" y="365125"/>
            <a:ext cx="41767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457200" algn="l"/>
              </a:tabLst>
            </a:pPr>
            <a:endParaRPr lang="en-US"/>
          </a:p>
          <a:p>
            <a:pPr marL="342900" indent="-342900" algn="just">
              <a:buFontTx/>
              <a:buAutoNum type="arabicPeriod" startAt="18"/>
              <a:tabLst>
                <a:tab pos="457200" algn="l"/>
              </a:tabLst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Primary Systemic Mycoses 	63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Blastomycosis			65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Histoplasmosis			67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Coccidioidomycosis		70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Paracoccidioidomycosis		73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Candidosis and Oropharyngeal 	75</a:t>
            </a:r>
          </a:p>
          <a:p>
            <a:pPr marL="342900" indent="-342900" algn="just"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 mycosis (For Dental Students)</a:t>
            </a:r>
          </a:p>
          <a:p>
            <a:pPr marL="342900" indent="-342900" algn="just">
              <a:buFontTx/>
              <a:buAutoNum type="arabicPeriod" startAt="23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Fungal Eye Infections		83</a:t>
            </a:r>
          </a:p>
          <a:p>
            <a:pPr marL="342900" indent="-342900" algn="just">
              <a:buFontTx/>
              <a:buAutoNum type="arabicPeriod" startAt="24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Selected references		89</a:t>
            </a:r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>
            <a:off x="4284663" y="981075"/>
            <a:ext cx="0" cy="5040313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8243888" y="6405563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468313" y="908050"/>
            <a:ext cx="604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Other advanced lesions in scalp: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468313" y="1676400"/>
            <a:ext cx="8675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Favus </a:t>
            </a: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(=t.favosa)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with scutulum </a:t>
            </a: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(yellow crusts)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+ unpleasant smell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468313" y="2924175"/>
            <a:ext cx="4354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Epidemiology: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468313" y="2136775"/>
            <a:ext cx="82804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Wood’s lamp 		Emits filtered U.V. light, infected hair</a:t>
            </a:r>
          </a:p>
          <a:p>
            <a:pPr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 fluoresce especially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microsporum spp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 lesions.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AutoShape 8"/>
          <p:cNvSpPr>
            <a:spLocks noChangeArrowheads="1"/>
          </p:cNvSpPr>
          <p:nvPr/>
        </p:nvSpPr>
        <p:spPr bwMode="auto">
          <a:xfrm>
            <a:off x="2484438" y="2205038"/>
            <a:ext cx="719137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468313" y="4340225"/>
            <a:ext cx="482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Acquired: from infected persons and Pets </a:t>
            </a: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5508625" y="4119563"/>
            <a:ext cx="935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Cats 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Dogs </a:t>
            </a:r>
          </a:p>
        </p:txBody>
      </p:sp>
      <p:sp>
        <p:nvSpPr>
          <p:cNvPr id="22538" name="Line 11"/>
          <p:cNvSpPr>
            <a:spLocks noChangeShapeType="1"/>
          </p:cNvSpPr>
          <p:nvPr/>
        </p:nvSpPr>
        <p:spPr bwMode="auto">
          <a:xfrm flipH="1">
            <a:off x="5219700" y="4365625"/>
            <a:ext cx="36036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39" name="Line 12"/>
          <p:cNvSpPr>
            <a:spLocks noChangeShapeType="1"/>
          </p:cNvSpPr>
          <p:nvPr/>
        </p:nvSpPr>
        <p:spPr bwMode="auto">
          <a:xfrm>
            <a:off x="5219700" y="4581525"/>
            <a:ext cx="360363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2540" name="Text Box 13"/>
          <p:cNvSpPr txBox="1">
            <a:spLocks noChangeArrowheads="1"/>
          </p:cNvSpPr>
          <p:nvPr/>
        </p:nvSpPr>
        <p:spPr bwMode="auto">
          <a:xfrm>
            <a:off x="609600" y="4772025"/>
            <a:ext cx="6554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-And Livestock Animals (goats, sheep, camel, cows, horses</a:t>
            </a:r>
          </a:p>
        </p:txBody>
      </p:sp>
      <p:sp>
        <p:nvSpPr>
          <p:cNvPr id="22541" name="Text Box 14"/>
          <p:cNvSpPr txBox="1">
            <a:spLocks noChangeArrowheads="1"/>
          </p:cNvSpPr>
          <p:nvPr/>
        </p:nvSpPr>
        <p:spPr bwMode="auto">
          <a:xfrm>
            <a:off x="468313" y="1243013"/>
            <a:ext cx="604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Kerion (pustular)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2" name="Text Box 15"/>
          <p:cNvSpPr txBox="1">
            <a:spLocks noChangeArrowheads="1"/>
          </p:cNvSpPr>
          <p:nvPr/>
        </p:nvSpPr>
        <p:spPr bwMode="auto">
          <a:xfrm>
            <a:off x="468313" y="3284538"/>
            <a:ext cx="8675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Affect children + adults + males and females.  More seen in school-age children </a:t>
            </a:r>
          </a:p>
        </p:txBody>
      </p:sp>
      <p:sp>
        <p:nvSpPr>
          <p:cNvPr id="22543" name="Text Box 16"/>
          <p:cNvSpPr txBox="1">
            <a:spLocks noChangeArrowheads="1"/>
          </p:cNvSpPr>
          <p:nvPr/>
        </p:nvSpPr>
        <p:spPr bwMode="auto">
          <a:xfrm>
            <a:off x="433388" y="3619500"/>
            <a:ext cx="8675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Found everywhere in the world.</a:t>
            </a:r>
          </a:p>
        </p:txBody>
      </p:sp>
      <p:sp>
        <p:nvSpPr>
          <p:cNvPr id="22544" name="Text Box 17"/>
          <p:cNvSpPr txBox="1">
            <a:spLocks noChangeArrowheads="1"/>
          </p:cNvSpPr>
          <p:nvPr/>
        </p:nvSpPr>
        <p:spPr bwMode="auto">
          <a:xfrm>
            <a:off x="684213" y="5203825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-Familial cross infection occurs</a:t>
            </a:r>
          </a:p>
        </p:txBody>
      </p:sp>
      <p:sp>
        <p:nvSpPr>
          <p:cNvPr id="22545" name="Text Box 18"/>
          <p:cNvSpPr txBox="1">
            <a:spLocks noChangeArrowheads="1"/>
          </p:cNvSpPr>
          <p:nvPr/>
        </p:nvSpPr>
        <p:spPr bwMode="auto">
          <a:xfrm>
            <a:off x="682625" y="4005263"/>
            <a:ext cx="525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-Contageous – caused by primary pathogens</a:t>
            </a:r>
          </a:p>
        </p:txBody>
      </p:sp>
      <p:sp>
        <p:nvSpPr>
          <p:cNvPr id="22546" name="Text Box 19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22547" name="Text Box 2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323850" y="836613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Etiology: 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323850" y="1341438"/>
            <a:ext cx="842486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Dermatophytes	      Imperfect moniliaceous mold fungi,Primary pathogens</a:t>
            </a:r>
          </a:p>
        </p:txBody>
      </p:sp>
      <p:sp>
        <p:nvSpPr>
          <p:cNvPr id="23557" name="AutoShape 6"/>
          <p:cNvSpPr>
            <a:spLocks noChangeArrowheads="1"/>
          </p:cNvSpPr>
          <p:nvPr/>
        </p:nvSpPr>
        <p:spPr bwMode="auto">
          <a:xfrm>
            <a:off x="2195513" y="1484313"/>
            <a:ext cx="360362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325438" y="1844675"/>
            <a:ext cx="39592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Characteristics of dermatos:</a:t>
            </a: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539750" y="2395538"/>
            <a:ext cx="4032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1)  Produce alkaline substance </a:t>
            </a: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39750" y="2852738"/>
            <a:ext cx="648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2)  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Sensitive to: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&lt;20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g/ml griseofulvin</a:t>
            </a:r>
            <a:endParaRPr lang="el-GR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539750" y="3357563"/>
            <a:ext cx="648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Resistant to: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500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g/ml cycloheximide</a:t>
            </a:r>
            <a:endParaRPr lang="el-GR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539750" y="3860800"/>
            <a:ext cx="648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4)  Have peculiar Hyphal structures like</a:t>
            </a:r>
            <a:endParaRPr lang="el-GR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969963" y="4292600"/>
            <a:ext cx="5834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Raquet hyphae, nodular bodies, pectinate hyphae, hyphal coils (=spirals), favic chandeliers</a:t>
            </a:r>
            <a:endParaRPr lang="el-GR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468313" y="5013325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Natural Habitats:	All are Keratinophilic fungi</a:t>
            </a:r>
          </a:p>
        </p:txBody>
      </p:sp>
      <p:sp>
        <p:nvSpPr>
          <p:cNvPr id="23565" name="AutoShape 14"/>
          <p:cNvSpPr>
            <a:spLocks noChangeArrowheads="1"/>
          </p:cNvSpPr>
          <p:nvPr/>
        </p:nvSpPr>
        <p:spPr bwMode="auto">
          <a:xfrm>
            <a:off x="2555875" y="5157788"/>
            <a:ext cx="576263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66" name="Text Box 15"/>
          <p:cNvSpPr txBox="1">
            <a:spLocks noChangeArrowheads="1"/>
          </p:cNvSpPr>
          <p:nvPr/>
        </p:nvSpPr>
        <p:spPr bwMode="auto">
          <a:xfrm>
            <a:off x="684213" y="5445125"/>
            <a:ext cx="51831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  Anthropophilic, Zoophilic, Geophilic</a:t>
            </a:r>
          </a:p>
        </p:txBody>
      </p:sp>
      <p:sp>
        <p:nvSpPr>
          <p:cNvPr id="23567" name="Text Box 1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23568" name="Text Box 1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-107950" y="1027113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dermatophytes are in 3 genera:</a:t>
            </a: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07950" y="1587500"/>
            <a:ext cx="9036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u="sng">
                <a:latin typeface="Times New Roman" pitchFamily="18" charset="0"/>
                <a:cs typeface="Times New Roman" pitchFamily="18" charset="0"/>
              </a:rPr>
              <a:t>Trichophyton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: 	  </a:t>
            </a:r>
            <a:r>
              <a:rPr lang="en-US" sz="1900" i="1" u="sng">
                <a:latin typeface="Times New Roman" pitchFamily="18" charset="0"/>
                <a:cs typeface="Times New Roman" pitchFamily="18" charset="0"/>
              </a:rPr>
              <a:t> T.mentagrophytes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 in rodents,dogs,livestocks.</a:t>
            </a:r>
            <a:r>
              <a:rPr lang="en-US" sz="1900" i="1">
                <a:latin typeface="Times New Roman" pitchFamily="18" charset="0"/>
                <a:cs typeface="Times New Roman" pitchFamily="18" charset="0"/>
              </a:rPr>
              <a:t>T.violaceum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 in human  </a:t>
            </a:r>
            <a:endParaRPr lang="en-US" sz="19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107950" y="1916113"/>
            <a:ext cx="26654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15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 skin + hair + nail</a:t>
            </a:r>
            <a:endParaRPr lang="el-GR" sz="15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2555875" y="1879600"/>
            <a:ext cx="54006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19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T.verrucosum</a:t>
            </a:r>
            <a:r>
              <a:rPr lang="en-US" sz="19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in cows. 	</a:t>
            </a:r>
            <a:r>
              <a:rPr lang="en-US" sz="19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T.rubrum </a:t>
            </a:r>
            <a:r>
              <a:rPr lang="en-US" sz="19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in human</a:t>
            </a:r>
            <a:endParaRPr lang="el-GR" sz="19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Text Box 8"/>
          <p:cNvSpPr txBox="1">
            <a:spLocks noChangeArrowheads="1"/>
          </p:cNvSpPr>
          <p:nvPr/>
        </p:nvSpPr>
        <p:spPr bwMode="auto">
          <a:xfrm>
            <a:off x="107950" y="2420938"/>
            <a:ext cx="8496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u="sng">
                <a:latin typeface="Times New Roman" pitchFamily="18" charset="0"/>
                <a:cs typeface="Times New Roman" pitchFamily="18" charset="0"/>
              </a:rPr>
              <a:t>Microsporum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: 	        M. canis in cats. M.audouinii in human, M.gypseum in soil </a:t>
            </a:r>
            <a:endParaRPr lang="en-US" sz="19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107950" y="2781300"/>
            <a:ext cx="27352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15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 skin + hair, but not nail</a:t>
            </a:r>
            <a:endParaRPr lang="el-GR" sz="15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5" name="Text Box 10"/>
          <p:cNvSpPr txBox="1">
            <a:spLocks noChangeArrowheads="1"/>
          </p:cNvSpPr>
          <p:nvPr/>
        </p:nvSpPr>
        <p:spPr bwMode="auto">
          <a:xfrm>
            <a:off x="107950" y="3284538"/>
            <a:ext cx="460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i="1">
                <a:latin typeface="Times New Roman" pitchFamily="18" charset="0"/>
                <a:cs typeface="Times New Roman" pitchFamily="18" charset="0"/>
              </a:rPr>
              <a:t>Epidermophyton floccosum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 in human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107950" y="3684588"/>
            <a:ext cx="28082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15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 skin + nail, but not hair </a:t>
            </a:r>
            <a:endParaRPr lang="el-GR" sz="15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107950" y="4416425"/>
            <a:ext cx="431958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u="sng">
                <a:latin typeface="Times New Roman" pitchFamily="18" charset="0"/>
                <a:cs typeface="Times New Roman" pitchFamily="18" charset="0"/>
              </a:rPr>
              <a:t>Perfect stage: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	In gymnoascaceae,</a:t>
            </a:r>
            <a:endParaRPr lang="en-US" sz="19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8" name="Text Box 13"/>
          <p:cNvSpPr txBox="1">
            <a:spLocks noChangeArrowheads="1"/>
          </p:cNvSpPr>
          <p:nvPr/>
        </p:nvSpPr>
        <p:spPr bwMode="auto">
          <a:xfrm>
            <a:off x="3995738" y="4437063"/>
            <a:ext cx="46085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>
                <a:latin typeface="Times New Roman" pitchFamily="18" charset="0"/>
                <a:cs typeface="Times New Roman" pitchFamily="18" charset="0"/>
              </a:rPr>
              <a:t>Plectomycetidae 	         ascomycetes</a:t>
            </a:r>
          </a:p>
        </p:txBody>
      </p:sp>
      <p:sp>
        <p:nvSpPr>
          <p:cNvPr id="24589" name="AutoShape 14"/>
          <p:cNvSpPr>
            <a:spLocks noChangeArrowheads="1"/>
          </p:cNvSpPr>
          <p:nvPr/>
        </p:nvSpPr>
        <p:spPr bwMode="auto">
          <a:xfrm>
            <a:off x="5797550" y="4579938"/>
            <a:ext cx="503238" cy="144462"/>
          </a:xfrm>
          <a:prstGeom prst="rightArrow">
            <a:avLst>
              <a:gd name="adj1" fmla="val 50000"/>
              <a:gd name="adj2" fmla="val 8708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0" name="Text Box 15"/>
          <p:cNvSpPr txBox="1">
            <a:spLocks noChangeArrowheads="1"/>
          </p:cNvSpPr>
          <p:nvPr/>
        </p:nvSpPr>
        <p:spPr bwMode="auto">
          <a:xfrm>
            <a:off x="107950" y="4868863"/>
            <a:ext cx="6840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i="1">
                <a:latin typeface="Times New Roman" pitchFamily="18" charset="0"/>
                <a:cs typeface="Times New Roman" pitchFamily="18" charset="0"/>
              </a:rPr>
              <a:t>Trichophyton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 		in </a:t>
            </a:r>
            <a:r>
              <a:rPr lang="en-US" sz="1900" i="1">
                <a:latin typeface="Times New Roman" pitchFamily="18" charset="0"/>
                <a:cs typeface="Times New Roman" pitchFamily="18" charset="0"/>
              </a:rPr>
              <a:t>Arthroderma </a:t>
            </a:r>
          </a:p>
        </p:txBody>
      </p:sp>
      <p:sp>
        <p:nvSpPr>
          <p:cNvPr id="24591" name="AutoShape 16"/>
          <p:cNvSpPr>
            <a:spLocks noChangeArrowheads="1"/>
          </p:cNvSpPr>
          <p:nvPr/>
        </p:nvSpPr>
        <p:spPr bwMode="auto">
          <a:xfrm>
            <a:off x="1908175" y="50133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2" name="Text Box 17"/>
          <p:cNvSpPr txBox="1">
            <a:spLocks noChangeArrowheads="1"/>
          </p:cNvSpPr>
          <p:nvPr/>
        </p:nvSpPr>
        <p:spPr bwMode="auto">
          <a:xfrm>
            <a:off x="107950" y="5229225"/>
            <a:ext cx="6840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 i="1">
                <a:latin typeface="Times New Roman" pitchFamily="18" charset="0"/>
                <a:cs typeface="Times New Roman" pitchFamily="18" charset="0"/>
              </a:rPr>
              <a:t>Microsporum </a:t>
            </a:r>
            <a:r>
              <a:rPr lang="en-US" sz="1900">
                <a:latin typeface="Times New Roman" pitchFamily="18" charset="0"/>
                <a:cs typeface="Times New Roman" pitchFamily="18" charset="0"/>
              </a:rPr>
              <a:t>		in </a:t>
            </a:r>
            <a:r>
              <a:rPr lang="en-US" sz="1900" i="1">
                <a:latin typeface="Times New Roman" pitchFamily="18" charset="0"/>
                <a:cs typeface="Times New Roman" pitchFamily="18" charset="0"/>
              </a:rPr>
              <a:t>Nannizzia </a:t>
            </a:r>
          </a:p>
        </p:txBody>
      </p:sp>
      <p:sp>
        <p:nvSpPr>
          <p:cNvPr id="24593" name="AutoShape 18"/>
          <p:cNvSpPr>
            <a:spLocks noChangeArrowheads="1"/>
          </p:cNvSpPr>
          <p:nvPr/>
        </p:nvSpPr>
        <p:spPr bwMode="auto">
          <a:xfrm>
            <a:off x="1908175" y="5373688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4" name="Text Box 19"/>
          <p:cNvSpPr txBox="1">
            <a:spLocks noChangeArrowheads="1"/>
          </p:cNvSpPr>
          <p:nvPr/>
        </p:nvSpPr>
        <p:spPr bwMode="auto">
          <a:xfrm>
            <a:off x="107950" y="3984625"/>
            <a:ext cx="698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>
                <a:latin typeface="Times New Roman" pitchFamily="18" charset="0"/>
                <a:cs typeface="Times New Roman" pitchFamily="18" charset="0"/>
              </a:rPr>
              <a:t>They reproduce asexually forming conidia by which can be identified.</a:t>
            </a:r>
          </a:p>
        </p:txBody>
      </p:sp>
      <p:sp>
        <p:nvSpPr>
          <p:cNvPr id="24595" name="Text Box 20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4596" name="Text Box 2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Figure-2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836613"/>
            <a:ext cx="2236788" cy="3213100"/>
          </a:xfrm>
          <a:noFill/>
        </p:spPr>
      </p:pic>
      <p:pic>
        <p:nvPicPr>
          <p:cNvPr id="25603" name="Picture 4" descr="Figure-24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88125" y="1268413"/>
            <a:ext cx="2138363" cy="2185987"/>
          </a:xfrm>
          <a:noFill/>
        </p:spPr>
      </p:pic>
      <p:pic>
        <p:nvPicPr>
          <p:cNvPr id="25604" name="Picture 5" descr="Figure-25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987675" y="4868863"/>
            <a:ext cx="4038600" cy="1081087"/>
          </a:xfrm>
          <a:noFill/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690688" y="1125538"/>
            <a:ext cx="12255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-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Elongated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-Smooth wall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-Round tip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6802438" y="1477963"/>
            <a:ext cx="865187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</a:rPr>
              <a:t>-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Spindle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-Rough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-Pointed</a:t>
            </a:r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4284663" y="2205038"/>
            <a:ext cx="1873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Macroaleuriospore </a:t>
            </a:r>
            <a:r>
              <a:rPr lang="en-US" sz="16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(macroconidium)</a:t>
            </a:r>
          </a:p>
        </p:txBody>
      </p:sp>
      <p:sp>
        <p:nvSpPr>
          <p:cNvPr id="25608" name="Line 9"/>
          <p:cNvSpPr>
            <a:spLocks noChangeShapeType="1"/>
          </p:cNvSpPr>
          <p:nvPr/>
        </p:nvSpPr>
        <p:spPr bwMode="auto">
          <a:xfrm flipV="1">
            <a:off x="6011863" y="2205038"/>
            <a:ext cx="1873250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5609" name="Line 10"/>
          <p:cNvSpPr>
            <a:spLocks noChangeShapeType="1"/>
          </p:cNvSpPr>
          <p:nvPr/>
        </p:nvSpPr>
        <p:spPr bwMode="auto">
          <a:xfrm flipH="1" flipV="1">
            <a:off x="3132138" y="1773238"/>
            <a:ext cx="1223962" cy="5762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4140200" y="3208338"/>
            <a:ext cx="1873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Microaleuriospore </a:t>
            </a:r>
            <a:r>
              <a:rPr lang="en-US" sz="16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(Microconidium)</a:t>
            </a:r>
          </a:p>
        </p:txBody>
      </p:sp>
      <p:sp>
        <p:nvSpPr>
          <p:cNvPr id="25611" name="Line 12"/>
          <p:cNvSpPr>
            <a:spLocks noChangeShapeType="1"/>
          </p:cNvSpPr>
          <p:nvPr/>
        </p:nvSpPr>
        <p:spPr bwMode="auto">
          <a:xfrm flipH="1">
            <a:off x="3276600" y="3357563"/>
            <a:ext cx="935038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2051050" y="4076700"/>
            <a:ext cx="1873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Times New Roman" pitchFamily="18" charset="0"/>
                <a:cs typeface="Times New Roman" pitchFamily="18" charset="0"/>
              </a:rPr>
              <a:t>Trichophyton</a:t>
            </a:r>
            <a:endParaRPr lang="en-US" sz="1600" i="1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4211638" y="6092825"/>
            <a:ext cx="180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Times New Roman" pitchFamily="18" charset="0"/>
                <a:cs typeface="Times New Roman" pitchFamily="18" charset="0"/>
              </a:rPr>
              <a:t>Epidermophyton</a:t>
            </a:r>
          </a:p>
        </p:txBody>
      </p:sp>
      <p:sp>
        <p:nvSpPr>
          <p:cNvPr id="25614" name="Text Box 15"/>
          <p:cNvSpPr txBox="1">
            <a:spLocks noChangeArrowheads="1"/>
          </p:cNvSpPr>
          <p:nvPr/>
        </p:nvSpPr>
        <p:spPr bwMode="auto">
          <a:xfrm>
            <a:off x="7019925" y="3644900"/>
            <a:ext cx="180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latin typeface="Times New Roman" pitchFamily="18" charset="0"/>
                <a:cs typeface="Times New Roman" pitchFamily="18" charset="0"/>
              </a:rPr>
              <a:t>Microsporum</a:t>
            </a:r>
          </a:p>
        </p:txBody>
      </p:sp>
      <p:sp>
        <p:nvSpPr>
          <p:cNvPr id="25615" name="Text Box 16"/>
          <p:cNvSpPr txBox="1">
            <a:spLocks noChangeArrowheads="1"/>
          </p:cNvSpPr>
          <p:nvPr/>
        </p:nvSpPr>
        <p:spPr bwMode="auto">
          <a:xfrm>
            <a:off x="7164388" y="4941888"/>
            <a:ext cx="12255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-Round tip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-Club shape  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-Smooth wall </a:t>
            </a:r>
          </a:p>
        </p:txBody>
      </p:sp>
      <p:sp>
        <p:nvSpPr>
          <p:cNvPr id="25616" name="Line 17"/>
          <p:cNvSpPr>
            <a:spLocks noChangeShapeType="1"/>
          </p:cNvSpPr>
          <p:nvPr/>
        </p:nvSpPr>
        <p:spPr bwMode="auto">
          <a:xfrm flipV="1">
            <a:off x="5867400" y="3213100"/>
            <a:ext cx="936625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323850" y="3289300"/>
            <a:ext cx="3708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Identification Tests:	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468313" y="3937000"/>
            <a:ext cx="79200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70000"/>
              </a:lnSpc>
              <a:spcBef>
                <a:spcPct val="50000"/>
              </a:spcBef>
              <a:buFontTx/>
              <a:buAutoNum type="arabicParenR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Endothrix &amp; Ectothrix hair infection</a:t>
            </a:r>
          </a:p>
          <a:p>
            <a:pPr marL="342900" indent="-342900">
              <a:lnSpc>
                <a:spcPct val="70000"/>
              </a:lnSpc>
              <a:spcBef>
                <a:spcPct val="50000"/>
              </a:spcBef>
              <a:buFontTx/>
              <a:buAutoNum type="arabicParenR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Hair perforation test</a:t>
            </a:r>
          </a:p>
          <a:p>
            <a:pPr marL="342900" indent="-342900">
              <a:lnSpc>
                <a:spcPct val="70000"/>
              </a:lnSpc>
              <a:spcBef>
                <a:spcPct val="50000"/>
              </a:spcBef>
              <a:buFontTx/>
              <a:buAutoNum type="arabicParenR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Urease test</a:t>
            </a:r>
          </a:p>
          <a:p>
            <a:pPr marL="342900" indent="-342900">
              <a:lnSpc>
                <a:spcPct val="70000"/>
              </a:lnSpc>
              <a:spcBef>
                <a:spcPct val="50000"/>
              </a:spcBef>
              <a:buFontTx/>
              <a:buAutoNum type="arabicParenR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Pigment production in PDA &amp; CMA media</a:t>
            </a:r>
          </a:p>
          <a:p>
            <a:pPr marL="342900" indent="-342900">
              <a:lnSpc>
                <a:spcPct val="70000"/>
              </a:lnSpc>
              <a:spcBef>
                <a:spcPct val="50000"/>
              </a:spcBef>
              <a:buFontTx/>
              <a:buAutoNum type="arabicParenR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Nutrient requirement such as –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Trichophyton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series Agar 1-7 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323850" y="1057275"/>
            <a:ext cx="4248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Dermatophyte test medium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(DTM):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755650" y="2420938"/>
            <a:ext cx="73802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In Acidic pH	       yellow,  in alkaline 	          red 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360363" y="1993900"/>
            <a:ext cx="8820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It has pH 5.6, Antibacterial, Antifungal, and Phenol red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(Amphoteric dye)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AutoShape 9"/>
          <p:cNvSpPr>
            <a:spLocks noChangeArrowheads="1"/>
          </p:cNvSpPr>
          <p:nvPr/>
        </p:nvSpPr>
        <p:spPr bwMode="auto">
          <a:xfrm>
            <a:off x="2484438" y="2565400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6633" name="AutoShape 10"/>
          <p:cNvSpPr>
            <a:spLocks noChangeArrowheads="1"/>
          </p:cNvSpPr>
          <p:nvPr/>
        </p:nvSpPr>
        <p:spPr bwMode="auto">
          <a:xfrm>
            <a:off x="5364163" y="2565400"/>
            <a:ext cx="647700" cy="2159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4427538" y="1052513"/>
            <a:ext cx="4465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This is a special medium for the identification of dematophytes </a:t>
            </a:r>
          </a:p>
        </p:txBody>
      </p:sp>
      <p:sp>
        <p:nvSpPr>
          <p:cNvPr id="26635" name="Text Box 13"/>
          <p:cNvSpPr txBox="1">
            <a:spLocks noChangeArrowheads="1"/>
          </p:cNvSpPr>
          <p:nvPr/>
        </p:nvSpPr>
        <p:spPr bwMode="auto">
          <a:xfrm>
            <a:off x="755650" y="2786063"/>
            <a:ext cx="83883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Positive DTM test is growth of the fungus and red color.  It is 98% accurate.</a:t>
            </a:r>
          </a:p>
        </p:txBody>
      </p:sp>
      <p:sp>
        <p:nvSpPr>
          <p:cNvPr id="26636" name="Text Box 14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26637" name="Text Box 15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31913" y="44450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Dermatophytoses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79388" y="1052513"/>
            <a:ext cx="38877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611188" y="2060575"/>
            <a:ext cx="42497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Skin scrapings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Hair, Nail 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395288" y="2636838"/>
            <a:ext cx="8280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20% or 10% KOH will show hyaline Septate hyphae, or spores or both.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Culture on SDA and Mycobiotic medium. Identify</a:t>
            </a: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395288" y="1557338"/>
            <a:ext cx="22685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Specimens: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250825" y="3506788"/>
            <a:ext cx="22685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Treatment:</a:t>
            </a: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538163" y="4010025"/>
            <a:ext cx="6194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Griseofulvin	           Topical or systemic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7" name="AutoShape 10"/>
          <p:cNvSpPr>
            <a:spLocks noChangeArrowheads="1"/>
          </p:cNvSpPr>
          <p:nvPr/>
        </p:nvSpPr>
        <p:spPr bwMode="auto">
          <a:xfrm>
            <a:off x="2268538" y="4149725"/>
            <a:ext cx="790575" cy="215900"/>
          </a:xfrm>
          <a:prstGeom prst="rightArrow">
            <a:avLst>
              <a:gd name="adj1" fmla="val 50000"/>
              <a:gd name="adj2" fmla="val 9154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539750" y="4441825"/>
            <a:ext cx="6194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Azoles 	Topical 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9" name="AutoShape 12"/>
          <p:cNvSpPr>
            <a:spLocks noChangeArrowheads="1"/>
          </p:cNvSpPr>
          <p:nvPr/>
        </p:nvSpPr>
        <p:spPr bwMode="auto">
          <a:xfrm>
            <a:off x="1619250" y="45815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3"/>
          <p:cNvSpPr txBox="1">
            <a:spLocks noChangeArrowheads="1"/>
          </p:cNvSpPr>
          <p:nvPr/>
        </p:nvSpPr>
        <p:spPr bwMode="auto">
          <a:xfrm>
            <a:off x="825500" y="4802188"/>
            <a:ext cx="83185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Miconazole </a:t>
            </a:r>
            <a:r>
              <a:rPr lang="en-US" sz="2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(Daktrin)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Clotrimazole </a:t>
            </a:r>
            <a:r>
              <a:rPr lang="en-US" sz="2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(Canesten),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Econazole</a:t>
            </a:r>
          </a:p>
        </p:txBody>
      </p:sp>
      <p:sp>
        <p:nvSpPr>
          <p:cNvPr id="27661" name="Text Box 14"/>
          <p:cNvSpPr txBox="1">
            <a:spLocks noChangeArrowheads="1"/>
          </p:cNvSpPr>
          <p:nvPr/>
        </p:nvSpPr>
        <p:spPr bwMode="auto">
          <a:xfrm>
            <a:off x="539750" y="5162550"/>
            <a:ext cx="6194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Azoles 	Systemic:  Itraconazole - others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2" name="AutoShape 15"/>
          <p:cNvSpPr>
            <a:spLocks noChangeArrowheads="1"/>
          </p:cNvSpPr>
          <p:nvPr/>
        </p:nvSpPr>
        <p:spPr bwMode="auto">
          <a:xfrm>
            <a:off x="1690688" y="5300663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3" name="Text Box 16"/>
          <p:cNvSpPr txBox="1">
            <a:spLocks noChangeArrowheads="1"/>
          </p:cNvSpPr>
          <p:nvPr/>
        </p:nvSpPr>
        <p:spPr bwMode="auto">
          <a:xfrm>
            <a:off x="539750" y="5522913"/>
            <a:ext cx="7777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Allylamines		Topical, Terbinafine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(Lamisil)</a:t>
            </a:r>
          </a:p>
        </p:txBody>
      </p:sp>
      <p:sp>
        <p:nvSpPr>
          <p:cNvPr id="27664" name="AutoShape 17"/>
          <p:cNvSpPr>
            <a:spLocks noChangeArrowheads="1"/>
          </p:cNvSpPr>
          <p:nvPr/>
        </p:nvSpPr>
        <p:spPr bwMode="auto">
          <a:xfrm>
            <a:off x="2411413" y="56610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8"/>
          <p:cNvSpPr txBox="1">
            <a:spLocks noChangeArrowheads="1"/>
          </p:cNvSpPr>
          <p:nvPr/>
        </p:nvSpPr>
        <p:spPr bwMode="auto">
          <a:xfrm>
            <a:off x="539750" y="5949950"/>
            <a:ext cx="77771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Tolnaftate	     1% solution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(=Tinactin = Tinaderm)</a:t>
            </a:r>
          </a:p>
        </p:txBody>
      </p:sp>
      <p:sp>
        <p:nvSpPr>
          <p:cNvPr id="27666" name="AutoShape 19"/>
          <p:cNvSpPr>
            <a:spLocks noChangeArrowheads="1"/>
          </p:cNvSpPr>
          <p:nvPr/>
        </p:nvSpPr>
        <p:spPr bwMode="auto">
          <a:xfrm>
            <a:off x="2051050" y="6092825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7" name="Text Box 20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sp>
        <p:nvSpPr>
          <p:cNvPr id="27668" name="Text Box 2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331913" y="411163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Dermatomycoses </a:t>
            </a:r>
            <a:endParaRPr lang="en-US" sz="3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250825" y="1773238"/>
            <a:ext cx="33131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Skin and Onychomycosis 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250825" y="2349500"/>
            <a:ext cx="30956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Ear </a:t>
            </a:r>
            <a:r>
              <a:rPr lang="en-US" sz="2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(Otomycosis)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539750" y="3357563"/>
            <a:ext cx="23050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 Mycotic keratitis</a:t>
            </a:r>
          </a:p>
        </p:txBody>
      </p:sp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250825" y="2924175"/>
            <a:ext cx="28082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Eye </a:t>
            </a:r>
            <a:r>
              <a:rPr lang="en-US" sz="22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(oculomycosis) 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395288" y="3716338"/>
            <a:ext cx="41052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 Corneal  ulcer,corneal abscess</a:t>
            </a:r>
          </a:p>
        </p:txBody>
      </p:sp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539750" y="4076700"/>
            <a:ext cx="45370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 Endophthalmitis </a:t>
            </a: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4645025" y="1916113"/>
            <a:ext cx="4103688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These are caused by: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100" i="1">
                <a:latin typeface="Times New Roman" pitchFamily="18" charset="0"/>
                <a:cs typeface="Times New Roman" pitchFamily="18" charset="0"/>
              </a:rPr>
              <a:t>Candida albicans, Scytalidium, Scopulariopsis,Fusarium, 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Acremonium,Aspergillus,and others</a:t>
            </a:r>
            <a:r>
              <a:rPr lang="en-US" sz="21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1258888" y="1196975"/>
            <a:ext cx="6265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Other non-dermatophyte skin infections</a:t>
            </a:r>
          </a:p>
        </p:txBody>
      </p:sp>
      <p:sp>
        <p:nvSpPr>
          <p:cNvPr id="28683" name="AutoShape 12"/>
          <p:cNvSpPr>
            <a:spLocks/>
          </p:cNvSpPr>
          <p:nvPr/>
        </p:nvSpPr>
        <p:spPr bwMode="auto">
          <a:xfrm>
            <a:off x="4284663" y="1916113"/>
            <a:ext cx="287337" cy="2592387"/>
          </a:xfrm>
          <a:prstGeom prst="rightBrace">
            <a:avLst>
              <a:gd name="adj1" fmla="val 75184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24</a:t>
            </a:r>
          </a:p>
        </p:txBody>
      </p:sp>
      <p:sp>
        <p:nvSpPr>
          <p:cNvPr id="28685" name="Text Box 1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692275" y="266700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353425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Chronic localized subcutaneous infection that involve underlying bone later in the disease course.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lesions are multiple abscesses.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Main symptoms/signes are cold swelling of the affected site (tumefaction), formation of sinuses that drain pus to the surface of the skin, and presence of grains.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Grains are granules (small colonies), about 1-2 mm diameter, of the etiologic agent with different color.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commonly affected site is the foot, however, it can be in leg, thigh, hand, arm, shoulder, or head.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distortion of the fo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333375"/>
            <a:ext cx="489743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7" descr="Excised mycetoma showing a draining sin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3644900"/>
            <a:ext cx="48037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692275" y="266700"/>
            <a:ext cx="5616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95288" y="1658938"/>
            <a:ext cx="8353425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Infection is acquired following trauma to the skin by plant material from trees, shrubs, or  vegetation debris.  Thus more seen in rural areas (in farmers, Sheppards, walking bare-foot in agricultural land or city  parks).</a:t>
            </a:r>
          </a:p>
          <a:p>
            <a:pPr marL="1257300" lvl="2" indent="-342900" algn="just"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2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“Madura foot” referring to the first case seen in “Madura” region of India which was in the foot of that patient.</a:t>
            </a:r>
          </a:p>
          <a:p>
            <a:pPr marL="800100" lvl="1" indent="-342900" algn="just">
              <a:spcBef>
                <a:spcPct val="50000"/>
              </a:spcBef>
              <a:buClr>
                <a:srgbClr val="FFFFCC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Infection is very chronic takes months to be fully established and years to deal with.  It is not contageous.  More seen in tropics and subtropics.</a:t>
            </a:r>
          </a:p>
          <a:p>
            <a:pPr marL="800100" lvl="1" indent="-342900" algn="just">
              <a:spcBef>
                <a:spcPct val="50000"/>
              </a:spcBef>
              <a:buClr>
                <a:srgbClr val="FFFFCC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Etiologies are fungi which cause eumycotic mycetoma (Eumycetoma) or actinomycetes which cause actinomycotic mycetoma (actinomycetoma).  Their natural habitats are plant materials.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26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431800"/>
            <a:ext cx="8569325" cy="6021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2000" b="1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000" b="1" smtClean="0">
                <a:effectLst/>
                <a:latin typeface="Times New Roman" pitchFamily="18" charset="0"/>
                <a:cs typeface="Times New Roman" pitchFamily="18" charset="0"/>
              </a:rPr>
              <a:t>Mycology: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 	Mykes = Mushroom = Fungi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Logos  = Study of </a:t>
            </a:r>
          </a:p>
          <a:p>
            <a:pPr algn="just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=  Study of fungi </a:t>
            </a:r>
          </a:p>
          <a:p>
            <a:pPr algn="just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Kingdom myceteae (= K. fungi)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200" b="1" u="sng" smtClean="0">
              <a:solidFill>
                <a:srgbClr val="FFFF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200" b="1" u="sng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Characteristics</a:t>
            </a:r>
            <a:r>
              <a:rPr lang="en-US" sz="2200" b="1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(distinguishing features)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200" smtClean="0">
                <a:effectLst/>
                <a:latin typeface="Times New Roman" pitchFamily="18" charset="0"/>
                <a:cs typeface="Times New Roman" pitchFamily="18" charset="0"/>
              </a:rPr>
              <a:t>1)	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All Eukaryotic organisms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2)	Heterotrophic – do not have chlorophyll </a:t>
            </a:r>
            <a:r>
              <a:rPr lang="en-US" sz="20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(Achlorophyllous)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  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000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3)	The cell is surrounded by </a:t>
            </a:r>
            <a:r>
              <a:rPr lang="en-US" sz="2000" u="sng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rigid cell wall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 made up of chitin &amp; complex carbohydates </a:t>
            </a:r>
            <a:r>
              <a:rPr lang="en-US" sz="2000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(Chitosan,Mannan,glucan,galactomannan)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4)	Have simple structure – most of them microscopic.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5)	Reproduce by spore formation sexually or asexually.</a:t>
            </a:r>
          </a:p>
        </p:txBody>
      </p:sp>
      <p:sp>
        <p:nvSpPr>
          <p:cNvPr id="5123" name="Line 4"/>
          <p:cNvSpPr>
            <a:spLocks noChangeShapeType="1"/>
          </p:cNvSpPr>
          <p:nvPr/>
        </p:nvSpPr>
        <p:spPr bwMode="auto">
          <a:xfrm>
            <a:off x="1403350" y="3500438"/>
            <a:ext cx="47529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6156325" y="35004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1403350" y="35004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1908175" y="3211513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68538" y="-100013"/>
            <a:ext cx="3887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Basic Mycology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5651500" y="38354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Parasitic</a:t>
            </a: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3276600" y="38608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Symbiotic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682625" y="38354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Saprobic </a:t>
            </a:r>
          </a:p>
        </p:txBody>
      </p:sp>
      <p:sp>
        <p:nvSpPr>
          <p:cNvPr id="5131" name="Line 12"/>
          <p:cNvSpPr>
            <a:spLocks noChangeShapeType="1"/>
          </p:cNvSpPr>
          <p:nvPr/>
        </p:nvSpPr>
        <p:spPr bwMode="auto">
          <a:xfrm>
            <a:off x="3851275" y="3502025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32" name="Text Box 16"/>
          <p:cNvSpPr txBox="1">
            <a:spLocks noChangeArrowheads="1"/>
          </p:cNvSpPr>
          <p:nvPr/>
        </p:nvSpPr>
        <p:spPr bwMode="auto">
          <a:xfrm>
            <a:off x="8316913" y="6405563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133" name="Text Box 1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466725" y="836613"/>
            <a:ext cx="8497888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Etiology: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Eumycetoma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:  caused by several mold fungi.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color of grains in this type of mycetoma is black or white.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Fungi include: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Madurella, Pseudallescheria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Scedosporium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), 			  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Pyrenochaeta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(Pycnidia producer), 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Acremonium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, 			   and the ascomycetes  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Leptosphaeria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and 			   </a:t>
            </a:r>
            <a:r>
              <a:rPr lang="en-US" sz="20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Neotestudina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, others.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19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common etiologies in Saudi Arabia and neighboring countries are: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Madurella mycetomatis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causes the majority of the cases with black grains.  It is imperfect dematiaceous mold with brown colonies and diffused honey – colored pigment.  Produces phialoconidia from phialides, and chlamydospores</a:t>
            </a:r>
            <a:endParaRPr lang="el-GR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547813" y="-100013"/>
            <a:ext cx="5616575" cy="94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pic>
        <p:nvPicPr>
          <p:cNvPr id="32773" name="Picture 6" descr="Fig-1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4797425"/>
            <a:ext cx="3168650" cy="1727200"/>
          </a:xfrm>
          <a:noFill/>
        </p:spPr>
      </p:pic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7164388" y="4724400"/>
            <a:ext cx="1439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Chlamydospore</a:t>
            </a:r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>
            <a:off x="7524750" y="4941888"/>
            <a:ext cx="360363" cy="1428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2776" name="Text Box 9"/>
          <p:cNvSpPr txBox="1">
            <a:spLocks noChangeArrowheads="1"/>
          </p:cNvSpPr>
          <p:nvPr/>
        </p:nvSpPr>
        <p:spPr bwMode="auto">
          <a:xfrm>
            <a:off x="8064500" y="5068888"/>
            <a:ext cx="1403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Phialoconidia</a:t>
            </a:r>
          </a:p>
        </p:txBody>
      </p:sp>
      <p:sp>
        <p:nvSpPr>
          <p:cNvPr id="32777" name="Line 10"/>
          <p:cNvSpPr>
            <a:spLocks noChangeShapeType="1"/>
          </p:cNvSpPr>
          <p:nvPr/>
        </p:nvSpPr>
        <p:spPr bwMode="auto">
          <a:xfrm flipH="1">
            <a:off x="8243888" y="5302250"/>
            <a:ext cx="144462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2778" name="Text Box 11"/>
          <p:cNvSpPr txBox="1">
            <a:spLocks noChangeArrowheads="1"/>
          </p:cNvSpPr>
          <p:nvPr/>
        </p:nvSpPr>
        <p:spPr bwMode="auto">
          <a:xfrm>
            <a:off x="7129463" y="5500688"/>
            <a:ext cx="827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Phialide </a:t>
            </a:r>
          </a:p>
        </p:txBody>
      </p:sp>
      <p:sp>
        <p:nvSpPr>
          <p:cNvPr id="32779" name="Line 12"/>
          <p:cNvSpPr>
            <a:spLocks noChangeShapeType="1"/>
          </p:cNvSpPr>
          <p:nvPr/>
        </p:nvSpPr>
        <p:spPr bwMode="auto">
          <a:xfrm>
            <a:off x="7813675" y="5661025"/>
            <a:ext cx="287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2780" name="Text Box 13"/>
          <p:cNvSpPr txBox="1">
            <a:spLocks noChangeArrowheads="1"/>
          </p:cNvSpPr>
          <p:nvPr/>
        </p:nvSpPr>
        <p:spPr bwMode="auto">
          <a:xfrm>
            <a:off x="6659563" y="6508750"/>
            <a:ext cx="2449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latin typeface="Times New Roman" pitchFamily="18" charset="0"/>
                <a:cs typeface="Times New Roman" pitchFamily="18" charset="0"/>
              </a:rPr>
              <a:t>Madurella mycetomatis</a:t>
            </a:r>
          </a:p>
        </p:txBody>
      </p:sp>
      <p:sp>
        <p:nvSpPr>
          <p:cNvPr id="32781" name="Text Box 14"/>
          <p:cNvSpPr txBox="1">
            <a:spLocks noChangeArrowheads="1"/>
          </p:cNvSpPr>
          <p:nvPr/>
        </p:nvSpPr>
        <p:spPr bwMode="auto">
          <a:xfrm>
            <a:off x="468313" y="4827588"/>
            <a:ext cx="53276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Madurella grisea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Another species of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Madurella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 similar to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M.mycet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 but with grey colonies.</a:t>
            </a:r>
          </a:p>
        </p:txBody>
      </p:sp>
      <p:sp>
        <p:nvSpPr>
          <p:cNvPr id="32782" name="Text Box 1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  <p:sp>
        <p:nvSpPr>
          <p:cNvPr id="32783" name="Text Box 1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466725" y="1854200"/>
            <a:ext cx="83534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Pseudallescheria boydii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– causes white grain mycetoma.          It is Ascomycete mold forming cleistothecia and ascospores.  The imperfect of it is the moniliaceous mold: Scedosporium apiospermum which forms annelloconidia from annellids.</a:t>
            </a:r>
            <a:endParaRPr lang="el-GR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5616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pic>
        <p:nvPicPr>
          <p:cNvPr id="33797" name="Picture 6" descr="Fig-2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35375" y="3616325"/>
            <a:ext cx="4465638" cy="2228850"/>
          </a:xfrm>
          <a:noFill/>
        </p:spPr>
      </p:pic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6264275" y="3860800"/>
            <a:ext cx="1403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Annelloconidia</a:t>
            </a:r>
          </a:p>
        </p:txBody>
      </p:sp>
      <p:sp>
        <p:nvSpPr>
          <p:cNvPr id="33799" name="Line 8"/>
          <p:cNvSpPr>
            <a:spLocks noChangeShapeType="1"/>
          </p:cNvSpPr>
          <p:nvPr/>
        </p:nvSpPr>
        <p:spPr bwMode="auto">
          <a:xfrm>
            <a:off x="5724525" y="3933825"/>
            <a:ext cx="576263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6156325" y="4149725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Annellid</a:t>
            </a:r>
          </a:p>
        </p:txBody>
      </p:sp>
      <p:sp>
        <p:nvSpPr>
          <p:cNvPr id="33801" name="Line 10"/>
          <p:cNvSpPr>
            <a:spLocks noChangeShapeType="1"/>
          </p:cNvSpPr>
          <p:nvPr/>
        </p:nvSpPr>
        <p:spPr bwMode="auto">
          <a:xfrm>
            <a:off x="6877050" y="4364038"/>
            <a:ext cx="431800" cy="433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3802" name="Text Box 11"/>
          <p:cNvSpPr txBox="1">
            <a:spLocks noChangeArrowheads="1"/>
          </p:cNvSpPr>
          <p:nvPr/>
        </p:nvSpPr>
        <p:spPr bwMode="auto">
          <a:xfrm>
            <a:off x="4789488" y="5589588"/>
            <a:ext cx="309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Scedosporium apiospermum</a:t>
            </a:r>
          </a:p>
        </p:txBody>
      </p:sp>
      <p:sp>
        <p:nvSpPr>
          <p:cNvPr id="33803" name="Text Box 12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33804" name="Text Box 1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466725" y="1196975"/>
            <a:ext cx="8353425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Actinomycetoma:  Caused by about 10 species of aerobic 				   actinomycetes.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Color of grains yellow, white, yellowish-brown, pinkish – red.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Actinomycetes are filamentous higher bacteria.  The filaments (very thin about 1.0 </a:t>
            </a:r>
            <a:r>
              <a:rPr lang="el-GR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 wide) appear as long branching, beaded, or as long rods.  They are Gram-positive.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Main etiologies: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Streptomyces somaliensis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- causes the majority of the cases – color of grains yellow to yellow-brown.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Actinomadura madurae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– white or yellow grains.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Actinomadura pelletieri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– pinkish-red grains 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Nocardia brasiliensis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– white grains.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N.asteroides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N. caviae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N.coeliaca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– white or yellow grains.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Latter species of </a:t>
            </a: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Nocardia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usually cause Nocardiosis </a:t>
            </a: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(which is subcutaneous, pulmonary, or brain abscess infection).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5616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466725" y="1196975"/>
            <a:ext cx="8353425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Nocardia is acid-fast to partially acid fast when stained by Ziehl-Nelsen stain (ZN) while </a:t>
            </a: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Streptomyces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i="1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Actinomadura </a:t>
            </a:r>
            <a:r>
              <a:rPr lang="en-US" sz="20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are nonacid-fast. 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These actinomycetes are differentiated by their decomposition pattern of casien, tyrosine, xanthine, hypoxanthine, urea, and gelatin.  Also by few other biochemical tests and colony morphology</a:t>
            </a:r>
            <a:r>
              <a:rPr lang="en-US" sz="2200">
                <a:solidFill>
                  <a:srgbClr val="DDDDD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(They have adherent dry colonies). 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See Table of characteristics.</a:t>
            </a:r>
            <a:endParaRPr lang="en-US" sz="22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anaerobic actinomycete; </a:t>
            </a:r>
            <a:r>
              <a:rPr lang="en-US" sz="22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Actinomyces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israelii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causes the infection: “Actinomycosis” which is subcutaneous, cervicofacial, pulmonary, abdominal, uterine, or brain abscess infection.  It also causes dental caries.  The organism is filamentous and will have yellow grains (sulfer granules).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1547813" y="115888"/>
            <a:ext cx="5616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179388" y="908050"/>
            <a:ext cx="8640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Characteristics of the main species of the above Actinomycetes</a:t>
            </a: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395288" y="4221163"/>
            <a:ext cx="828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Decomposition of Ca= Casien, Ty = Tyrosine, Xa = Xanthine, Hx = Hypoxanthine</a:t>
            </a:r>
          </a:p>
        </p:txBody>
      </p:sp>
      <p:graphicFrame>
        <p:nvGraphicFramePr>
          <p:cNvPr id="53254" name="Group 6"/>
          <p:cNvGraphicFramePr>
            <a:graphicFrameLocks noGrp="1"/>
          </p:cNvGraphicFramePr>
          <p:nvPr>
            <p:ph/>
          </p:nvPr>
        </p:nvGraphicFramePr>
        <p:xfrm>
          <a:off x="468313" y="1557338"/>
          <a:ext cx="7931150" cy="2565400"/>
        </p:xfrm>
        <a:graphic>
          <a:graphicData uri="http://schemas.openxmlformats.org/drawingml/2006/table">
            <a:tbl>
              <a:tblPr/>
              <a:tblGrid>
                <a:gridCol w="1868487"/>
                <a:gridCol w="646113"/>
                <a:gridCol w="644525"/>
                <a:gridCol w="482600"/>
                <a:gridCol w="644525"/>
                <a:gridCol w="644525"/>
                <a:gridCol w="1236662"/>
                <a:gridCol w="881063"/>
                <a:gridCol w="882650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Hx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Urea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Growth in 0.4X salt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Gelatin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Colony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S. somaliensis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Brown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A.madurae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Brown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A.pelletieri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Brown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N.Brasiliensis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Orange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N.asteroides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White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27" name="Text Box 6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36928" name="Text Box 6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250825" y="585788"/>
            <a:ext cx="8569325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Specimen: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Visible grains, Biopsy tissue (not skin pinch), 			     curettings of sinuses, pus, blood for serology.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First determine color of the grains – it helps identify etiology and initiate treatment.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Make histologic sections, or grinde tissue and crush grains and make smears – stain by: Hematoxylin-Eosin, Gram, ZN; if fungi do       20% KOH or Periodic acid schiff stain.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Extract serum for serology.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Will reveal grains in tissue; 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Homogenous texture     actinomycetes.</a:t>
            </a:r>
          </a:p>
          <a:p>
            <a:pPr marL="1714500" lvl="3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Heterogenous  texture     fungi	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Actinomycete grains	will not reveal filaments easily.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Fungal grains 	   will contain easily seen hyphae and chlamydospores.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Grains will have different morphology and color </a:t>
            </a: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(white, black, yellow, pink, …. etc)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depending on etiology.</a:t>
            </a:r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547813" y="-26988"/>
            <a:ext cx="561657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7893" name="AutoShape 6"/>
          <p:cNvSpPr>
            <a:spLocks noChangeArrowheads="1"/>
          </p:cNvSpPr>
          <p:nvPr/>
        </p:nvSpPr>
        <p:spPr bwMode="auto">
          <a:xfrm>
            <a:off x="4211638" y="4581525"/>
            <a:ext cx="215900" cy="144463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4" name="AutoShape 7"/>
          <p:cNvSpPr>
            <a:spLocks noChangeArrowheads="1"/>
          </p:cNvSpPr>
          <p:nvPr/>
        </p:nvSpPr>
        <p:spPr bwMode="auto">
          <a:xfrm>
            <a:off x="4356100" y="4941888"/>
            <a:ext cx="215900" cy="144462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37895" name="Picture 8" descr="Fig-4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3429000"/>
            <a:ext cx="3024187" cy="1450975"/>
          </a:xfrm>
          <a:noFill/>
        </p:spPr>
      </p:pic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6877050" y="2997200"/>
            <a:ext cx="1079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Microscope field (10X)</a:t>
            </a:r>
          </a:p>
        </p:txBody>
      </p:sp>
      <p:sp>
        <p:nvSpPr>
          <p:cNvPr id="37897" name="Line 10"/>
          <p:cNvSpPr>
            <a:spLocks noChangeShapeType="1"/>
          </p:cNvSpPr>
          <p:nvPr/>
        </p:nvSpPr>
        <p:spPr bwMode="auto">
          <a:xfrm>
            <a:off x="7380288" y="3429000"/>
            <a:ext cx="431800" cy="512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>
            <a:off x="6013450" y="4652963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Actinomycotic grain</a:t>
            </a:r>
          </a:p>
        </p:txBody>
      </p:sp>
      <p:sp>
        <p:nvSpPr>
          <p:cNvPr id="37899" name="Line 12"/>
          <p:cNvSpPr>
            <a:spLocks noChangeShapeType="1"/>
          </p:cNvSpPr>
          <p:nvPr/>
        </p:nvSpPr>
        <p:spPr bwMode="auto">
          <a:xfrm>
            <a:off x="8135938" y="4437063"/>
            <a:ext cx="106362" cy="398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7900" name="Text Box 13"/>
          <p:cNvSpPr txBox="1">
            <a:spLocks noChangeArrowheads="1"/>
          </p:cNvSpPr>
          <p:nvPr/>
        </p:nvSpPr>
        <p:spPr bwMode="auto">
          <a:xfrm>
            <a:off x="6518275" y="4868863"/>
            <a:ext cx="215741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In tissue section</a:t>
            </a:r>
          </a:p>
        </p:txBody>
      </p:sp>
      <p:sp>
        <p:nvSpPr>
          <p:cNvPr id="37901" name="Line 14"/>
          <p:cNvSpPr>
            <a:spLocks noChangeShapeType="1"/>
          </p:cNvSpPr>
          <p:nvPr/>
        </p:nvSpPr>
        <p:spPr bwMode="auto">
          <a:xfrm flipH="1">
            <a:off x="7164388" y="3429000"/>
            <a:ext cx="142875" cy="360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7902" name="Text Box 15"/>
          <p:cNvSpPr txBox="1">
            <a:spLocks noChangeArrowheads="1"/>
          </p:cNvSpPr>
          <p:nvPr/>
        </p:nvSpPr>
        <p:spPr bwMode="auto">
          <a:xfrm>
            <a:off x="7740650" y="4652963"/>
            <a:ext cx="1403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Eumycotic grain</a:t>
            </a:r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>
            <a:off x="6588125" y="4292600"/>
            <a:ext cx="215900" cy="5048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7904" name="AutoShape 17"/>
          <p:cNvSpPr>
            <a:spLocks noChangeArrowheads="1"/>
          </p:cNvSpPr>
          <p:nvPr/>
        </p:nvSpPr>
        <p:spPr bwMode="auto">
          <a:xfrm>
            <a:off x="3779838" y="5372100"/>
            <a:ext cx="215900" cy="144463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5" name="AutoShape 18"/>
          <p:cNvSpPr>
            <a:spLocks noChangeArrowheads="1"/>
          </p:cNvSpPr>
          <p:nvPr/>
        </p:nvSpPr>
        <p:spPr bwMode="auto">
          <a:xfrm>
            <a:off x="3060700" y="5734050"/>
            <a:ext cx="215900" cy="144463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9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32</a:t>
            </a:r>
          </a:p>
        </p:txBody>
      </p:sp>
      <p:sp>
        <p:nvSpPr>
          <p:cNvPr id="37907" name="Text Box 2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466725" y="2478088"/>
            <a:ext cx="835342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On SDA, Neutral – SDA, BHI-A, Blood agar and incubate at 			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and at 25 -30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aerobically.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For actinomycosis also culture 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on cooked meat medium 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and incubate anaerobically at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organisms will grow slowly 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and may be  contaminated with skin flora – purify – identify.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Test for Antibody using known antigen from each etiologic agent.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Methods used immunodiffusion (I.D), and /or</a:t>
            </a:r>
          </a:p>
          <a:p>
            <a:pPr marL="1257300" lvl="2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counterimmunoelectrophoresis (C.I.E.)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 is good for Dx and monitoring treatment 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1547813" y="-26988"/>
            <a:ext cx="561657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971550" y="836613"/>
            <a:ext cx="424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755650" y="692150"/>
            <a:ext cx="439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755650" y="908050"/>
            <a:ext cx="5256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−"/>
            </a:pPr>
            <a:endParaRPr lang="ar-SA"/>
          </a:p>
        </p:txBody>
      </p:sp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468313" y="962025"/>
            <a:ext cx="43910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 of specimen from Nocardiosis and actinomycosis will show branching thin filaments by silver stain</a:t>
            </a:r>
          </a:p>
        </p:txBody>
      </p:sp>
      <p:pic>
        <p:nvPicPr>
          <p:cNvPr id="38921" name="Picture 10" descr="Fig-5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688" y="2781300"/>
            <a:ext cx="2016125" cy="1235075"/>
          </a:xfrm>
          <a:noFill/>
        </p:spPr>
      </p:pic>
      <p:sp>
        <p:nvSpPr>
          <p:cNvPr id="38922" name="Text Box 11"/>
          <p:cNvSpPr txBox="1">
            <a:spLocks noChangeArrowheads="1"/>
          </p:cNvSpPr>
          <p:nvPr/>
        </p:nvSpPr>
        <p:spPr bwMode="auto">
          <a:xfrm>
            <a:off x="6516688" y="3789363"/>
            <a:ext cx="2159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Actinomycete filaments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culture (Gram +ve)</a:t>
            </a:r>
          </a:p>
        </p:txBody>
      </p:sp>
      <p:pic>
        <p:nvPicPr>
          <p:cNvPr id="38923" name="Picture 12" descr="Fig-3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867400" y="836613"/>
            <a:ext cx="2816225" cy="1219200"/>
          </a:xfrm>
          <a:noFill/>
        </p:spPr>
      </p:pic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5867400" y="908050"/>
            <a:ext cx="1555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Beaded filaments</a:t>
            </a: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6985000" y="1974850"/>
            <a:ext cx="19796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Actinomycete filaments (Silver stain)</a:t>
            </a:r>
          </a:p>
        </p:txBody>
      </p:sp>
      <p:sp>
        <p:nvSpPr>
          <p:cNvPr id="38926" name="Line 15"/>
          <p:cNvSpPr>
            <a:spLocks noChangeShapeType="1"/>
          </p:cNvSpPr>
          <p:nvPr/>
        </p:nvSpPr>
        <p:spPr bwMode="auto">
          <a:xfrm>
            <a:off x="6084888" y="1052513"/>
            <a:ext cx="71437" cy="3603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8927" name="Text Box 16"/>
          <p:cNvSpPr txBox="1">
            <a:spLocks noChangeArrowheads="1"/>
          </p:cNvSpPr>
          <p:nvPr/>
        </p:nvSpPr>
        <p:spPr bwMode="auto">
          <a:xfrm>
            <a:off x="5795963" y="1628775"/>
            <a:ext cx="1225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Nocardia (Gram +ve)</a:t>
            </a:r>
          </a:p>
        </p:txBody>
      </p:sp>
      <p:sp>
        <p:nvSpPr>
          <p:cNvPr id="38928" name="Text Box 17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33</a:t>
            </a:r>
          </a:p>
        </p:txBody>
      </p:sp>
      <p:sp>
        <p:nvSpPr>
          <p:cNvPr id="38929" name="Text Box 1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466725" y="620713"/>
            <a:ext cx="8353425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Management: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Usually actinomycetoma respond better to treatment than eumycetoma.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Generally if bone is infected the response to treatment is poor.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Actinomycetoma:	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Trimethoprim – Sulfamethoxazole (Cotrimoxazole/ Septrin) 				 	      + Streptomycin sulfate 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Or: Dapsone + Streptomycin sulfate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Or: Doxycycline + Cefachlor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For Actinomycosis: Penicillin G 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Eumycetoma: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Ketoconazole (Nizoral) tablets or 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Itraconazole or voriconazole.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If drugs not effective and bone is infected	Amputate the limb or 							debride tissue and  							continue Rx.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Treatment duration is long – up to years </a:t>
            </a:r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1547813" y="-26988"/>
            <a:ext cx="561657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Mycetoma (=Madura Foot) (Continued)</a:t>
            </a:r>
          </a:p>
        </p:txBody>
      </p:sp>
      <p:sp>
        <p:nvSpPr>
          <p:cNvPr id="39941" name="AutoShape 6"/>
          <p:cNvSpPr>
            <a:spLocks noChangeArrowheads="1"/>
          </p:cNvSpPr>
          <p:nvPr/>
        </p:nvSpPr>
        <p:spPr bwMode="auto">
          <a:xfrm>
            <a:off x="5724525" y="5443538"/>
            <a:ext cx="287338" cy="217487"/>
          </a:xfrm>
          <a:prstGeom prst="rightArrow">
            <a:avLst>
              <a:gd name="adj1" fmla="val 50000"/>
              <a:gd name="adj2" fmla="val 3302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34</a:t>
            </a:r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341563" y="-100013"/>
            <a:ext cx="3598862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Rhinosporidiosis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11188" y="757238"/>
            <a:ext cx="68405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Mucocutaneous fungal infection 	</a:t>
            </a:r>
            <a:endParaRPr lang="en-US" sz="22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827088" y="46942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611188" y="1177925"/>
            <a:ext cx="60483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Sites: Nasal, Oral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(Palate, epiglottis)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 Conjunctiva.  </a:t>
            </a:r>
            <a:endParaRPr lang="en-US" sz="22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611188" y="1549400"/>
            <a:ext cx="56165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Lesion: Polyps, Papillomas, wart-like lesions</a:t>
            </a:r>
            <a:endParaRPr lang="en-US" sz="22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250825" y="2270125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u="sng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468313" y="2701925"/>
            <a:ext cx="41751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Rhinosporidium seeberi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684213" y="3062288"/>
            <a:ext cx="36718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Obligately parasitic fungus </a:t>
            </a:r>
          </a:p>
        </p:txBody>
      </p:sp>
      <p:sp>
        <p:nvSpPr>
          <p:cNvPr id="40970" name="Text Box 11"/>
          <p:cNvSpPr txBox="1">
            <a:spLocks noChangeArrowheads="1"/>
          </p:cNvSpPr>
          <p:nvPr/>
        </p:nvSpPr>
        <p:spPr bwMode="auto">
          <a:xfrm>
            <a:off x="323850" y="3494088"/>
            <a:ext cx="8820150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Believed to be hyphochytridiomycetes, does not grow on artificial media 								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(e.g. SDA)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71" name="Text Box 12"/>
          <p:cNvSpPr txBox="1">
            <a:spLocks noChangeArrowheads="1"/>
          </p:cNvSpPr>
          <p:nvPr/>
        </p:nvSpPr>
        <p:spPr bwMode="auto">
          <a:xfrm>
            <a:off x="323850" y="3860800"/>
            <a:ext cx="8424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But has been grown in tissue culture</a:t>
            </a:r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250825" y="5995988"/>
            <a:ext cx="662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Cryosurgical excision of lesion-relapse common. </a:t>
            </a: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250825" y="4724400"/>
            <a:ext cx="705643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Direct Microscopy: Stained sections or smears or KOH, will show spherules with endospores</a:t>
            </a: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252413" y="398463"/>
            <a:ext cx="40322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5" name="Text Box 16"/>
          <p:cNvSpPr txBox="1">
            <a:spLocks noChangeArrowheads="1"/>
          </p:cNvSpPr>
          <p:nvPr/>
        </p:nvSpPr>
        <p:spPr bwMode="auto">
          <a:xfrm>
            <a:off x="611188" y="1909763"/>
            <a:ext cx="5616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More seen in communities near swamps</a:t>
            </a:r>
            <a:endParaRPr lang="en-US" sz="22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6" name="Text Box 17"/>
          <p:cNvSpPr txBox="1">
            <a:spLocks noChangeArrowheads="1"/>
          </p:cNvSpPr>
          <p:nvPr/>
        </p:nvSpPr>
        <p:spPr bwMode="auto">
          <a:xfrm>
            <a:off x="252413" y="4292600"/>
            <a:ext cx="741521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Specimen: Biopsy tissue  </a:t>
            </a:r>
          </a:p>
        </p:txBody>
      </p:sp>
      <p:sp>
        <p:nvSpPr>
          <p:cNvPr id="40977" name="Text Box 18"/>
          <p:cNvSpPr txBox="1">
            <a:spLocks noChangeArrowheads="1"/>
          </p:cNvSpPr>
          <p:nvPr/>
        </p:nvSpPr>
        <p:spPr bwMode="auto">
          <a:xfrm>
            <a:off x="250825" y="5661025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Management:</a:t>
            </a:r>
          </a:p>
        </p:txBody>
      </p:sp>
      <p:sp>
        <p:nvSpPr>
          <p:cNvPr id="40978" name="Text Box 19"/>
          <p:cNvSpPr txBox="1">
            <a:spLocks noChangeArrowheads="1"/>
          </p:cNvSpPr>
          <p:nvPr/>
        </p:nvSpPr>
        <p:spPr bwMode="auto">
          <a:xfrm>
            <a:off x="7596188" y="4292600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40979" name="Text Box 20"/>
          <p:cNvSpPr txBox="1">
            <a:spLocks noChangeArrowheads="1"/>
          </p:cNvSpPr>
          <p:nvPr/>
        </p:nvSpPr>
        <p:spPr bwMode="auto">
          <a:xfrm>
            <a:off x="8172450" y="4221163"/>
            <a:ext cx="1008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endospores</a:t>
            </a:r>
          </a:p>
        </p:txBody>
      </p:sp>
      <p:sp>
        <p:nvSpPr>
          <p:cNvPr id="40980" name="Text Box 21"/>
          <p:cNvSpPr txBox="1">
            <a:spLocks noChangeArrowheads="1"/>
          </p:cNvSpPr>
          <p:nvPr/>
        </p:nvSpPr>
        <p:spPr bwMode="auto">
          <a:xfrm>
            <a:off x="6588125" y="5445125"/>
            <a:ext cx="1008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spherule</a:t>
            </a:r>
          </a:p>
        </p:txBody>
      </p:sp>
      <p:sp>
        <p:nvSpPr>
          <p:cNvPr id="40981" name="Text Box 22"/>
          <p:cNvSpPr txBox="1">
            <a:spLocks noChangeArrowheads="1"/>
          </p:cNvSpPr>
          <p:nvPr/>
        </p:nvSpPr>
        <p:spPr bwMode="auto">
          <a:xfrm>
            <a:off x="250825" y="5373688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Culture on SDA 	negative</a:t>
            </a:r>
          </a:p>
        </p:txBody>
      </p:sp>
      <p:sp>
        <p:nvSpPr>
          <p:cNvPr id="40982" name="AutoShape 23"/>
          <p:cNvSpPr>
            <a:spLocks noChangeArrowheads="1"/>
          </p:cNvSpPr>
          <p:nvPr/>
        </p:nvSpPr>
        <p:spPr bwMode="auto">
          <a:xfrm>
            <a:off x="2700338" y="5516563"/>
            <a:ext cx="287337" cy="217487"/>
          </a:xfrm>
          <a:prstGeom prst="rightArrow">
            <a:avLst>
              <a:gd name="adj1" fmla="val 50000"/>
              <a:gd name="adj2" fmla="val 3302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40983" name="Picture 24" descr="Fig-42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80288" y="4581525"/>
            <a:ext cx="1763712" cy="1085850"/>
          </a:xfrm>
          <a:noFill/>
        </p:spPr>
      </p:pic>
      <p:sp>
        <p:nvSpPr>
          <p:cNvPr id="40984" name="Line 25"/>
          <p:cNvSpPr>
            <a:spLocks noChangeShapeType="1"/>
          </p:cNvSpPr>
          <p:nvPr/>
        </p:nvSpPr>
        <p:spPr bwMode="auto">
          <a:xfrm flipH="1">
            <a:off x="7812088" y="4437063"/>
            <a:ext cx="504825" cy="647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85" name="Line 26"/>
          <p:cNvSpPr>
            <a:spLocks noChangeShapeType="1"/>
          </p:cNvSpPr>
          <p:nvPr/>
        </p:nvSpPr>
        <p:spPr bwMode="auto">
          <a:xfrm flipV="1">
            <a:off x="7237413" y="5229225"/>
            <a:ext cx="287337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0986" name="Text Box 27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35</a:t>
            </a:r>
          </a:p>
        </p:txBody>
      </p:sp>
      <p:sp>
        <p:nvSpPr>
          <p:cNvPr id="40987" name="Text Box 2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628900" y="-100013"/>
            <a:ext cx="3598863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Lobomycosis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11188" y="963613"/>
            <a:ext cx="684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Cutaneous – subcutaneous fungal infection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827088" y="49101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611188" y="1406525"/>
            <a:ext cx="482441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Lesion: Keloidal – verrucoid - nodular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611188" y="1909763"/>
            <a:ext cx="46815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Site: face, ear, arms, legs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323850" y="285273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611188" y="2332038"/>
            <a:ext cx="46815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Chronic – localized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3" name="Text Box 10"/>
          <p:cNvSpPr txBox="1">
            <a:spLocks noChangeArrowheads="1"/>
          </p:cNvSpPr>
          <p:nvPr/>
        </p:nvSpPr>
        <p:spPr bwMode="auto">
          <a:xfrm>
            <a:off x="2771775" y="2765425"/>
            <a:ext cx="2522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800" i="1">
                <a:latin typeface="Times New Roman" pitchFamily="18" charset="0"/>
                <a:cs typeface="Times New Roman" pitchFamily="18" charset="0"/>
              </a:rPr>
              <a:t>Lacazia loboi</a:t>
            </a:r>
            <a:endParaRPr lang="en-US" sz="2400" i="1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4" name="Text Box 11"/>
          <p:cNvSpPr txBox="1">
            <a:spLocks noChangeArrowheads="1"/>
          </p:cNvSpPr>
          <p:nvPr/>
        </p:nvSpPr>
        <p:spPr bwMode="auto">
          <a:xfrm>
            <a:off x="2771775" y="3130550"/>
            <a:ext cx="20907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</a:t>
            </a:r>
            <a:r>
              <a:rPr lang="en-US" sz="23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Loboa loboi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5" name="Text Box 12"/>
          <p:cNvSpPr txBox="1">
            <a:spLocks noChangeArrowheads="1"/>
          </p:cNvSpPr>
          <p:nvPr/>
        </p:nvSpPr>
        <p:spPr bwMode="auto">
          <a:xfrm>
            <a:off x="684213" y="3500438"/>
            <a:ext cx="36718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Obligately parasitic fungus 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684213" y="3933825"/>
            <a:ext cx="705643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Does not grow in culture like SDA media or tissue culture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7" name="Text Box 14"/>
          <p:cNvSpPr txBox="1">
            <a:spLocks noChangeArrowheads="1"/>
          </p:cNvSpPr>
          <p:nvPr/>
        </p:nvSpPr>
        <p:spPr bwMode="auto">
          <a:xfrm>
            <a:off x="395288" y="5434013"/>
            <a:ext cx="56165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Management: Surgical excision of lesion 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8" name="Text Box 15"/>
          <p:cNvSpPr txBox="1">
            <a:spLocks noChangeArrowheads="1"/>
          </p:cNvSpPr>
          <p:nvPr/>
        </p:nvSpPr>
        <p:spPr bwMode="auto">
          <a:xfrm>
            <a:off x="250825" y="541338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Clinical: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9" name="Text Box 16"/>
          <p:cNvSpPr txBox="1">
            <a:spLocks noChangeArrowheads="1"/>
          </p:cNvSpPr>
          <p:nvPr/>
        </p:nvSpPr>
        <p:spPr bwMode="auto">
          <a:xfrm>
            <a:off x="395288" y="4481513"/>
            <a:ext cx="85693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4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The specimen is Biopsy tissue – Direct Microscopy will show chains of cells</a:t>
            </a:r>
          </a:p>
        </p:txBody>
      </p:sp>
      <p:sp>
        <p:nvSpPr>
          <p:cNvPr id="42000" name="Text Box 17"/>
          <p:cNvSpPr txBox="1">
            <a:spLocks noChangeArrowheads="1"/>
          </p:cNvSpPr>
          <p:nvPr/>
        </p:nvSpPr>
        <p:spPr bwMode="auto">
          <a:xfrm>
            <a:off x="755650" y="5073650"/>
            <a:ext cx="49688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Culture of specimen will be negative</a:t>
            </a:r>
            <a:endParaRPr lang="en-US" sz="20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001" name="Picture 18" descr="Fig-4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84888" y="4797425"/>
            <a:ext cx="1800225" cy="1373188"/>
          </a:xfrm>
          <a:noFill/>
        </p:spPr>
      </p:pic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42003" name="Text Box 2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675687" cy="4105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1)	Unicellular – Yeasts 		</a:t>
            </a:r>
            <a:r>
              <a:rPr lang="en-US" sz="2000" b="1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Examples: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en-US" sz="2000" i="1" smtClean="0">
                <a:effectLst/>
                <a:latin typeface="Times New Roman" pitchFamily="18" charset="0"/>
                <a:cs typeface="Times New Roman" pitchFamily="18" charset="0"/>
              </a:rPr>
              <a:t>Saccharomyces cerevisiae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True yeasts 				</a:t>
            </a:r>
            <a:r>
              <a:rPr lang="en-US" sz="2000" i="1" smtClean="0">
                <a:effectLst/>
                <a:latin typeface="Times New Roman" pitchFamily="18" charset="0"/>
                <a:cs typeface="Times New Roman" pitchFamily="18" charset="0"/>
              </a:rPr>
              <a:t>Candida albicans</a:t>
            </a: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/>
                <a:latin typeface="Times New Roman" pitchFamily="18" charset="0"/>
                <a:cs typeface="Times New Roman" pitchFamily="18" charset="0"/>
              </a:rPr>
              <a:t>	cells retain individuality	             	</a:t>
            </a:r>
            <a:endParaRPr lang="en-US" sz="2000" u="sng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Cells attach to each others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					side - by – side forming Pseudohypha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10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					</a:t>
            </a:r>
            <a:endParaRPr lang="en-US" sz="2100" b="1" smtClean="0">
              <a:solidFill>
                <a:srgbClr val="FFFF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7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2)	Filamentous – molds 		</a:t>
            </a:r>
            <a:r>
              <a:rPr lang="en-US" sz="2000" b="1" smtClean="0">
                <a:solidFill>
                  <a:srgbClr val="FFFF66"/>
                </a:solidFill>
                <a:effectLst/>
                <a:latin typeface="Times New Roman" pitchFamily="18" charset="0"/>
                <a:cs typeface="Times New Roman" pitchFamily="18" charset="0"/>
              </a:rPr>
              <a:t>Examples:</a:t>
            </a: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i="1" smtClean="0">
                <a:effectLst/>
                <a:latin typeface="Times New Roman" pitchFamily="18" charset="0"/>
                <a:cs typeface="Times New Roman" pitchFamily="18" charset="0"/>
              </a:rPr>
              <a:t>Aspergillus, Penicilium Rhizopus</a:t>
            </a: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100" b="1" u="sng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7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100" smtClean="0">
                <a:effectLst/>
                <a:latin typeface="Times New Roman" pitchFamily="18" charset="0"/>
                <a:cs typeface="Times New Roman" pitchFamily="18" charset="0"/>
              </a:rPr>
              <a:t>	Hypha - Hyphae - Septum	        </a:t>
            </a:r>
            <a:endParaRPr lang="en-US" sz="2000" u="sng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03350" y="112713"/>
            <a:ext cx="5688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of Fungi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987675" y="1268413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2411413" y="1700213"/>
            <a:ext cx="576262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987675" y="1700213"/>
            <a:ext cx="1584325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1476375" y="2565400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476375" y="2781300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1258888" y="2636838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1258888" y="2852738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1692275" y="2636838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1619250" y="2924175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403350" y="2997200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1547813" y="3141663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1835150" y="2781300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1835150" y="2997200"/>
            <a:ext cx="215900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61" name="Freeform 17"/>
          <p:cNvSpPr>
            <a:spLocks/>
          </p:cNvSpPr>
          <p:nvPr/>
        </p:nvSpPr>
        <p:spPr bwMode="auto">
          <a:xfrm>
            <a:off x="838200" y="4581525"/>
            <a:ext cx="3302000" cy="719138"/>
          </a:xfrm>
          <a:custGeom>
            <a:avLst/>
            <a:gdLst>
              <a:gd name="T0" fmla="*/ 0 w 2040"/>
              <a:gd name="T1" fmla="*/ 2147483647 h 389"/>
              <a:gd name="T2" fmla="*/ 2147483647 w 2040"/>
              <a:gd name="T3" fmla="*/ 2147483647 h 389"/>
              <a:gd name="T4" fmla="*/ 2147483647 w 2040"/>
              <a:gd name="T5" fmla="*/ 2147483647 h 389"/>
              <a:gd name="T6" fmla="*/ 2147483647 w 2040"/>
              <a:gd name="T7" fmla="*/ 2147483647 h 389"/>
              <a:gd name="T8" fmla="*/ 2147483647 w 2040"/>
              <a:gd name="T9" fmla="*/ 2147483647 h 389"/>
              <a:gd name="T10" fmla="*/ 2147483647 w 2040"/>
              <a:gd name="T11" fmla="*/ 2147483647 h 389"/>
              <a:gd name="T12" fmla="*/ 2147483647 w 2040"/>
              <a:gd name="T13" fmla="*/ 2147483647 h 389"/>
              <a:gd name="T14" fmla="*/ 2147483647 w 2040"/>
              <a:gd name="T15" fmla="*/ 2147483647 h 389"/>
              <a:gd name="T16" fmla="*/ 2147483647 w 2040"/>
              <a:gd name="T17" fmla="*/ 2147483647 h 389"/>
              <a:gd name="T18" fmla="*/ 2147483647 w 2040"/>
              <a:gd name="T19" fmla="*/ 0 h 3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40"/>
              <a:gd name="T31" fmla="*/ 0 h 389"/>
              <a:gd name="T32" fmla="*/ 2040 w 2040"/>
              <a:gd name="T33" fmla="*/ 389 h 38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40" h="389">
                <a:moveTo>
                  <a:pt x="0" y="312"/>
                </a:moveTo>
                <a:cubicBezTo>
                  <a:pt x="115" y="389"/>
                  <a:pt x="347" y="340"/>
                  <a:pt x="444" y="336"/>
                </a:cubicBezTo>
                <a:cubicBezTo>
                  <a:pt x="661" y="300"/>
                  <a:pt x="395" y="341"/>
                  <a:pt x="900" y="312"/>
                </a:cubicBezTo>
                <a:cubicBezTo>
                  <a:pt x="950" y="309"/>
                  <a:pt x="1018" y="283"/>
                  <a:pt x="1068" y="276"/>
                </a:cubicBezTo>
                <a:cubicBezTo>
                  <a:pt x="1274" y="138"/>
                  <a:pt x="1434" y="199"/>
                  <a:pt x="1728" y="192"/>
                </a:cubicBezTo>
                <a:cubicBezTo>
                  <a:pt x="1771" y="178"/>
                  <a:pt x="1819" y="176"/>
                  <a:pt x="1860" y="156"/>
                </a:cubicBezTo>
                <a:cubicBezTo>
                  <a:pt x="1953" y="109"/>
                  <a:pt x="1842" y="150"/>
                  <a:pt x="1932" y="120"/>
                </a:cubicBezTo>
                <a:cubicBezTo>
                  <a:pt x="1955" y="50"/>
                  <a:pt x="1926" y="114"/>
                  <a:pt x="1980" y="60"/>
                </a:cubicBezTo>
                <a:cubicBezTo>
                  <a:pt x="1990" y="50"/>
                  <a:pt x="1994" y="34"/>
                  <a:pt x="2004" y="24"/>
                </a:cubicBezTo>
                <a:cubicBezTo>
                  <a:pt x="2014" y="14"/>
                  <a:pt x="2040" y="0"/>
                  <a:pt x="204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2" name="Freeform 18"/>
          <p:cNvSpPr>
            <a:spLocks/>
          </p:cNvSpPr>
          <p:nvPr/>
        </p:nvSpPr>
        <p:spPr bwMode="auto">
          <a:xfrm>
            <a:off x="819150" y="4724400"/>
            <a:ext cx="3392488" cy="709613"/>
          </a:xfrm>
          <a:custGeom>
            <a:avLst/>
            <a:gdLst>
              <a:gd name="T0" fmla="*/ 0 w 2088"/>
              <a:gd name="T1" fmla="*/ 2147483647 h 417"/>
              <a:gd name="T2" fmla="*/ 2147483647 w 2088"/>
              <a:gd name="T3" fmla="*/ 2147483647 h 417"/>
              <a:gd name="T4" fmla="*/ 2147483647 w 2088"/>
              <a:gd name="T5" fmla="*/ 2147483647 h 417"/>
              <a:gd name="T6" fmla="*/ 2147483647 w 2088"/>
              <a:gd name="T7" fmla="*/ 2147483647 h 417"/>
              <a:gd name="T8" fmla="*/ 2147483647 w 2088"/>
              <a:gd name="T9" fmla="*/ 2147483647 h 417"/>
              <a:gd name="T10" fmla="*/ 2147483647 w 2088"/>
              <a:gd name="T11" fmla="*/ 2147483647 h 417"/>
              <a:gd name="T12" fmla="*/ 2147483647 w 2088"/>
              <a:gd name="T13" fmla="*/ 2147483647 h 417"/>
              <a:gd name="T14" fmla="*/ 2147483647 w 2088"/>
              <a:gd name="T15" fmla="*/ 2147483647 h 417"/>
              <a:gd name="T16" fmla="*/ 2147483647 w 2088"/>
              <a:gd name="T17" fmla="*/ 0 h 4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88"/>
              <a:gd name="T28" fmla="*/ 0 h 417"/>
              <a:gd name="T29" fmla="*/ 2088 w 2088"/>
              <a:gd name="T30" fmla="*/ 417 h 4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88" h="417">
                <a:moveTo>
                  <a:pt x="0" y="372"/>
                </a:moveTo>
                <a:cubicBezTo>
                  <a:pt x="136" y="417"/>
                  <a:pt x="283" y="382"/>
                  <a:pt x="420" y="360"/>
                </a:cubicBezTo>
                <a:cubicBezTo>
                  <a:pt x="484" y="350"/>
                  <a:pt x="612" y="336"/>
                  <a:pt x="612" y="336"/>
                </a:cubicBezTo>
                <a:cubicBezTo>
                  <a:pt x="791" y="276"/>
                  <a:pt x="561" y="349"/>
                  <a:pt x="1080" y="312"/>
                </a:cubicBezTo>
                <a:cubicBezTo>
                  <a:pt x="1179" y="305"/>
                  <a:pt x="1274" y="228"/>
                  <a:pt x="1368" y="204"/>
                </a:cubicBezTo>
                <a:cubicBezTo>
                  <a:pt x="1529" y="164"/>
                  <a:pt x="1400" y="193"/>
                  <a:pt x="1764" y="180"/>
                </a:cubicBezTo>
                <a:cubicBezTo>
                  <a:pt x="1851" y="170"/>
                  <a:pt x="1931" y="169"/>
                  <a:pt x="2004" y="120"/>
                </a:cubicBezTo>
                <a:cubicBezTo>
                  <a:pt x="2038" y="69"/>
                  <a:pt x="2018" y="55"/>
                  <a:pt x="2076" y="36"/>
                </a:cubicBezTo>
                <a:cubicBezTo>
                  <a:pt x="2080" y="24"/>
                  <a:pt x="2088" y="0"/>
                  <a:pt x="2088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1763713" y="5157788"/>
            <a:ext cx="0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2700338" y="5013325"/>
            <a:ext cx="71437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>
            <a:off x="3348038" y="4941888"/>
            <a:ext cx="71437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3924300" y="4941888"/>
            <a:ext cx="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1763713" y="4868863"/>
            <a:ext cx="142875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827088" y="4292600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Septate hypha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2771775" y="5229225"/>
            <a:ext cx="4537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Interwoven hyphae = Mycelium 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23850" y="5605463"/>
            <a:ext cx="87487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Dimorphic: Have two forms depending on change in the environmental factor like </a:t>
            </a:r>
            <a:r>
              <a:rPr lang="en-US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Temp., 	   Medium and culture Vs Host </a:t>
            </a:r>
          </a:p>
        </p:txBody>
      </p:sp>
      <p:sp>
        <p:nvSpPr>
          <p:cNvPr id="6171" name="Freeform 27"/>
          <p:cNvSpPr>
            <a:spLocks/>
          </p:cNvSpPr>
          <p:nvPr/>
        </p:nvSpPr>
        <p:spPr bwMode="auto">
          <a:xfrm>
            <a:off x="4838700" y="5013325"/>
            <a:ext cx="3467100" cy="209550"/>
          </a:xfrm>
          <a:custGeom>
            <a:avLst/>
            <a:gdLst>
              <a:gd name="T0" fmla="*/ 0 w 2184"/>
              <a:gd name="T1" fmla="*/ 2147483647 h 132"/>
              <a:gd name="T2" fmla="*/ 2147483647 w 2184"/>
              <a:gd name="T3" fmla="*/ 2147483647 h 132"/>
              <a:gd name="T4" fmla="*/ 2147483647 w 2184"/>
              <a:gd name="T5" fmla="*/ 2147483647 h 132"/>
              <a:gd name="T6" fmla="*/ 2147483647 w 2184"/>
              <a:gd name="T7" fmla="*/ 2147483647 h 132"/>
              <a:gd name="T8" fmla="*/ 2147483647 w 2184"/>
              <a:gd name="T9" fmla="*/ 0 h 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4"/>
              <a:gd name="T16" fmla="*/ 0 h 132"/>
              <a:gd name="T17" fmla="*/ 2184 w 2184"/>
              <a:gd name="T18" fmla="*/ 132 h 1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4" h="132">
                <a:moveTo>
                  <a:pt x="0" y="132"/>
                </a:moveTo>
                <a:cubicBezTo>
                  <a:pt x="269" y="125"/>
                  <a:pt x="497" y="116"/>
                  <a:pt x="756" y="84"/>
                </a:cubicBezTo>
                <a:cubicBezTo>
                  <a:pt x="925" y="92"/>
                  <a:pt x="1092" y="101"/>
                  <a:pt x="1260" y="120"/>
                </a:cubicBezTo>
                <a:cubicBezTo>
                  <a:pt x="1561" y="113"/>
                  <a:pt x="1705" y="109"/>
                  <a:pt x="1956" y="84"/>
                </a:cubicBezTo>
                <a:cubicBezTo>
                  <a:pt x="2029" y="60"/>
                  <a:pt x="2104" y="0"/>
                  <a:pt x="2184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72" name="Freeform 28"/>
          <p:cNvSpPr>
            <a:spLocks/>
          </p:cNvSpPr>
          <p:nvPr/>
        </p:nvSpPr>
        <p:spPr bwMode="auto">
          <a:xfrm>
            <a:off x="4857750" y="4830763"/>
            <a:ext cx="3409950" cy="254000"/>
          </a:xfrm>
          <a:custGeom>
            <a:avLst/>
            <a:gdLst>
              <a:gd name="T0" fmla="*/ 0 w 2148"/>
              <a:gd name="T1" fmla="*/ 2147483647 h 160"/>
              <a:gd name="T2" fmla="*/ 2147483647 w 2148"/>
              <a:gd name="T3" fmla="*/ 2147483647 h 160"/>
              <a:gd name="T4" fmla="*/ 2147483647 w 2148"/>
              <a:gd name="T5" fmla="*/ 2147483647 h 160"/>
              <a:gd name="T6" fmla="*/ 2147483647 w 2148"/>
              <a:gd name="T7" fmla="*/ 2147483647 h 160"/>
              <a:gd name="T8" fmla="*/ 2147483647 w 2148"/>
              <a:gd name="T9" fmla="*/ 2147483647 h 160"/>
              <a:gd name="T10" fmla="*/ 2147483647 w 2148"/>
              <a:gd name="T11" fmla="*/ 2147483647 h 160"/>
              <a:gd name="T12" fmla="*/ 2147483647 w 2148"/>
              <a:gd name="T13" fmla="*/ 0 h 1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48"/>
              <a:gd name="T22" fmla="*/ 0 h 160"/>
              <a:gd name="T23" fmla="*/ 2148 w 2148"/>
              <a:gd name="T24" fmla="*/ 160 h 1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48" h="160">
                <a:moveTo>
                  <a:pt x="0" y="120"/>
                </a:moveTo>
                <a:cubicBezTo>
                  <a:pt x="60" y="160"/>
                  <a:pt x="92" y="123"/>
                  <a:pt x="156" y="120"/>
                </a:cubicBezTo>
                <a:cubicBezTo>
                  <a:pt x="316" y="113"/>
                  <a:pt x="476" y="112"/>
                  <a:pt x="636" y="108"/>
                </a:cubicBezTo>
                <a:cubicBezTo>
                  <a:pt x="819" y="47"/>
                  <a:pt x="1320" y="94"/>
                  <a:pt x="1428" y="96"/>
                </a:cubicBezTo>
                <a:cubicBezTo>
                  <a:pt x="1631" y="121"/>
                  <a:pt x="1591" y="121"/>
                  <a:pt x="1920" y="96"/>
                </a:cubicBezTo>
                <a:cubicBezTo>
                  <a:pt x="1976" y="92"/>
                  <a:pt x="2020" y="53"/>
                  <a:pt x="2064" y="24"/>
                </a:cubicBezTo>
                <a:cubicBezTo>
                  <a:pt x="2088" y="8"/>
                  <a:pt x="2122" y="13"/>
                  <a:pt x="2148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5003800" y="5229225"/>
            <a:ext cx="3024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6174" name="Freeform 30"/>
          <p:cNvSpPr>
            <a:spLocks/>
          </p:cNvSpPr>
          <p:nvPr/>
        </p:nvSpPr>
        <p:spPr bwMode="auto">
          <a:xfrm>
            <a:off x="4953000" y="5005388"/>
            <a:ext cx="3124200" cy="152400"/>
          </a:xfrm>
          <a:custGeom>
            <a:avLst/>
            <a:gdLst>
              <a:gd name="T0" fmla="*/ 0 w 1968"/>
              <a:gd name="T1" fmla="*/ 2147483647 h 96"/>
              <a:gd name="T2" fmla="*/ 2147483647 w 1968"/>
              <a:gd name="T3" fmla="*/ 2147483647 h 96"/>
              <a:gd name="T4" fmla="*/ 2147483647 w 1968"/>
              <a:gd name="T5" fmla="*/ 2147483647 h 96"/>
              <a:gd name="T6" fmla="*/ 2147483647 w 1968"/>
              <a:gd name="T7" fmla="*/ 2147483647 h 96"/>
              <a:gd name="T8" fmla="*/ 2147483647 w 1968"/>
              <a:gd name="T9" fmla="*/ 2147483647 h 96"/>
              <a:gd name="T10" fmla="*/ 2147483647 w 1968"/>
              <a:gd name="T11" fmla="*/ 2147483647 h 96"/>
              <a:gd name="T12" fmla="*/ 2147483647 w 1968"/>
              <a:gd name="T13" fmla="*/ 2147483647 h 96"/>
              <a:gd name="T14" fmla="*/ 2147483647 w 1968"/>
              <a:gd name="T15" fmla="*/ 2147483647 h 96"/>
              <a:gd name="T16" fmla="*/ 2147483647 w 1968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68"/>
              <a:gd name="T28" fmla="*/ 0 h 96"/>
              <a:gd name="T29" fmla="*/ 1968 w 1968"/>
              <a:gd name="T30" fmla="*/ 96 h 9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68" h="96">
                <a:moveTo>
                  <a:pt x="0" y="96"/>
                </a:moveTo>
                <a:cubicBezTo>
                  <a:pt x="170" y="39"/>
                  <a:pt x="378" y="56"/>
                  <a:pt x="552" y="48"/>
                </a:cubicBezTo>
                <a:cubicBezTo>
                  <a:pt x="620" y="37"/>
                  <a:pt x="690" y="34"/>
                  <a:pt x="756" y="12"/>
                </a:cubicBezTo>
                <a:cubicBezTo>
                  <a:pt x="836" y="16"/>
                  <a:pt x="916" y="18"/>
                  <a:pt x="996" y="24"/>
                </a:cubicBezTo>
                <a:cubicBezTo>
                  <a:pt x="1045" y="28"/>
                  <a:pt x="1091" y="56"/>
                  <a:pt x="1140" y="60"/>
                </a:cubicBezTo>
                <a:cubicBezTo>
                  <a:pt x="1196" y="64"/>
                  <a:pt x="1252" y="68"/>
                  <a:pt x="1308" y="72"/>
                </a:cubicBezTo>
                <a:cubicBezTo>
                  <a:pt x="1489" y="62"/>
                  <a:pt x="1666" y="45"/>
                  <a:pt x="1848" y="36"/>
                </a:cubicBezTo>
                <a:cubicBezTo>
                  <a:pt x="1872" y="28"/>
                  <a:pt x="1896" y="20"/>
                  <a:pt x="1920" y="12"/>
                </a:cubicBezTo>
                <a:cubicBezTo>
                  <a:pt x="1936" y="7"/>
                  <a:pt x="1968" y="0"/>
                  <a:pt x="1968" y="0"/>
                </a:cubicBezTo>
              </a:path>
            </a:pathLst>
          </a:cu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6659563" y="333375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6176" name="Text Box 33"/>
          <p:cNvSpPr txBox="1">
            <a:spLocks noChangeArrowheads="1"/>
          </p:cNvSpPr>
          <p:nvPr/>
        </p:nvSpPr>
        <p:spPr bwMode="auto">
          <a:xfrm>
            <a:off x="4643438" y="1989138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Yeast-like </a:t>
            </a:r>
          </a:p>
        </p:txBody>
      </p:sp>
      <p:sp>
        <p:nvSpPr>
          <p:cNvPr id="6177" name="Text Box 34"/>
          <p:cNvSpPr txBox="1">
            <a:spLocks noChangeArrowheads="1"/>
          </p:cNvSpPr>
          <p:nvPr/>
        </p:nvSpPr>
        <p:spPr bwMode="auto">
          <a:xfrm>
            <a:off x="2195513" y="242093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6178" name="AutoShape 35"/>
          <p:cNvSpPr>
            <a:spLocks noChangeArrowheads="1"/>
          </p:cNvSpPr>
          <p:nvPr/>
        </p:nvSpPr>
        <p:spPr bwMode="auto">
          <a:xfrm rot="2513726">
            <a:off x="3565525" y="2060575"/>
            <a:ext cx="142875" cy="647700"/>
          </a:xfrm>
          <a:prstGeom prst="flowChartTerminator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79" name="AutoShape 36"/>
          <p:cNvSpPr>
            <a:spLocks noChangeArrowheads="1"/>
          </p:cNvSpPr>
          <p:nvPr/>
        </p:nvSpPr>
        <p:spPr bwMode="auto">
          <a:xfrm rot="2513726">
            <a:off x="3132138" y="2565400"/>
            <a:ext cx="142875" cy="647700"/>
          </a:xfrm>
          <a:prstGeom prst="flowChartTerminator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80" name="AutoShape 37"/>
          <p:cNvSpPr>
            <a:spLocks noChangeArrowheads="1"/>
          </p:cNvSpPr>
          <p:nvPr/>
        </p:nvSpPr>
        <p:spPr bwMode="auto">
          <a:xfrm rot="2513726">
            <a:off x="2700338" y="3068638"/>
            <a:ext cx="142875" cy="647700"/>
          </a:xfrm>
          <a:prstGeom prst="flowChartTerminator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181" name="Line 38"/>
          <p:cNvSpPr>
            <a:spLocks noChangeShapeType="1"/>
          </p:cNvSpPr>
          <p:nvPr/>
        </p:nvSpPr>
        <p:spPr bwMode="auto">
          <a:xfrm>
            <a:off x="5795963" y="4725988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82" name="Text Box 39"/>
          <p:cNvSpPr txBox="1">
            <a:spLocks noChangeArrowheads="1"/>
          </p:cNvSpPr>
          <p:nvPr/>
        </p:nvSpPr>
        <p:spPr bwMode="auto">
          <a:xfrm>
            <a:off x="323850" y="6308725"/>
            <a:ext cx="87487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Monomorphic: Only one form regardless of environment.</a:t>
            </a:r>
            <a:r>
              <a:rPr lang="en-US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183" name="Text Box 40"/>
          <p:cNvSpPr txBox="1">
            <a:spLocks noChangeArrowheads="1"/>
          </p:cNvSpPr>
          <p:nvPr/>
        </p:nvSpPr>
        <p:spPr bwMode="auto">
          <a:xfrm>
            <a:off x="4716463" y="4292600"/>
            <a:ext cx="4249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Nonseptate hypha (coenocytic hypha)</a:t>
            </a:r>
          </a:p>
        </p:txBody>
      </p:sp>
      <p:sp>
        <p:nvSpPr>
          <p:cNvPr id="6184" name="Line 41"/>
          <p:cNvSpPr>
            <a:spLocks noChangeShapeType="1"/>
          </p:cNvSpPr>
          <p:nvPr/>
        </p:nvSpPr>
        <p:spPr bwMode="auto">
          <a:xfrm>
            <a:off x="2555875" y="4365625"/>
            <a:ext cx="2232025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85" name="Line 42"/>
          <p:cNvSpPr>
            <a:spLocks noChangeShapeType="1"/>
          </p:cNvSpPr>
          <p:nvPr/>
        </p:nvSpPr>
        <p:spPr bwMode="auto">
          <a:xfrm flipH="1">
            <a:off x="2339975" y="4364038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186" name="Text Box 4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187" name="Text Box 4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197100" y="-100013"/>
            <a:ext cx="4679950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Phaeohyphomycosis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68405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 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395288" y="2347913"/>
            <a:ext cx="87487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57300" lvl="2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Dematiaceous imperfect mold fungi. Mainly: </a:t>
            </a:r>
            <a:r>
              <a:rPr lang="en-US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Cladosporium, Exophiala, Wangiella, Cladophialophora bantiana</a:t>
            </a: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Cladosporium bantianum</a:t>
            </a:r>
            <a:r>
              <a:rPr lang="en-US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                          </a:t>
            </a:r>
            <a:r>
              <a:rPr lang="en-US" sz="16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Ramichloridium (Rhinocladiella) mackenziei, Bipolaris, Drechslera, Rhinocladiella</a:t>
            </a:r>
          </a:p>
        </p:txBody>
      </p:sp>
      <p:pic>
        <p:nvPicPr>
          <p:cNvPr id="43014" name="Picture 7" descr="Fig-30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453313" y="3714750"/>
            <a:ext cx="1476375" cy="752475"/>
          </a:xfrm>
          <a:noFill/>
        </p:spPr>
      </p:pic>
      <p:sp>
        <p:nvSpPr>
          <p:cNvPr id="43015" name="Text Box 8"/>
          <p:cNvSpPr txBox="1">
            <a:spLocks noChangeArrowheads="1"/>
          </p:cNvSpPr>
          <p:nvPr/>
        </p:nvSpPr>
        <p:spPr bwMode="auto">
          <a:xfrm rot="-2367598">
            <a:off x="8269288" y="3554413"/>
            <a:ext cx="8651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Brown</a:t>
            </a: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395288" y="3357563"/>
            <a:ext cx="68405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C.cladosporoides, E.jeanselmei, W.dermatitidis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755650" y="1195388"/>
            <a:ext cx="813752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Subcutaneous or brain Abscess caused by dematiaceous fungi</a:t>
            </a:r>
          </a:p>
        </p:txBody>
      </p:sp>
      <p:sp>
        <p:nvSpPr>
          <p:cNvPr id="43018" name="Text Box 11"/>
          <p:cNvSpPr txBox="1">
            <a:spLocks noChangeArrowheads="1"/>
          </p:cNvSpPr>
          <p:nvPr/>
        </p:nvSpPr>
        <p:spPr bwMode="auto">
          <a:xfrm>
            <a:off x="755650" y="1555750"/>
            <a:ext cx="813752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Affected site:  Thigh, legs, feet, arms, ….etc, brain (cerebral)</a:t>
            </a:r>
          </a:p>
        </p:txBody>
      </p:sp>
      <p:sp>
        <p:nvSpPr>
          <p:cNvPr id="43019" name="Text Box 12"/>
          <p:cNvSpPr txBox="1">
            <a:spLocks noChangeArrowheads="1"/>
          </p:cNvSpPr>
          <p:nvPr/>
        </p:nvSpPr>
        <p:spPr bwMode="auto">
          <a:xfrm>
            <a:off x="395288" y="1916113"/>
            <a:ext cx="68405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0" name="Text Box 13"/>
          <p:cNvSpPr txBox="1">
            <a:spLocks noChangeArrowheads="1"/>
          </p:cNvSpPr>
          <p:nvPr/>
        </p:nvSpPr>
        <p:spPr bwMode="auto">
          <a:xfrm>
            <a:off x="395288" y="3789363"/>
            <a:ext cx="820896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Neurotropic fungi 	cerebral PHM as R.mack, C.bant.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1" name="Text Box 14"/>
          <p:cNvSpPr txBox="1">
            <a:spLocks noChangeArrowheads="1"/>
          </p:cNvSpPr>
          <p:nvPr/>
        </p:nvSpPr>
        <p:spPr bwMode="auto">
          <a:xfrm>
            <a:off x="395288" y="4221163"/>
            <a:ext cx="820896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Naturally in woody plants, woods, agricultural soils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2" name="Text Box 15"/>
          <p:cNvSpPr txBox="1">
            <a:spLocks noChangeArrowheads="1"/>
          </p:cNvSpPr>
          <p:nvPr/>
        </p:nvSpPr>
        <p:spPr bwMode="auto">
          <a:xfrm>
            <a:off x="468313" y="4581525"/>
            <a:ext cx="684053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endParaRPr lang="en-US" sz="2000" b="1" u="sng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3" name="Text Box 16"/>
          <p:cNvSpPr txBox="1">
            <a:spLocks noChangeArrowheads="1"/>
          </p:cNvSpPr>
          <p:nvPr/>
        </p:nvSpPr>
        <p:spPr bwMode="auto">
          <a:xfrm>
            <a:off x="611188" y="4941888"/>
            <a:ext cx="820896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Specimens:  Pus, biopsy tissue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4" name="Text Box 17"/>
          <p:cNvSpPr txBox="1">
            <a:spLocks noChangeArrowheads="1"/>
          </p:cNvSpPr>
          <p:nvPr/>
        </p:nvSpPr>
        <p:spPr bwMode="auto">
          <a:xfrm>
            <a:off x="611188" y="5300663"/>
            <a:ext cx="82819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Direct Microscopy:  KOH &amp; smears 	brown septate hyphae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5" name="AutoShape 18"/>
          <p:cNvSpPr>
            <a:spLocks noChangeArrowheads="1"/>
          </p:cNvSpPr>
          <p:nvPr/>
        </p:nvSpPr>
        <p:spPr bwMode="auto">
          <a:xfrm>
            <a:off x="5435600" y="5445125"/>
            <a:ext cx="649288" cy="215900"/>
          </a:xfrm>
          <a:prstGeom prst="rightArrow">
            <a:avLst>
              <a:gd name="adj1" fmla="val 50000"/>
              <a:gd name="adj2" fmla="val 7518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6" name="Text Box 19"/>
          <p:cNvSpPr txBox="1">
            <a:spLocks noChangeArrowheads="1"/>
          </p:cNvSpPr>
          <p:nvPr/>
        </p:nvSpPr>
        <p:spPr bwMode="auto">
          <a:xfrm>
            <a:off x="611188" y="5661025"/>
            <a:ext cx="7129462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Culture: On SDA &amp; Mycobiotic – very slow growing 	       black or grey colonies.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27" name="Text Box 20"/>
          <p:cNvSpPr txBox="1">
            <a:spLocks noChangeArrowheads="1"/>
          </p:cNvSpPr>
          <p:nvPr/>
        </p:nvSpPr>
        <p:spPr bwMode="auto">
          <a:xfrm rot="-133865">
            <a:off x="7667625" y="4022725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Pus specimen in KOH </a:t>
            </a:r>
          </a:p>
        </p:txBody>
      </p:sp>
      <p:sp>
        <p:nvSpPr>
          <p:cNvPr id="43028" name="AutoShape 21"/>
          <p:cNvSpPr>
            <a:spLocks noChangeArrowheads="1"/>
          </p:cNvSpPr>
          <p:nvPr/>
        </p:nvSpPr>
        <p:spPr bwMode="auto">
          <a:xfrm>
            <a:off x="2987675" y="3933825"/>
            <a:ext cx="215900" cy="2159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9" name="Text Box 22"/>
          <p:cNvSpPr txBox="1">
            <a:spLocks noChangeArrowheads="1"/>
          </p:cNvSpPr>
          <p:nvPr/>
        </p:nvSpPr>
        <p:spPr bwMode="auto">
          <a:xfrm>
            <a:off x="85328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37</a:t>
            </a:r>
          </a:p>
        </p:txBody>
      </p:sp>
      <p:sp>
        <p:nvSpPr>
          <p:cNvPr id="43030" name="Text Box 2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116013" y="246063"/>
            <a:ext cx="6624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Chromoblastomycosis (=Chromomycosis)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55650" y="1341438"/>
            <a:ext cx="7993063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lesions are Hyperkeratotic, Verrucous, Pedenculus, Violaceous,Cauliflower, Initially Ulcerative, Autochthonous spread 	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827088" y="46291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755650" y="3573463"/>
            <a:ext cx="72723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3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Phialophora verrucosa, Fonsecaea pedrosoi, Exophiala, Cladosporium	</a:t>
            </a:r>
            <a:endParaRPr lang="en-US" sz="2000" i="1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395288" y="909638"/>
            <a:ext cx="83534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9" name="Text Box 8"/>
          <p:cNvSpPr txBox="1">
            <a:spLocks noChangeArrowheads="1"/>
          </p:cNvSpPr>
          <p:nvPr/>
        </p:nvSpPr>
        <p:spPr bwMode="auto">
          <a:xfrm>
            <a:off x="755650" y="2482850"/>
            <a:ext cx="63373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Affected sites: extremitees, mainly feet &amp; legs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0" name="Text Box 9"/>
          <p:cNvSpPr txBox="1">
            <a:spLocks noChangeArrowheads="1"/>
          </p:cNvSpPr>
          <p:nvPr/>
        </p:nvSpPr>
        <p:spPr bwMode="auto">
          <a:xfrm>
            <a:off x="395288" y="2770188"/>
            <a:ext cx="83534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Etiology: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1" name="Text Box 10"/>
          <p:cNvSpPr txBox="1">
            <a:spLocks noChangeArrowheads="1"/>
          </p:cNvSpPr>
          <p:nvPr/>
        </p:nvSpPr>
        <p:spPr bwMode="auto">
          <a:xfrm>
            <a:off x="755650" y="3214688"/>
            <a:ext cx="83534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Dematiaceous imperfect mold fungi in woods and woody plants.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	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2" name="Text Box 11"/>
          <p:cNvSpPr txBox="1">
            <a:spLocks noChangeArrowheads="1"/>
          </p:cNvSpPr>
          <p:nvPr/>
        </p:nvSpPr>
        <p:spPr bwMode="auto">
          <a:xfrm>
            <a:off x="395288" y="4283075"/>
            <a:ext cx="83534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Specimen, Biopsy tissue 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3" name="Text Box 12"/>
          <p:cNvSpPr txBox="1">
            <a:spLocks noChangeArrowheads="1"/>
          </p:cNvSpPr>
          <p:nvPr/>
        </p:nvSpPr>
        <p:spPr bwMode="auto">
          <a:xfrm>
            <a:off x="754063" y="4654550"/>
            <a:ext cx="79216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  KOH &amp; smears      brown cells with septa,  Brown Muriform cells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(=sclerotic bodies)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4" name="AutoShape 13"/>
          <p:cNvSpPr>
            <a:spLocks noChangeArrowheads="1"/>
          </p:cNvSpPr>
          <p:nvPr/>
        </p:nvSpPr>
        <p:spPr bwMode="auto">
          <a:xfrm>
            <a:off x="5508625" y="4725988"/>
            <a:ext cx="287338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5" name="Text Box 14"/>
          <p:cNvSpPr txBox="1">
            <a:spLocks noChangeArrowheads="1"/>
          </p:cNvSpPr>
          <p:nvPr/>
        </p:nvSpPr>
        <p:spPr bwMode="auto">
          <a:xfrm>
            <a:off x="754063" y="5364163"/>
            <a:ext cx="79216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  On SDA and Mycobiotic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6" name="Text Box 15"/>
          <p:cNvSpPr txBox="1">
            <a:spLocks noChangeArrowheads="1"/>
          </p:cNvSpPr>
          <p:nvPr/>
        </p:nvSpPr>
        <p:spPr bwMode="auto">
          <a:xfrm>
            <a:off x="1116013" y="5722938"/>
            <a:ext cx="24479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Very slow growing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7" name="Text Box 16"/>
          <p:cNvSpPr txBox="1">
            <a:spLocks noChangeArrowheads="1"/>
          </p:cNvSpPr>
          <p:nvPr/>
        </p:nvSpPr>
        <p:spPr bwMode="auto">
          <a:xfrm>
            <a:off x="3419475" y="5734050"/>
            <a:ext cx="302418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Dematiaceous fungi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8" name="Oval 17"/>
          <p:cNvSpPr>
            <a:spLocks noChangeArrowheads="1"/>
          </p:cNvSpPr>
          <p:nvPr/>
        </p:nvSpPr>
        <p:spPr bwMode="auto">
          <a:xfrm>
            <a:off x="6084888" y="5445125"/>
            <a:ext cx="647700" cy="5064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9" name="Oval 18"/>
          <p:cNvSpPr>
            <a:spLocks noChangeArrowheads="1"/>
          </p:cNvSpPr>
          <p:nvPr/>
        </p:nvSpPr>
        <p:spPr bwMode="auto">
          <a:xfrm>
            <a:off x="6948488" y="5446713"/>
            <a:ext cx="360362" cy="28733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0" name="Oval 19"/>
          <p:cNvSpPr>
            <a:spLocks noChangeArrowheads="1"/>
          </p:cNvSpPr>
          <p:nvPr/>
        </p:nvSpPr>
        <p:spPr bwMode="auto">
          <a:xfrm>
            <a:off x="5940425" y="6021388"/>
            <a:ext cx="360363" cy="28733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1" name="Oval 20"/>
          <p:cNvSpPr>
            <a:spLocks noChangeArrowheads="1"/>
          </p:cNvSpPr>
          <p:nvPr/>
        </p:nvSpPr>
        <p:spPr bwMode="auto">
          <a:xfrm>
            <a:off x="6732588" y="5878513"/>
            <a:ext cx="360362" cy="28733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2" name="Freeform 21"/>
          <p:cNvSpPr>
            <a:spLocks/>
          </p:cNvSpPr>
          <p:nvPr/>
        </p:nvSpPr>
        <p:spPr bwMode="auto">
          <a:xfrm>
            <a:off x="6096000" y="5516563"/>
            <a:ext cx="492125" cy="180975"/>
          </a:xfrm>
          <a:custGeom>
            <a:avLst/>
            <a:gdLst>
              <a:gd name="T0" fmla="*/ 0 w 396"/>
              <a:gd name="T1" fmla="*/ 2147483647 h 204"/>
              <a:gd name="T2" fmla="*/ 2147483647 w 396"/>
              <a:gd name="T3" fmla="*/ 2147483647 h 204"/>
              <a:gd name="T4" fmla="*/ 2147483647 w 396"/>
              <a:gd name="T5" fmla="*/ 2147483647 h 204"/>
              <a:gd name="T6" fmla="*/ 2147483647 w 396"/>
              <a:gd name="T7" fmla="*/ 0 h 204"/>
              <a:gd name="T8" fmla="*/ 0 60000 65536"/>
              <a:gd name="T9" fmla="*/ 0 60000 65536"/>
              <a:gd name="T10" fmla="*/ 0 60000 65536"/>
              <a:gd name="T11" fmla="*/ 0 60000 65536"/>
              <a:gd name="T12" fmla="*/ 0 w 396"/>
              <a:gd name="T13" fmla="*/ 0 h 204"/>
              <a:gd name="T14" fmla="*/ 396 w 396"/>
              <a:gd name="T15" fmla="*/ 204 h 2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6" h="204">
                <a:moveTo>
                  <a:pt x="0" y="120"/>
                </a:moveTo>
                <a:cubicBezTo>
                  <a:pt x="125" y="204"/>
                  <a:pt x="43" y="170"/>
                  <a:pt x="264" y="156"/>
                </a:cubicBezTo>
                <a:cubicBezTo>
                  <a:pt x="267" y="155"/>
                  <a:pt x="340" y="138"/>
                  <a:pt x="348" y="132"/>
                </a:cubicBezTo>
                <a:cubicBezTo>
                  <a:pt x="384" y="103"/>
                  <a:pt x="396" y="44"/>
                  <a:pt x="396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4053" name="Freeform 22"/>
          <p:cNvSpPr>
            <a:spLocks/>
          </p:cNvSpPr>
          <p:nvPr/>
        </p:nvSpPr>
        <p:spPr bwMode="auto">
          <a:xfrm>
            <a:off x="6372225" y="5661025"/>
            <a:ext cx="228600" cy="215900"/>
          </a:xfrm>
          <a:custGeom>
            <a:avLst/>
            <a:gdLst>
              <a:gd name="T0" fmla="*/ 0 w 144"/>
              <a:gd name="T1" fmla="*/ 0 h 108"/>
              <a:gd name="T2" fmla="*/ 2147483647 w 144"/>
              <a:gd name="T3" fmla="*/ 2147483647 h 108"/>
              <a:gd name="T4" fmla="*/ 2147483647 w 144"/>
              <a:gd name="T5" fmla="*/ 2147483647 h 108"/>
              <a:gd name="T6" fmla="*/ 2147483647 w 144"/>
              <a:gd name="T7" fmla="*/ 2147483647 h 108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108"/>
              <a:gd name="T14" fmla="*/ 144 w 144"/>
              <a:gd name="T15" fmla="*/ 108 h 1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108">
                <a:moveTo>
                  <a:pt x="0" y="0"/>
                </a:moveTo>
                <a:cubicBezTo>
                  <a:pt x="29" y="10"/>
                  <a:pt x="49" y="13"/>
                  <a:pt x="72" y="36"/>
                </a:cubicBezTo>
                <a:cubicBezTo>
                  <a:pt x="82" y="46"/>
                  <a:pt x="86" y="62"/>
                  <a:pt x="96" y="72"/>
                </a:cubicBezTo>
                <a:cubicBezTo>
                  <a:pt x="110" y="86"/>
                  <a:pt x="130" y="94"/>
                  <a:pt x="144" y="10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4054" name="Freeform 23"/>
          <p:cNvSpPr>
            <a:spLocks/>
          </p:cNvSpPr>
          <p:nvPr/>
        </p:nvSpPr>
        <p:spPr bwMode="auto">
          <a:xfrm>
            <a:off x="7086600" y="5508625"/>
            <a:ext cx="196850" cy="196850"/>
          </a:xfrm>
          <a:custGeom>
            <a:avLst/>
            <a:gdLst>
              <a:gd name="T0" fmla="*/ 2147483647 w 124"/>
              <a:gd name="T1" fmla="*/ 2147483647 h 124"/>
              <a:gd name="T2" fmla="*/ 2147483647 w 124"/>
              <a:gd name="T3" fmla="*/ 2147483647 h 124"/>
              <a:gd name="T4" fmla="*/ 2147483647 w 124"/>
              <a:gd name="T5" fmla="*/ 2147483647 h 124"/>
              <a:gd name="T6" fmla="*/ 0 w 124"/>
              <a:gd name="T7" fmla="*/ 2147483647 h 124"/>
              <a:gd name="T8" fmla="*/ 0 60000 65536"/>
              <a:gd name="T9" fmla="*/ 0 60000 65536"/>
              <a:gd name="T10" fmla="*/ 0 60000 65536"/>
              <a:gd name="T11" fmla="*/ 0 60000 65536"/>
              <a:gd name="T12" fmla="*/ 0 w 124"/>
              <a:gd name="T13" fmla="*/ 0 h 124"/>
              <a:gd name="T14" fmla="*/ 124 w 124"/>
              <a:gd name="T15" fmla="*/ 124 h 1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4" h="124">
                <a:moveTo>
                  <a:pt x="108" y="16"/>
                </a:moveTo>
                <a:cubicBezTo>
                  <a:pt x="76" y="112"/>
                  <a:pt x="124" y="0"/>
                  <a:pt x="60" y="64"/>
                </a:cubicBezTo>
                <a:cubicBezTo>
                  <a:pt x="51" y="73"/>
                  <a:pt x="57" y="91"/>
                  <a:pt x="48" y="100"/>
                </a:cubicBezTo>
                <a:cubicBezTo>
                  <a:pt x="44" y="104"/>
                  <a:pt x="11" y="113"/>
                  <a:pt x="0" y="124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4055" name="Freeform 24"/>
          <p:cNvSpPr>
            <a:spLocks/>
          </p:cNvSpPr>
          <p:nvPr/>
        </p:nvSpPr>
        <p:spPr bwMode="auto">
          <a:xfrm>
            <a:off x="6800850" y="5949950"/>
            <a:ext cx="292100" cy="193675"/>
          </a:xfrm>
          <a:custGeom>
            <a:avLst/>
            <a:gdLst>
              <a:gd name="T0" fmla="*/ 2147483647 w 152"/>
              <a:gd name="T1" fmla="*/ 2147483647 h 140"/>
              <a:gd name="T2" fmla="*/ 2147483647 w 152"/>
              <a:gd name="T3" fmla="*/ 2147483647 h 140"/>
              <a:gd name="T4" fmla="*/ 2147483647 w 152"/>
              <a:gd name="T5" fmla="*/ 2147483647 h 140"/>
              <a:gd name="T6" fmla="*/ 2147483647 w 152"/>
              <a:gd name="T7" fmla="*/ 2147483647 h 140"/>
              <a:gd name="T8" fmla="*/ 0 w 152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2"/>
              <a:gd name="T16" fmla="*/ 0 h 140"/>
              <a:gd name="T17" fmla="*/ 152 w 152"/>
              <a:gd name="T18" fmla="*/ 140 h 1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2" h="140">
                <a:moveTo>
                  <a:pt x="132" y="20"/>
                </a:moveTo>
                <a:cubicBezTo>
                  <a:pt x="68" y="116"/>
                  <a:pt x="152" y="0"/>
                  <a:pt x="72" y="80"/>
                </a:cubicBezTo>
                <a:cubicBezTo>
                  <a:pt x="62" y="90"/>
                  <a:pt x="59" y="107"/>
                  <a:pt x="48" y="116"/>
                </a:cubicBezTo>
                <a:cubicBezTo>
                  <a:pt x="38" y="124"/>
                  <a:pt x="23" y="122"/>
                  <a:pt x="12" y="128"/>
                </a:cubicBezTo>
                <a:cubicBezTo>
                  <a:pt x="7" y="131"/>
                  <a:pt x="4" y="136"/>
                  <a:pt x="0" y="14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4056" name="Text Box 25"/>
          <p:cNvSpPr txBox="1">
            <a:spLocks noChangeArrowheads="1"/>
          </p:cNvSpPr>
          <p:nvPr/>
        </p:nvSpPr>
        <p:spPr bwMode="auto">
          <a:xfrm>
            <a:off x="6227763" y="6237288"/>
            <a:ext cx="1081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In KOH</a:t>
            </a:r>
          </a:p>
        </p:txBody>
      </p:sp>
      <p:sp>
        <p:nvSpPr>
          <p:cNvPr id="44057" name="Text Box 2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38</a:t>
            </a:r>
          </a:p>
        </p:txBody>
      </p:sp>
      <p:sp>
        <p:nvSpPr>
          <p:cNvPr id="44058" name="Text Box 2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2339975" y="4637088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Blastospore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5651500" y="4941888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Drechslera</a:t>
            </a:r>
          </a:p>
        </p:txBody>
      </p:sp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4427538" y="40767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E.J.</a:t>
            </a:r>
          </a:p>
        </p:txBody>
      </p:sp>
      <p:pic>
        <p:nvPicPr>
          <p:cNvPr id="45061" name="Picture 6" descr="Fig-33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700088"/>
            <a:ext cx="7273925" cy="4814887"/>
          </a:xfrm>
          <a:noFill/>
        </p:spPr>
      </p:pic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1763713" y="1989138"/>
            <a:ext cx="2160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Ramichloridum mackenziei</a:t>
            </a:r>
          </a:p>
        </p:txBody>
      </p:sp>
      <p:sp>
        <p:nvSpPr>
          <p:cNvPr id="45063" name="Text Box 8"/>
          <p:cNvSpPr txBox="1">
            <a:spLocks noChangeArrowheads="1"/>
          </p:cNvSpPr>
          <p:nvPr/>
        </p:nvSpPr>
        <p:spPr bwMode="auto">
          <a:xfrm>
            <a:off x="6804025" y="1971675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Cladosporium</a:t>
            </a:r>
          </a:p>
        </p:txBody>
      </p:sp>
      <p:sp>
        <p:nvSpPr>
          <p:cNvPr id="45064" name="Text Box 9"/>
          <p:cNvSpPr txBox="1">
            <a:spLocks noChangeArrowheads="1"/>
          </p:cNvSpPr>
          <p:nvPr/>
        </p:nvSpPr>
        <p:spPr bwMode="auto">
          <a:xfrm>
            <a:off x="4787900" y="2997200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Phialophora</a:t>
            </a:r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6877050" y="3556000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Bipolaris</a:t>
            </a:r>
          </a:p>
        </p:txBody>
      </p:sp>
      <p:sp>
        <p:nvSpPr>
          <p:cNvPr id="45066" name="Text Box 11"/>
          <p:cNvSpPr txBox="1">
            <a:spLocks noChangeArrowheads="1"/>
          </p:cNvSpPr>
          <p:nvPr/>
        </p:nvSpPr>
        <p:spPr bwMode="auto">
          <a:xfrm>
            <a:off x="1906588" y="5013325"/>
            <a:ext cx="1728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Fonsecaea pedrosoi</a:t>
            </a:r>
          </a:p>
        </p:txBody>
      </p:sp>
      <p:sp>
        <p:nvSpPr>
          <p:cNvPr id="45067" name="Text Box 12"/>
          <p:cNvSpPr txBox="1">
            <a:spLocks noChangeArrowheads="1"/>
          </p:cNvSpPr>
          <p:nvPr/>
        </p:nvSpPr>
        <p:spPr bwMode="auto">
          <a:xfrm>
            <a:off x="5508625" y="5084763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Exophiala</a:t>
            </a:r>
          </a:p>
        </p:txBody>
      </p:sp>
      <p:sp>
        <p:nvSpPr>
          <p:cNvPr id="45068" name="Text Box 1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39</a:t>
            </a:r>
          </a:p>
        </p:txBody>
      </p:sp>
      <p:sp>
        <p:nvSpPr>
          <p:cNvPr id="45069" name="Text Box 1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68313" y="476250"/>
            <a:ext cx="7488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Management: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Phaeophypho. &amp; Chromoblasto.</a:t>
            </a:r>
            <a:endParaRPr lang="en-US" sz="2800" b="1" u="sng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55650" y="1762125"/>
            <a:ext cx="64087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Clean surgical excision of the lesion + Antifungal 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468313" y="3611563"/>
            <a:ext cx="828040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Azoles </a:t>
            </a:r>
            <a:r>
              <a:rPr lang="en-US" sz="23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(e.g. Voriconazole, Posaconazole)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Caspofungin 	</a:t>
            </a:r>
          </a:p>
        </p:txBody>
      </p:sp>
      <p:sp>
        <p:nvSpPr>
          <p:cNvPr id="46086" name="Text Box 7"/>
          <p:cNvSpPr txBox="1">
            <a:spLocks noChangeArrowheads="1"/>
          </p:cNvSpPr>
          <p:nvPr/>
        </p:nvSpPr>
        <p:spPr bwMode="auto">
          <a:xfrm>
            <a:off x="395288" y="1341438"/>
            <a:ext cx="58324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Subcutaneous: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468313" y="2338388"/>
            <a:ext cx="74882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Cerebral phaeohypho:  Aspiration of Pus - Antifungals</a:t>
            </a:r>
            <a:endParaRPr lang="en-US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8" name="Text Box 9"/>
          <p:cNvSpPr txBox="1">
            <a:spLocks noChangeArrowheads="1"/>
          </p:cNvSpPr>
          <p:nvPr/>
        </p:nvSpPr>
        <p:spPr bwMode="auto">
          <a:xfrm>
            <a:off x="900113" y="2986088"/>
            <a:ext cx="640873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Amphotericin B, 5-Fluorocytosine (5-FC)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9" name="Text Box 10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46090" name="Text Box 1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627313" y="-171450"/>
            <a:ext cx="4176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Sporotrichosis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34925" y="1052513"/>
            <a:ext cx="8424863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Lymphocutaneous and subcutaneous granulomatous lesions -  suppurate, ulcerate.  The lesions are nodules or ulcers in local lymphatics</a:t>
            </a:r>
          </a:p>
        </p:txBody>
      </p:sp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827088" y="48450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539750" y="2133600"/>
            <a:ext cx="4824413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Affected sites: extremities, joints.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7110" name="Text Box 7"/>
          <p:cNvSpPr txBox="1">
            <a:spLocks noChangeArrowheads="1"/>
          </p:cNvSpPr>
          <p:nvPr/>
        </p:nvSpPr>
        <p:spPr bwMode="auto">
          <a:xfrm>
            <a:off x="900113" y="3224213"/>
            <a:ext cx="79200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Dimorphic, imperfect fungus  in trees, shrubs, plant debris</a:t>
            </a:r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468313" y="4641850"/>
            <a:ext cx="84963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3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Specimen:Biopsy tissue,ulcerative material</a:t>
            </a: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395288" y="620713"/>
            <a:ext cx="31686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</a:t>
            </a:r>
          </a:p>
        </p:txBody>
      </p:sp>
      <p:sp>
        <p:nvSpPr>
          <p:cNvPr id="47113" name="Text Box 10"/>
          <p:cNvSpPr txBox="1">
            <a:spLocks noChangeArrowheads="1"/>
          </p:cNvSpPr>
          <p:nvPr/>
        </p:nvSpPr>
        <p:spPr bwMode="auto">
          <a:xfrm>
            <a:off x="898525" y="2503488"/>
            <a:ext cx="37449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In agricultural communities</a:t>
            </a:r>
          </a:p>
        </p:txBody>
      </p:sp>
      <p:sp>
        <p:nvSpPr>
          <p:cNvPr id="47114" name="Text Box 11"/>
          <p:cNvSpPr txBox="1">
            <a:spLocks noChangeArrowheads="1"/>
          </p:cNvSpPr>
          <p:nvPr/>
        </p:nvSpPr>
        <p:spPr bwMode="auto">
          <a:xfrm>
            <a:off x="468313" y="2863850"/>
            <a:ext cx="194468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47115" name="Text Box 12"/>
          <p:cNvSpPr txBox="1">
            <a:spLocks noChangeArrowheads="1"/>
          </p:cNvSpPr>
          <p:nvPr/>
        </p:nvSpPr>
        <p:spPr bwMode="auto">
          <a:xfrm>
            <a:off x="539750" y="3644900"/>
            <a:ext cx="82804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Sporothrix schenckii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Yeast in human tissue &amp; at 37</a:t>
            </a:r>
            <a:r>
              <a:rPr lang="en-US" sz="2200" baseline="30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C in culture. 			    Mold in culture at room temperature with 			    flowerettes of conidia.</a:t>
            </a:r>
          </a:p>
        </p:txBody>
      </p:sp>
      <p:sp>
        <p:nvSpPr>
          <p:cNvPr id="47116" name="Text Box 13"/>
          <p:cNvSpPr txBox="1">
            <a:spLocks noChangeArrowheads="1"/>
          </p:cNvSpPr>
          <p:nvPr/>
        </p:nvSpPr>
        <p:spPr bwMode="auto">
          <a:xfrm>
            <a:off x="900113" y="5024438"/>
            <a:ext cx="824388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Direct Microscopy: smear      Finger-like yeast cells or Cigar      Some are oval.  Also asteroid bodies may be seen.	</a:t>
            </a:r>
          </a:p>
        </p:txBody>
      </p:sp>
      <p:sp>
        <p:nvSpPr>
          <p:cNvPr id="47117" name="AutoShape 14"/>
          <p:cNvSpPr>
            <a:spLocks noChangeArrowheads="1"/>
          </p:cNvSpPr>
          <p:nvPr/>
        </p:nvSpPr>
        <p:spPr bwMode="auto">
          <a:xfrm>
            <a:off x="4141788" y="5157788"/>
            <a:ext cx="287337" cy="227012"/>
          </a:xfrm>
          <a:prstGeom prst="rightArrow">
            <a:avLst>
              <a:gd name="adj1" fmla="val 50000"/>
              <a:gd name="adj2" fmla="val 3164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5"/>
          <p:cNvSpPr txBox="1">
            <a:spLocks noChangeArrowheads="1"/>
          </p:cNvSpPr>
          <p:nvPr/>
        </p:nvSpPr>
        <p:spPr bwMode="auto">
          <a:xfrm>
            <a:off x="900113" y="5578475"/>
            <a:ext cx="777557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Culture:  On SDA at room temperature to grow mold, and on 	  	   blood agar at 37</a:t>
            </a:r>
            <a:r>
              <a:rPr lang="en-US" sz="2300" baseline="30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C to grow yeast.</a:t>
            </a:r>
          </a:p>
        </p:txBody>
      </p:sp>
      <p:sp>
        <p:nvSpPr>
          <p:cNvPr id="47119" name="Text Box 16"/>
          <p:cNvSpPr txBox="1">
            <a:spLocks noChangeArrowheads="1"/>
          </p:cNvSpPr>
          <p:nvPr/>
        </p:nvSpPr>
        <p:spPr bwMode="auto">
          <a:xfrm>
            <a:off x="539750" y="6226175"/>
            <a:ext cx="20891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</a:t>
            </a:r>
          </a:p>
        </p:txBody>
      </p:sp>
      <p:sp>
        <p:nvSpPr>
          <p:cNvPr id="47120" name="Text Box 17"/>
          <p:cNvSpPr txBox="1">
            <a:spLocks noChangeArrowheads="1"/>
          </p:cNvSpPr>
          <p:nvPr/>
        </p:nvSpPr>
        <p:spPr bwMode="auto">
          <a:xfrm>
            <a:off x="2124075" y="6226175"/>
            <a:ext cx="22320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Septrin, KI</a:t>
            </a:r>
          </a:p>
        </p:txBody>
      </p:sp>
      <p:sp>
        <p:nvSpPr>
          <p:cNvPr id="47121" name="Text Box 18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41</a:t>
            </a:r>
          </a:p>
        </p:txBody>
      </p:sp>
      <p:sp>
        <p:nvSpPr>
          <p:cNvPr id="47122" name="Text Box 19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3"/>
          <p:cNvSpPr txBox="1">
            <a:spLocks noChangeArrowheads="1"/>
          </p:cNvSpPr>
          <p:nvPr/>
        </p:nvSpPr>
        <p:spPr bwMode="auto">
          <a:xfrm>
            <a:off x="755650" y="508476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1" name="Picture 4" descr="Fig-40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9488" y="2276475"/>
            <a:ext cx="2303462" cy="1630363"/>
          </a:xfrm>
          <a:noFill/>
        </p:spPr>
      </p:pic>
      <p:pic>
        <p:nvPicPr>
          <p:cNvPr id="48132" name="Picture 5" descr="Fig-41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19250" y="2546350"/>
            <a:ext cx="2663825" cy="1247775"/>
          </a:xfrm>
          <a:noFill/>
        </p:spPr>
      </p:pic>
      <p:sp>
        <p:nvSpPr>
          <p:cNvPr id="48133" name="Text Box 6"/>
          <p:cNvSpPr txBox="1">
            <a:spLocks noChangeArrowheads="1"/>
          </p:cNvSpPr>
          <p:nvPr/>
        </p:nvSpPr>
        <p:spPr bwMode="auto">
          <a:xfrm>
            <a:off x="1762125" y="3484563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Yeast cells</a:t>
            </a:r>
          </a:p>
        </p:txBody>
      </p:sp>
      <p:sp>
        <p:nvSpPr>
          <p:cNvPr id="48134" name="Text Box 7"/>
          <p:cNvSpPr txBox="1">
            <a:spLocks noChangeArrowheads="1"/>
          </p:cNvSpPr>
          <p:nvPr/>
        </p:nvSpPr>
        <p:spPr bwMode="auto">
          <a:xfrm>
            <a:off x="3060700" y="3500438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Asteroid body</a:t>
            </a:r>
          </a:p>
        </p:txBody>
      </p:sp>
      <p:sp>
        <p:nvSpPr>
          <p:cNvPr id="48135" name="Text Box 8"/>
          <p:cNvSpPr txBox="1">
            <a:spLocks noChangeArrowheads="1"/>
          </p:cNvSpPr>
          <p:nvPr/>
        </p:nvSpPr>
        <p:spPr bwMode="auto">
          <a:xfrm>
            <a:off x="4859338" y="2420938"/>
            <a:ext cx="1008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48136" name="Line 9"/>
          <p:cNvSpPr>
            <a:spLocks noChangeShapeType="1"/>
          </p:cNvSpPr>
          <p:nvPr/>
        </p:nvSpPr>
        <p:spPr bwMode="auto">
          <a:xfrm flipV="1">
            <a:off x="5724525" y="2565400"/>
            <a:ext cx="430213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37" name="Text Box 10"/>
          <p:cNvSpPr txBox="1">
            <a:spLocks noChangeArrowheads="1"/>
          </p:cNvSpPr>
          <p:nvPr/>
        </p:nvSpPr>
        <p:spPr bwMode="auto">
          <a:xfrm>
            <a:off x="1692275" y="3933825"/>
            <a:ext cx="27352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In clinical specimen and in culture at 37</a:t>
            </a:r>
            <a:r>
              <a:rPr lang="en-US" sz="1400" baseline="3000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8138" name="Text Box 11"/>
          <p:cNvSpPr txBox="1">
            <a:spLocks noChangeArrowheads="1"/>
          </p:cNvSpPr>
          <p:nvPr/>
        </p:nvSpPr>
        <p:spPr bwMode="auto">
          <a:xfrm>
            <a:off x="4716463" y="3933825"/>
            <a:ext cx="2808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Mold in culture at room temperature</a:t>
            </a:r>
          </a:p>
        </p:txBody>
      </p:sp>
      <p:sp>
        <p:nvSpPr>
          <p:cNvPr id="48139" name="Text Box 12"/>
          <p:cNvSpPr txBox="1">
            <a:spLocks noChangeArrowheads="1"/>
          </p:cNvSpPr>
          <p:nvPr/>
        </p:nvSpPr>
        <p:spPr bwMode="auto">
          <a:xfrm>
            <a:off x="2843213" y="4868863"/>
            <a:ext cx="367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  <a:cs typeface="Times New Roman" pitchFamily="18" charset="0"/>
              </a:rPr>
              <a:t>Sporothrix schenckii</a:t>
            </a:r>
          </a:p>
        </p:txBody>
      </p:sp>
      <p:sp>
        <p:nvSpPr>
          <p:cNvPr id="48140" name="Text Box 1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42</a:t>
            </a:r>
          </a:p>
        </p:txBody>
      </p:sp>
      <p:sp>
        <p:nvSpPr>
          <p:cNvPr id="48141" name="Text Box 1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268538" y="-171450"/>
            <a:ext cx="3598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Zygomycosis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114425" y="1273175"/>
            <a:ext cx="77057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Fast growing, moniliaceous molds, nonseptate hyphae, perfect</a:t>
            </a: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684213" y="755650"/>
            <a:ext cx="7488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Infections caused by Zygomycete fungi of the orders Mucorales &amp; Entomophthorales.  Zygomycetes are:</a:t>
            </a:r>
            <a:endParaRPr lang="en-US" sz="2200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1331913" y="311150"/>
            <a:ext cx="5399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latin typeface="Times New Roman" pitchFamily="18" charset="0"/>
                <a:cs typeface="Times New Roman" pitchFamily="18" charset="0"/>
              </a:rPr>
              <a:t>(= Phycomycosis)  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>
            <a:off x="2339975" y="1557338"/>
            <a:ext cx="5184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	I- Subcutaneous zygomycosis</a:t>
            </a:r>
            <a:endParaRPr lang="en-US" sz="2000" b="1" u="sng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2627313" y="1700213"/>
            <a:ext cx="4176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 Entomophthoromycosis)</a:t>
            </a:r>
            <a:endParaRPr lang="en-US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0" name="Text Box 9"/>
          <p:cNvSpPr txBox="1">
            <a:spLocks noChangeArrowheads="1"/>
          </p:cNvSpPr>
          <p:nvPr/>
        </p:nvSpPr>
        <p:spPr bwMode="auto">
          <a:xfrm>
            <a:off x="1114425" y="2276475"/>
            <a:ext cx="64817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Chronic localized. Subcutaneous masses, cellulitis</a:t>
            </a:r>
          </a:p>
        </p:txBody>
      </p:sp>
      <p:sp>
        <p:nvSpPr>
          <p:cNvPr id="49161" name="Text Box 10"/>
          <p:cNvSpPr txBox="1">
            <a:spLocks noChangeArrowheads="1"/>
          </p:cNvSpPr>
          <p:nvPr/>
        </p:nvSpPr>
        <p:spPr bwMode="auto">
          <a:xfrm>
            <a:off x="755650" y="2565400"/>
            <a:ext cx="81375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Rhinofacial or other like Hand,Arm,Leg, thigh. Firm swelling of site with intact skin-Distortion. </a:t>
            </a:r>
          </a:p>
        </p:txBody>
      </p:sp>
      <p:sp>
        <p:nvSpPr>
          <p:cNvPr id="49162" name="Text Box 11"/>
          <p:cNvSpPr txBox="1">
            <a:spLocks noChangeArrowheads="1"/>
          </p:cNvSpPr>
          <p:nvPr/>
        </p:nvSpPr>
        <p:spPr bwMode="auto">
          <a:xfrm>
            <a:off x="1116013" y="3213100"/>
            <a:ext cx="7632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Acquired via nasal mucosa or insect bite, Cont. debris</a:t>
            </a:r>
          </a:p>
        </p:txBody>
      </p:sp>
      <p:pic>
        <p:nvPicPr>
          <p:cNvPr id="49163" name="Picture 12" descr="Fig-31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67625" y="5445125"/>
            <a:ext cx="1152525" cy="635000"/>
          </a:xfrm>
          <a:noFill/>
        </p:spPr>
      </p:pic>
      <p:sp>
        <p:nvSpPr>
          <p:cNvPr id="49164" name="Text Box 13"/>
          <p:cNvSpPr txBox="1">
            <a:spLocks noChangeArrowheads="1"/>
          </p:cNvSpPr>
          <p:nvPr/>
        </p:nvSpPr>
        <p:spPr bwMode="auto">
          <a:xfrm>
            <a:off x="755650" y="3860800"/>
            <a:ext cx="8137525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100" i="1">
                <a:latin typeface="Times New Roman" pitchFamily="18" charset="0"/>
                <a:cs typeface="Times New Roman" pitchFamily="18" charset="0"/>
              </a:rPr>
              <a:t>Conidiobolus coronatus, Basidiobolus ranarum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, and few mucorales. These are perfect fungi that form Sporangia 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(conidia)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 and Zygospores.</a:t>
            </a:r>
            <a:endParaRPr lang="en-US" sz="21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5" name="Text Box 14"/>
          <p:cNvSpPr txBox="1">
            <a:spLocks noChangeArrowheads="1"/>
          </p:cNvSpPr>
          <p:nvPr/>
        </p:nvSpPr>
        <p:spPr bwMode="auto">
          <a:xfrm>
            <a:off x="1116013" y="4941888"/>
            <a:ext cx="52562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Specimen: Biopsy tissue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6" name="Text Box 15"/>
          <p:cNvSpPr txBox="1">
            <a:spLocks noChangeArrowheads="1"/>
          </p:cNvSpPr>
          <p:nvPr/>
        </p:nvSpPr>
        <p:spPr bwMode="auto">
          <a:xfrm>
            <a:off x="755650" y="1989138"/>
            <a:ext cx="684053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7" name="Text Box 16"/>
          <p:cNvSpPr txBox="1">
            <a:spLocks noChangeArrowheads="1"/>
          </p:cNvSpPr>
          <p:nvPr/>
        </p:nvSpPr>
        <p:spPr bwMode="auto">
          <a:xfrm>
            <a:off x="7740650" y="6021388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In specimen</a:t>
            </a:r>
          </a:p>
        </p:txBody>
      </p:sp>
      <p:sp>
        <p:nvSpPr>
          <p:cNvPr id="49168" name="Text Box 17"/>
          <p:cNvSpPr txBox="1">
            <a:spLocks noChangeArrowheads="1"/>
          </p:cNvSpPr>
          <p:nvPr/>
        </p:nvSpPr>
        <p:spPr bwMode="auto">
          <a:xfrm>
            <a:off x="755650" y="3573463"/>
            <a:ext cx="684053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9" name="Text Box 18"/>
          <p:cNvSpPr txBox="1">
            <a:spLocks noChangeArrowheads="1"/>
          </p:cNvSpPr>
          <p:nvPr/>
        </p:nvSpPr>
        <p:spPr bwMode="auto">
          <a:xfrm>
            <a:off x="755650" y="4581525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0" name="Text Box 19"/>
          <p:cNvSpPr txBox="1">
            <a:spLocks noChangeArrowheads="1"/>
          </p:cNvSpPr>
          <p:nvPr/>
        </p:nvSpPr>
        <p:spPr bwMode="auto">
          <a:xfrm>
            <a:off x="755650" y="5300663"/>
            <a:ext cx="698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Direct microscopy: stained sections or smears will show  broad non-septate hyphae with eosinophils.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1" name="Text Box 20"/>
          <p:cNvSpPr txBox="1">
            <a:spLocks noChangeArrowheads="1"/>
          </p:cNvSpPr>
          <p:nvPr/>
        </p:nvSpPr>
        <p:spPr bwMode="auto">
          <a:xfrm>
            <a:off x="755650" y="5810250"/>
            <a:ext cx="77771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Culture on SDA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(no antifungals), fungi will grow fast.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9172" name="Text Box 21"/>
          <p:cNvSpPr txBox="1">
            <a:spLocks noChangeArrowheads="1"/>
          </p:cNvSpPr>
          <p:nvPr/>
        </p:nvSpPr>
        <p:spPr bwMode="auto">
          <a:xfrm>
            <a:off x="1116013" y="6097588"/>
            <a:ext cx="56880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Zygomycetes are inhibited by Cycloheximide</a:t>
            </a:r>
          </a:p>
        </p:txBody>
      </p:sp>
      <p:sp>
        <p:nvSpPr>
          <p:cNvPr id="49173" name="Text Box 22"/>
          <p:cNvSpPr txBox="1">
            <a:spLocks noChangeArrowheads="1"/>
          </p:cNvSpPr>
          <p:nvPr/>
        </p:nvSpPr>
        <p:spPr bwMode="auto">
          <a:xfrm>
            <a:off x="755650" y="6442075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4" name="Text Box 23"/>
          <p:cNvSpPr txBox="1">
            <a:spLocks noChangeArrowheads="1"/>
          </p:cNvSpPr>
          <p:nvPr/>
        </p:nvSpPr>
        <p:spPr bwMode="auto">
          <a:xfrm>
            <a:off x="2555875" y="6442075"/>
            <a:ext cx="46799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KI orally or KI + Ampho B or Septrin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75" name="Text Box 24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43</a:t>
            </a:r>
          </a:p>
        </p:txBody>
      </p:sp>
      <p:sp>
        <p:nvSpPr>
          <p:cNvPr id="49176" name="Text Box 25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" descr="basidi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188913"/>
            <a:ext cx="5256213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7" descr="mucormycosis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713" y="3402013"/>
            <a:ext cx="5472112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555875" y="260350"/>
            <a:ext cx="3598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Zygomycosis</a:t>
            </a:r>
          </a:p>
        </p:txBody>
      </p:sp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5" descr="Fig-38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196975"/>
            <a:ext cx="8532813" cy="4448175"/>
          </a:xfrm>
          <a:noFill/>
        </p:spPr>
      </p:pic>
      <p:sp>
        <p:nvSpPr>
          <p:cNvPr id="51205" name="Text Box 6"/>
          <p:cNvSpPr txBox="1">
            <a:spLocks noChangeArrowheads="1"/>
          </p:cNvSpPr>
          <p:nvPr/>
        </p:nvSpPr>
        <p:spPr bwMode="auto">
          <a:xfrm>
            <a:off x="5435600" y="2349500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Sporangium</a:t>
            </a:r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6156325" y="2636838"/>
            <a:ext cx="1008063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07" name="Line 8"/>
          <p:cNvSpPr>
            <a:spLocks noChangeShapeType="1"/>
          </p:cNvSpPr>
          <p:nvPr/>
        </p:nvSpPr>
        <p:spPr bwMode="auto">
          <a:xfrm>
            <a:off x="5076825" y="2205038"/>
            <a:ext cx="64770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1208" name="Text Box 9"/>
          <p:cNvSpPr txBox="1">
            <a:spLocks noChangeArrowheads="1"/>
          </p:cNvSpPr>
          <p:nvPr/>
        </p:nvSpPr>
        <p:spPr bwMode="auto">
          <a:xfrm>
            <a:off x="3492500" y="4005263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Zygospore</a:t>
            </a:r>
          </a:p>
        </p:txBody>
      </p:sp>
      <p:sp>
        <p:nvSpPr>
          <p:cNvPr id="51209" name="Line 10"/>
          <p:cNvSpPr>
            <a:spLocks noChangeShapeType="1"/>
          </p:cNvSpPr>
          <p:nvPr/>
        </p:nvSpPr>
        <p:spPr bwMode="auto">
          <a:xfrm>
            <a:off x="4427538" y="4221163"/>
            <a:ext cx="2160587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10" name="Line 11"/>
          <p:cNvSpPr>
            <a:spLocks noChangeShapeType="1"/>
          </p:cNvSpPr>
          <p:nvPr/>
        </p:nvSpPr>
        <p:spPr bwMode="auto">
          <a:xfrm>
            <a:off x="3203575" y="3860800"/>
            <a:ext cx="50482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1211" name="Text Box 12"/>
          <p:cNvSpPr txBox="1">
            <a:spLocks noChangeArrowheads="1"/>
          </p:cNvSpPr>
          <p:nvPr/>
        </p:nvSpPr>
        <p:spPr bwMode="auto">
          <a:xfrm>
            <a:off x="900113" y="4365625"/>
            <a:ext cx="2087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Conidiobolus coronatus</a:t>
            </a:r>
          </a:p>
        </p:txBody>
      </p:sp>
      <p:sp>
        <p:nvSpPr>
          <p:cNvPr id="51212" name="Text Box 13"/>
          <p:cNvSpPr txBox="1">
            <a:spLocks noChangeArrowheads="1"/>
          </p:cNvSpPr>
          <p:nvPr/>
        </p:nvSpPr>
        <p:spPr bwMode="auto">
          <a:xfrm>
            <a:off x="4211638" y="5211763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Busidiobolus ranarum</a:t>
            </a:r>
          </a:p>
        </p:txBody>
      </p:sp>
      <p:sp>
        <p:nvSpPr>
          <p:cNvPr id="51213" name="Text Box 14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44</a:t>
            </a:r>
          </a:p>
        </p:txBody>
      </p:sp>
      <p:sp>
        <p:nvSpPr>
          <p:cNvPr id="51214" name="Text Box 15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051050" y="-87313"/>
            <a:ext cx="4679950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Zygomycosis </a:t>
            </a: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2193925" y="403225"/>
            <a:ext cx="4899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II- Rhinocerebral zygomycosis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8" name="Text Box 5"/>
          <p:cNvSpPr txBox="1">
            <a:spLocks noChangeArrowheads="1"/>
          </p:cNvSpPr>
          <p:nvPr/>
        </p:nvSpPr>
        <p:spPr bwMode="auto">
          <a:xfrm>
            <a:off x="3132138" y="765175"/>
            <a:ext cx="24479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(=Mucoromycosis)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9" name="Text Box 6"/>
          <p:cNvSpPr txBox="1">
            <a:spLocks noChangeArrowheads="1"/>
          </p:cNvSpPr>
          <p:nvPr/>
        </p:nvSpPr>
        <p:spPr bwMode="auto">
          <a:xfrm>
            <a:off x="684213" y="2138363"/>
            <a:ext cx="80994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Usually acute, affects compromised host especially Diabetics with acidosis.  Opportunistic</a:t>
            </a:r>
          </a:p>
        </p:txBody>
      </p:sp>
      <p:sp>
        <p:nvSpPr>
          <p:cNvPr id="52230" name="Text Box 7"/>
          <p:cNvSpPr txBox="1">
            <a:spLocks noChangeArrowheads="1"/>
          </p:cNvSpPr>
          <p:nvPr/>
        </p:nvSpPr>
        <p:spPr bwMode="auto">
          <a:xfrm>
            <a:off x="1044575" y="1778000"/>
            <a:ext cx="64801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Rhinofacial – orbital – craneal</a:t>
            </a:r>
          </a:p>
        </p:txBody>
      </p:sp>
      <p:sp>
        <p:nvSpPr>
          <p:cNvPr id="52231" name="Text Box 8"/>
          <p:cNvSpPr txBox="1">
            <a:spLocks noChangeArrowheads="1"/>
          </p:cNvSpPr>
          <p:nvPr/>
        </p:nvSpPr>
        <p:spPr bwMode="auto">
          <a:xfrm>
            <a:off x="1042988" y="3208338"/>
            <a:ext cx="53276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VERY SERIOUS – ACUTE - FATAL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2" name="Text Box 9"/>
          <p:cNvSpPr txBox="1">
            <a:spLocks noChangeArrowheads="1"/>
          </p:cNvSpPr>
          <p:nvPr/>
        </p:nvSpPr>
        <p:spPr bwMode="auto">
          <a:xfrm>
            <a:off x="684213" y="3927475"/>
            <a:ext cx="6624637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Fast growing Zygomycetes have Nonseptate hyphae of the Mucorales order maily;  </a:t>
            </a:r>
            <a:endParaRPr lang="en-US" sz="22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3" name="Text Box 10"/>
          <p:cNvSpPr txBox="1">
            <a:spLocks noChangeArrowheads="1"/>
          </p:cNvSpPr>
          <p:nvPr/>
        </p:nvSpPr>
        <p:spPr bwMode="auto">
          <a:xfrm>
            <a:off x="1042988" y="2852738"/>
            <a:ext cx="46085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Acquired Via nasal mucosa </a:t>
            </a:r>
          </a:p>
        </p:txBody>
      </p:sp>
      <p:sp>
        <p:nvSpPr>
          <p:cNvPr id="52234" name="Text Box 11"/>
          <p:cNvSpPr txBox="1">
            <a:spLocks noChangeArrowheads="1"/>
          </p:cNvSpPr>
          <p:nvPr/>
        </p:nvSpPr>
        <p:spPr bwMode="auto">
          <a:xfrm>
            <a:off x="1044575" y="4592638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 i="1">
                <a:latin typeface="Times New Roman" pitchFamily="18" charset="0"/>
                <a:cs typeface="Times New Roman" pitchFamily="18" charset="0"/>
              </a:rPr>
              <a:t>Rhizopus, Mucor,Absidia,Rhizomucor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 others.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Rhizopus arrhizus</a:t>
            </a:r>
            <a:endParaRPr lang="en-US" sz="2200" i="1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5" name="Text Box 12"/>
          <p:cNvSpPr txBox="1">
            <a:spLocks noChangeArrowheads="1"/>
          </p:cNvSpPr>
          <p:nvPr/>
        </p:nvSpPr>
        <p:spPr bwMode="auto">
          <a:xfrm>
            <a:off x="684213" y="5019675"/>
            <a:ext cx="7850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Reproduce sexually and asexually forming Sporangia with sporangiospores &amp; Zygospores</a:t>
            </a:r>
            <a:endParaRPr lang="en-US" sz="22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6" name="Text Box 13"/>
          <p:cNvSpPr txBox="1">
            <a:spLocks noChangeArrowheads="1"/>
          </p:cNvSpPr>
          <p:nvPr/>
        </p:nvSpPr>
        <p:spPr bwMode="auto">
          <a:xfrm>
            <a:off x="684213" y="1052513"/>
            <a:ext cx="64801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7" name="Text Box 14"/>
          <p:cNvSpPr txBox="1">
            <a:spLocks noChangeArrowheads="1"/>
          </p:cNvSpPr>
          <p:nvPr/>
        </p:nvSpPr>
        <p:spPr bwMode="auto">
          <a:xfrm>
            <a:off x="1044575" y="1419225"/>
            <a:ext cx="44640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Paranasal sinusitis, orbital cellulitis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8" name="Text Box 15"/>
          <p:cNvSpPr txBox="1">
            <a:spLocks noChangeArrowheads="1"/>
          </p:cNvSpPr>
          <p:nvPr/>
        </p:nvSpPr>
        <p:spPr bwMode="auto">
          <a:xfrm>
            <a:off x="684213" y="3568700"/>
            <a:ext cx="64801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Etiology: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9" name="Text Box 1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52240" name="Text Box 1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-1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4649788"/>
            <a:ext cx="938212" cy="787400"/>
          </a:xfrm>
          <a:noFill/>
        </p:spPr>
      </p:pic>
      <p:pic>
        <p:nvPicPr>
          <p:cNvPr id="7171" name="Picture 3" descr="Image-2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987675" y="4649788"/>
            <a:ext cx="1152525" cy="720725"/>
          </a:xfrm>
          <a:noFill/>
        </p:spPr>
      </p:pic>
      <p:pic>
        <p:nvPicPr>
          <p:cNvPr id="7172" name="Picture 4" descr="Image-3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651500" y="4649788"/>
            <a:ext cx="3035300" cy="646112"/>
          </a:xfr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8313" y="476250"/>
            <a:ext cx="77041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I)	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Asexual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Only mitotic cell division  	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1)	Somatic 	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Yeasts by budding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Molds by hyphal fragmentation 	</a:t>
            </a:r>
            <a:endParaRPr lang="en-US" sz="16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2)	Spore formation: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a)   Sporangiospores in sporangia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b)   Chlamydospores in or on hyphae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	c)   Conidia (conidium) on hypha or on conidiophores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</a:t>
            </a:r>
            <a:endParaRPr lang="en-US" sz="13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sz="1300">
                <a:latin typeface="Times New Roman" pitchFamily="18" charset="0"/>
                <a:cs typeface="Times New Roman" pitchFamily="18" charset="0"/>
              </a:rPr>
              <a:t>							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8163" y="5337175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Pycnidium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87675" y="5300663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Synnema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580063" y="5300663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Sporodochium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597775" y="5300663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Acervulus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2627313" y="1268413"/>
            <a:ext cx="576262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627313" y="1412875"/>
            <a:ext cx="649287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1403350" y="-26988"/>
            <a:ext cx="5834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Reproduction in Fungi</a:t>
            </a:r>
          </a:p>
        </p:txBody>
      </p:sp>
      <p:sp>
        <p:nvSpPr>
          <p:cNvPr id="7181" name="Text Box 14"/>
          <p:cNvSpPr txBox="1">
            <a:spLocks noChangeArrowheads="1"/>
          </p:cNvSpPr>
          <p:nvPr/>
        </p:nvSpPr>
        <p:spPr bwMode="auto">
          <a:xfrm>
            <a:off x="1331913" y="3357563"/>
            <a:ext cx="424656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Many types of conidia like:  </a:t>
            </a: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1331913" y="3716338"/>
            <a:ext cx="748823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Blastospore, arthrospore, aleuriospore, sympodulospore…etc</a:t>
            </a: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1331913" y="4024313"/>
            <a:ext cx="3887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Asexual reproductive structures:</a:t>
            </a:r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1692275" y="4637088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Conidiophore</a:t>
            </a:r>
          </a:p>
        </p:txBody>
      </p:sp>
      <p:sp>
        <p:nvSpPr>
          <p:cNvPr id="7185" name="Line 18"/>
          <p:cNvSpPr>
            <a:spLocks noChangeShapeType="1"/>
          </p:cNvSpPr>
          <p:nvPr/>
        </p:nvSpPr>
        <p:spPr bwMode="auto">
          <a:xfrm flipV="1">
            <a:off x="1187450" y="4941888"/>
            <a:ext cx="792163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186" name="Line 19"/>
          <p:cNvSpPr>
            <a:spLocks noChangeShapeType="1"/>
          </p:cNvSpPr>
          <p:nvPr/>
        </p:nvSpPr>
        <p:spPr bwMode="auto">
          <a:xfrm>
            <a:off x="2484438" y="4941888"/>
            <a:ext cx="719137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4356100" y="5084763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7188" name="Line 21"/>
          <p:cNvSpPr>
            <a:spLocks noChangeShapeType="1"/>
          </p:cNvSpPr>
          <p:nvPr/>
        </p:nvSpPr>
        <p:spPr bwMode="auto">
          <a:xfrm rot="601664" flipH="1">
            <a:off x="4994275" y="4821238"/>
            <a:ext cx="798513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189" name="Line 22"/>
          <p:cNvSpPr>
            <a:spLocks noChangeShapeType="1"/>
          </p:cNvSpPr>
          <p:nvPr/>
        </p:nvSpPr>
        <p:spPr bwMode="auto">
          <a:xfrm>
            <a:off x="3924300" y="4868863"/>
            <a:ext cx="719138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>
            <a:off x="611188" y="5734050"/>
            <a:ext cx="813752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>
                <a:latin typeface="Times New Roman" pitchFamily="18" charset="0"/>
                <a:cs typeface="Times New Roman" pitchFamily="18" charset="0"/>
              </a:rPr>
              <a:t>Imperfect fungi = Deuteromycetes: Do not reproduce sexually or their  sexual 		  	            reproduction not known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19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Aspergillus, Fusarium, Candida</a:t>
            </a:r>
            <a:r>
              <a:rPr lang="en-US" sz="19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191" name="Text Box 24"/>
          <p:cNvSpPr txBox="1">
            <a:spLocks noChangeArrowheads="1"/>
          </p:cNvSpPr>
          <p:nvPr/>
        </p:nvSpPr>
        <p:spPr bwMode="auto">
          <a:xfrm>
            <a:off x="6804025" y="2205038"/>
            <a:ext cx="2339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pic>
        <p:nvPicPr>
          <p:cNvPr id="7192" name="Picture 25" descr="Image-10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932363" y="3355975"/>
            <a:ext cx="2090737" cy="358775"/>
          </a:xfrm>
          <a:noFill/>
        </p:spPr>
      </p:pic>
      <p:sp>
        <p:nvSpPr>
          <p:cNvPr id="7193" name="Text Box 2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7194" name="Text Box 2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051050" y="-171450"/>
            <a:ext cx="4679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Zygomycosis </a:t>
            </a: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2193925" y="260350"/>
            <a:ext cx="6554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II- Rhinocerebral zygomycosis </a:t>
            </a:r>
            <a:r>
              <a:rPr lang="en-US" sz="16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(=Mucoromycosis)</a:t>
            </a:r>
            <a:endParaRPr lang="en-US" sz="1400" b="1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611188" y="1703388"/>
            <a:ext cx="67691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Culture on SDA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(no antifungal “Cycloheximide”)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.The   fungi will grow fast within 2-3 days.</a:t>
            </a:r>
            <a:endParaRPr lang="en-US" sz="22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Text Box 6"/>
          <p:cNvSpPr txBox="1">
            <a:spLocks noChangeArrowheads="1"/>
          </p:cNvSpPr>
          <p:nvPr/>
        </p:nvSpPr>
        <p:spPr bwMode="auto">
          <a:xfrm>
            <a:off x="395288" y="469900"/>
            <a:ext cx="68405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9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19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3254" name="Text Box 7"/>
          <p:cNvSpPr txBox="1">
            <a:spLocks noChangeArrowheads="1"/>
          </p:cNvSpPr>
          <p:nvPr/>
        </p:nvSpPr>
        <p:spPr bwMode="auto">
          <a:xfrm>
            <a:off x="971550" y="768350"/>
            <a:ext cx="525621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Specimen: Biopsy tissue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5" name="Picture 8" descr="Fig-32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72338" y="696913"/>
            <a:ext cx="1763712" cy="877887"/>
          </a:xfrm>
          <a:noFill/>
        </p:spPr>
      </p:pic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7019925" y="1560513"/>
            <a:ext cx="187325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15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300">
                <a:latin typeface="Times New Roman" pitchFamily="18" charset="0"/>
                <a:cs typeface="Times New Roman" pitchFamily="18" charset="0"/>
              </a:rPr>
              <a:t>Nonseptate hyphae In clinical specimen </a:t>
            </a:r>
            <a:endParaRPr lang="en-US" sz="10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7" name="Text Box 10"/>
          <p:cNvSpPr txBox="1">
            <a:spLocks noChangeArrowheads="1"/>
          </p:cNvSpPr>
          <p:nvPr/>
        </p:nvSpPr>
        <p:spPr bwMode="auto">
          <a:xfrm>
            <a:off x="611188" y="1136650"/>
            <a:ext cx="6480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Direct microscopy: Stained sections or smears will show broad nonseptate hyphae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8" name="Text Box 11"/>
          <p:cNvSpPr txBox="1">
            <a:spLocks noChangeArrowheads="1"/>
          </p:cNvSpPr>
          <p:nvPr/>
        </p:nvSpPr>
        <p:spPr bwMode="auto">
          <a:xfrm>
            <a:off x="395288" y="2559050"/>
            <a:ext cx="684053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9" name="Text Box 12"/>
          <p:cNvSpPr txBox="1">
            <a:spLocks noChangeArrowheads="1"/>
          </p:cNvSpPr>
          <p:nvPr/>
        </p:nvSpPr>
        <p:spPr bwMode="auto">
          <a:xfrm>
            <a:off x="395288" y="2862263"/>
            <a:ext cx="87487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Aggressive surgical debridement + Amphotericin B – other antifungals.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0" name="Text Box 13"/>
          <p:cNvSpPr txBox="1">
            <a:spLocks noChangeArrowheads="1"/>
          </p:cNvSpPr>
          <p:nvPr/>
        </p:nvSpPr>
        <p:spPr bwMode="auto">
          <a:xfrm>
            <a:off x="2051050" y="3217863"/>
            <a:ext cx="547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III- Gastrointestinal (GI) Zygomycosis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395288" y="3668713"/>
            <a:ext cx="874871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This is a chronic zygomycete infection affecting the GI., mainly liver and intestine.  The lesions are masses or abscesses in these sites.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2" name="Text Box 15"/>
          <p:cNvSpPr txBox="1">
            <a:spLocks noChangeArrowheads="1"/>
          </p:cNvSpPr>
          <p:nvPr/>
        </p:nvSpPr>
        <p:spPr bwMode="auto">
          <a:xfrm>
            <a:off x="395288" y="4575175"/>
            <a:ext cx="684053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Caused by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Basidiobolus ranarum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primarily.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3" name="Text Box 16"/>
          <p:cNvSpPr txBox="1">
            <a:spLocks noChangeArrowheads="1"/>
          </p:cNvSpPr>
          <p:nvPr/>
        </p:nvSpPr>
        <p:spPr bwMode="auto">
          <a:xfrm>
            <a:off x="395288" y="5032375"/>
            <a:ext cx="874871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Specimen: fine needle biopsy 	Direct Microscopy  will show 				nonseptate hyphae &amp; culture will grow the fungus.</a:t>
            </a:r>
          </a:p>
        </p:txBody>
      </p:sp>
      <p:sp>
        <p:nvSpPr>
          <p:cNvPr id="53264" name="AutoShape 17"/>
          <p:cNvSpPr>
            <a:spLocks noChangeArrowheads="1"/>
          </p:cNvSpPr>
          <p:nvPr/>
        </p:nvSpPr>
        <p:spPr bwMode="auto">
          <a:xfrm>
            <a:off x="4356100" y="5089525"/>
            <a:ext cx="576263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3265" name="Text Box 18"/>
          <p:cNvSpPr txBox="1">
            <a:spLocks noChangeArrowheads="1"/>
          </p:cNvSpPr>
          <p:nvPr/>
        </p:nvSpPr>
        <p:spPr bwMode="auto">
          <a:xfrm>
            <a:off x="395288" y="5578475"/>
            <a:ext cx="849788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  Medical with Itraconazole 	prognosis is good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6" name="AutoShape 19"/>
          <p:cNvSpPr>
            <a:spLocks noChangeArrowheads="1"/>
          </p:cNvSpPr>
          <p:nvPr/>
        </p:nvSpPr>
        <p:spPr bwMode="auto">
          <a:xfrm>
            <a:off x="5364163" y="5734050"/>
            <a:ext cx="576262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3267" name="Text Box 20"/>
          <p:cNvSpPr txBox="1">
            <a:spLocks noChangeArrowheads="1"/>
          </p:cNvSpPr>
          <p:nvPr/>
        </p:nvSpPr>
        <p:spPr bwMode="auto">
          <a:xfrm>
            <a:off x="2124075" y="6140450"/>
            <a:ext cx="410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IV- Pulmonary Zygomycosis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8" name="Text Box 21"/>
          <p:cNvSpPr txBox="1">
            <a:spLocks noChangeArrowheads="1"/>
          </p:cNvSpPr>
          <p:nvPr/>
        </p:nvSpPr>
        <p:spPr bwMode="auto">
          <a:xfrm>
            <a:off x="395288" y="6442075"/>
            <a:ext cx="8424862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This is chronic or acute.  Other aspects similar to mucoromycosis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69" name="Text Box 22"/>
          <p:cNvSpPr txBox="1">
            <a:spLocks noChangeArrowheads="1"/>
          </p:cNvSpPr>
          <p:nvPr/>
        </p:nvSpPr>
        <p:spPr bwMode="auto">
          <a:xfrm>
            <a:off x="971550" y="2281238"/>
            <a:ext cx="640873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Prompt Dx &amp; action are essential to save life  </a:t>
            </a:r>
            <a:endParaRPr lang="en-US" sz="20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70" name="Text Box 23"/>
          <p:cNvSpPr txBox="1">
            <a:spLocks noChangeArrowheads="1"/>
          </p:cNvSpPr>
          <p:nvPr/>
        </p:nvSpPr>
        <p:spPr bwMode="auto">
          <a:xfrm>
            <a:off x="395288" y="5876925"/>
            <a:ext cx="79216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There is mucorales G.I. Zygo which acute &amp; Fatal. It is rare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71" name="Text Box 24"/>
          <p:cNvSpPr txBox="1">
            <a:spLocks noChangeArrowheads="1"/>
          </p:cNvSpPr>
          <p:nvPr/>
        </p:nvSpPr>
        <p:spPr bwMode="auto">
          <a:xfrm>
            <a:off x="395288" y="4221163"/>
            <a:ext cx="547211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 Seen in children 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(6 -12 -Year old)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often</a:t>
            </a:r>
          </a:p>
        </p:txBody>
      </p:sp>
      <p:sp>
        <p:nvSpPr>
          <p:cNvPr id="53272" name="Text Box 25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46</a:t>
            </a:r>
          </a:p>
        </p:txBody>
      </p:sp>
      <p:sp>
        <p:nvSpPr>
          <p:cNvPr id="53273" name="Text Box 2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555875" y="260350"/>
            <a:ext cx="3598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Zygomycosis</a:t>
            </a:r>
          </a:p>
        </p:txBody>
      </p:sp>
      <p:sp>
        <p:nvSpPr>
          <p:cNvPr id="54275" name="Text Box 4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5" descr="Fig-39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836613"/>
            <a:ext cx="9144000" cy="5688012"/>
          </a:xfrm>
          <a:noFill/>
        </p:spPr>
      </p:pic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34925" y="892175"/>
            <a:ext cx="1185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Sporangium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5795963" y="1412875"/>
            <a:ext cx="1439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Sporangiospore</a:t>
            </a:r>
          </a:p>
        </p:txBody>
      </p:sp>
      <p:sp>
        <p:nvSpPr>
          <p:cNvPr id="54279" name="Line 8"/>
          <p:cNvSpPr>
            <a:spLocks noChangeShapeType="1"/>
          </p:cNvSpPr>
          <p:nvPr/>
        </p:nvSpPr>
        <p:spPr bwMode="auto">
          <a:xfrm flipV="1">
            <a:off x="4643438" y="1557338"/>
            <a:ext cx="1223962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4280" name="Text Box 9"/>
          <p:cNvSpPr txBox="1">
            <a:spLocks noChangeArrowheads="1"/>
          </p:cNvSpPr>
          <p:nvPr/>
        </p:nvSpPr>
        <p:spPr bwMode="auto">
          <a:xfrm>
            <a:off x="2268538" y="170021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(Stolon)</a:t>
            </a:r>
          </a:p>
        </p:txBody>
      </p:sp>
      <p:sp>
        <p:nvSpPr>
          <p:cNvPr id="54281" name="Line 10"/>
          <p:cNvSpPr>
            <a:spLocks noChangeShapeType="1"/>
          </p:cNvSpPr>
          <p:nvPr/>
        </p:nvSpPr>
        <p:spPr bwMode="auto">
          <a:xfrm flipH="1">
            <a:off x="2051050" y="1989138"/>
            <a:ext cx="433388" cy="360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282" name="Line 11"/>
          <p:cNvSpPr>
            <a:spLocks noChangeShapeType="1"/>
          </p:cNvSpPr>
          <p:nvPr/>
        </p:nvSpPr>
        <p:spPr bwMode="auto">
          <a:xfrm>
            <a:off x="2484438" y="1989138"/>
            <a:ext cx="863600" cy="1079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283" name="Text Box 12"/>
          <p:cNvSpPr txBox="1">
            <a:spLocks noChangeArrowheads="1"/>
          </p:cNvSpPr>
          <p:nvPr/>
        </p:nvSpPr>
        <p:spPr bwMode="auto">
          <a:xfrm>
            <a:off x="323850" y="1900238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Rhizopus</a:t>
            </a:r>
          </a:p>
        </p:txBody>
      </p:sp>
      <p:sp>
        <p:nvSpPr>
          <p:cNvPr id="54284" name="Text Box 13"/>
          <p:cNvSpPr txBox="1">
            <a:spLocks noChangeArrowheads="1"/>
          </p:cNvSpPr>
          <p:nvPr/>
        </p:nvSpPr>
        <p:spPr bwMode="auto">
          <a:xfrm>
            <a:off x="179388" y="2781300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Rhizoid</a:t>
            </a:r>
          </a:p>
        </p:txBody>
      </p:sp>
      <p:sp>
        <p:nvSpPr>
          <p:cNvPr id="54285" name="Line 14"/>
          <p:cNvSpPr>
            <a:spLocks noChangeShapeType="1"/>
          </p:cNvSpPr>
          <p:nvPr/>
        </p:nvSpPr>
        <p:spPr bwMode="auto">
          <a:xfrm>
            <a:off x="900113" y="2924175"/>
            <a:ext cx="2873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286" name="Text Box 15"/>
          <p:cNvSpPr txBox="1">
            <a:spLocks noChangeArrowheads="1"/>
          </p:cNvSpPr>
          <p:nvPr/>
        </p:nvSpPr>
        <p:spPr bwMode="auto">
          <a:xfrm>
            <a:off x="4643438" y="2924175"/>
            <a:ext cx="865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Absidia</a:t>
            </a:r>
          </a:p>
        </p:txBody>
      </p:sp>
      <p:sp>
        <p:nvSpPr>
          <p:cNvPr id="54287" name="Text Box 16"/>
          <p:cNvSpPr txBox="1">
            <a:spLocks noChangeArrowheads="1"/>
          </p:cNvSpPr>
          <p:nvPr/>
        </p:nvSpPr>
        <p:spPr bwMode="auto">
          <a:xfrm>
            <a:off x="2987675" y="616585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Rhizomucor</a:t>
            </a:r>
          </a:p>
        </p:txBody>
      </p:sp>
      <p:sp>
        <p:nvSpPr>
          <p:cNvPr id="54288" name="Text Box 17"/>
          <p:cNvSpPr txBox="1">
            <a:spLocks noChangeArrowheads="1"/>
          </p:cNvSpPr>
          <p:nvPr/>
        </p:nvSpPr>
        <p:spPr bwMode="auto">
          <a:xfrm>
            <a:off x="4932363" y="6021388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Zygospore</a:t>
            </a:r>
          </a:p>
        </p:txBody>
      </p:sp>
      <p:sp>
        <p:nvSpPr>
          <p:cNvPr id="54289" name="Text Box 18"/>
          <p:cNvSpPr txBox="1">
            <a:spLocks noChangeArrowheads="1"/>
          </p:cNvSpPr>
          <p:nvPr/>
        </p:nvSpPr>
        <p:spPr bwMode="auto">
          <a:xfrm>
            <a:off x="7524750" y="5661025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Mucor</a:t>
            </a:r>
          </a:p>
        </p:txBody>
      </p:sp>
      <p:sp>
        <p:nvSpPr>
          <p:cNvPr id="54290" name="Line 19"/>
          <p:cNvSpPr>
            <a:spLocks noChangeShapeType="1"/>
          </p:cNvSpPr>
          <p:nvPr/>
        </p:nvSpPr>
        <p:spPr bwMode="auto">
          <a:xfrm>
            <a:off x="611188" y="1196975"/>
            <a:ext cx="2889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4291" name="Text Box 20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47</a:t>
            </a:r>
          </a:p>
        </p:txBody>
      </p:sp>
      <p:sp>
        <p:nvSpPr>
          <p:cNvPr id="54292" name="Text Box 2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  <p:sp>
        <p:nvSpPr>
          <p:cNvPr id="54293" name="TextBox 22"/>
          <p:cNvSpPr txBox="1">
            <a:spLocks noChangeArrowheads="1"/>
          </p:cNvSpPr>
          <p:nvPr/>
        </p:nvSpPr>
        <p:spPr bwMode="auto">
          <a:xfrm>
            <a:off x="1857375" y="1438275"/>
            <a:ext cx="1571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2060"/>
                </a:solidFill>
              </a:rPr>
              <a:t>Nonseptate hyphae</a:t>
            </a:r>
          </a:p>
        </p:txBody>
      </p:sp>
      <p:sp>
        <p:nvSpPr>
          <p:cNvPr id="54294" name="TextBox 23"/>
          <p:cNvSpPr txBox="1">
            <a:spLocks noChangeArrowheads="1"/>
          </p:cNvSpPr>
          <p:nvPr/>
        </p:nvSpPr>
        <p:spPr bwMode="auto">
          <a:xfrm>
            <a:off x="4500563" y="2428875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2060"/>
                </a:solidFill>
              </a:rPr>
              <a:t>← </a:t>
            </a:r>
            <a:r>
              <a:rPr lang="en-US" sz="1200">
                <a:solidFill>
                  <a:srgbClr val="002060"/>
                </a:solidFill>
              </a:rPr>
              <a:t> Sporangiophore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3"/>
          <p:cNvSpPr txBox="1">
            <a:spLocks noChangeArrowheads="1"/>
          </p:cNvSpPr>
          <p:nvPr/>
        </p:nvSpPr>
        <p:spPr bwMode="auto">
          <a:xfrm>
            <a:off x="288925" y="719138"/>
            <a:ext cx="88201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This is any infection caused by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Aspergillus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–Affecting compromised individuals.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systemic forms of this infection are opportunistic infections. </a:t>
            </a:r>
          </a:p>
        </p:txBody>
      </p:sp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755650" y="1522413"/>
            <a:ext cx="7920038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few occasions it is non opportunistic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clinical manifestations vary from allergy to skin to systemic forms.</a:t>
            </a:r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1763713" y="-20638"/>
            <a:ext cx="5976937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Aspergillosis</a:t>
            </a:r>
            <a:endParaRPr lang="en-US" sz="3600" b="1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1044575" y="2420938"/>
            <a:ext cx="7920038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1-	Allergic Aspergillosis </a:t>
            </a:r>
          </a:p>
          <a:p>
            <a:pPr marL="800100" lvl="1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Asthma</a:t>
            </a:r>
          </a:p>
          <a:p>
            <a:pPr marL="800100" lvl="1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Allergic Bronchopulmonary Aspergillosis (ABPA)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55302" name="Text Box 7"/>
          <p:cNvSpPr txBox="1">
            <a:spLocks noChangeArrowheads="1"/>
          </p:cNvSpPr>
          <p:nvPr/>
        </p:nvSpPr>
        <p:spPr bwMode="auto">
          <a:xfrm>
            <a:off x="179388" y="1985963"/>
            <a:ext cx="266541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500" b="1" u="sng">
                <a:latin typeface="Times New Roman" pitchFamily="18" charset="0"/>
                <a:cs typeface="Times New Roman" pitchFamily="18" charset="0"/>
              </a:rPr>
              <a:t>Clinical Types:</a:t>
            </a:r>
          </a:p>
        </p:txBody>
      </p:sp>
      <p:sp>
        <p:nvSpPr>
          <p:cNvPr id="55303" name="Text Box 8"/>
          <p:cNvSpPr txBox="1">
            <a:spLocks noChangeArrowheads="1"/>
          </p:cNvSpPr>
          <p:nvPr/>
        </p:nvSpPr>
        <p:spPr bwMode="auto">
          <a:xfrm>
            <a:off x="1403350" y="3500438"/>
            <a:ext cx="58324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IgE antibodies present. In ABPA also IgG</a:t>
            </a:r>
          </a:p>
        </p:txBody>
      </p:sp>
      <p:sp>
        <p:nvSpPr>
          <p:cNvPr id="55304" name="Text Box 9"/>
          <p:cNvSpPr txBox="1">
            <a:spLocks noChangeArrowheads="1"/>
          </p:cNvSpPr>
          <p:nvPr/>
        </p:nvSpPr>
        <p:spPr bwMode="auto">
          <a:xfrm>
            <a:off x="1042988" y="3825875"/>
            <a:ext cx="792003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2-	Colonizing aspergillosis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(=Aspergilloma = Aspergillus fungus ball)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Pulmonary aspergilloma signs include:Cough,hemoptysis, variable fever</a:t>
            </a:r>
          </a:p>
        </p:txBody>
      </p:sp>
      <p:sp>
        <p:nvSpPr>
          <p:cNvPr id="55305" name="Text Box 10"/>
          <p:cNvSpPr txBox="1">
            <a:spLocks noChangeArrowheads="1"/>
          </p:cNvSpPr>
          <p:nvPr/>
        </p:nvSpPr>
        <p:spPr bwMode="auto">
          <a:xfrm>
            <a:off x="1404938" y="4867275"/>
            <a:ext cx="741521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CXR will show coin – like mass in the lung </a:t>
            </a:r>
          </a:p>
        </p:txBody>
      </p:sp>
      <p:sp>
        <p:nvSpPr>
          <p:cNvPr id="55306" name="Text Box 11"/>
          <p:cNvSpPr txBox="1">
            <a:spLocks noChangeArrowheads="1"/>
          </p:cNvSpPr>
          <p:nvPr/>
        </p:nvSpPr>
        <p:spPr bwMode="auto">
          <a:xfrm>
            <a:off x="1403350" y="5172075"/>
            <a:ext cx="74152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There will be a radiolucent crescent (=Monod’s sign = Grelot) over the mass</a:t>
            </a:r>
          </a:p>
        </p:txBody>
      </p:sp>
      <p:sp>
        <p:nvSpPr>
          <p:cNvPr id="55307" name="Text Box 12"/>
          <p:cNvSpPr txBox="1">
            <a:spLocks noChangeArrowheads="1"/>
          </p:cNvSpPr>
          <p:nvPr/>
        </p:nvSpPr>
        <p:spPr bwMode="auto">
          <a:xfrm>
            <a:off x="1042988" y="5634038"/>
            <a:ext cx="792003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3-	Invasive Aspergillosis - pulmonary</a:t>
            </a:r>
          </a:p>
        </p:txBody>
      </p:sp>
      <p:sp>
        <p:nvSpPr>
          <p:cNvPr id="55308" name="Text Box 13"/>
          <p:cNvSpPr txBox="1">
            <a:spLocks noChangeArrowheads="1"/>
          </p:cNvSpPr>
          <p:nvPr/>
        </p:nvSpPr>
        <p:spPr bwMode="auto">
          <a:xfrm>
            <a:off x="1403350" y="5932488"/>
            <a:ext cx="748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Signs: Cough , hemoptysis, Fever, Pneumonia, Leukocytosis</a:t>
            </a:r>
          </a:p>
        </p:txBody>
      </p:sp>
      <p:sp>
        <p:nvSpPr>
          <p:cNvPr id="55309" name="Text Box 14"/>
          <p:cNvSpPr txBox="1">
            <a:spLocks noChangeArrowheads="1"/>
          </p:cNvSpPr>
          <p:nvPr/>
        </p:nvSpPr>
        <p:spPr bwMode="auto">
          <a:xfrm>
            <a:off x="1042988" y="6275388"/>
            <a:ext cx="80295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Lab investigation  (direct microscopy and culture) may be negative 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especially if specimen is noninvasive like sputum.</a:t>
            </a:r>
          </a:p>
        </p:txBody>
      </p:sp>
      <p:sp>
        <p:nvSpPr>
          <p:cNvPr id="55310" name="Text Box 1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48</a:t>
            </a:r>
          </a:p>
        </p:txBody>
      </p:sp>
      <p:sp>
        <p:nvSpPr>
          <p:cNvPr id="55311" name="Text Box 1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3"/>
          <p:cNvSpPr txBox="1">
            <a:spLocks noChangeArrowheads="1"/>
          </p:cNvSpPr>
          <p:nvPr/>
        </p:nvSpPr>
        <p:spPr bwMode="auto">
          <a:xfrm>
            <a:off x="1692275" y="-100013"/>
            <a:ext cx="59769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Aspergillosis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6323" name="Text Box 4"/>
          <p:cNvSpPr txBox="1">
            <a:spLocks noChangeArrowheads="1"/>
          </p:cNvSpPr>
          <p:nvPr/>
        </p:nvSpPr>
        <p:spPr bwMode="auto">
          <a:xfrm>
            <a:off x="1042988" y="692150"/>
            <a:ext cx="792003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4-	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Aspergillus sinusitis (= Nasal-orbital):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Nasal polyps – sinusitis – eye – craneum (Rhinocerebral)</a:t>
            </a:r>
          </a:p>
        </p:txBody>
      </p:sp>
      <p:sp>
        <p:nvSpPr>
          <p:cNvPr id="56324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2009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The most common cause is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Aspergillus flavus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(also other fungi can cause sinusitis)</a:t>
            </a:r>
          </a:p>
        </p:txBody>
      </p:sp>
      <p:sp>
        <p:nvSpPr>
          <p:cNvPr id="56325" name="Text Box 6"/>
          <p:cNvSpPr txBox="1">
            <a:spLocks noChangeArrowheads="1"/>
          </p:cNvSpPr>
          <p:nvPr/>
        </p:nvSpPr>
        <p:spPr bwMode="auto">
          <a:xfrm>
            <a:off x="1042988" y="1992313"/>
            <a:ext cx="7920037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5-	Eye infection 	Corneal ulcer – endophthalmitis 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6" name="Text Box 7"/>
          <p:cNvSpPr txBox="1">
            <a:spLocks noChangeArrowheads="1"/>
          </p:cNvSpPr>
          <p:nvPr/>
        </p:nvSpPr>
        <p:spPr bwMode="auto">
          <a:xfrm>
            <a:off x="1042988" y="2349500"/>
            <a:ext cx="792003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6-	Ear infection 		Otitis externa – otitis media 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7" name="Text Box 8"/>
          <p:cNvSpPr txBox="1">
            <a:spLocks noChangeArrowheads="1"/>
          </p:cNvSpPr>
          <p:nvPr/>
        </p:nvSpPr>
        <p:spPr bwMode="auto">
          <a:xfrm>
            <a:off x="1042988" y="2784475"/>
            <a:ext cx="792003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7-	Nail &amp; skin infection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8" name="Text Box 9"/>
          <p:cNvSpPr txBox="1">
            <a:spLocks noChangeArrowheads="1"/>
          </p:cNvSpPr>
          <p:nvPr/>
        </p:nvSpPr>
        <p:spPr bwMode="auto">
          <a:xfrm>
            <a:off x="1042988" y="3144838"/>
            <a:ext cx="7920037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8-	Toxicosis due to ingestion of aflatoxin 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1042988" y="3505200"/>
            <a:ext cx="792003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9-	Disseminated form – rare, in debilitated patients.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395288" y="3789363"/>
            <a:ext cx="77771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827088" y="4221163"/>
            <a:ext cx="568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Any species of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Aspergillus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  It is a moniliaceous imperfect mold – Ubiquitous in distribution</a:t>
            </a:r>
          </a:p>
        </p:txBody>
      </p:sp>
      <p:sp>
        <p:nvSpPr>
          <p:cNvPr id="56332" name="Text Box 13"/>
          <p:cNvSpPr txBox="1">
            <a:spLocks noChangeArrowheads="1"/>
          </p:cNvSpPr>
          <p:nvPr/>
        </p:nvSpPr>
        <p:spPr bwMode="auto">
          <a:xfrm>
            <a:off x="827088" y="4797425"/>
            <a:ext cx="5832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has hyaline septate hyphae, conidiospores with chains of unicellular conidia.</a:t>
            </a:r>
          </a:p>
        </p:txBody>
      </p:sp>
      <p:sp>
        <p:nvSpPr>
          <p:cNvPr id="56333" name="Text Box 14"/>
          <p:cNvSpPr txBox="1">
            <a:spLocks noChangeArrowheads="1"/>
          </p:cNvSpPr>
          <p:nvPr/>
        </p:nvSpPr>
        <p:spPr bwMode="auto">
          <a:xfrm>
            <a:off x="827088" y="5368925"/>
            <a:ext cx="6769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common species are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Aspergillus fumigatus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A. flavus, A.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niger, A.terreus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and others</a:t>
            </a:r>
          </a:p>
        </p:txBody>
      </p:sp>
      <p:sp>
        <p:nvSpPr>
          <p:cNvPr id="56334" name="AutoShape 15"/>
          <p:cNvSpPr>
            <a:spLocks noChangeArrowheads="1"/>
          </p:cNvSpPr>
          <p:nvPr/>
        </p:nvSpPr>
        <p:spPr bwMode="auto">
          <a:xfrm>
            <a:off x="3059113" y="1989138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6335" name="AutoShape 16"/>
          <p:cNvSpPr>
            <a:spLocks noChangeArrowheads="1"/>
          </p:cNvSpPr>
          <p:nvPr/>
        </p:nvSpPr>
        <p:spPr bwMode="auto">
          <a:xfrm>
            <a:off x="3059113" y="2349500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6336" name="Text Box 17"/>
          <p:cNvSpPr txBox="1">
            <a:spLocks noChangeArrowheads="1"/>
          </p:cNvSpPr>
          <p:nvPr/>
        </p:nvSpPr>
        <p:spPr bwMode="auto">
          <a:xfrm>
            <a:off x="1189038" y="6034088"/>
            <a:ext cx="79200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perfect stage is:</a:t>
            </a:r>
            <a:r>
              <a:rPr lang="en-US" sz="2000" u="sng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Eurotium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species an Ascomycete fungus.</a:t>
            </a:r>
          </a:p>
        </p:txBody>
      </p:sp>
      <p:pic>
        <p:nvPicPr>
          <p:cNvPr id="56337" name="Picture 18" descr="Fig-52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32588" y="3781425"/>
            <a:ext cx="2016125" cy="1462088"/>
          </a:xfrm>
          <a:noFill/>
        </p:spPr>
      </p:pic>
      <p:sp>
        <p:nvSpPr>
          <p:cNvPr id="56338" name="Text Box 19"/>
          <p:cNvSpPr txBox="1">
            <a:spLocks noChangeArrowheads="1"/>
          </p:cNvSpPr>
          <p:nvPr/>
        </p:nvSpPr>
        <p:spPr bwMode="auto">
          <a:xfrm>
            <a:off x="6659563" y="3860800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Conidia</a:t>
            </a:r>
          </a:p>
        </p:txBody>
      </p:sp>
      <p:sp>
        <p:nvSpPr>
          <p:cNvPr id="56339" name="Text Box 20"/>
          <p:cNvSpPr txBox="1">
            <a:spLocks noChangeArrowheads="1"/>
          </p:cNvSpPr>
          <p:nvPr/>
        </p:nvSpPr>
        <p:spPr bwMode="auto">
          <a:xfrm>
            <a:off x="7380288" y="5013325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Aspergillus </a:t>
            </a:r>
          </a:p>
        </p:txBody>
      </p:sp>
      <p:sp>
        <p:nvSpPr>
          <p:cNvPr id="56340" name="Line 21"/>
          <p:cNvSpPr>
            <a:spLocks noChangeShapeType="1"/>
          </p:cNvSpPr>
          <p:nvPr/>
        </p:nvSpPr>
        <p:spPr bwMode="auto">
          <a:xfrm flipV="1">
            <a:off x="7235825" y="4005263"/>
            <a:ext cx="431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6341" name="Text Box 22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49</a:t>
            </a:r>
          </a:p>
        </p:txBody>
      </p:sp>
      <p:sp>
        <p:nvSpPr>
          <p:cNvPr id="56342" name="Text Box 2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  <p:sp>
        <p:nvSpPr>
          <p:cNvPr id="56343" name="TextBox 23"/>
          <p:cNvSpPr txBox="1">
            <a:spLocks noChangeArrowheads="1"/>
          </p:cNvSpPr>
          <p:nvPr/>
        </p:nvSpPr>
        <p:spPr bwMode="auto">
          <a:xfrm>
            <a:off x="7786688" y="4367213"/>
            <a:ext cx="1571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>
                <a:solidFill>
                  <a:srgbClr val="002060"/>
                </a:solidFill>
              </a:rPr>
              <a:t>  Conidiophore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3"/>
          <p:cNvSpPr txBox="1">
            <a:spLocks noChangeArrowheads="1"/>
          </p:cNvSpPr>
          <p:nvPr/>
        </p:nvSpPr>
        <p:spPr bwMode="auto">
          <a:xfrm>
            <a:off x="1476375" y="-171450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Aspergillosis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395288" y="338138"/>
            <a:ext cx="77771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827088" y="687388"/>
            <a:ext cx="8066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Specimen: Respiratory specimens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(Sputum, bronchoscopic, Lung biopsy)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Surgically removed Aspergilloma, Mass, Scrapings, Blood, etc.</a:t>
            </a:r>
          </a:p>
        </p:txBody>
      </p:sp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1187450" y="1268413"/>
            <a:ext cx="6840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Lab. Investigations: Direct miroscopy – culture - serology</a:t>
            </a:r>
          </a:p>
        </p:txBody>
      </p:sp>
      <p:sp>
        <p:nvSpPr>
          <p:cNvPr id="57350" name="Text Box 7"/>
          <p:cNvSpPr txBox="1">
            <a:spLocks noChangeArrowheads="1"/>
          </p:cNvSpPr>
          <p:nvPr/>
        </p:nvSpPr>
        <p:spPr bwMode="auto">
          <a:xfrm>
            <a:off x="827088" y="1833563"/>
            <a:ext cx="633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KOH, Giemsa, Grecott methenamine silver stain (GMS)</a:t>
            </a:r>
          </a:p>
        </p:txBody>
      </p:sp>
      <p:sp>
        <p:nvSpPr>
          <p:cNvPr id="57351" name="Text Box 8"/>
          <p:cNvSpPr txBox="1">
            <a:spLocks noChangeArrowheads="1"/>
          </p:cNvSpPr>
          <p:nvPr/>
        </p:nvSpPr>
        <p:spPr bwMode="auto">
          <a:xfrm>
            <a:off x="827088" y="2133600"/>
            <a:ext cx="57610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Periodic Acid Schiff (P.A.S); will show Septate hyphae with Dichotomous branching</a:t>
            </a:r>
          </a:p>
        </p:txBody>
      </p:sp>
      <p:sp>
        <p:nvSpPr>
          <p:cNvPr id="57352" name="Text Box 9"/>
          <p:cNvSpPr txBox="1">
            <a:spLocks noChangeArrowheads="1"/>
          </p:cNvSpPr>
          <p:nvPr/>
        </p:nvSpPr>
        <p:spPr bwMode="auto">
          <a:xfrm>
            <a:off x="827088" y="2774950"/>
            <a:ext cx="8066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 on SDA (no cycloheximide) fast growing – If nonsterile specimen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(e.g. sputum)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rule-out contaminant possibility by repeat specimen</a:t>
            </a:r>
          </a:p>
        </p:txBody>
      </p:sp>
      <p:sp>
        <p:nvSpPr>
          <p:cNvPr id="57353" name="Text Box 10"/>
          <p:cNvSpPr txBox="1">
            <a:spLocks noChangeArrowheads="1"/>
          </p:cNvSpPr>
          <p:nvPr/>
        </p:nvSpPr>
        <p:spPr bwMode="auto">
          <a:xfrm>
            <a:off x="827088" y="3355975"/>
            <a:ext cx="7921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 Primarily test for Antibody using Aspergillus polyvalent Ag, Aspergillys terreus Ag, Aspergillus nidulans Ag.</a:t>
            </a:r>
          </a:p>
        </p:txBody>
      </p:sp>
      <p:sp>
        <p:nvSpPr>
          <p:cNvPr id="57354" name="Text Box 11"/>
          <p:cNvSpPr txBox="1">
            <a:spLocks noChangeArrowheads="1"/>
          </p:cNvSpPr>
          <p:nvPr/>
        </p:nvSpPr>
        <p:spPr bwMode="auto">
          <a:xfrm>
            <a:off x="827088" y="3860800"/>
            <a:ext cx="5616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Using I.D (Immunodiffusion)and/or C.I.E (Counterimmunoelectrophoresis).SP-RIA (Solid phase radioimmunoassay) more sensitive.</a:t>
            </a:r>
          </a:p>
        </p:txBody>
      </p:sp>
      <p:sp>
        <p:nvSpPr>
          <p:cNvPr id="57355" name="Text Box 12"/>
          <p:cNvSpPr txBox="1">
            <a:spLocks noChangeArrowheads="1"/>
          </p:cNvSpPr>
          <p:nvPr/>
        </p:nvSpPr>
        <p:spPr bwMode="auto">
          <a:xfrm>
            <a:off x="827088" y="5037138"/>
            <a:ext cx="5184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E.I.A. test for Antigen is available.</a:t>
            </a:r>
          </a:p>
        </p:txBody>
      </p:sp>
      <p:sp>
        <p:nvSpPr>
          <p:cNvPr id="57356" name="Text Box 13"/>
          <p:cNvSpPr txBox="1">
            <a:spLocks noChangeArrowheads="1"/>
          </p:cNvSpPr>
          <p:nvPr/>
        </p:nvSpPr>
        <p:spPr bwMode="auto">
          <a:xfrm>
            <a:off x="827088" y="5373688"/>
            <a:ext cx="6840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There is latex agglutination test available  </a:t>
            </a:r>
          </a:p>
        </p:txBody>
      </p:sp>
      <p:sp>
        <p:nvSpPr>
          <p:cNvPr id="57357" name="Text Box 14"/>
          <p:cNvSpPr txBox="1">
            <a:spLocks noChangeArrowheads="1"/>
          </p:cNvSpPr>
          <p:nvPr/>
        </p:nvSpPr>
        <p:spPr bwMode="auto">
          <a:xfrm>
            <a:off x="468313" y="5589588"/>
            <a:ext cx="77771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Management: </a:t>
            </a:r>
          </a:p>
        </p:txBody>
      </p:sp>
      <p:sp>
        <p:nvSpPr>
          <p:cNvPr id="57358" name="Text Box 15"/>
          <p:cNvSpPr txBox="1">
            <a:spLocks noChangeArrowheads="1"/>
          </p:cNvSpPr>
          <p:nvPr/>
        </p:nvSpPr>
        <p:spPr bwMode="auto">
          <a:xfrm>
            <a:off x="971550" y="5949950"/>
            <a:ext cx="6840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Surgical + Medical – Or Medical only</a:t>
            </a:r>
          </a:p>
        </p:txBody>
      </p:sp>
      <p:sp>
        <p:nvSpPr>
          <p:cNvPr id="57359" name="Text Box 16"/>
          <p:cNvSpPr txBox="1">
            <a:spLocks noChangeArrowheads="1"/>
          </p:cNvSpPr>
          <p:nvPr/>
        </p:nvSpPr>
        <p:spPr bwMode="auto">
          <a:xfrm>
            <a:off x="971550" y="6261100"/>
            <a:ext cx="7848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Drugs Used: 	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Amphotericin B, Liposomal Ampho. B, Itraconazole, 			Voriconazole, Caspofungin</a:t>
            </a:r>
          </a:p>
        </p:txBody>
      </p:sp>
      <p:pic>
        <p:nvPicPr>
          <p:cNvPr id="57360" name="Picture 17" descr="Fig-5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950" y="1628775"/>
            <a:ext cx="1776413" cy="885825"/>
          </a:xfrm>
          <a:noFill/>
        </p:spPr>
      </p:pic>
      <p:sp>
        <p:nvSpPr>
          <p:cNvPr id="57361" name="Text Box 18"/>
          <p:cNvSpPr txBox="1">
            <a:spLocks noChangeArrowheads="1"/>
          </p:cNvSpPr>
          <p:nvPr/>
        </p:nvSpPr>
        <p:spPr bwMode="auto">
          <a:xfrm>
            <a:off x="7235825" y="2420938"/>
            <a:ext cx="18716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Septate hyphae with Dichotomous branching </a:t>
            </a:r>
          </a:p>
        </p:txBody>
      </p:sp>
      <p:pic>
        <p:nvPicPr>
          <p:cNvPr id="57362" name="Picture 19" descr="Fig-54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88125" y="3933825"/>
            <a:ext cx="1368425" cy="1182688"/>
          </a:xfrm>
          <a:noFill/>
        </p:spPr>
      </p:pic>
      <p:sp>
        <p:nvSpPr>
          <p:cNvPr id="57363" name="Text Box 20"/>
          <p:cNvSpPr txBox="1">
            <a:spLocks noChangeArrowheads="1"/>
          </p:cNvSpPr>
          <p:nvPr/>
        </p:nvSpPr>
        <p:spPr bwMode="auto">
          <a:xfrm>
            <a:off x="6877050" y="5084763"/>
            <a:ext cx="1008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I.D. Plate</a:t>
            </a:r>
          </a:p>
        </p:txBody>
      </p:sp>
      <p:sp>
        <p:nvSpPr>
          <p:cNvPr id="57364" name="Text Box 21"/>
          <p:cNvSpPr txBox="1">
            <a:spLocks noChangeArrowheads="1"/>
          </p:cNvSpPr>
          <p:nvPr/>
        </p:nvSpPr>
        <p:spPr bwMode="auto">
          <a:xfrm>
            <a:off x="7956550" y="4149725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Multiband identity lines</a:t>
            </a:r>
          </a:p>
        </p:txBody>
      </p:sp>
      <p:sp>
        <p:nvSpPr>
          <p:cNvPr id="57365" name="Line 22"/>
          <p:cNvSpPr>
            <a:spLocks noChangeShapeType="1"/>
          </p:cNvSpPr>
          <p:nvPr/>
        </p:nvSpPr>
        <p:spPr bwMode="auto">
          <a:xfrm flipV="1">
            <a:off x="7235825" y="4292600"/>
            <a:ext cx="792163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7366" name="Text Box 23"/>
          <p:cNvSpPr txBox="1">
            <a:spLocks noChangeArrowheads="1"/>
          </p:cNvSpPr>
          <p:nvPr/>
        </p:nvSpPr>
        <p:spPr bwMode="auto">
          <a:xfrm>
            <a:off x="827088" y="1557338"/>
            <a:ext cx="6337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</a:t>
            </a:r>
          </a:p>
        </p:txBody>
      </p:sp>
      <p:sp>
        <p:nvSpPr>
          <p:cNvPr id="57367" name="Text Box 24"/>
          <p:cNvSpPr txBox="1">
            <a:spLocks noChangeArrowheads="1"/>
          </p:cNvSpPr>
          <p:nvPr/>
        </p:nvSpPr>
        <p:spPr bwMode="auto">
          <a:xfrm>
            <a:off x="827088" y="4748213"/>
            <a:ext cx="6121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Multiband identity lines will be seen in aspergilloma</a:t>
            </a:r>
          </a:p>
        </p:txBody>
      </p:sp>
      <p:sp>
        <p:nvSpPr>
          <p:cNvPr id="57368" name="Text Box 2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57369" name="Text Box 2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763713" y="369888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Pneumocystosis </a:t>
            </a: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1114425" y="1925638"/>
            <a:ext cx="7561263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is interstitial pneumonia of the alveolar area.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Signs include; Dyspnea. Cyanosis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Affect compromised host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Especially common in AIDS patients.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Infection commonly known as PCP (should be PJP)</a:t>
            </a:r>
          </a:p>
        </p:txBody>
      </p:sp>
      <p:sp>
        <p:nvSpPr>
          <p:cNvPr id="58372" name="Text Box 5"/>
          <p:cNvSpPr txBox="1">
            <a:spLocks noChangeArrowheads="1"/>
          </p:cNvSpPr>
          <p:nvPr/>
        </p:nvSpPr>
        <p:spPr bwMode="auto">
          <a:xfrm>
            <a:off x="755650" y="1330325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Opportunistic fungal pneumonia 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3" name="Text Box 6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58374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3"/>
          <p:cNvSpPr txBox="1">
            <a:spLocks noChangeArrowheads="1"/>
          </p:cNvSpPr>
          <p:nvPr/>
        </p:nvSpPr>
        <p:spPr bwMode="auto">
          <a:xfrm>
            <a:off x="323850" y="625475"/>
            <a:ext cx="77771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59395" name="Text Box 4"/>
          <p:cNvSpPr txBox="1">
            <a:spLocks noChangeArrowheads="1"/>
          </p:cNvSpPr>
          <p:nvPr/>
        </p:nvSpPr>
        <p:spPr bwMode="auto">
          <a:xfrm>
            <a:off x="755650" y="1289050"/>
            <a:ext cx="79200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Previously thought to be a protozoan parasite.</a:t>
            </a:r>
          </a:p>
          <a:p>
            <a:pPr marL="342900" indent="-342900" algn="just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has been proven to be a fungus based on:</a:t>
            </a:r>
          </a:p>
        </p:txBody>
      </p:sp>
      <p:sp>
        <p:nvSpPr>
          <p:cNvPr id="59396" name="Text Box 5"/>
          <p:cNvSpPr txBox="1">
            <a:spLocks noChangeArrowheads="1"/>
          </p:cNvSpPr>
          <p:nvPr/>
        </p:nvSpPr>
        <p:spPr bwMode="auto">
          <a:xfrm>
            <a:off x="971550" y="1895475"/>
            <a:ext cx="4679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Times New Roman" pitchFamily="18" charset="0"/>
              <a:buNone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1-	RNA studies – similar to fungi</a:t>
            </a:r>
          </a:p>
        </p:txBody>
      </p:sp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1547813" y="-92075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Pneumocystosis 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9398" name="Text Box 7"/>
          <p:cNvSpPr txBox="1">
            <a:spLocks noChangeArrowheads="1"/>
          </p:cNvSpPr>
          <p:nvPr/>
        </p:nvSpPr>
        <p:spPr bwMode="auto">
          <a:xfrm>
            <a:off x="1692275" y="692150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Pneumocystis jirovecii</a:t>
            </a:r>
          </a:p>
        </p:txBody>
      </p:sp>
      <p:sp>
        <p:nvSpPr>
          <p:cNvPr id="59399" name="Text Box 8"/>
          <p:cNvSpPr txBox="1">
            <a:spLocks noChangeArrowheads="1"/>
          </p:cNvSpPr>
          <p:nvPr/>
        </p:nvSpPr>
        <p:spPr bwMode="auto">
          <a:xfrm>
            <a:off x="971550" y="2205038"/>
            <a:ext cx="77771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Times New Roman" pitchFamily="18" charset="0"/>
              <a:buNone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2-	Chitinase enzyme attacks the cell wall of the cyst  so it  	has chitin like fungi</a:t>
            </a:r>
          </a:p>
        </p:txBody>
      </p:sp>
      <p:sp>
        <p:nvSpPr>
          <p:cNvPr id="59400" name="Text Box 9"/>
          <p:cNvSpPr txBox="1">
            <a:spLocks noChangeArrowheads="1"/>
          </p:cNvSpPr>
          <p:nvPr/>
        </p:nvSpPr>
        <p:spPr bwMode="auto">
          <a:xfrm>
            <a:off x="828675" y="2781300"/>
            <a:ext cx="79200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Does not grow in media like SDA, others </a:t>
            </a:r>
          </a:p>
        </p:txBody>
      </p:sp>
      <p:sp>
        <p:nvSpPr>
          <p:cNvPr id="59401" name="Text Box 10"/>
          <p:cNvSpPr txBox="1">
            <a:spLocks noChangeArrowheads="1"/>
          </p:cNvSpPr>
          <p:nvPr/>
        </p:nvSpPr>
        <p:spPr bwMode="auto">
          <a:xfrm>
            <a:off x="828675" y="3190875"/>
            <a:ext cx="7991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Other species naturally found in rodents and other mammals. </a:t>
            </a:r>
            <a:r>
              <a:rPr lang="en-US" u="sng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P. cariniii in rats.</a:t>
            </a:r>
            <a:r>
              <a:rPr lang="en-US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Humans contract it during childhood.</a:t>
            </a:r>
          </a:p>
        </p:txBody>
      </p:sp>
      <p:sp>
        <p:nvSpPr>
          <p:cNvPr id="59402" name="Text Box 11"/>
          <p:cNvSpPr txBox="1">
            <a:spLocks noChangeArrowheads="1"/>
          </p:cNvSpPr>
          <p:nvPr/>
        </p:nvSpPr>
        <p:spPr bwMode="auto">
          <a:xfrm>
            <a:off x="395288" y="4005263"/>
            <a:ext cx="835342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Patient specimen: Bronchoscopic specimens </a:t>
            </a:r>
            <a:r>
              <a:rPr lang="en-US" sz="220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(B.A.L.),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Sputum, Lung biopsy tissue.</a:t>
            </a:r>
          </a:p>
          <a:p>
            <a:pPr marL="342900" indent="-342900"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Histologic sections or smears stained by </a:t>
            </a:r>
          </a:p>
        </p:txBody>
      </p:sp>
      <p:sp>
        <p:nvSpPr>
          <p:cNvPr id="59403" name="Text Box 12"/>
          <p:cNvSpPr txBox="1">
            <a:spLocks noChangeArrowheads="1"/>
          </p:cNvSpPr>
          <p:nvPr/>
        </p:nvSpPr>
        <p:spPr bwMode="auto">
          <a:xfrm>
            <a:off x="395288" y="5064125"/>
            <a:ext cx="64817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	Silver stain 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(GMS).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 If (+) there will be cysts of hat-shape, cup shape, crescent, parentheses, comma</a:t>
            </a:r>
          </a:p>
        </p:txBody>
      </p:sp>
      <p:sp>
        <p:nvSpPr>
          <p:cNvPr id="59404" name="Text Box 13"/>
          <p:cNvSpPr txBox="1">
            <a:spLocks noChangeArrowheads="1"/>
          </p:cNvSpPr>
          <p:nvPr/>
        </p:nvSpPr>
        <p:spPr bwMode="auto">
          <a:xfrm>
            <a:off x="827088" y="5849938"/>
            <a:ext cx="7920037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 be detected by specific antibodies</a:t>
            </a:r>
          </a:p>
        </p:txBody>
      </p:sp>
      <p:sp>
        <p:nvSpPr>
          <p:cNvPr id="59405" name="Text Box 14"/>
          <p:cNvSpPr txBox="1">
            <a:spLocks noChangeArrowheads="1"/>
          </p:cNvSpPr>
          <p:nvPr/>
        </p:nvSpPr>
        <p:spPr bwMode="auto">
          <a:xfrm>
            <a:off x="468313" y="6165850"/>
            <a:ext cx="77771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Treatment: Trimethoprim – sulfamethoxazole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(septrin)</a:t>
            </a:r>
          </a:p>
        </p:txBody>
      </p:sp>
      <p:sp>
        <p:nvSpPr>
          <p:cNvPr id="59406" name="Text Box 15"/>
          <p:cNvSpPr txBox="1">
            <a:spLocks noChangeArrowheads="1"/>
          </p:cNvSpPr>
          <p:nvPr/>
        </p:nvSpPr>
        <p:spPr bwMode="auto">
          <a:xfrm>
            <a:off x="7131050" y="5356225"/>
            <a:ext cx="1401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Cysts (4-5 </a:t>
            </a:r>
            <a:r>
              <a:rPr lang="el-GR"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m)</a:t>
            </a:r>
          </a:p>
        </p:txBody>
      </p:sp>
      <p:pic>
        <p:nvPicPr>
          <p:cNvPr id="59407" name="Picture 16" descr="Fig-51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235825" y="4365625"/>
            <a:ext cx="909638" cy="1069975"/>
          </a:xfrm>
          <a:noFill/>
        </p:spPr>
      </p:pic>
      <p:sp>
        <p:nvSpPr>
          <p:cNvPr id="59408" name="Text Box 17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52</a:t>
            </a:r>
          </a:p>
        </p:txBody>
      </p:sp>
      <p:sp>
        <p:nvSpPr>
          <p:cNvPr id="59409" name="Text Box 18"/>
          <p:cNvSpPr txBox="1">
            <a:spLocks noChangeArrowheads="1"/>
          </p:cNvSpPr>
          <p:nvPr/>
        </p:nvSpPr>
        <p:spPr bwMode="auto">
          <a:xfrm>
            <a:off x="74517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835150" y="-171450"/>
            <a:ext cx="5976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 (=Candidosis)</a:t>
            </a:r>
          </a:p>
        </p:txBody>
      </p:sp>
      <p:sp>
        <p:nvSpPr>
          <p:cNvPr id="60419" name="Text Box 4"/>
          <p:cNvSpPr txBox="1">
            <a:spLocks noChangeArrowheads="1"/>
          </p:cNvSpPr>
          <p:nvPr/>
        </p:nvSpPr>
        <p:spPr bwMode="auto">
          <a:xfrm>
            <a:off x="1114425" y="1174750"/>
            <a:ext cx="7561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This is any infection caused by any species of the yeast fungus </a:t>
            </a:r>
            <a:r>
              <a:rPr lang="en-US" sz="22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or few other yeasts.</a:t>
            </a:r>
          </a:p>
        </p:txBody>
      </p:sp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755650" y="736600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General : 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1" name="Text Box 6"/>
          <p:cNvSpPr txBox="1">
            <a:spLocks noChangeArrowheads="1"/>
          </p:cNvSpPr>
          <p:nvPr/>
        </p:nvSpPr>
        <p:spPr bwMode="auto">
          <a:xfrm>
            <a:off x="1116013" y="1889125"/>
            <a:ext cx="76327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is considered opportunistic infection affecting compromised individuals.</a:t>
            </a:r>
            <a:endParaRPr lang="en-US" sz="2200" u="sng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2" name="Text Box 7"/>
          <p:cNvSpPr txBox="1">
            <a:spLocks noChangeArrowheads="1"/>
          </p:cNvSpPr>
          <p:nvPr/>
        </p:nvSpPr>
        <p:spPr bwMode="auto">
          <a:xfrm>
            <a:off x="1116013" y="2970213"/>
            <a:ext cx="7704137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Young age and elderly, Cancer patients (Malignancies, Lymphoma, Leukemia), Broadspectrum antibacterial antibiotics, Altered immunity 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(AIDS, Inhereted).</a:t>
            </a:r>
          </a:p>
        </p:txBody>
      </p:sp>
      <p:sp>
        <p:nvSpPr>
          <p:cNvPr id="60423" name="Text Box 8"/>
          <p:cNvSpPr txBox="1">
            <a:spLocks noChangeArrowheads="1"/>
          </p:cNvSpPr>
          <p:nvPr/>
        </p:nvSpPr>
        <p:spPr bwMode="auto">
          <a:xfrm>
            <a:off x="1116013" y="2492375"/>
            <a:ext cx="648017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Predisposing factors:</a:t>
            </a:r>
          </a:p>
        </p:txBody>
      </p:sp>
      <p:sp>
        <p:nvSpPr>
          <p:cNvPr id="60424" name="Text Box 9"/>
          <p:cNvSpPr txBox="1">
            <a:spLocks noChangeArrowheads="1"/>
          </p:cNvSpPr>
          <p:nvPr/>
        </p:nvSpPr>
        <p:spPr bwMode="auto">
          <a:xfrm>
            <a:off x="1835150" y="233363"/>
            <a:ext cx="5976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(Old name Moniliasis) </a:t>
            </a:r>
          </a:p>
        </p:txBody>
      </p:sp>
      <p:sp>
        <p:nvSpPr>
          <p:cNvPr id="60425" name="Text Box 10"/>
          <p:cNvSpPr txBox="1">
            <a:spLocks noChangeArrowheads="1"/>
          </p:cNvSpPr>
          <p:nvPr/>
        </p:nvSpPr>
        <p:spPr bwMode="auto">
          <a:xfrm>
            <a:off x="1116013" y="3789363"/>
            <a:ext cx="77041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Certain drugs (steroids, immunosupressives, cytotoxic)</a:t>
            </a:r>
          </a:p>
        </p:txBody>
      </p:sp>
      <p:sp>
        <p:nvSpPr>
          <p:cNvPr id="60426" name="Text Box 11"/>
          <p:cNvSpPr txBox="1">
            <a:spLocks noChangeArrowheads="1"/>
          </p:cNvSpPr>
          <p:nvPr/>
        </p:nvSpPr>
        <p:spPr bwMode="auto">
          <a:xfrm>
            <a:off x="1547813" y="4154488"/>
            <a:ext cx="74882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For Vaginitis, Pregnancy – B.C.P. – IUCD – Adult female</a:t>
            </a:r>
          </a:p>
        </p:txBody>
      </p:sp>
      <p:sp>
        <p:nvSpPr>
          <p:cNvPr id="60427" name="Text Box 12"/>
          <p:cNvSpPr txBox="1">
            <a:spLocks noChangeArrowheads="1"/>
          </p:cNvSpPr>
          <p:nvPr/>
        </p:nvSpPr>
        <p:spPr bwMode="auto">
          <a:xfrm>
            <a:off x="1547813" y="4619625"/>
            <a:ext cx="7488237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–"/>
            </a:pP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Malnutrition &amp; Iron deficiencies, Diabetes, Dentures, Xerostomia, Intensive care patients &amp; other hospitalized patients</a:t>
            </a:r>
          </a:p>
        </p:txBody>
      </p:sp>
      <p:sp>
        <p:nvSpPr>
          <p:cNvPr id="60428" name="Text Box 13"/>
          <p:cNvSpPr txBox="1">
            <a:spLocks noChangeArrowheads="1"/>
          </p:cNvSpPr>
          <p:nvPr/>
        </p:nvSpPr>
        <p:spPr bwMode="auto">
          <a:xfrm>
            <a:off x="1116013" y="5445125"/>
            <a:ext cx="77771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source of infection is Endogenous because Candida species are normal flora of the body.</a:t>
            </a:r>
          </a:p>
        </p:txBody>
      </p:sp>
      <p:sp>
        <p:nvSpPr>
          <p:cNvPr id="60429" name="Text Box 14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53</a:t>
            </a:r>
          </a:p>
        </p:txBody>
      </p:sp>
      <p:sp>
        <p:nvSpPr>
          <p:cNvPr id="60430" name="Text Box 15"/>
          <p:cNvSpPr txBox="1">
            <a:spLocks noChangeArrowheads="1"/>
          </p:cNvSpPr>
          <p:nvPr/>
        </p:nvSpPr>
        <p:spPr bwMode="auto">
          <a:xfrm>
            <a:off x="7451725" y="68263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971550" y="-30163"/>
            <a:ext cx="7129463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Continued)</a:t>
            </a: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1116013" y="977900"/>
            <a:ext cx="75612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A-	  Mucocutaneous &amp; Cutaneous:</a:t>
            </a:r>
          </a:p>
        </p:txBody>
      </p:sp>
      <p:sp>
        <p:nvSpPr>
          <p:cNvPr id="61444" name="Text Box 5"/>
          <p:cNvSpPr txBox="1">
            <a:spLocks noChangeArrowheads="1"/>
          </p:cNvSpPr>
          <p:nvPr/>
        </p:nvSpPr>
        <p:spPr bwMode="auto">
          <a:xfrm>
            <a:off x="755650" y="539750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Clinical types: 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Text Box 6"/>
          <p:cNvSpPr txBox="1">
            <a:spLocks noChangeArrowheads="1"/>
          </p:cNvSpPr>
          <p:nvPr/>
        </p:nvSpPr>
        <p:spPr bwMode="auto">
          <a:xfrm>
            <a:off x="1258888" y="1484313"/>
            <a:ext cx="76327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Oral thrush: White or grey Pseudomembranous patches on oral surfaces especially tongue with underlying erythema.  Common in neonates, infants, children, elderly, compromised host, AIDS.</a:t>
            </a:r>
          </a:p>
        </p:txBody>
      </p:sp>
      <p:sp>
        <p:nvSpPr>
          <p:cNvPr id="61446" name="Text Box 7"/>
          <p:cNvSpPr txBox="1">
            <a:spLocks noChangeArrowheads="1"/>
          </p:cNvSpPr>
          <p:nvPr/>
        </p:nvSpPr>
        <p:spPr bwMode="auto">
          <a:xfrm>
            <a:off x="1260475" y="2420938"/>
            <a:ext cx="7632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 startAt="2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Diaper (Napkin) rash: Rash on groin of diapeer wearers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1447" name="Text Box 8"/>
          <p:cNvSpPr txBox="1">
            <a:spLocks noChangeArrowheads="1"/>
          </p:cNvSpPr>
          <p:nvPr/>
        </p:nvSpPr>
        <p:spPr bwMode="auto">
          <a:xfrm>
            <a:off x="1258888" y="2863850"/>
            <a:ext cx="7632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 startAt="3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Mycotic vaginitis (vulvovaginitis) = vaginal thrush</a:t>
            </a:r>
          </a:p>
        </p:txBody>
      </p:sp>
      <p:sp>
        <p:nvSpPr>
          <p:cNvPr id="61448" name="Text Box 9"/>
          <p:cNvSpPr txBox="1">
            <a:spLocks noChangeArrowheads="1"/>
          </p:cNvSpPr>
          <p:nvPr/>
        </p:nvSpPr>
        <p:spPr bwMode="auto">
          <a:xfrm>
            <a:off x="1258888" y="3284538"/>
            <a:ext cx="7561262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Whitish or erythematous patches on vaginal mucosa.</a:t>
            </a:r>
          </a:p>
        </p:txBody>
      </p:sp>
      <p:sp>
        <p:nvSpPr>
          <p:cNvPr id="61449" name="Text Box 10"/>
          <p:cNvSpPr txBox="1">
            <a:spLocks noChangeArrowheads="1"/>
          </p:cNvSpPr>
          <p:nvPr/>
        </p:nvSpPr>
        <p:spPr bwMode="auto">
          <a:xfrm>
            <a:off x="1403350" y="4559300"/>
            <a:ext cx="76327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Intertrigneous candidiasis: erythematous lesions on body skin folds. More seen in over weight individuals.</a:t>
            </a:r>
          </a:p>
        </p:txBody>
      </p:sp>
      <p:sp>
        <p:nvSpPr>
          <p:cNvPr id="61450" name="Text Box 11"/>
          <p:cNvSpPr txBox="1">
            <a:spLocks noChangeArrowheads="1"/>
          </p:cNvSpPr>
          <p:nvPr/>
        </p:nvSpPr>
        <p:spPr bwMode="auto">
          <a:xfrm>
            <a:off x="1403350" y="5208588"/>
            <a:ext cx="7632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5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Paronychea – Infection of tissue distal to nail</a:t>
            </a:r>
          </a:p>
        </p:txBody>
      </p:sp>
      <p:sp>
        <p:nvSpPr>
          <p:cNvPr id="61451" name="Text Box 12"/>
          <p:cNvSpPr txBox="1">
            <a:spLocks noChangeArrowheads="1"/>
          </p:cNvSpPr>
          <p:nvPr/>
        </p:nvSpPr>
        <p:spPr bwMode="auto">
          <a:xfrm>
            <a:off x="1403350" y="5589588"/>
            <a:ext cx="7632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6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Onychomycosis:  Nail infection  </a:t>
            </a:r>
          </a:p>
        </p:txBody>
      </p:sp>
      <p:sp>
        <p:nvSpPr>
          <p:cNvPr id="61452" name="Text Box 13"/>
          <p:cNvSpPr txBox="1">
            <a:spLocks noChangeArrowheads="1"/>
          </p:cNvSpPr>
          <p:nvPr/>
        </p:nvSpPr>
        <p:spPr bwMode="auto">
          <a:xfrm>
            <a:off x="1258888" y="3649663"/>
            <a:ext cx="7561262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6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Signes:  vaginal discharge (whitish-yellow) &amp; pruritus.</a:t>
            </a:r>
          </a:p>
        </p:txBody>
      </p:sp>
      <p:sp>
        <p:nvSpPr>
          <p:cNvPr id="61453" name="Text Box 14"/>
          <p:cNvSpPr txBox="1">
            <a:spLocks noChangeArrowheads="1"/>
          </p:cNvSpPr>
          <p:nvPr/>
        </p:nvSpPr>
        <p:spPr bwMode="auto">
          <a:xfrm>
            <a:off x="1258888" y="3933825"/>
            <a:ext cx="756126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Adult ladies especially pregnant, contraceptive users (B.C.P., IUCD), even virgin girls, Husbands may develop balanitis. </a:t>
            </a:r>
          </a:p>
        </p:txBody>
      </p:sp>
      <p:sp>
        <p:nvSpPr>
          <p:cNvPr id="61454" name="Text Box 1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54</a:t>
            </a:r>
          </a:p>
        </p:txBody>
      </p:sp>
      <p:sp>
        <p:nvSpPr>
          <p:cNvPr id="61455" name="Text Box 1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971550" y="-152400"/>
            <a:ext cx="7129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Continued)</a:t>
            </a:r>
          </a:p>
        </p:txBody>
      </p:sp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1116013" y="977900"/>
            <a:ext cx="7200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B-	Bronchopulmonary candidiasis: Bronchitis/Pneumonia in compromised host – Diagnosis difficult</a:t>
            </a:r>
          </a:p>
        </p:txBody>
      </p:sp>
      <p:sp>
        <p:nvSpPr>
          <p:cNvPr id="62468" name="Text Box 5"/>
          <p:cNvSpPr txBox="1">
            <a:spLocks noChangeArrowheads="1"/>
          </p:cNvSpPr>
          <p:nvPr/>
        </p:nvSpPr>
        <p:spPr bwMode="auto">
          <a:xfrm>
            <a:off x="1403350" y="2349500"/>
            <a:ext cx="7632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Urinary Tract Infection – 10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c.f.u./ml msu</a:t>
            </a:r>
          </a:p>
        </p:txBody>
      </p:sp>
      <p:sp>
        <p:nvSpPr>
          <p:cNvPr id="62469" name="Text Box 6"/>
          <p:cNvSpPr txBox="1">
            <a:spLocks noChangeArrowheads="1"/>
          </p:cNvSpPr>
          <p:nvPr/>
        </p:nvSpPr>
        <p:spPr bwMode="auto">
          <a:xfrm>
            <a:off x="1331913" y="3416300"/>
            <a:ext cx="756126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Transient candidemia (Yeast fungemia)-Only one (+) culture</a:t>
            </a:r>
          </a:p>
        </p:txBody>
      </p:sp>
      <p:sp>
        <p:nvSpPr>
          <p:cNvPr id="62470" name="Text Box 7"/>
          <p:cNvSpPr txBox="1">
            <a:spLocks noChangeArrowheads="1"/>
          </p:cNvSpPr>
          <p:nvPr/>
        </p:nvSpPr>
        <p:spPr bwMode="auto">
          <a:xfrm>
            <a:off x="1403350" y="3068638"/>
            <a:ext cx="7632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 startAt="2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Septicaemia: - Blood infection – more than one (+) culture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71" name="Text Box 8"/>
          <p:cNvSpPr txBox="1">
            <a:spLocks noChangeArrowheads="1"/>
          </p:cNvSpPr>
          <p:nvPr/>
        </p:nvSpPr>
        <p:spPr bwMode="auto">
          <a:xfrm>
            <a:off x="1403350" y="3871913"/>
            <a:ext cx="7632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AutoNum type="arabicPeriod" startAt="3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Meningitis in compromised host.</a:t>
            </a:r>
          </a:p>
        </p:txBody>
      </p:sp>
      <p:sp>
        <p:nvSpPr>
          <p:cNvPr id="62472" name="Text Box 9"/>
          <p:cNvSpPr txBox="1">
            <a:spLocks noChangeArrowheads="1"/>
          </p:cNvSpPr>
          <p:nvPr/>
        </p:nvSpPr>
        <p:spPr bwMode="auto">
          <a:xfrm>
            <a:off x="1403350" y="4292600"/>
            <a:ext cx="7632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 startAt="4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Endocarditis in compromised host. </a:t>
            </a:r>
          </a:p>
        </p:txBody>
      </p:sp>
      <p:sp>
        <p:nvSpPr>
          <p:cNvPr id="62473" name="Text Box 10"/>
          <p:cNvSpPr txBox="1">
            <a:spLocks noChangeArrowheads="1"/>
          </p:cNvSpPr>
          <p:nvPr/>
        </p:nvSpPr>
        <p:spPr bwMode="auto">
          <a:xfrm>
            <a:off x="1116013" y="1773238"/>
            <a:ext cx="77771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C- Other opportunistic systemic candidiasis:</a:t>
            </a:r>
          </a:p>
        </p:txBody>
      </p:sp>
      <p:sp>
        <p:nvSpPr>
          <p:cNvPr id="62474" name="Text Box 11"/>
          <p:cNvSpPr txBox="1">
            <a:spLocks noChangeArrowheads="1"/>
          </p:cNvSpPr>
          <p:nvPr/>
        </p:nvSpPr>
        <p:spPr bwMode="auto">
          <a:xfrm>
            <a:off x="1763713" y="2708275"/>
            <a:ext cx="640873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More seen in catheterized patients</a:t>
            </a:r>
          </a:p>
        </p:txBody>
      </p:sp>
      <p:sp>
        <p:nvSpPr>
          <p:cNvPr id="62475" name="Text Box 12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55</a:t>
            </a:r>
          </a:p>
        </p:txBody>
      </p:sp>
      <p:sp>
        <p:nvSpPr>
          <p:cNvPr id="62476" name="Text Box 1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3850" y="836613"/>
            <a:ext cx="88201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Sexual: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Fusion, mitosis, meiosis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Sexual spores: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Oospore, Zygospore, Ascospore, Basidiospore	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130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Image-4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58875" y="2276475"/>
            <a:ext cx="2633663" cy="614363"/>
          </a:xfrm>
          <a:noFill/>
        </p:spPr>
      </p:pic>
      <p:pic>
        <p:nvPicPr>
          <p:cNvPr id="8196" name="Picture 4" descr="Image-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24525" y="2924175"/>
            <a:ext cx="2998788" cy="1438275"/>
          </a:xfrm>
          <a:noFill/>
        </p:spPr>
      </p:pic>
      <p:pic>
        <p:nvPicPr>
          <p:cNvPr id="8197" name="Picture 5" descr="Image-7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9900" y="4759325"/>
            <a:ext cx="3886200" cy="1185863"/>
          </a:xfrm>
          <a:noFill/>
        </p:spPr>
      </p:pic>
      <p:pic>
        <p:nvPicPr>
          <p:cNvPr id="8198" name="Picture 6" descr="Image-5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187450" y="3282950"/>
            <a:ext cx="2663825" cy="719138"/>
          </a:xfrm>
          <a:noFill/>
        </p:spPr>
      </p:pic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411413" y="2924175"/>
            <a:ext cx="144462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843213" y="285273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Zygospore 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5003800" y="436562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Ascocarp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300788" y="436562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Ascus 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380288" y="4430713"/>
            <a:ext cx="1763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Ascospore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5580063" y="3860800"/>
            <a:ext cx="576262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6732588" y="3789363"/>
            <a:ext cx="503237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836738" y="392588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Zygomycetes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116013" y="4652963"/>
            <a:ext cx="172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Basidiocarp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844800" y="4724400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Basidiospore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203575" y="5583238"/>
            <a:ext cx="1763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Basidium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1403350" y="5876925"/>
            <a:ext cx="1763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Basidiomycetes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971550" y="558958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Gills 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5580063" y="5157788"/>
            <a:ext cx="3313112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 Truffles             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Terfezia  &amp; Termania </a:t>
            </a:r>
          </a:p>
        </p:txBody>
      </p:sp>
      <p:sp>
        <p:nvSpPr>
          <p:cNvPr id="8213" name="Text Box 22"/>
          <p:cNvSpPr txBox="1">
            <a:spLocks noChangeArrowheads="1"/>
          </p:cNvSpPr>
          <p:nvPr/>
        </p:nvSpPr>
        <p:spPr bwMode="auto">
          <a:xfrm>
            <a:off x="6264275" y="4646613"/>
            <a:ext cx="1763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Ascomycetes</a:t>
            </a:r>
          </a:p>
        </p:txBody>
      </p:sp>
      <p:sp>
        <p:nvSpPr>
          <p:cNvPr id="8214" name="Text Box 23"/>
          <p:cNvSpPr txBox="1">
            <a:spLocks noChangeArrowheads="1"/>
          </p:cNvSpPr>
          <p:nvPr/>
        </p:nvSpPr>
        <p:spPr bwMode="auto">
          <a:xfrm>
            <a:off x="1836738" y="4221163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Rhizopus, Mucor</a:t>
            </a:r>
          </a:p>
        </p:txBody>
      </p:sp>
      <p:sp>
        <p:nvSpPr>
          <p:cNvPr id="8215" name="Line 24"/>
          <p:cNvSpPr>
            <a:spLocks noChangeShapeType="1"/>
          </p:cNvSpPr>
          <p:nvPr/>
        </p:nvSpPr>
        <p:spPr bwMode="auto">
          <a:xfrm flipV="1">
            <a:off x="1187450" y="5013325"/>
            <a:ext cx="288925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216" name="Text Box 25"/>
          <p:cNvSpPr txBox="1">
            <a:spLocks noChangeArrowheads="1"/>
          </p:cNvSpPr>
          <p:nvPr/>
        </p:nvSpPr>
        <p:spPr bwMode="auto">
          <a:xfrm>
            <a:off x="3492500" y="5300663"/>
            <a:ext cx="431800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8217" name="Line 26"/>
          <p:cNvSpPr>
            <a:spLocks noChangeShapeType="1"/>
          </p:cNvSpPr>
          <p:nvPr/>
        </p:nvSpPr>
        <p:spPr bwMode="auto">
          <a:xfrm>
            <a:off x="2987675" y="5734050"/>
            <a:ext cx="215900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218" name="Text Box 27"/>
          <p:cNvSpPr txBox="1">
            <a:spLocks noChangeArrowheads="1"/>
          </p:cNvSpPr>
          <p:nvPr/>
        </p:nvSpPr>
        <p:spPr bwMode="auto">
          <a:xfrm>
            <a:off x="971550" y="6237288"/>
            <a:ext cx="52562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Mushrooms                &amp; 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Podaxis pistillaris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(Agaricus campestris)</a:t>
            </a:r>
          </a:p>
        </p:txBody>
      </p:sp>
      <p:sp>
        <p:nvSpPr>
          <p:cNvPr id="8219" name="Line 28"/>
          <p:cNvSpPr>
            <a:spLocks noChangeShapeType="1"/>
          </p:cNvSpPr>
          <p:nvPr/>
        </p:nvSpPr>
        <p:spPr bwMode="auto">
          <a:xfrm flipV="1">
            <a:off x="1619250" y="5661025"/>
            <a:ext cx="215900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20" name="Line 29"/>
          <p:cNvSpPr>
            <a:spLocks noChangeShapeType="1"/>
          </p:cNvSpPr>
          <p:nvPr/>
        </p:nvSpPr>
        <p:spPr bwMode="auto">
          <a:xfrm flipH="1">
            <a:off x="3276600" y="5013325"/>
            <a:ext cx="215900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221" name="Text Box 30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8222" name="Text Box 3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971550" y="328613"/>
            <a:ext cx="7129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323850" y="908050"/>
            <a:ext cx="77771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Etiology:</a:t>
            </a: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>
            <a:off x="684213" y="1390650"/>
            <a:ext cx="79200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Any species of the genus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Candida. Candida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is a yeast  fungus.  It is imperfect, reproducing asexually by budding.</a:t>
            </a:r>
          </a:p>
        </p:txBody>
      </p:sp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971550" y="2133600"/>
            <a:ext cx="72723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It has cream moist colony, Fast growing on Sabouraud Dextrose agar (SDA) and Blood agar.</a:t>
            </a:r>
          </a:p>
        </p:txBody>
      </p:sp>
      <p:sp>
        <p:nvSpPr>
          <p:cNvPr id="63494" name="Text Box 7"/>
          <p:cNvSpPr txBox="1">
            <a:spLocks noChangeArrowheads="1"/>
          </p:cNvSpPr>
          <p:nvPr/>
        </p:nvSpPr>
        <p:spPr bwMode="auto">
          <a:xfrm>
            <a:off x="971550" y="2852738"/>
            <a:ext cx="7416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Structure on Cornmeal agar (CMA):  Budding yeast cells Pseudohyphae, and blastospores.</a:t>
            </a:r>
          </a:p>
        </p:txBody>
      </p:sp>
      <p:pic>
        <p:nvPicPr>
          <p:cNvPr id="63495" name="Picture 8" descr="Fig-47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6675" y="3789363"/>
            <a:ext cx="2881313" cy="1314450"/>
          </a:xfrm>
          <a:noFill/>
        </p:spPr>
      </p:pic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6011863" y="334010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Blastospores</a:t>
            </a:r>
          </a:p>
        </p:txBody>
      </p:sp>
      <p:sp>
        <p:nvSpPr>
          <p:cNvPr id="63497" name="Text Box 10"/>
          <p:cNvSpPr txBox="1">
            <a:spLocks noChangeArrowheads="1"/>
          </p:cNvSpPr>
          <p:nvPr/>
        </p:nvSpPr>
        <p:spPr bwMode="auto">
          <a:xfrm>
            <a:off x="7091363" y="334010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Pseudohypha</a:t>
            </a:r>
          </a:p>
        </p:txBody>
      </p:sp>
      <p:sp>
        <p:nvSpPr>
          <p:cNvPr id="63498" name="Text Box 11"/>
          <p:cNvSpPr txBox="1">
            <a:spLocks noChangeArrowheads="1"/>
          </p:cNvSpPr>
          <p:nvPr/>
        </p:nvSpPr>
        <p:spPr bwMode="auto">
          <a:xfrm>
            <a:off x="5003800" y="3716338"/>
            <a:ext cx="1655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Budding yeast cell</a:t>
            </a:r>
          </a:p>
        </p:txBody>
      </p:sp>
      <p:sp>
        <p:nvSpPr>
          <p:cNvPr id="63499" name="Text Box 12"/>
          <p:cNvSpPr txBox="1">
            <a:spLocks noChangeArrowheads="1"/>
          </p:cNvSpPr>
          <p:nvPr/>
        </p:nvSpPr>
        <p:spPr bwMode="auto">
          <a:xfrm>
            <a:off x="5940425" y="5013325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In CMA medium</a:t>
            </a:r>
          </a:p>
        </p:txBody>
      </p:sp>
      <p:sp>
        <p:nvSpPr>
          <p:cNvPr id="63500" name="Line 13"/>
          <p:cNvSpPr>
            <a:spLocks noChangeShapeType="1"/>
          </p:cNvSpPr>
          <p:nvPr/>
        </p:nvSpPr>
        <p:spPr bwMode="auto">
          <a:xfrm>
            <a:off x="5364163" y="3933825"/>
            <a:ext cx="792162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3501" name="Line 14"/>
          <p:cNvSpPr>
            <a:spLocks noChangeShapeType="1"/>
          </p:cNvSpPr>
          <p:nvPr/>
        </p:nvSpPr>
        <p:spPr bwMode="auto">
          <a:xfrm>
            <a:off x="6877050" y="3644900"/>
            <a:ext cx="0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3502" name="Line 15"/>
          <p:cNvSpPr>
            <a:spLocks noChangeShapeType="1"/>
          </p:cNvSpPr>
          <p:nvPr/>
        </p:nvSpPr>
        <p:spPr bwMode="auto">
          <a:xfrm flipH="1">
            <a:off x="7453313" y="3644900"/>
            <a:ext cx="71437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3503" name="Text Box 16"/>
          <p:cNvSpPr txBox="1">
            <a:spLocks noChangeArrowheads="1"/>
          </p:cNvSpPr>
          <p:nvPr/>
        </p:nvSpPr>
        <p:spPr bwMode="auto">
          <a:xfrm>
            <a:off x="971550" y="3573463"/>
            <a:ext cx="331311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It is part of the body flora &amp; other habitats</a:t>
            </a:r>
          </a:p>
        </p:txBody>
      </p:sp>
      <p:sp>
        <p:nvSpPr>
          <p:cNvPr id="63504" name="Text Box 17"/>
          <p:cNvSpPr txBox="1">
            <a:spLocks noChangeArrowheads="1"/>
          </p:cNvSpPr>
          <p:nvPr/>
        </p:nvSpPr>
        <p:spPr bwMode="auto">
          <a:xfrm>
            <a:off x="755650" y="4292600"/>
            <a:ext cx="4392613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There are many species of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  The common ones to cause infection are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 albicans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C.glabrata, C.tropicalis, C.Krusei, C.parapsilosis. </a:t>
            </a:r>
          </a:p>
        </p:txBody>
      </p:sp>
      <p:sp>
        <p:nvSpPr>
          <p:cNvPr id="63505" name="Text Box 18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56</a:t>
            </a:r>
          </a:p>
        </p:txBody>
      </p:sp>
      <p:sp>
        <p:nvSpPr>
          <p:cNvPr id="63506" name="Text Box 19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971550" y="-26988"/>
            <a:ext cx="7129463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ontinued)</a:t>
            </a:r>
          </a:p>
        </p:txBody>
      </p:sp>
      <p:sp>
        <p:nvSpPr>
          <p:cNvPr id="64515" name="Text Box 4"/>
          <p:cNvSpPr txBox="1">
            <a:spLocks noChangeArrowheads="1"/>
          </p:cNvSpPr>
          <p:nvPr/>
        </p:nvSpPr>
        <p:spPr bwMode="auto">
          <a:xfrm>
            <a:off x="250825" y="663575"/>
            <a:ext cx="864235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C.albicans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is the most common species to cause infection among all yeasts (causes about 50% to 60% of the cases),  therefore there are short-cut tests to identify it which are:  </a:t>
            </a:r>
          </a:p>
        </p:txBody>
      </p:sp>
      <p:sp>
        <p:nvSpPr>
          <p:cNvPr id="64516" name="Text Box 5"/>
          <p:cNvSpPr txBox="1">
            <a:spLocks noChangeArrowheads="1"/>
          </p:cNvSpPr>
          <p:nvPr/>
        </p:nvSpPr>
        <p:spPr bwMode="auto">
          <a:xfrm>
            <a:off x="611188" y="1693863"/>
            <a:ext cx="3960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Germ tube test  in serum</a:t>
            </a:r>
          </a:p>
        </p:txBody>
      </p:sp>
      <p:sp>
        <p:nvSpPr>
          <p:cNvPr id="64517" name="Text Box 6"/>
          <p:cNvSpPr txBox="1">
            <a:spLocks noChangeArrowheads="1"/>
          </p:cNvSpPr>
          <p:nvPr/>
        </p:nvSpPr>
        <p:spPr bwMode="auto">
          <a:xfrm>
            <a:off x="611188" y="2773363"/>
            <a:ext cx="5184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2.  Chlamydospore production in CMA</a:t>
            </a:r>
          </a:p>
        </p:txBody>
      </p:sp>
      <p:sp>
        <p:nvSpPr>
          <p:cNvPr id="64518" name="Text Box 7"/>
          <p:cNvSpPr txBox="1">
            <a:spLocks noChangeArrowheads="1"/>
          </p:cNvSpPr>
          <p:nvPr/>
        </p:nvSpPr>
        <p:spPr bwMode="auto">
          <a:xfrm>
            <a:off x="647700" y="3644900"/>
            <a:ext cx="860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3. Resistance to 500 </a:t>
            </a:r>
            <a:r>
              <a:rPr lang="el-GR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g/ml Cycloheximide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(will grow on Mycobiotic Medium)</a:t>
            </a:r>
            <a:endParaRPr lang="el-GR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9" name="Text Box 8"/>
          <p:cNvSpPr txBox="1">
            <a:spLocks noChangeArrowheads="1"/>
          </p:cNvSpPr>
          <p:nvPr/>
        </p:nvSpPr>
        <p:spPr bwMode="auto">
          <a:xfrm>
            <a:off x="395288" y="4149725"/>
            <a:ext cx="7272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If these 3 are (+), yeast is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C.albicans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, if not other yeasts.</a:t>
            </a:r>
            <a:endParaRPr lang="el-GR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20" name="Picture 9" descr="Fig-50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1622425"/>
            <a:ext cx="1296988" cy="822325"/>
          </a:xfrm>
          <a:noFill/>
        </p:spPr>
      </p:pic>
      <p:pic>
        <p:nvPicPr>
          <p:cNvPr id="64521" name="Picture 10" descr="Fig-48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3663" y="2486025"/>
            <a:ext cx="1657350" cy="874713"/>
          </a:xfrm>
          <a:noFill/>
        </p:spPr>
      </p:pic>
      <p:sp>
        <p:nvSpPr>
          <p:cNvPr id="64522" name="Text Box 11"/>
          <p:cNvSpPr txBox="1">
            <a:spLocks noChangeArrowheads="1"/>
          </p:cNvSpPr>
          <p:nvPr/>
        </p:nvSpPr>
        <p:spPr bwMode="auto">
          <a:xfrm>
            <a:off x="395288" y="4529138"/>
            <a:ext cx="84248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test to identify any yeast in the clinical lab. is Carbohydrate assimilations. There are commercial kits available for this like: API 20C, ID32.</a:t>
            </a:r>
            <a:endParaRPr lang="el-GR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23" name="Text Box 13"/>
          <p:cNvSpPr txBox="1">
            <a:spLocks noChangeArrowheads="1"/>
          </p:cNvSpPr>
          <p:nvPr/>
        </p:nvSpPr>
        <p:spPr bwMode="auto">
          <a:xfrm>
            <a:off x="431800" y="5805488"/>
            <a:ext cx="8388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Yeasts other than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that may cause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include: </a:t>
            </a:r>
            <a:r>
              <a:rPr lang="en-US" sz="20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Saccharomyces cerevisiae, Trichosporon beigelii, Rhodotorula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species</a:t>
            </a:r>
            <a:endParaRPr lang="el-GR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24" name="Text Box 14"/>
          <p:cNvSpPr txBox="1">
            <a:spLocks noChangeArrowheads="1"/>
          </p:cNvSpPr>
          <p:nvPr/>
        </p:nvSpPr>
        <p:spPr bwMode="auto">
          <a:xfrm>
            <a:off x="6516688" y="2054225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Chlamydospore </a:t>
            </a:r>
          </a:p>
        </p:txBody>
      </p:sp>
      <p:sp>
        <p:nvSpPr>
          <p:cNvPr id="64525" name="Line 15"/>
          <p:cNvSpPr>
            <a:spLocks noChangeShapeType="1"/>
          </p:cNvSpPr>
          <p:nvPr/>
        </p:nvSpPr>
        <p:spPr bwMode="auto">
          <a:xfrm>
            <a:off x="7380288" y="2341563"/>
            <a:ext cx="50482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4526" name="Text Box 16"/>
          <p:cNvSpPr txBox="1">
            <a:spLocks noChangeArrowheads="1"/>
          </p:cNvSpPr>
          <p:nvPr/>
        </p:nvSpPr>
        <p:spPr bwMode="auto">
          <a:xfrm>
            <a:off x="6516688" y="3349625"/>
            <a:ext cx="180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latin typeface="Times New Roman" pitchFamily="18" charset="0"/>
                <a:cs typeface="Times New Roman" pitchFamily="18" charset="0"/>
              </a:rPr>
              <a:t>C.albicans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 in CMA</a:t>
            </a:r>
          </a:p>
        </p:txBody>
      </p:sp>
      <p:sp>
        <p:nvSpPr>
          <p:cNvPr id="64527" name="Text Box 17"/>
          <p:cNvSpPr txBox="1">
            <a:spLocks noChangeArrowheads="1"/>
          </p:cNvSpPr>
          <p:nvPr/>
        </p:nvSpPr>
        <p:spPr bwMode="auto">
          <a:xfrm>
            <a:off x="5508625" y="1262063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G.T. </a:t>
            </a:r>
          </a:p>
        </p:txBody>
      </p:sp>
      <p:sp>
        <p:nvSpPr>
          <p:cNvPr id="64528" name="Line 18"/>
          <p:cNvSpPr>
            <a:spLocks noChangeShapeType="1"/>
          </p:cNvSpPr>
          <p:nvPr/>
        </p:nvSpPr>
        <p:spPr bwMode="auto">
          <a:xfrm>
            <a:off x="5724525" y="1477963"/>
            <a:ext cx="0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4529" name="Text Box 19"/>
          <p:cNvSpPr txBox="1">
            <a:spLocks noChangeArrowheads="1"/>
          </p:cNvSpPr>
          <p:nvPr/>
        </p:nvSpPr>
        <p:spPr bwMode="auto">
          <a:xfrm>
            <a:off x="5003800" y="2414588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Germ tube test </a:t>
            </a:r>
          </a:p>
        </p:txBody>
      </p:sp>
      <p:sp>
        <p:nvSpPr>
          <p:cNvPr id="64530" name="Text Box 20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57</a:t>
            </a:r>
          </a:p>
        </p:txBody>
      </p:sp>
      <p:sp>
        <p:nvSpPr>
          <p:cNvPr id="64531" name="Text Box 2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971550" y="-26988"/>
            <a:ext cx="7129463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Continued)</a:t>
            </a:r>
          </a:p>
        </p:txBody>
      </p:sp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539750" y="552450"/>
            <a:ext cx="77771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65540" name="Text Box 5"/>
          <p:cNvSpPr txBox="1">
            <a:spLocks noChangeArrowheads="1"/>
          </p:cNvSpPr>
          <p:nvPr/>
        </p:nvSpPr>
        <p:spPr bwMode="auto">
          <a:xfrm>
            <a:off x="900113" y="1128713"/>
            <a:ext cx="79200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Specimen obtained depend on site of infection.</a:t>
            </a:r>
          </a:p>
        </p:txBody>
      </p:sp>
      <p:sp>
        <p:nvSpPr>
          <p:cNvPr id="65541" name="Text Box 6"/>
          <p:cNvSpPr txBox="1">
            <a:spLocks noChangeArrowheads="1"/>
          </p:cNvSpPr>
          <p:nvPr/>
        </p:nvSpPr>
        <p:spPr bwMode="auto">
          <a:xfrm>
            <a:off x="1260475" y="1489075"/>
            <a:ext cx="61912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Swabs, Urine, Blood, Respiratory specimens, CSF, Blood for serology 	   If available </a:t>
            </a:r>
          </a:p>
        </p:txBody>
      </p:sp>
      <p:sp>
        <p:nvSpPr>
          <p:cNvPr id="65542" name="Text Box 7"/>
          <p:cNvSpPr txBox="1">
            <a:spLocks noChangeArrowheads="1"/>
          </p:cNvSpPr>
          <p:nvPr/>
        </p:nvSpPr>
        <p:spPr bwMode="auto">
          <a:xfrm>
            <a:off x="900113" y="2259013"/>
            <a:ext cx="79200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the Lab. Direct microscopy (D.M.), culture &amp; Serology</a:t>
            </a:r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auto">
          <a:xfrm>
            <a:off x="900113" y="2641600"/>
            <a:ext cx="79200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M. If (+) Pseudohyphae and budding yeast cells will be seen in stained smear or KOH.</a:t>
            </a:r>
          </a:p>
        </p:txBody>
      </p:sp>
      <p:sp>
        <p:nvSpPr>
          <p:cNvPr id="65544" name="AutoShape 9"/>
          <p:cNvSpPr>
            <a:spLocks noChangeArrowheads="1"/>
          </p:cNvSpPr>
          <p:nvPr/>
        </p:nvSpPr>
        <p:spPr bwMode="auto">
          <a:xfrm>
            <a:off x="3852863" y="18494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auto">
          <a:xfrm>
            <a:off x="900113" y="4491038"/>
            <a:ext cx="79200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  on SDA &amp; Blood agar at 37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C, If (+) creamy moist colonies in 24 - 48 hours. </a:t>
            </a:r>
          </a:p>
        </p:txBody>
      </p:sp>
      <p:sp>
        <p:nvSpPr>
          <p:cNvPr id="65546" name="Text Box 11"/>
          <p:cNvSpPr txBox="1">
            <a:spLocks noChangeArrowheads="1"/>
          </p:cNvSpPr>
          <p:nvPr/>
        </p:nvSpPr>
        <p:spPr bwMode="auto">
          <a:xfrm>
            <a:off x="900113" y="5140325"/>
            <a:ext cx="59769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Identify: GTT, Chlamydospore, Cycloheximide, Carbohydrate assimilation. </a:t>
            </a:r>
          </a:p>
        </p:txBody>
      </p:sp>
      <p:sp>
        <p:nvSpPr>
          <p:cNvPr id="65547" name="Text Box 12"/>
          <p:cNvSpPr txBox="1">
            <a:spLocks noChangeArrowheads="1"/>
          </p:cNvSpPr>
          <p:nvPr/>
        </p:nvSpPr>
        <p:spPr bwMode="auto">
          <a:xfrm>
            <a:off x="900113" y="5716588"/>
            <a:ext cx="8029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 patient serum:  test for Ag (Mannan, enolase, proteinase) or Ab.Use Immunodiffusion (I.D) or  Counterimmunoelectrophoresis (C.I.E.).  Also latex agglutination test.</a:t>
            </a:r>
          </a:p>
        </p:txBody>
      </p:sp>
      <p:pic>
        <p:nvPicPr>
          <p:cNvPr id="65548" name="Picture 13" descr="Fig-49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3217863"/>
            <a:ext cx="1584325" cy="863600"/>
          </a:xfrm>
          <a:noFill/>
        </p:spPr>
      </p:pic>
      <p:sp>
        <p:nvSpPr>
          <p:cNvPr id="65549" name="Text Box 14"/>
          <p:cNvSpPr txBox="1">
            <a:spLocks noChangeArrowheads="1"/>
          </p:cNvSpPr>
          <p:nvPr/>
        </p:nvSpPr>
        <p:spPr bwMode="auto">
          <a:xfrm>
            <a:off x="5148263" y="2928938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Pseudohyphae </a:t>
            </a:r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 flipH="1">
            <a:off x="5508625" y="3217863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5551" name="Text Box 16"/>
          <p:cNvSpPr txBox="1">
            <a:spLocks noChangeArrowheads="1"/>
          </p:cNvSpPr>
          <p:nvPr/>
        </p:nvSpPr>
        <p:spPr bwMode="auto">
          <a:xfrm>
            <a:off x="6229350" y="3505200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Budding yeast cell</a:t>
            </a:r>
          </a:p>
        </p:txBody>
      </p:sp>
      <p:sp>
        <p:nvSpPr>
          <p:cNvPr id="65552" name="Line 17"/>
          <p:cNvSpPr>
            <a:spLocks noChangeShapeType="1"/>
          </p:cNvSpPr>
          <p:nvPr/>
        </p:nvSpPr>
        <p:spPr bwMode="auto">
          <a:xfrm flipV="1">
            <a:off x="5581650" y="3721100"/>
            <a:ext cx="935038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65553" name="Text Box 18"/>
          <p:cNvSpPr txBox="1">
            <a:spLocks noChangeArrowheads="1"/>
          </p:cNvSpPr>
          <p:nvPr/>
        </p:nvSpPr>
        <p:spPr bwMode="auto">
          <a:xfrm>
            <a:off x="4572000" y="4010025"/>
            <a:ext cx="2160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In clinical specimen (Direct Microscopy)</a:t>
            </a:r>
          </a:p>
        </p:txBody>
      </p:sp>
      <p:sp>
        <p:nvSpPr>
          <p:cNvPr id="65554" name="Text Box 19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58</a:t>
            </a:r>
          </a:p>
        </p:txBody>
      </p:sp>
      <p:sp>
        <p:nvSpPr>
          <p:cNvPr id="65555" name="Text Box 2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971550" y="328613"/>
            <a:ext cx="7129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Continued)</a:t>
            </a:r>
          </a:p>
        </p:txBody>
      </p:sp>
      <p:sp>
        <p:nvSpPr>
          <p:cNvPr id="66563" name="Text Box 4"/>
          <p:cNvSpPr txBox="1">
            <a:spLocks noChangeArrowheads="1"/>
          </p:cNvSpPr>
          <p:nvPr/>
        </p:nvSpPr>
        <p:spPr bwMode="auto">
          <a:xfrm>
            <a:off x="539750" y="985838"/>
            <a:ext cx="7777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Treatment:</a:t>
            </a:r>
          </a:p>
        </p:txBody>
      </p:sp>
      <p:sp>
        <p:nvSpPr>
          <p:cNvPr id="66564" name="Text Box 5"/>
          <p:cNvSpPr txBox="1">
            <a:spLocks noChangeArrowheads="1"/>
          </p:cNvSpPr>
          <p:nvPr/>
        </p:nvSpPr>
        <p:spPr bwMode="auto">
          <a:xfrm>
            <a:off x="900113" y="1484313"/>
            <a:ext cx="8243887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Oropharyngeal: Topical Nystatin suspension, 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Clotrimazole troches (Lozenges),Miconazole, Fluconazole suspension.</a:t>
            </a:r>
          </a:p>
        </p:txBody>
      </p:sp>
      <p:sp>
        <p:nvSpPr>
          <p:cNvPr id="66565" name="Text Box 6"/>
          <p:cNvSpPr txBox="1">
            <a:spLocks noChangeArrowheads="1"/>
          </p:cNvSpPr>
          <p:nvPr/>
        </p:nvSpPr>
        <p:spPr bwMode="auto">
          <a:xfrm>
            <a:off x="900113" y="2492375"/>
            <a:ext cx="79200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Vaginitis: Topical; Miconazole, Clotrimazole, Nystatin</a:t>
            </a:r>
          </a:p>
        </p:txBody>
      </p:sp>
      <p:sp>
        <p:nvSpPr>
          <p:cNvPr id="66566" name="Text Box 7"/>
          <p:cNvSpPr txBox="1">
            <a:spLocks noChangeArrowheads="1"/>
          </p:cNvSpPr>
          <p:nvPr/>
        </p:nvSpPr>
        <p:spPr bwMode="auto">
          <a:xfrm>
            <a:off x="900113" y="2924175"/>
            <a:ext cx="71278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Systemic Rx: Amphotericin B, Liposomal amphotericin B, Fluconazole, Caspofungin, Voriconazole</a:t>
            </a:r>
          </a:p>
        </p:txBody>
      </p:sp>
      <p:sp>
        <p:nvSpPr>
          <p:cNvPr id="66567" name="Text Box 8"/>
          <p:cNvSpPr txBox="1">
            <a:spLocks noChangeArrowheads="1"/>
          </p:cNvSpPr>
          <p:nvPr/>
        </p:nvSpPr>
        <p:spPr bwMode="auto">
          <a:xfrm>
            <a:off x="900113" y="3768725"/>
            <a:ext cx="79200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If resistant to Rx 	 request antifungal sensitivity. </a:t>
            </a:r>
          </a:p>
        </p:txBody>
      </p:sp>
      <p:sp>
        <p:nvSpPr>
          <p:cNvPr id="66568" name="AutoShape 9"/>
          <p:cNvSpPr>
            <a:spLocks noChangeArrowheads="1"/>
          </p:cNvSpPr>
          <p:nvPr/>
        </p:nvSpPr>
        <p:spPr bwMode="auto">
          <a:xfrm>
            <a:off x="3276600" y="3789363"/>
            <a:ext cx="431800" cy="288925"/>
          </a:xfrm>
          <a:prstGeom prst="rightArrow">
            <a:avLst>
              <a:gd name="adj1" fmla="val 50000"/>
              <a:gd name="adj2" fmla="val 3736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66569" name="Text Box 10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59</a:t>
            </a:r>
          </a:p>
        </p:txBody>
      </p:sp>
      <p:sp>
        <p:nvSpPr>
          <p:cNvPr id="66570" name="Text Box 11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268538" y="50800"/>
            <a:ext cx="3598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Cryptococcosis</a:t>
            </a:r>
          </a:p>
        </p:txBody>
      </p: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1114425" y="1052513"/>
            <a:ext cx="7778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Opportunistic Yeast infection, caused by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Cryptococcus neoformans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7588" name="Text Box 5"/>
          <p:cNvSpPr txBox="1">
            <a:spLocks noChangeArrowheads="1"/>
          </p:cNvSpPr>
          <p:nvPr/>
        </p:nvSpPr>
        <p:spPr bwMode="auto">
          <a:xfrm>
            <a:off x="1116013" y="1412875"/>
            <a:ext cx="76327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Meningeal (cryptococcal meningitis) and / or Pulmonary </a:t>
            </a:r>
          </a:p>
        </p:txBody>
      </p:sp>
      <p:sp>
        <p:nvSpPr>
          <p:cNvPr id="67589" name="Text Box 6"/>
          <p:cNvSpPr txBox="1">
            <a:spLocks noChangeArrowheads="1"/>
          </p:cNvSpPr>
          <p:nvPr/>
        </p:nvSpPr>
        <p:spPr bwMode="auto">
          <a:xfrm>
            <a:off x="755650" y="2852738"/>
            <a:ext cx="597693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Cryptococcus neoformans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.  True Yeast.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755650" y="692150"/>
            <a:ext cx="6840538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Clinical: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1" name="Text Box 8"/>
          <p:cNvSpPr txBox="1">
            <a:spLocks noChangeArrowheads="1"/>
          </p:cNvSpPr>
          <p:nvPr/>
        </p:nvSpPr>
        <p:spPr bwMode="auto">
          <a:xfrm>
            <a:off x="755650" y="2554288"/>
            <a:ext cx="6840538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Etiology: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2" name="Text Box 9"/>
          <p:cNvSpPr txBox="1">
            <a:spLocks noChangeArrowheads="1"/>
          </p:cNvSpPr>
          <p:nvPr/>
        </p:nvSpPr>
        <p:spPr bwMode="auto">
          <a:xfrm>
            <a:off x="1116013" y="1773238"/>
            <a:ext cx="76327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It affects compromised host.</a:t>
            </a:r>
          </a:p>
        </p:txBody>
      </p:sp>
      <p:sp>
        <p:nvSpPr>
          <p:cNvPr id="67593" name="Text Box 10"/>
          <p:cNvSpPr txBox="1">
            <a:spLocks noChangeArrowheads="1"/>
          </p:cNvSpPr>
          <p:nvPr/>
        </p:nvSpPr>
        <p:spPr bwMode="auto">
          <a:xfrm>
            <a:off x="1116013" y="2138363"/>
            <a:ext cx="76327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Skin infection by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C.albidus</a:t>
            </a:r>
          </a:p>
        </p:txBody>
      </p:sp>
      <p:sp>
        <p:nvSpPr>
          <p:cNvPr id="67594" name="Text Box 11"/>
          <p:cNvSpPr txBox="1">
            <a:spLocks noChangeArrowheads="1"/>
          </p:cNvSpPr>
          <p:nvPr/>
        </p:nvSpPr>
        <p:spPr bwMode="auto">
          <a:xfrm>
            <a:off x="828675" y="5084763"/>
            <a:ext cx="79200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	Perfect stage is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Filobasidiella neoformans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which is a Basidiomycete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5" name="Text Box 12"/>
          <p:cNvSpPr txBox="1">
            <a:spLocks noChangeArrowheads="1"/>
          </p:cNvSpPr>
          <p:nvPr/>
        </p:nvSpPr>
        <p:spPr bwMode="auto">
          <a:xfrm>
            <a:off x="1187450" y="3716338"/>
            <a:ext cx="64801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True yeast with encapsulated yeast cells.</a:t>
            </a:r>
          </a:p>
        </p:txBody>
      </p:sp>
      <p:sp>
        <p:nvSpPr>
          <p:cNvPr id="67596" name="Text Box 13"/>
          <p:cNvSpPr txBox="1">
            <a:spLocks noChangeArrowheads="1"/>
          </p:cNvSpPr>
          <p:nvPr/>
        </p:nvSpPr>
        <p:spPr bwMode="auto">
          <a:xfrm>
            <a:off x="1187450" y="3357563"/>
            <a:ext cx="64801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Mucoid yellowish colonies on SDA</a:t>
            </a:r>
          </a:p>
        </p:txBody>
      </p:sp>
      <p:sp>
        <p:nvSpPr>
          <p:cNvPr id="67597" name="Text Box 14"/>
          <p:cNvSpPr txBox="1">
            <a:spLocks noChangeArrowheads="1"/>
          </p:cNvSpPr>
          <p:nvPr/>
        </p:nvSpPr>
        <p:spPr bwMode="auto">
          <a:xfrm>
            <a:off x="1187450" y="4149725"/>
            <a:ext cx="79565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Naturally in Pigeon habitats-it is urease (+) has melanin pigment</a:t>
            </a:r>
          </a:p>
        </p:txBody>
      </p:sp>
      <p:sp>
        <p:nvSpPr>
          <p:cNvPr id="67598" name="Text Box 15"/>
          <p:cNvSpPr txBox="1">
            <a:spLocks noChangeArrowheads="1"/>
          </p:cNvSpPr>
          <p:nvPr/>
        </p:nvSpPr>
        <p:spPr bwMode="auto">
          <a:xfrm>
            <a:off x="1187450" y="4508500"/>
            <a:ext cx="77057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produces phenol oxidase / hence forms chocolate colonies on Caffeic acid / Bird seed agar media</a:t>
            </a:r>
          </a:p>
        </p:txBody>
      </p:sp>
      <p:pic>
        <p:nvPicPr>
          <p:cNvPr id="67599" name="Picture 16" descr="Fig-44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00788" y="3500438"/>
            <a:ext cx="935037" cy="611187"/>
          </a:xfrm>
          <a:noFill/>
        </p:spPr>
      </p:pic>
      <p:sp>
        <p:nvSpPr>
          <p:cNvPr id="67600" name="Text Box 1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60</a:t>
            </a:r>
          </a:p>
        </p:txBody>
      </p:sp>
      <p:sp>
        <p:nvSpPr>
          <p:cNvPr id="67601" name="Text Box 1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3"/>
          <p:cNvSpPr txBox="1">
            <a:spLocks noChangeArrowheads="1"/>
          </p:cNvSpPr>
          <p:nvPr/>
        </p:nvSpPr>
        <p:spPr bwMode="auto">
          <a:xfrm>
            <a:off x="1042988" y="1557338"/>
            <a:ext cx="7777162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 - India ink (Or Nigrosin negative stain) will show encapsulated budding yeast cells 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- Or stained smears</a:t>
            </a:r>
          </a:p>
          <a:p>
            <a:pPr marL="342900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- Lunar cells may be seen in tissue (=Crescent cells)</a:t>
            </a:r>
          </a:p>
        </p:txBody>
      </p:sp>
      <p:sp>
        <p:nvSpPr>
          <p:cNvPr id="68611" name="Text Box 4"/>
          <p:cNvSpPr txBox="1">
            <a:spLocks noChangeArrowheads="1"/>
          </p:cNvSpPr>
          <p:nvPr/>
        </p:nvSpPr>
        <p:spPr bwMode="auto">
          <a:xfrm>
            <a:off x="684213" y="1125538"/>
            <a:ext cx="820896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 Specimens: C.S.F. / Body fluids / tissue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2" name="Text Box 5"/>
          <p:cNvSpPr txBox="1">
            <a:spLocks noChangeArrowheads="1"/>
          </p:cNvSpPr>
          <p:nvPr/>
        </p:nvSpPr>
        <p:spPr bwMode="auto">
          <a:xfrm>
            <a:off x="1547813" y="333375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Cryptococcosis </a:t>
            </a: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68613" name="Text Box 6"/>
          <p:cNvSpPr txBox="1">
            <a:spLocks noChangeArrowheads="1"/>
          </p:cNvSpPr>
          <p:nvPr/>
        </p:nvSpPr>
        <p:spPr bwMode="auto">
          <a:xfrm>
            <a:off x="1044575" y="3073400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 on SDA – BHI-A at 37</a:t>
            </a:r>
            <a:r>
              <a:rPr lang="en-US" sz="22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will grow fast 1-2 days.</a:t>
            </a:r>
          </a:p>
        </p:txBody>
      </p:sp>
      <p:sp>
        <p:nvSpPr>
          <p:cNvPr id="68614" name="Text Box 7"/>
          <p:cNvSpPr txBox="1">
            <a:spLocks noChangeArrowheads="1"/>
          </p:cNvSpPr>
          <p:nvPr/>
        </p:nvSpPr>
        <p:spPr bwMode="auto">
          <a:xfrm>
            <a:off x="1042988" y="3433763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  -  Latex agglutination – Rapid </a:t>
            </a:r>
          </a:p>
        </p:txBody>
      </p:sp>
      <p:sp>
        <p:nvSpPr>
          <p:cNvPr id="68615" name="Text Box 8"/>
          <p:cNvSpPr txBox="1">
            <a:spLocks noChangeArrowheads="1"/>
          </p:cNvSpPr>
          <p:nvPr/>
        </p:nvSpPr>
        <p:spPr bwMode="auto">
          <a:xfrm>
            <a:off x="1042988" y="3789363"/>
            <a:ext cx="676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I.D. /C.I.E. tests for antibodies; Cross reactivity with Rhumatoid factor (RF)</a:t>
            </a:r>
          </a:p>
        </p:txBody>
      </p:sp>
      <p:sp>
        <p:nvSpPr>
          <p:cNvPr id="68616" name="Text Box 9"/>
          <p:cNvSpPr txBox="1">
            <a:spLocks noChangeArrowheads="1"/>
          </p:cNvSpPr>
          <p:nvPr/>
        </p:nvSpPr>
        <p:spPr bwMode="auto">
          <a:xfrm>
            <a:off x="684213" y="4498975"/>
            <a:ext cx="64801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  Amphotericin B – and 5</a:t>
            </a:r>
            <a:r>
              <a:rPr lang="en-US"/>
              <a:t>–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FC. Others. </a:t>
            </a:r>
          </a:p>
        </p:txBody>
      </p:sp>
      <p:pic>
        <p:nvPicPr>
          <p:cNvPr id="68617" name="Picture 10" descr="Fig-45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2133600"/>
            <a:ext cx="1177925" cy="522288"/>
          </a:xfrm>
          <a:noFill/>
        </p:spPr>
      </p:pic>
      <p:pic>
        <p:nvPicPr>
          <p:cNvPr id="68618" name="Picture 11" descr="Fig-46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812088" y="2420938"/>
            <a:ext cx="935037" cy="590550"/>
          </a:xfrm>
          <a:noFill/>
        </p:spPr>
      </p:pic>
      <p:sp>
        <p:nvSpPr>
          <p:cNvPr id="68619" name="Text Box 12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61</a:t>
            </a:r>
          </a:p>
        </p:txBody>
      </p:sp>
      <p:sp>
        <p:nvSpPr>
          <p:cNvPr id="68620" name="Text Box 1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3"/>
          <p:cNvSpPr txBox="1">
            <a:spLocks noChangeArrowheads="1"/>
          </p:cNvSpPr>
          <p:nvPr/>
        </p:nvSpPr>
        <p:spPr bwMode="auto">
          <a:xfrm>
            <a:off x="684213" y="1203325"/>
            <a:ext cx="78486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Opportunistic Yeast infection usually pulmonary.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5" name="Text Box 4"/>
          <p:cNvSpPr txBox="1">
            <a:spLocks noChangeArrowheads="1"/>
          </p:cNvSpPr>
          <p:nvPr/>
        </p:nvSpPr>
        <p:spPr bwMode="auto">
          <a:xfrm>
            <a:off x="1476375" y="554038"/>
            <a:ext cx="5616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Trichosporonosis</a:t>
            </a:r>
            <a:endParaRPr lang="en-US" sz="2400" b="1" u="sng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6" name="Text Box 5"/>
          <p:cNvSpPr txBox="1">
            <a:spLocks noChangeArrowheads="1"/>
          </p:cNvSpPr>
          <p:nvPr/>
        </p:nvSpPr>
        <p:spPr bwMode="auto">
          <a:xfrm>
            <a:off x="684213" y="1635125"/>
            <a:ext cx="8459787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 is 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Trichosporon beigelii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	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7" name="Text Box 6"/>
          <p:cNvSpPr txBox="1">
            <a:spLocks noChangeArrowheads="1"/>
          </p:cNvSpPr>
          <p:nvPr/>
        </p:nvSpPr>
        <p:spPr bwMode="auto">
          <a:xfrm>
            <a:off x="1116013" y="2066925"/>
            <a:ext cx="76327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culture: Yeast with Pseudohyphae, arthrospores and blastspores. It is urease (+)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8" name="Text Box 7"/>
          <p:cNvSpPr txBox="1">
            <a:spLocks noChangeArrowheads="1"/>
          </p:cNvSpPr>
          <p:nvPr/>
        </p:nvSpPr>
        <p:spPr bwMode="auto">
          <a:xfrm>
            <a:off x="684213" y="4011613"/>
            <a:ext cx="7129462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Opportunistic yeast infection, usually pulmonary  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9" name="Text Box 8"/>
          <p:cNvSpPr txBox="1">
            <a:spLocks noChangeArrowheads="1"/>
          </p:cNvSpPr>
          <p:nvPr/>
        </p:nvSpPr>
        <p:spPr bwMode="auto">
          <a:xfrm>
            <a:off x="684213" y="4443413"/>
            <a:ext cx="79914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Etiology is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Geotrichum candidum</a:t>
            </a:r>
            <a:endParaRPr lang="en-US" sz="2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0" name="Text Box 9"/>
          <p:cNvSpPr txBox="1">
            <a:spLocks noChangeArrowheads="1"/>
          </p:cNvSpPr>
          <p:nvPr/>
        </p:nvSpPr>
        <p:spPr bwMode="auto">
          <a:xfrm>
            <a:off x="1044575" y="4933950"/>
            <a:ext cx="755967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culture:   Pseudohyphae, hyphae &amp; arthrospores.  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1" name="Text Box 10"/>
          <p:cNvSpPr txBox="1">
            <a:spLocks noChangeArrowheads="1"/>
          </p:cNvSpPr>
          <p:nvPr/>
        </p:nvSpPr>
        <p:spPr bwMode="auto">
          <a:xfrm>
            <a:off x="684213" y="5656263"/>
            <a:ext cx="64801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Treatment:  Amphotericin B – others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2" name="Text Box 11"/>
          <p:cNvSpPr txBox="1">
            <a:spLocks noChangeArrowheads="1"/>
          </p:cNvSpPr>
          <p:nvPr/>
        </p:nvSpPr>
        <p:spPr bwMode="auto">
          <a:xfrm>
            <a:off x="1116013" y="2787650"/>
            <a:ext cx="8027987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clinical specimen:  budding yeast cells and Pseudohyphae.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3" name="Text Box 12"/>
          <p:cNvSpPr txBox="1">
            <a:spLocks noChangeArrowheads="1"/>
          </p:cNvSpPr>
          <p:nvPr/>
        </p:nvSpPr>
        <p:spPr bwMode="auto">
          <a:xfrm>
            <a:off x="1042988" y="5307013"/>
            <a:ext cx="7850187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clinical specimen: Pseudohyphae and budding yeast cells. 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4" name="Text Box 13"/>
          <p:cNvSpPr txBox="1">
            <a:spLocks noChangeArrowheads="1"/>
          </p:cNvSpPr>
          <p:nvPr/>
        </p:nvSpPr>
        <p:spPr bwMode="auto">
          <a:xfrm>
            <a:off x="1403350" y="3435350"/>
            <a:ext cx="5616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Geotrichosis</a:t>
            </a:r>
            <a:endParaRPr lang="en-US" sz="2400" b="1" u="sng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45" name="Text Box 14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62</a:t>
            </a:r>
          </a:p>
        </p:txBody>
      </p:sp>
      <p:sp>
        <p:nvSpPr>
          <p:cNvPr id="69646" name="Text Box 15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692275" y="266700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Primary Systemic Mycoses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353425" cy="463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General: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These are primary fungal infections.  They do not require risk factors to occur.  They affect normal and compromised subjects.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They start as respiratory diseases, and if not cured, they disseminate to other body sites like:  bone, skin and subcutaneous tissues, central nervous system, bone marrow, …etc.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Contracted by inhalation of fungal elements in dust.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Symptoms include flue signs initially, then fever, cough, chest pain, loss of weight, night sweats –other signs of sites they disseminate to.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1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63</a:t>
            </a:r>
          </a:p>
        </p:txBody>
      </p:sp>
      <p:sp>
        <p:nvSpPr>
          <p:cNvPr id="70662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692275" y="266700"/>
            <a:ext cx="597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Primary Systemic Mycoses</a:t>
            </a: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95288" y="1379538"/>
            <a:ext cx="84978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Common in North America and to a lesser extent South America.  Not common in other parts of the World. 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Etiologies are dimorphic fungi. In nature found in soil of restricted habitats.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Drugs of choice for treatment:  Amphotericin B, Liposomal amphotericin B,Voriconazole, Caspofungin, other new antifungals.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They include:  Blastomycosis, Histoplasmosis,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   Coccidioidomycosis, and Paracoccidioidomycosis. </a:t>
            </a:r>
          </a:p>
        </p:txBody>
      </p:sp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5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64</a:t>
            </a:r>
          </a:p>
        </p:txBody>
      </p:sp>
      <p:sp>
        <p:nvSpPr>
          <p:cNvPr id="71686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1692275" y="-22225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Blastomycosis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95288" y="836613"/>
            <a:ext cx="83534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 general statements about the primary systemics apply to this infection.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pulmonary form is progressive, and if not treated it disseminates to skin, subcutaneous tissue, bone, central nervous system (CNS).</a:t>
            </a: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08" name="Text Box 5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09" name="Text Box 6"/>
          <p:cNvSpPr txBox="1">
            <a:spLocks noChangeArrowheads="1"/>
          </p:cNvSpPr>
          <p:nvPr/>
        </p:nvSpPr>
        <p:spPr bwMode="auto">
          <a:xfrm>
            <a:off x="466725" y="2997200"/>
            <a:ext cx="835342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Etiology: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Blastomyces dermatitidis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Dimorphic, imperfect, moniliaceous fungus.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is mold in nature and in-culture at ≤30</a:t>
            </a:r>
            <a:r>
              <a:rPr lang="en-US" sz="23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  But yeast in human body and in-culture at 37</a:t>
            </a:r>
            <a:r>
              <a:rPr lang="en-US" sz="23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3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 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mold is white with 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septate hyphae and lateral unicellular conidia.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yeast cells are large 8-15</a:t>
            </a:r>
            <a:r>
              <a:rPr lang="el-GR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 </a:t>
            </a:r>
          </a:p>
          <a:p>
            <a:pPr marL="1257300" lvl="2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with broad-base attachment of bud to mother cell.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 nature, it is present in soil rich in organic matter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endParaRPr lang="el-GR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7596188" y="6092825"/>
            <a:ext cx="1223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Yeast phase</a:t>
            </a:r>
          </a:p>
        </p:txBody>
      </p:sp>
      <p:pic>
        <p:nvPicPr>
          <p:cNvPr id="72711" name="Picture 8" descr="Fig (Yeast Phase)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950" y="5300663"/>
            <a:ext cx="1555750" cy="776287"/>
          </a:xfrm>
          <a:noFill/>
        </p:spPr>
      </p:pic>
      <p:pic>
        <p:nvPicPr>
          <p:cNvPr id="72712" name="Picture 9" descr="Fig (Mold Phase)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3663" y="4292600"/>
            <a:ext cx="1655762" cy="788988"/>
          </a:xfrm>
          <a:noFill/>
        </p:spPr>
      </p:pic>
      <p:sp>
        <p:nvSpPr>
          <p:cNvPr id="72713" name="Text Box 10"/>
          <p:cNvSpPr txBox="1">
            <a:spLocks noChangeArrowheads="1"/>
          </p:cNvSpPr>
          <p:nvPr/>
        </p:nvSpPr>
        <p:spPr bwMode="auto">
          <a:xfrm>
            <a:off x="7885113" y="42926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72714" name="Line 11"/>
          <p:cNvSpPr>
            <a:spLocks noChangeShapeType="1"/>
          </p:cNvSpPr>
          <p:nvPr/>
        </p:nvSpPr>
        <p:spPr bwMode="auto">
          <a:xfrm flipH="1">
            <a:off x="7667625" y="4508500"/>
            <a:ext cx="288925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2715" name="Text Box 12"/>
          <p:cNvSpPr txBox="1">
            <a:spLocks noChangeArrowheads="1"/>
          </p:cNvSpPr>
          <p:nvPr/>
        </p:nvSpPr>
        <p:spPr bwMode="auto">
          <a:xfrm>
            <a:off x="6948488" y="4868863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Mold phase</a:t>
            </a:r>
          </a:p>
        </p:txBody>
      </p:sp>
      <p:sp>
        <p:nvSpPr>
          <p:cNvPr id="72716" name="Text Box 13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65</a:t>
            </a:r>
          </a:p>
        </p:txBody>
      </p:sp>
      <p:sp>
        <p:nvSpPr>
          <p:cNvPr id="72717" name="Text Box 1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6875" y="1125538"/>
            <a:ext cx="4679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Groups of Fungal Infections: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66725" y="1557338"/>
            <a:ext cx="7200900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Superficial Mycoses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Cutaneous Mycoses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Subcutaneous Mycoses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Systemic Mycoses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Opportunistic Mycoses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Actinomycetous Infections 	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692275" y="-22225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Blastomycosis </a:t>
            </a:r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73731" name="Text Box 4"/>
          <p:cNvSpPr txBox="1">
            <a:spLocks noChangeArrowheads="1"/>
          </p:cNvSpPr>
          <p:nvPr/>
        </p:nvSpPr>
        <p:spPr bwMode="auto">
          <a:xfrm>
            <a:off x="827088" y="498792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2" name="Text Box 5"/>
          <p:cNvSpPr txBox="1">
            <a:spLocks noChangeArrowheads="1"/>
          </p:cNvSpPr>
          <p:nvPr/>
        </p:nvSpPr>
        <p:spPr bwMode="auto">
          <a:xfrm>
            <a:off x="466725" y="1141413"/>
            <a:ext cx="8353425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The perfect stage of the fungus has been discovered and it is an ascomycete reproduce sexually forming ascospores. Named, 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Ajellomyces dermatitidis</a:t>
            </a:r>
            <a:endParaRPr lang="el-GR" sz="2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3" name="Text Box 6"/>
          <p:cNvSpPr txBox="1">
            <a:spLocks noChangeArrowheads="1"/>
          </p:cNvSpPr>
          <p:nvPr/>
        </p:nvSpPr>
        <p:spPr bwMode="auto">
          <a:xfrm>
            <a:off x="466725" y="2517775"/>
            <a:ext cx="8353425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3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	Specimens: respiratory </a:t>
            </a:r>
            <a:r>
              <a:rPr lang="en-US" sz="23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(sputum, 					bronchoscopic)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 or biopsy tissue from 					site, blood for serology</a:t>
            </a:r>
          </a:p>
          <a:p>
            <a:pPr marL="800100" lvl="1" indent="-342900"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  Yeast cells with broad-base budding</a:t>
            </a:r>
          </a:p>
          <a:p>
            <a:pPr marL="800100" lvl="1" indent="-342900"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	On SDA, blood agar, BHI-A</a:t>
            </a:r>
          </a:p>
          <a:p>
            <a:pPr marL="800100" lvl="1" indent="-342900"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		At ≤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30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	Mold; at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	    Yeast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Serology:	Test for Ab using known Ag </a:t>
            </a:r>
            <a:r>
              <a:rPr lang="en-U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(Blastomycin)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Methods:  I.D, C.I.E, complement fixation </a:t>
            </a:r>
            <a:r>
              <a:rPr lang="en-US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(CF).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There is cross-reactivity with others.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Treatment: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	As mentioned in the general statements.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sz="2300">
              <a:solidFill>
                <a:srgbClr val="FFFFCC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3734" name="AutoShape 7"/>
          <p:cNvSpPr>
            <a:spLocks noChangeArrowheads="1"/>
          </p:cNvSpPr>
          <p:nvPr/>
        </p:nvSpPr>
        <p:spPr bwMode="auto">
          <a:xfrm>
            <a:off x="3492500" y="4724400"/>
            <a:ext cx="503238" cy="217488"/>
          </a:xfrm>
          <a:prstGeom prst="rightArrow">
            <a:avLst>
              <a:gd name="adj1" fmla="val 50000"/>
              <a:gd name="adj2" fmla="val 57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3735" name="AutoShape 8"/>
          <p:cNvSpPr>
            <a:spLocks noChangeArrowheads="1"/>
          </p:cNvSpPr>
          <p:nvPr/>
        </p:nvSpPr>
        <p:spPr bwMode="auto">
          <a:xfrm>
            <a:off x="5724525" y="4724400"/>
            <a:ext cx="503238" cy="217488"/>
          </a:xfrm>
          <a:prstGeom prst="rightArrow">
            <a:avLst>
              <a:gd name="adj1" fmla="val 50000"/>
              <a:gd name="adj2" fmla="val 57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3736" name="Text Box 9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66</a:t>
            </a:r>
          </a:p>
        </p:txBody>
      </p:sp>
      <p:sp>
        <p:nvSpPr>
          <p:cNvPr id="73737" name="Text Box 1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476375" y="-93663"/>
            <a:ext cx="6264275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Histoplasmosis </a:t>
            </a:r>
            <a:r>
              <a:rPr lang="en-US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(Cave Disease)</a:t>
            </a:r>
            <a:r>
              <a:rPr lang="en-US" sz="36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8497887" cy="630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This is an intracellular infection of the reticuloendothelial system (RES).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Starts as respiratory- could be self-limiting.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pulmonary form similar to tuberculosis – there is caseation and fibrosis.  Disseminates to RES (liver, spleen, bone marrow …. Macrophages).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Seen more in U.S.A., reported from other parts of the World.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Etiology: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Histoplasma capsulatum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Dimorphic, imperfect, moniliaceous fungus.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Mold in nature and in culture at ≤30</a:t>
            </a:r>
            <a:r>
              <a:rPr lang="en-US" sz="2100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Yeast in human body and in culture at 37</a:t>
            </a:r>
            <a:r>
              <a:rPr lang="en-US" sz="2100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There are two varieties of the species, differing mainly in the yeast phase and having same mold phase.  These varieties are:</a:t>
            </a:r>
          </a:p>
          <a:p>
            <a:pPr marL="1714500" lvl="3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 i="1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H.cap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. var. </a:t>
            </a:r>
            <a:r>
              <a:rPr lang="en-US" sz="2100" i="1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capsulatum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; Has small (2-3 x 3-4 </a:t>
            </a:r>
            <a:r>
              <a:rPr lang="el-GR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m) oval yeast cells.  Causes the usual histoplasmosis.</a:t>
            </a:r>
          </a:p>
          <a:p>
            <a:pPr marL="1714500" lvl="3" indent="-342900" algn="just">
              <a:lnSpc>
                <a:spcPct val="9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 i="1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H.cap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. var. </a:t>
            </a:r>
            <a:r>
              <a:rPr lang="en-US" sz="2100" i="1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duboisii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; Has large yeast cells (7-15</a:t>
            </a:r>
            <a:r>
              <a:rPr lang="el-GR" sz="2100">
                <a:solidFill>
                  <a:srgbClr val="CCFFCC"/>
                </a:solidFill>
              </a:rPr>
              <a:t>μ</a:t>
            </a:r>
            <a:r>
              <a:rPr lang="en-US" sz="2100">
                <a:solidFill>
                  <a:srgbClr val="CCFFCC"/>
                </a:solidFill>
              </a:rPr>
              <a:t>m), causes 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African histoplasmosis.</a:t>
            </a:r>
          </a:p>
        </p:txBody>
      </p:sp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827088" y="491648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7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67</a:t>
            </a:r>
          </a:p>
        </p:txBody>
      </p:sp>
      <p:sp>
        <p:nvSpPr>
          <p:cNvPr id="74758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476375" y="4445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Histoplasmosis </a:t>
            </a:r>
            <a:r>
              <a:rPr lang="en-US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(Cave Disease) (Continued) 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95288" y="1012825"/>
            <a:ext cx="8497887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mold phase has white colonies, septate hyphae, produces two types of conidia; Tuberculated macroconidia (8-14</a:t>
            </a:r>
            <a:r>
              <a:rPr lang="el-GR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m), and smooth microconidia (2-5 </a:t>
            </a:r>
            <a:r>
              <a:rPr lang="el-GR" sz="2100">
                <a:solidFill>
                  <a:srgbClr val="FFFFCC"/>
                </a:solidFill>
              </a:rPr>
              <a:t>μ</a:t>
            </a:r>
            <a:r>
              <a:rPr lang="en-US" sz="2100">
                <a:solidFill>
                  <a:srgbClr val="FFFFCC"/>
                </a:solidFill>
              </a:rPr>
              <a:t>m).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1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0" name="Text Box 5"/>
          <p:cNvSpPr txBox="1">
            <a:spLocks noChangeArrowheads="1"/>
          </p:cNvSpPr>
          <p:nvPr/>
        </p:nvSpPr>
        <p:spPr bwMode="auto">
          <a:xfrm>
            <a:off x="827088" y="491648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1" name="Text Box 6"/>
          <p:cNvSpPr txBox="1">
            <a:spLocks noChangeArrowheads="1"/>
          </p:cNvSpPr>
          <p:nvPr/>
        </p:nvSpPr>
        <p:spPr bwMode="auto">
          <a:xfrm>
            <a:off x="468313" y="4235450"/>
            <a:ext cx="849788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natural habitat of the fungus is specific soils rich in animal excreta especially bat guano and droppings of certain birds.  Because caves harbor bats – Thus called “Cave Disease”.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perfect stage of the fungus has been known; it is ascomycete producing ascospores sexually called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Ajellomyces capsulatus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1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82" name="Picture 7" descr="Fig-58 (Coccidioides Immitis)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9138" y="2112963"/>
            <a:ext cx="7956550" cy="1892300"/>
          </a:xfrm>
          <a:noFill/>
        </p:spPr>
      </p:pic>
      <p:sp>
        <p:nvSpPr>
          <p:cNvPr id="75783" name="Text Box 8"/>
          <p:cNvSpPr txBox="1">
            <a:spLocks noChangeArrowheads="1"/>
          </p:cNvSpPr>
          <p:nvPr/>
        </p:nvSpPr>
        <p:spPr bwMode="auto">
          <a:xfrm>
            <a:off x="4500563" y="2205038"/>
            <a:ext cx="23034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Tuberculated macroconidium</a:t>
            </a:r>
          </a:p>
        </p:txBody>
      </p:sp>
      <p:sp>
        <p:nvSpPr>
          <p:cNvPr id="75784" name="Line 9"/>
          <p:cNvSpPr>
            <a:spLocks noChangeShapeType="1"/>
          </p:cNvSpPr>
          <p:nvPr/>
        </p:nvSpPr>
        <p:spPr bwMode="auto">
          <a:xfrm>
            <a:off x="5724525" y="2563813"/>
            <a:ext cx="287338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5785" name="Text Box 10"/>
          <p:cNvSpPr txBox="1">
            <a:spLocks noChangeArrowheads="1"/>
          </p:cNvSpPr>
          <p:nvPr/>
        </p:nvSpPr>
        <p:spPr bwMode="auto">
          <a:xfrm>
            <a:off x="7235825" y="3195638"/>
            <a:ext cx="1512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Microconidium</a:t>
            </a:r>
          </a:p>
        </p:txBody>
      </p:sp>
      <p:sp>
        <p:nvSpPr>
          <p:cNvPr id="75786" name="Line 11"/>
          <p:cNvSpPr>
            <a:spLocks noChangeShapeType="1"/>
          </p:cNvSpPr>
          <p:nvPr/>
        </p:nvSpPr>
        <p:spPr bwMode="auto">
          <a:xfrm>
            <a:off x="7451725" y="3068638"/>
            <a:ext cx="28892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5787" name="Text Box 12"/>
          <p:cNvSpPr txBox="1">
            <a:spLocks noChangeArrowheads="1"/>
          </p:cNvSpPr>
          <p:nvPr/>
        </p:nvSpPr>
        <p:spPr bwMode="auto">
          <a:xfrm>
            <a:off x="3419475" y="3416300"/>
            <a:ext cx="1511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H.cap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.var.</a:t>
            </a: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dub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Yeast phase</a:t>
            </a:r>
          </a:p>
        </p:txBody>
      </p:sp>
      <p:sp>
        <p:nvSpPr>
          <p:cNvPr id="75788" name="Text Box 13"/>
          <p:cNvSpPr txBox="1">
            <a:spLocks noChangeArrowheads="1"/>
          </p:cNvSpPr>
          <p:nvPr/>
        </p:nvSpPr>
        <p:spPr bwMode="auto">
          <a:xfrm>
            <a:off x="971550" y="3416300"/>
            <a:ext cx="143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H.cap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.var</a:t>
            </a: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.cap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Yeast phase</a:t>
            </a:r>
          </a:p>
        </p:txBody>
      </p:sp>
      <p:sp>
        <p:nvSpPr>
          <p:cNvPr id="75789" name="Text Box 14"/>
          <p:cNvSpPr txBox="1">
            <a:spLocks noChangeArrowheads="1"/>
          </p:cNvSpPr>
          <p:nvPr/>
        </p:nvSpPr>
        <p:spPr bwMode="auto">
          <a:xfrm>
            <a:off x="6084888" y="3559175"/>
            <a:ext cx="22320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Histoplasma capsulatum</a:t>
            </a: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Mold phase</a:t>
            </a:r>
          </a:p>
        </p:txBody>
      </p:sp>
      <p:sp>
        <p:nvSpPr>
          <p:cNvPr id="75790" name="Text Box 1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68</a:t>
            </a:r>
          </a:p>
        </p:txBody>
      </p:sp>
      <p:sp>
        <p:nvSpPr>
          <p:cNvPr id="75791" name="Text Box 16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1476375" y="92075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Histoplasmosis </a:t>
            </a:r>
            <a:r>
              <a:rPr lang="en-US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(Cave Disease) (Continued) 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95288" y="1012825"/>
            <a:ext cx="84978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1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Specimen: Respiratory, biopsy tissue of 					           affected site, blood, bone marrow. </a:t>
            </a:r>
          </a:p>
        </p:txBody>
      </p:sp>
      <p:sp>
        <p:nvSpPr>
          <p:cNvPr id="76804" name="Text Box 5"/>
          <p:cNvSpPr txBox="1">
            <a:spLocks noChangeArrowheads="1"/>
          </p:cNvSpPr>
          <p:nvPr/>
        </p:nvSpPr>
        <p:spPr bwMode="auto">
          <a:xfrm>
            <a:off x="827088" y="491648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805" name="Text Box 6"/>
          <p:cNvSpPr txBox="1">
            <a:spLocks noChangeArrowheads="1"/>
          </p:cNvSpPr>
          <p:nvPr/>
        </p:nvSpPr>
        <p:spPr bwMode="auto">
          <a:xfrm>
            <a:off x="468313" y="1714500"/>
            <a:ext cx="8497887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  Intracellular yeast cells in macrophages – small 			  	    for var.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capsul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 and large for var. </a:t>
            </a:r>
            <a:r>
              <a:rPr lang="en-US" sz="21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douboisii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  On SDA, BHI-A, BHI-A-blood 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(biphasic medium)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Incubate 		at 30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and 37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  Slow growth for primary isolation- may 			take weeks.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 Test for Ab in patient serum using known Ag 				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(Histoplasmin Ag, H and M Ags.)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using I.D., C.I.E, C.F.  			There is cross reactivity.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>
                <a:latin typeface="Times New Roman" pitchFamily="18" charset="0"/>
                <a:cs typeface="Times New Roman" pitchFamily="18" charset="0"/>
              </a:rPr>
              <a:t>Treatment: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	As mentioned in the general statements. </a:t>
            </a:r>
          </a:p>
        </p:txBody>
      </p:sp>
      <p:sp>
        <p:nvSpPr>
          <p:cNvPr id="76806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69</a:t>
            </a:r>
          </a:p>
        </p:txBody>
      </p:sp>
      <p:sp>
        <p:nvSpPr>
          <p:cNvPr id="76807" name="Text Box 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403350" y="476250"/>
            <a:ext cx="6264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Coccidioidomycosis </a:t>
            </a:r>
            <a:r>
              <a:rPr lang="en-US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(Valley Fever) 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395288" y="1497013"/>
            <a:ext cx="84978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>
                <a:latin typeface="Times New Roman" pitchFamily="18" charset="0"/>
                <a:cs typeface="Times New Roman" pitchFamily="18" charset="0"/>
              </a:rPr>
              <a:t>Starts as respiratory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 – could be self limiting</a:t>
            </a:r>
          </a:p>
        </p:txBody>
      </p:sp>
      <p:sp>
        <p:nvSpPr>
          <p:cNvPr id="77828" name="Text Box 5"/>
          <p:cNvSpPr txBox="1">
            <a:spLocks noChangeArrowheads="1"/>
          </p:cNvSpPr>
          <p:nvPr/>
        </p:nvSpPr>
        <p:spPr bwMode="auto">
          <a:xfrm>
            <a:off x="827088" y="55832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9" name="Text Box 6"/>
          <p:cNvSpPr txBox="1">
            <a:spLocks noChangeArrowheads="1"/>
          </p:cNvSpPr>
          <p:nvPr/>
        </p:nvSpPr>
        <p:spPr bwMode="auto">
          <a:xfrm>
            <a:off x="468313" y="1857375"/>
            <a:ext cx="849788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If pulmonary not cured – It may disseminate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Endemic in Southwestern U.S.A. (Southern California, and Arizona), where it is known as Valley fever, children summer sickness and      adults flue.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Rarely seen out of America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30" name="Text Box 7"/>
          <p:cNvSpPr txBox="1">
            <a:spLocks noChangeArrowheads="1"/>
          </p:cNvSpPr>
          <p:nvPr/>
        </p:nvSpPr>
        <p:spPr bwMode="auto">
          <a:xfrm>
            <a:off x="468313" y="3513138"/>
            <a:ext cx="84978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>
                <a:latin typeface="Times New Roman" pitchFamily="18" charset="0"/>
                <a:cs typeface="Times New Roman" pitchFamily="18" charset="0"/>
              </a:rPr>
              <a:t>Etiology:  </a:t>
            </a:r>
            <a:r>
              <a:rPr lang="en-US" sz="2100" b="1" i="1">
                <a:latin typeface="Times New Roman" pitchFamily="18" charset="0"/>
                <a:cs typeface="Times New Roman" pitchFamily="18" charset="0"/>
              </a:rPr>
              <a:t>Coccidioides immitis</a:t>
            </a:r>
            <a:endParaRPr lang="en-US" sz="21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31" name="Text Box 8"/>
          <p:cNvSpPr txBox="1">
            <a:spLocks noChangeArrowheads="1"/>
          </p:cNvSpPr>
          <p:nvPr/>
        </p:nvSpPr>
        <p:spPr bwMode="auto">
          <a:xfrm>
            <a:off x="468313" y="4017963"/>
            <a:ext cx="849788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Dimorphic, imperfect, moniliaceous fungus. 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Mold in nature and in culture at ≤30</a:t>
            </a:r>
            <a:r>
              <a:rPr lang="en-US" sz="2100" baseline="30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C 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The other phase is spherules with endospores in human body and in modified converse medium at 37</a:t>
            </a:r>
            <a:r>
              <a:rPr lang="en-US" sz="2100" baseline="30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C. </a:t>
            </a:r>
          </a:p>
        </p:txBody>
      </p:sp>
      <p:sp>
        <p:nvSpPr>
          <p:cNvPr id="77832" name="Text Box 9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70</a:t>
            </a:r>
          </a:p>
        </p:txBody>
      </p:sp>
      <p:sp>
        <p:nvSpPr>
          <p:cNvPr id="77833" name="Text Box 10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Fig-57 (Tuberculated)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3016250"/>
            <a:ext cx="7632700" cy="2357438"/>
          </a:xfrm>
          <a:noFill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6659563" y="4581525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Spherules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5724525" y="32781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Endospores</a:t>
            </a:r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6588125" y="3644900"/>
            <a:ext cx="1079500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 flipH="1">
            <a:off x="7164388" y="4365625"/>
            <a:ext cx="431800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3132138" y="5006975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Mold phase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4140200" y="53736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Times New Roman" pitchFamily="18" charset="0"/>
              </a:rPr>
              <a:t>Coccidioides immitis</a:t>
            </a: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2484438" y="3141663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Arthrospore</a:t>
            </a:r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 flipH="1">
            <a:off x="2771775" y="3500438"/>
            <a:ext cx="71438" cy="288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>
            <a:off x="2843213" y="3500438"/>
            <a:ext cx="215900" cy="433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3851275" y="39258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Disjunctor cell</a:t>
            </a:r>
          </a:p>
        </p:txBody>
      </p:sp>
      <p:sp>
        <p:nvSpPr>
          <p:cNvPr id="78861" name="Line 13"/>
          <p:cNvSpPr>
            <a:spLocks noChangeShapeType="1"/>
          </p:cNvSpPr>
          <p:nvPr/>
        </p:nvSpPr>
        <p:spPr bwMode="auto">
          <a:xfrm>
            <a:off x="3851275" y="3860800"/>
            <a:ext cx="360363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468313" y="790575"/>
            <a:ext cx="84978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Clr>
                <a:srgbClr val="FFFFCC"/>
              </a:buClr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natural habitat of the fungus is soil in rodent-burrows or around them in hot dry deserts.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Clr>
                <a:srgbClr val="FFFFCC"/>
              </a:buClr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The mold phase has white colonies with septate hyphae.  It produces berrel-shape arthrospores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(2.5 - 4 x 3 - 6 </a:t>
            </a:r>
            <a:r>
              <a:rPr lang="el-GR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m)</a:t>
            </a: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 that alternate with disjunctor cells.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Clr>
                <a:srgbClr val="FFFFCC"/>
              </a:buClr>
              <a:buFont typeface="Times New Roman" pitchFamily="18" charset="0"/>
              <a:buChar char="−"/>
            </a:pP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The spherule phase will have large spherules (30-60 </a:t>
            </a:r>
            <a:r>
              <a:rPr lang="el-GR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m) upon maturity with endospores.</a:t>
            </a:r>
            <a:endParaRPr lang="el-GR" sz="20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63" name="Text Box 15"/>
          <p:cNvSpPr txBox="1">
            <a:spLocks noChangeArrowheads="1"/>
          </p:cNvSpPr>
          <p:nvPr/>
        </p:nvSpPr>
        <p:spPr bwMode="auto">
          <a:xfrm>
            <a:off x="1331913" y="163513"/>
            <a:ext cx="6408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Coccidioidomycosis </a:t>
            </a:r>
            <a:r>
              <a:rPr lang="en-US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(Valley Fever) (Continued)</a:t>
            </a:r>
          </a:p>
        </p:txBody>
      </p:sp>
      <p:sp>
        <p:nvSpPr>
          <p:cNvPr id="78864" name="Text Box 1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71</a:t>
            </a:r>
          </a:p>
        </p:txBody>
      </p:sp>
      <p:sp>
        <p:nvSpPr>
          <p:cNvPr id="78865" name="Text Box 18"/>
          <p:cNvSpPr txBox="1">
            <a:spLocks noChangeArrowheads="1"/>
          </p:cNvSpPr>
          <p:nvPr/>
        </p:nvSpPr>
        <p:spPr bwMode="auto">
          <a:xfrm>
            <a:off x="74517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258888" y="92075"/>
            <a:ext cx="6481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Coccidioidomycosis </a:t>
            </a:r>
            <a:r>
              <a:rPr lang="en-US" sz="24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(Valley Fever) 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23850" y="803275"/>
            <a:ext cx="84978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 	Specimens:  Respiratory (Sputum, 					bronchoscopic), biopsy  tissue from site of 				infection, blood for serology)</a:t>
            </a:r>
          </a:p>
        </p:txBody>
      </p:sp>
      <p:sp>
        <p:nvSpPr>
          <p:cNvPr id="79876" name="Text Box 5"/>
          <p:cNvSpPr txBox="1">
            <a:spLocks noChangeArrowheads="1"/>
          </p:cNvSpPr>
          <p:nvPr/>
        </p:nvSpPr>
        <p:spPr bwMode="auto">
          <a:xfrm>
            <a:off x="827088" y="47069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7" name="Text Box 6"/>
          <p:cNvSpPr txBox="1">
            <a:spLocks noChangeArrowheads="1"/>
          </p:cNvSpPr>
          <p:nvPr/>
        </p:nvSpPr>
        <p:spPr bwMode="auto">
          <a:xfrm>
            <a:off x="395288" y="1998663"/>
            <a:ext cx="8748712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Presence of spherules, mature spherules with 				    endospores.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Grows readily on SDA at room-temperature or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  On 			modified converse medium at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and reduced oxygen the 			spherules will be produced readily.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Test for Ab in patient serum using known Ag (Coccidioidin Ag).		 Methods include C.F., Tube precipitin test, I.D, and C.I.E.			 Serology is good-rising titers	   Infection.  			 	Declining titers 	    remission.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Treatment:	As in general statement</a:t>
            </a:r>
          </a:p>
        </p:txBody>
      </p:sp>
      <p:sp>
        <p:nvSpPr>
          <p:cNvPr id="79878" name="AutoShape 7"/>
          <p:cNvSpPr>
            <a:spLocks noChangeArrowheads="1"/>
          </p:cNvSpPr>
          <p:nvPr/>
        </p:nvSpPr>
        <p:spPr bwMode="auto">
          <a:xfrm>
            <a:off x="5508625" y="4076700"/>
            <a:ext cx="576263" cy="215900"/>
          </a:xfrm>
          <a:prstGeom prst="rightArrow">
            <a:avLst>
              <a:gd name="adj1" fmla="val 50000"/>
              <a:gd name="adj2" fmla="val 6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9879" name="AutoShape 8"/>
          <p:cNvSpPr>
            <a:spLocks noChangeArrowheads="1"/>
          </p:cNvSpPr>
          <p:nvPr/>
        </p:nvSpPr>
        <p:spPr bwMode="auto">
          <a:xfrm>
            <a:off x="3995738" y="4365625"/>
            <a:ext cx="360362" cy="215900"/>
          </a:xfrm>
          <a:prstGeom prst="rightArrow">
            <a:avLst>
              <a:gd name="adj1" fmla="val 50000"/>
              <a:gd name="adj2" fmla="val 4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9880" name="Text Box 9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72</a:t>
            </a:r>
          </a:p>
        </p:txBody>
      </p:sp>
      <p:sp>
        <p:nvSpPr>
          <p:cNvPr id="79881" name="Text Box 10"/>
          <p:cNvSpPr txBox="1">
            <a:spLocks noChangeArrowheads="1"/>
          </p:cNvSpPr>
          <p:nvPr/>
        </p:nvSpPr>
        <p:spPr bwMode="auto">
          <a:xfrm>
            <a:off x="7523163" y="44450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403350" y="-171450"/>
            <a:ext cx="6264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Paracoccidioidomycosis                 (South American Blastomycosis)</a:t>
            </a:r>
            <a:endParaRPr lang="en-US" sz="28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95288" y="765175"/>
            <a:ext cx="84978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>
                <a:latin typeface="Times New Roman" pitchFamily="18" charset="0"/>
                <a:cs typeface="Times New Roman" pitchFamily="18" charset="0"/>
              </a:rPr>
              <a:t>General Statements about primary systemics</a:t>
            </a:r>
            <a:endParaRPr lang="en-US" sz="2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00" name="Text Box 5"/>
          <p:cNvSpPr txBox="1">
            <a:spLocks noChangeArrowheads="1"/>
          </p:cNvSpPr>
          <p:nvPr/>
        </p:nvSpPr>
        <p:spPr bwMode="auto">
          <a:xfrm>
            <a:off x="827088" y="47069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01" name="Text Box 6"/>
          <p:cNvSpPr txBox="1">
            <a:spLocks noChangeArrowheads="1"/>
          </p:cNvSpPr>
          <p:nvPr/>
        </p:nvSpPr>
        <p:spPr bwMode="auto">
          <a:xfrm>
            <a:off x="468313" y="1125538"/>
            <a:ext cx="84978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Additional symptoms:  Ulcers in buccal mucosa and lymphadenopathy	     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infection is more seen in South American countries (Brazil, Venezuella, Argentina, Chile, …etc.)  It is rarely seen elsewhere.</a:t>
            </a:r>
          </a:p>
        </p:txBody>
      </p:sp>
      <p:sp>
        <p:nvSpPr>
          <p:cNvPr id="80902" name="Text Box 7"/>
          <p:cNvSpPr txBox="1">
            <a:spLocks noChangeArrowheads="1"/>
          </p:cNvSpPr>
          <p:nvPr/>
        </p:nvSpPr>
        <p:spPr bwMode="auto">
          <a:xfrm>
            <a:off x="468313" y="2184400"/>
            <a:ext cx="84978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>
                <a:latin typeface="Times New Roman" pitchFamily="18" charset="0"/>
                <a:cs typeface="Times New Roman" pitchFamily="18" charset="0"/>
              </a:rPr>
              <a:t>Etiology:  </a:t>
            </a:r>
            <a:r>
              <a:rPr lang="en-US" sz="2100" b="1" i="1">
                <a:latin typeface="Times New Roman" pitchFamily="18" charset="0"/>
                <a:cs typeface="Times New Roman" pitchFamily="18" charset="0"/>
              </a:rPr>
              <a:t>Paracoccidioides brasiliensis</a:t>
            </a:r>
            <a:endParaRPr lang="en-US" sz="21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03" name="Text Box 8"/>
          <p:cNvSpPr txBox="1">
            <a:spLocks noChangeArrowheads="1"/>
          </p:cNvSpPr>
          <p:nvPr/>
        </p:nvSpPr>
        <p:spPr bwMode="auto">
          <a:xfrm>
            <a:off x="468313" y="2598738"/>
            <a:ext cx="8497887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Dimorphic, imperfect, moniliaceous fungus.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It is mold in nature and in culture at ≤30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C, And large yeast in human body and in culture at 37</a:t>
            </a:r>
            <a:r>
              <a:rPr lang="en-US" sz="21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1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on blood agar.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The mold grows as white colonies with septate hyphae having Chamydospores and lateral unicellular conidia.</a:t>
            </a:r>
          </a:p>
          <a:p>
            <a:pPr marL="1257300" lvl="2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Char char="−"/>
            </a:pP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The yeast phase has large yeast cells (some up to 30 </a:t>
            </a:r>
            <a:r>
              <a:rPr lang="el-GR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1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m diam) with multiple nuclei and multiple buds; known as mariner’s wheele cell or micky mouse cell.</a:t>
            </a:r>
            <a:endParaRPr lang="el-GR" sz="21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4" name="Picture 9" descr="Fig- (Paracoccidioides)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12925" y="5267325"/>
            <a:ext cx="6072188" cy="1401763"/>
          </a:xfrm>
          <a:noFill/>
        </p:spPr>
      </p:pic>
      <p:sp>
        <p:nvSpPr>
          <p:cNvPr id="80905" name="Text Box 10"/>
          <p:cNvSpPr txBox="1">
            <a:spLocks noChangeArrowheads="1"/>
          </p:cNvSpPr>
          <p:nvPr/>
        </p:nvSpPr>
        <p:spPr bwMode="auto">
          <a:xfrm>
            <a:off x="250825" y="5229225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Mickey mouse cell</a:t>
            </a:r>
          </a:p>
        </p:txBody>
      </p:sp>
      <p:sp>
        <p:nvSpPr>
          <p:cNvPr id="80906" name="Text Box 11"/>
          <p:cNvSpPr txBox="1">
            <a:spLocks noChangeArrowheads="1"/>
          </p:cNvSpPr>
          <p:nvPr/>
        </p:nvSpPr>
        <p:spPr bwMode="auto">
          <a:xfrm>
            <a:off x="3563938" y="5503863"/>
            <a:ext cx="1512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Mariner’s wheele cell</a:t>
            </a:r>
          </a:p>
        </p:txBody>
      </p:sp>
      <p:sp>
        <p:nvSpPr>
          <p:cNvPr id="80907" name="Text Box 12"/>
          <p:cNvSpPr txBox="1">
            <a:spLocks noChangeArrowheads="1"/>
          </p:cNvSpPr>
          <p:nvPr/>
        </p:nvSpPr>
        <p:spPr bwMode="auto">
          <a:xfrm>
            <a:off x="1979613" y="6375400"/>
            <a:ext cx="15128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Yeast phase</a:t>
            </a:r>
          </a:p>
        </p:txBody>
      </p:sp>
      <p:sp>
        <p:nvSpPr>
          <p:cNvPr id="80908" name="Text Box 13"/>
          <p:cNvSpPr txBox="1">
            <a:spLocks noChangeArrowheads="1"/>
          </p:cNvSpPr>
          <p:nvPr/>
        </p:nvSpPr>
        <p:spPr bwMode="auto">
          <a:xfrm>
            <a:off x="6300788" y="5157788"/>
            <a:ext cx="1150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80909" name="Text Box 14"/>
          <p:cNvSpPr txBox="1">
            <a:spLocks noChangeArrowheads="1"/>
          </p:cNvSpPr>
          <p:nvPr/>
        </p:nvSpPr>
        <p:spPr bwMode="auto">
          <a:xfrm>
            <a:off x="6443663" y="5861050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Chlamydospore</a:t>
            </a:r>
          </a:p>
        </p:txBody>
      </p:sp>
      <p:sp>
        <p:nvSpPr>
          <p:cNvPr id="80910" name="Text Box 15"/>
          <p:cNvSpPr txBox="1">
            <a:spLocks noChangeArrowheads="1"/>
          </p:cNvSpPr>
          <p:nvPr/>
        </p:nvSpPr>
        <p:spPr bwMode="auto">
          <a:xfrm>
            <a:off x="6732588" y="6375400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Mold phase</a:t>
            </a:r>
          </a:p>
        </p:txBody>
      </p:sp>
      <p:sp>
        <p:nvSpPr>
          <p:cNvPr id="80911" name="Text Box 16"/>
          <p:cNvSpPr txBox="1">
            <a:spLocks noChangeArrowheads="1"/>
          </p:cNvSpPr>
          <p:nvPr/>
        </p:nvSpPr>
        <p:spPr bwMode="auto">
          <a:xfrm>
            <a:off x="3563938" y="6375400"/>
            <a:ext cx="3313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Paracoccidioides brasiliensis</a:t>
            </a:r>
          </a:p>
        </p:txBody>
      </p:sp>
      <p:sp>
        <p:nvSpPr>
          <p:cNvPr id="80912" name="Line 17"/>
          <p:cNvSpPr>
            <a:spLocks noChangeShapeType="1"/>
          </p:cNvSpPr>
          <p:nvPr/>
        </p:nvSpPr>
        <p:spPr bwMode="auto">
          <a:xfrm>
            <a:off x="1692275" y="5445125"/>
            <a:ext cx="1295400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0913" name="Line 18"/>
          <p:cNvSpPr>
            <a:spLocks noChangeShapeType="1"/>
          </p:cNvSpPr>
          <p:nvPr/>
        </p:nvSpPr>
        <p:spPr bwMode="auto">
          <a:xfrm flipH="1">
            <a:off x="3203575" y="5734050"/>
            <a:ext cx="431800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0914" name="Line 19"/>
          <p:cNvSpPr>
            <a:spLocks noChangeShapeType="1"/>
          </p:cNvSpPr>
          <p:nvPr/>
        </p:nvSpPr>
        <p:spPr bwMode="auto">
          <a:xfrm>
            <a:off x="6948488" y="5373688"/>
            <a:ext cx="287337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0915" name="Line 20"/>
          <p:cNvSpPr>
            <a:spLocks noChangeShapeType="1"/>
          </p:cNvSpPr>
          <p:nvPr/>
        </p:nvSpPr>
        <p:spPr bwMode="auto">
          <a:xfrm>
            <a:off x="6732588" y="5805488"/>
            <a:ext cx="287337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0916" name="Text Box 21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73</a:t>
            </a:r>
          </a:p>
        </p:txBody>
      </p:sp>
      <p:sp>
        <p:nvSpPr>
          <p:cNvPr id="80917" name="Text Box 22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395288" y="1412875"/>
            <a:ext cx="8497887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1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100">
                <a:latin typeface="Times New Roman" pitchFamily="18" charset="0"/>
                <a:cs typeface="Times New Roman" pitchFamily="18" charset="0"/>
              </a:rPr>
              <a:t> Specimens: Respiratory, Aspirates, ulcerative 				    material, biopsy  tissue from site of infection,  				    blood for serology.</a:t>
            </a:r>
          </a:p>
        </p:txBody>
      </p:sp>
      <p:sp>
        <p:nvSpPr>
          <p:cNvPr id="81923" name="Text Box 4"/>
          <p:cNvSpPr txBox="1">
            <a:spLocks noChangeArrowheads="1"/>
          </p:cNvSpPr>
          <p:nvPr/>
        </p:nvSpPr>
        <p:spPr bwMode="auto">
          <a:xfrm>
            <a:off x="827088" y="47069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4" name="Text Box 5"/>
          <p:cNvSpPr txBox="1">
            <a:spLocks noChangeArrowheads="1"/>
          </p:cNvSpPr>
          <p:nvPr/>
        </p:nvSpPr>
        <p:spPr bwMode="auto">
          <a:xfrm>
            <a:off x="468313" y="2546350"/>
            <a:ext cx="8497887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Microscopy: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Presence of budding yeast cells some large with 				    multiple nuclei and buds; Marriner’s wheele cells/				    Mickey mouse cells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On SDA incubate at room temperature to grow mold phase, and on Blood agar at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to grow the yeast phase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 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Test for Ab 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Treatment:	As in general statement.  Mild cases can be treated with 			sulfonamides.</a:t>
            </a:r>
          </a:p>
        </p:txBody>
      </p:sp>
      <p:sp>
        <p:nvSpPr>
          <p:cNvPr id="81925" name="Text Box 6"/>
          <p:cNvSpPr txBox="1">
            <a:spLocks noChangeArrowheads="1"/>
          </p:cNvSpPr>
          <p:nvPr/>
        </p:nvSpPr>
        <p:spPr bwMode="auto">
          <a:xfrm>
            <a:off x="1260475" y="44450"/>
            <a:ext cx="6335713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Paracoccidioidomycosis       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4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(South American Blastomycosis) </a:t>
            </a:r>
            <a:r>
              <a:rPr lang="en-US" sz="2400" b="1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74</a:t>
            </a:r>
          </a:p>
        </p:txBody>
      </p:sp>
      <p:sp>
        <p:nvSpPr>
          <p:cNvPr id="81927" name="Text Box 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395288" y="2247900"/>
            <a:ext cx="8353425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Definition:	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Any infection caused by any species of the yeast 			fungus </a:t>
            </a:r>
            <a:r>
              <a:rPr lang="en-US" sz="2300" i="1">
                <a:latin typeface="Times New Roman" pitchFamily="18" charset="0"/>
                <a:cs typeface="Times New Roman" pitchFamily="18" charset="0"/>
              </a:rPr>
              <a:t>Candida </a:t>
            </a:r>
            <a:r>
              <a:rPr lang="en-US" sz="2300">
                <a:latin typeface="Times New Roman" pitchFamily="18" charset="0"/>
                <a:cs typeface="Times New Roman" pitchFamily="18" charset="0"/>
              </a:rPr>
              <a:t>or similar other yeasts..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>
                <a:latin typeface="Times New Roman" pitchFamily="18" charset="0"/>
                <a:cs typeface="Times New Roman" pitchFamily="18" charset="0"/>
              </a:rPr>
              <a:t>It is considered opportunistic infection affecting compromised individuals.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300" b="1">
                <a:latin typeface="Times New Roman" pitchFamily="18" charset="0"/>
                <a:cs typeface="Times New Roman" pitchFamily="18" charset="0"/>
              </a:rPr>
              <a:t>Predisposing factors: 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Young age and elderly, Cancer patients (Malignancies, Lymphoma, Leukemia), Broad spectrum antibacterial antibiotics, Altered immunity (AIDS, genetic), Certain drugs (Steroids, immunosupressive, cytotoxic), Diabetes, Pregnancy – B.C.P. – IUCD, Malnutrition &amp; Iron deficiencies, Dentures, Xerostomia, Intensive care patients and other hospitalized patients.</a:t>
            </a:r>
          </a:p>
        </p:txBody>
      </p:sp>
      <p:sp>
        <p:nvSpPr>
          <p:cNvPr id="82947" name="Text Box 4"/>
          <p:cNvSpPr txBox="1">
            <a:spLocks noChangeArrowheads="1"/>
          </p:cNvSpPr>
          <p:nvPr/>
        </p:nvSpPr>
        <p:spPr bwMode="auto">
          <a:xfrm>
            <a:off x="827088" y="56546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lnSpc>
                <a:spcPct val="80000"/>
              </a:lnSpc>
              <a:defRPr/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Candidiasis (=Candidosis )                           (Old name Moniliasis)</a:t>
            </a:r>
            <a:b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b="1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(For Dental Students)</a:t>
            </a:r>
            <a:endParaRPr lang="en-US" sz="400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49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75</a:t>
            </a:r>
          </a:p>
        </p:txBody>
      </p:sp>
      <p:sp>
        <p:nvSpPr>
          <p:cNvPr id="82950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76375" y="44450"/>
            <a:ext cx="5832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Fungi</a:t>
            </a: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539750" y="908050"/>
            <a:ext cx="8135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Taxonomy: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Based on morphological, Physiological, Genetic &amp; Molecular  	       characteristics. 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Taxon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=  Classification rank. 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539750" y="1989138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Kingdom:  Myceteae</a:t>
            </a: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539750" y="2349500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Division:  Amastigomycota</a:t>
            </a: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684213" y="2671763"/>
            <a:ext cx="3455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Subdiv:  Deuteromycotina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539750" y="3141663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Class:	Deuteromycetes 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684213" y="3500438"/>
            <a:ext cx="3455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Sub. class:  Hyphomycetidae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539750" y="3933825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Order:	Moniliales</a:t>
            </a:r>
          </a:p>
        </p:txBody>
      </p:sp>
      <p:sp>
        <p:nvSpPr>
          <p:cNvPr id="10251" name="Text Box 12"/>
          <p:cNvSpPr txBox="1">
            <a:spLocks noChangeArrowheads="1"/>
          </p:cNvSpPr>
          <p:nvPr/>
        </p:nvSpPr>
        <p:spPr bwMode="auto">
          <a:xfrm>
            <a:off x="539750" y="4292600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Family:  Moniliaceae</a:t>
            </a:r>
          </a:p>
        </p:txBody>
      </p:sp>
      <p:sp>
        <p:nvSpPr>
          <p:cNvPr id="10252" name="Text Box 13"/>
          <p:cNvSpPr txBox="1">
            <a:spLocks noChangeArrowheads="1"/>
          </p:cNvSpPr>
          <p:nvPr/>
        </p:nvSpPr>
        <p:spPr bwMode="auto">
          <a:xfrm>
            <a:off x="539750" y="4652963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Genus:	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Microsporum</a:t>
            </a:r>
          </a:p>
        </p:txBody>
      </p:sp>
      <p:sp>
        <p:nvSpPr>
          <p:cNvPr id="10253" name="Text Box 14"/>
          <p:cNvSpPr txBox="1">
            <a:spLocks noChangeArrowheads="1"/>
          </p:cNvSpPr>
          <p:nvPr/>
        </p:nvSpPr>
        <p:spPr bwMode="auto">
          <a:xfrm>
            <a:off x="539750" y="5013325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Species:	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Canis</a:t>
            </a:r>
          </a:p>
        </p:txBody>
      </p:sp>
      <p:sp>
        <p:nvSpPr>
          <p:cNvPr id="10254" name="Text Box 15"/>
          <p:cNvSpPr txBox="1">
            <a:spLocks noChangeArrowheads="1"/>
          </p:cNvSpPr>
          <p:nvPr/>
        </p:nvSpPr>
        <p:spPr bwMode="auto">
          <a:xfrm>
            <a:off x="539750" y="5408613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Variety</a:t>
            </a:r>
          </a:p>
        </p:txBody>
      </p:sp>
      <p:sp>
        <p:nvSpPr>
          <p:cNvPr id="10255" name="Text Box 16"/>
          <p:cNvSpPr txBox="1">
            <a:spLocks noChangeArrowheads="1"/>
          </p:cNvSpPr>
          <p:nvPr/>
        </p:nvSpPr>
        <p:spPr bwMode="auto">
          <a:xfrm>
            <a:off x="539750" y="5768975"/>
            <a:ext cx="3455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Strain</a:t>
            </a:r>
          </a:p>
        </p:txBody>
      </p:sp>
      <p:sp>
        <p:nvSpPr>
          <p:cNvPr id="10256" name="Line 17"/>
          <p:cNvSpPr>
            <a:spLocks noChangeShapeType="1"/>
          </p:cNvSpPr>
          <p:nvPr/>
        </p:nvSpPr>
        <p:spPr bwMode="auto">
          <a:xfrm>
            <a:off x="4643438" y="2205038"/>
            <a:ext cx="0" cy="4176712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257" name="Text Box 18"/>
          <p:cNvSpPr txBox="1">
            <a:spLocks noChangeArrowheads="1"/>
          </p:cNvSpPr>
          <p:nvPr/>
        </p:nvSpPr>
        <p:spPr bwMode="auto">
          <a:xfrm>
            <a:off x="5219700" y="2133600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Binomial system</a:t>
            </a:r>
          </a:p>
        </p:txBody>
      </p:sp>
      <p:sp>
        <p:nvSpPr>
          <p:cNvPr id="10258" name="Text Box 19"/>
          <p:cNvSpPr txBox="1">
            <a:spLocks noChangeArrowheads="1"/>
          </p:cNvSpPr>
          <p:nvPr/>
        </p:nvSpPr>
        <p:spPr bwMode="auto">
          <a:xfrm>
            <a:off x="5219700" y="3141663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Author</a:t>
            </a:r>
          </a:p>
        </p:txBody>
      </p:sp>
      <p:sp>
        <p:nvSpPr>
          <p:cNvPr id="10259" name="Text Box 20"/>
          <p:cNvSpPr txBox="1">
            <a:spLocks noChangeArrowheads="1"/>
          </p:cNvSpPr>
          <p:nvPr/>
        </p:nvSpPr>
        <p:spPr bwMode="auto">
          <a:xfrm>
            <a:off x="5219700" y="3679825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i="1">
                <a:latin typeface="Times New Roman" pitchFamily="18" charset="0"/>
                <a:cs typeface="Times New Roman" pitchFamily="18" charset="0"/>
              </a:rPr>
              <a:t>M.canis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Bodin  </a:t>
            </a:r>
          </a:p>
        </p:txBody>
      </p:sp>
      <p:sp>
        <p:nvSpPr>
          <p:cNvPr id="10260" name="Text Box 21"/>
          <p:cNvSpPr txBox="1">
            <a:spLocks noChangeArrowheads="1"/>
          </p:cNvSpPr>
          <p:nvPr/>
        </p:nvSpPr>
        <p:spPr bwMode="auto">
          <a:xfrm>
            <a:off x="5219700" y="4221163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Primary  Pathogen</a:t>
            </a:r>
          </a:p>
        </p:txBody>
      </p:sp>
      <p:sp>
        <p:nvSpPr>
          <p:cNvPr id="10261" name="Text Box 22"/>
          <p:cNvSpPr txBox="1">
            <a:spLocks noChangeArrowheads="1"/>
          </p:cNvSpPr>
          <p:nvPr/>
        </p:nvSpPr>
        <p:spPr bwMode="auto">
          <a:xfrm>
            <a:off x="5219700" y="4760913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Opportunistic  Pathogen </a:t>
            </a:r>
          </a:p>
        </p:txBody>
      </p:sp>
      <p:sp>
        <p:nvSpPr>
          <p:cNvPr id="10262" name="Text Box 23"/>
          <p:cNvSpPr txBox="1">
            <a:spLocks noChangeArrowheads="1"/>
          </p:cNvSpPr>
          <p:nvPr/>
        </p:nvSpPr>
        <p:spPr bwMode="auto">
          <a:xfrm>
            <a:off x="5219700" y="2565400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Latin </a:t>
            </a:r>
          </a:p>
        </p:txBody>
      </p:sp>
      <p:sp>
        <p:nvSpPr>
          <p:cNvPr id="10263" name="Text Box 24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0264" name="Text Box 25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34925" y="739775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Clinical Types (Features)</a:t>
            </a: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395288" y="2586038"/>
            <a:ext cx="8353425" cy="383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AutoNum type="alphaUcPeriod"/>
              <a:defRPr/>
            </a:pPr>
            <a:r>
              <a:rPr lang="en-US" sz="2200" dirty="0" err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Mucocutaneous</a:t>
            </a: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200" dirty="0" err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cutaneous</a:t>
            </a: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AutoNum type="alphaUcPeriod"/>
              <a:defRPr/>
            </a:pP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Systemic Infections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first group include a common </a:t>
            </a:r>
            <a:r>
              <a:rPr lang="en-US" sz="2200" dirty="0" err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mucocutaneous</a:t>
            </a: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infection: </a:t>
            </a:r>
          </a:p>
          <a:p>
            <a:pPr marL="800100" lvl="1" indent="-342900"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30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Oropharyngeal</a:t>
            </a:r>
            <a:r>
              <a:rPr lang="en-US" sz="3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Candidiasis</a:t>
            </a:r>
            <a:endParaRPr lang="en-US" sz="30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These are</a:t>
            </a: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nfections of mouth; tongue, throat, palate, pharynx, 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buccal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mucosa,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gingiva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Candida species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More seen in </a:t>
            </a:r>
            <a:r>
              <a:rPr lang="en-US" sz="2200" dirty="0" err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malnorished</a:t>
            </a:r>
            <a:r>
              <a:rPr lang="en-US" sz="2200" dirty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children, Infants, AIDS patients, Hospitalized patients ….etc.</a:t>
            </a:r>
          </a:p>
        </p:txBody>
      </p:sp>
      <p:sp>
        <p:nvSpPr>
          <p:cNvPr id="83972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468313" y="-1714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Candidiasis (=Candidosis ) Continued</a:t>
            </a:r>
            <a:endParaRPr lang="en-US" sz="4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4" name="Text Box 7"/>
          <p:cNvSpPr txBox="1">
            <a:spLocks noChangeArrowheads="1"/>
          </p:cNvSpPr>
          <p:nvPr/>
        </p:nvSpPr>
        <p:spPr bwMode="auto">
          <a:xfrm>
            <a:off x="395288" y="1397000"/>
            <a:ext cx="83534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There are many clinical types of Candidiasis 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The source of infection is Endogenous because </a:t>
            </a:r>
            <a:r>
              <a:rPr lang="en-US" sz="22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 species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are normal flora of the body.</a:t>
            </a:r>
          </a:p>
        </p:txBody>
      </p:sp>
      <p:sp>
        <p:nvSpPr>
          <p:cNvPr id="83975" name="Text Box 8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76</a:t>
            </a:r>
          </a:p>
        </p:txBody>
      </p:sp>
      <p:sp>
        <p:nvSpPr>
          <p:cNvPr id="83976" name="Text Box 9"/>
          <p:cNvSpPr txBox="1">
            <a:spLocks noChangeArrowheads="1"/>
          </p:cNvSpPr>
          <p:nvPr/>
        </p:nvSpPr>
        <p:spPr bwMode="auto">
          <a:xfrm>
            <a:off x="7380288" y="-26988"/>
            <a:ext cx="1728787" cy="33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187450" y="-26988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Oropharyngeal</a:t>
            </a:r>
            <a:r>
              <a:rPr lang="en-US" sz="28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Candidiasis</a:t>
            </a:r>
            <a:r>
              <a:rPr lang="en-US" sz="28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(Continued) 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95288" y="692150"/>
            <a:ext cx="8353425" cy="60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There are 3 Clinical types of Oropharyngeal Candidiasis: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AutoNum type="arabicPeriod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Oral thrush (=Pseudomembraneous) 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Appears as white-creamy plaques on the mucosa with underlying erythema when white patches wiped the erythematous (red) surface is exposed and may bleed.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AutoNum type="arabicPeriod" startAt="2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Atrophic (erythematous) candidiasis:  Appears as red patches on palate or tongue more seen in denture wearers and xerostomia.</a:t>
            </a: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AutoNum type="arabicPeriod" startAt="2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Leukoplakia (chronic hyperplastic candidiasis)</a:t>
            </a:r>
          </a:p>
          <a:p>
            <a:pPr marL="1257300" lvl="2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Lesions are whitish plaques but cannot be wiped off as in thrush.  Often involve tongue and inner commissures of lips.</a:t>
            </a:r>
          </a:p>
          <a:p>
            <a:pPr marL="1257300" lvl="2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More seen in smokers and patients with secretor blood group.</a:t>
            </a:r>
          </a:p>
          <a:p>
            <a:pPr marL="1257300" lvl="2" indent="-342900" algn="just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AIDS patients	differentiate from Hairy leukoplakia 				which is caused by Epstein Barr virus.</a:t>
            </a:r>
          </a:p>
        </p:txBody>
      </p:sp>
      <p:sp>
        <p:nvSpPr>
          <p:cNvPr id="84996" name="Text Box 5"/>
          <p:cNvSpPr txBox="1">
            <a:spLocks noChangeArrowheads="1"/>
          </p:cNvSpPr>
          <p:nvPr/>
        </p:nvSpPr>
        <p:spPr bwMode="auto">
          <a:xfrm>
            <a:off x="827088" y="50609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997" name="AutoShape 6"/>
          <p:cNvSpPr>
            <a:spLocks noChangeArrowheads="1"/>
          </p:cNvSpPr>
          <p:nvPr/>
        </p:nvSpPr>
        <p:spPr bwMode="auto">
          <a:xfrm>
            <a:off x="3779838" y="6021388"/>
            <a:ext cx="287337" cy="215900"/>
          </a:xfrm>
          <a:prstGeom prst="rightArrow">
            <a:avLst>
              <a:gd name="adj1" fmla="val 50000"/>
              <a:gd name="adj2" fmla="val 3327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4998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77</a:t>
            </a:r>
          </a:p>
        </p:txBody>
      </p:sp>
      <p:sp>
        <p:nvSpPr>
          <p:cNvPr id="84999" name="Text Box 8"/>
          <p:cNvSpPr txBox="1">
            <a:spLocks noChangeArrowheads="1"/>
          </p:cNvSpPr>
          <p:nvPr/>
        </p:nvSpPr>
        <p:spPr bwMode="auto">
          <a:xfrm>
            <a:off x="7524750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116013" y="195263"/>
            <a:ext cx="6624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Oropharyngeal Candidiasis  (Continued)</a:t>
            </a:r>
          </a:p>
        </p:txBody>
      </p:sp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395288" y="1171575"/>
            <a:ext cx="8353425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200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Candida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also can infect the commissures of lips producing fissured red lesions that cause pain and burning 	It is called: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Perleche or angular cheilitis (=stomatitis)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Complications of Oropharyngeal candidiasis: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(a)  esophagitis 	(b)  Septicaemia</a:t>
            </a:r>
          </a:p>
          <a:p>
            <a:pPr marL="342900" indent="-342900" algn="ctr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sz="26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Other Infections by Candida</a:t>
            </a:r>
            <a:r>
              <a:rPr lang="en-US" sz="2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Diaper rash, Mycotic vaginitis </a:t>
            </a:r>
            <a:r>
              <a:rPr lang="en-US" sz="22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(vaginal thrush), 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Intertrigeounus Candidiasis,Paronychia and onychomycosis, Systemic Infections  (In hospitalized patients), Bronchopulmonary, UTI, Septicaemia, Meningitis, Endocarditis.</a:t>
            </a:r>
          </a:p>
        </p:txBody>
      </p:sp>
      <p:sp>
        <p:nvSpPr>
          <p:cNvPr id="86020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21" name="AutoShape 6"/>
          <p:cNvSpPr>
            <a:spLocks noChangeArrowheads="1"/>
          </p:cNvSpPr>
          <p:nvPr/>
        </p:nvSpPr>
        <p:spPr bwMode="auto">
          <a:xfrm>
            <a:off x="5364163" y="1557338"/>
            <a:ext cx="431800" cy="287337"/>
          </a:xfrm>
          <a:prstGeom prst="rightArrow">
            <a:avLst>
              <a:gd name="adj1" fmla="val 50000"/>
              <a:gd name="adj2" fmla="val 3756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6022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78</a:t>
            </a:r>
          </a:p>
        </p:txBody>
      </p:sp>
      <p:sp>
        <p:nvSpPr>
          <p:cNvPr id="86023" name="Text Box 8"/>
          <p:cNvSpPr txBox="1">
            <a:spLocks noChangeArrowheads="1"/>
          </p:cNvSpPr>
          <p:nvPr/>
        </p:nvSpPr>
        <p:spPr bwMode="auto">
          <a:xfrm>
            <a:off x="74517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116013" y="195263"/>
            <a:ext cx="6624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Oropharyngeal Candidiasis  (Continued)</a:t>
            </a: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395288" y="765175"/>
            <a:ext cx="8497887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Etiology: 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Any species of the genus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Candida. Candida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is a unicellular yeast fungus. It is imperfect reproducing by Asexual means	      budding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b="1">
                <a:latin typeface="Times New Roman" pitchFamily="18" charset="0"/>
                <a:cs typeface="Times New Roman" pitchFamily="18" charset="0"/>
              </a:rPr>
              <a:t>Structure: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	Budding yeast cells, blastospores, and Pseudohyphae. 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Creamy colony,fast growing on Sabouraud Dextrose agar  (SDA), Blood agar, and on CMA (Cornmeal agar)</a:t>
            </a:r>
          </a:p>
        </p:txBody>
      </p:sp>
      <p:sp>
        <p:nvSpPr>
          <p:cNvPr id="87044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5" name="AutoShape 6"/>
          <p:cNvSpPr>
            <a:spLocks noChangeArrowheads="1"/>
          </p:cNvSpPr>
          <p:nvPr/>
        </p:nvSpPr>
        <p:spPr bwMode="auto">
          <a:xfrm>
            <a:off x="7019925" y="1628775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7046" name="Text Box 7"/>
          <p:cNvSpPr txBox="1">
            <a:spLocks noChangeArrowheads="1"/>
          </p:cNvSpPr>
          <p:nvPr/>
        </p:nvSpPr>
        <p:spPr bwMode="auto">
          <a:xfrm>
            <a:off x="395288" y="3357563"/>
            <a:ext cx="8353425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It is part of the body flora in mucocutaneous tissue </a:t>
            </a:r>
            <a:r>
              <a:rPr lang="en-US" sz="2200">
                <a:solidFill>
                  <a:srgbClr val="CCFFCC"/>
                </a:solidFill>
                <a:latin typeface="Times New Roman" pitchFamily="18" charset="0"/>
                <a:cs typeface="Times New Roman" pitchFamily="18" charset="0"/>
              </a:rPr>
              <a:t>(Mouth, Vagina),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RT, GI, UT., Skin,  also other habitats 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There are many species of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Candida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The common species are: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Candida albicans, C.glabrata, C.tropicalis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C.Krusei, C.parapsilosis</a:t>
            </a:r>
          </a:p>
        </p:txBody>
      </p:sp>
      <p:sp>
        <p:nvSpPr>
          <p:cNvPr id="87047" name="Text Box 8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79</a:t>
            </a:r>
          </a:p>
        </p:txBody>
      </p:sp>
      <p:sp>
        <p:nvSpPr>
          <p:cNvPr id="87048" name="Text Box 9"/>
          <p:cNvSpPr txBox="1">
            <a:spLocks noChangeArrowheads="1"/>
          </p:cNvSpPr>
          <p:nvPr/>
        </p:nvSpPr>
        <p:spPr bwMode="auto">
          <a:xfrm>
            <a:off x="7523163" y="44450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116013" y="195263"/>
            <a:ext cx="6624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Oropharyngeal Candidiasis  (Continued)</a:t>
            </a: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95288" y="765175"/>
            <a:ext cx="8353425" cy="618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i="1">
                <a:latin typeface="Times New Roman" pitchFamily="18" charset="0"/>
                <a:cs typeface="Times New Roman" pitchFamily="18" charset="0"/>
              </a:rPr>
              <a:t>C.albicans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is the most common species to cause infection among all yeasts (causes </a:t>
            </a:r>
            <a:r>
              <a:rPr lang="en-US" sz="2000" u="sng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50% - 60% of the cases)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Therefore there are short-cut tests to identify it: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1)	Germ tube 	2)  Chlamydospore production in CMA.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latin typeface="Times New Roman" pitchFamily="18" charset="0"/>
                <a:cs typeface="Times New Roman" pitchFamily="18" charset="0"/>
              </a:rPr>
              <a:t>	3)	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Resistance to 500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g/ml Cycloheximide (growth on Mycobiotic)</a:t>
            </a:r>
          </a:p>
          <a:p>
            <a:pPr marL="1257300" lvl="2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If these 3 (+), yeast is C.alb. If not other yeasts.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 test to identify any yeast in the clinical lab. is by Carbohydrate assimilation tests. There are commercial kits for this; API 20C, ID 32.</a:t>
            </a:r>
          </a:p>
          <a:p>
            <a:pPr marL="342900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There are yeasts other than Candida that may cause Candidiasis, of these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Saccharomyces cerevisiae, Trichosporon beigelii, Rhodotorula spp.</a:t>
            </a:r>
          </a:p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068" name="Text Box 5"/>
          <p:cNvSpPr txBox="1">
            <a:spLocks noChangeArrowheads="1"/>
          </p:cNvSpPr>
          <p:nvPr/>
        </p:nvSpPr>
        <p:spPr bwMode="auto">
          <a:xfrm>
            <a:off x="827088" y="52768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8069" name="Picture 6" descr="Fig-6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2389188"/>
            <a:ext cx="4249738" cy="1604962"/>
          </a:xfrm>
          <a:noFill/>
        </p:spPr>
      </p:pic>
      <p:sp>
        <p:nvSpPr>
          <p:cNvPr id="88070" name="Text Box 7"/>
          <p:cNvSpPr txBox="1">
            <a:spLocks noChangeArrowheads="1"/>
          </p:cNvSpPr>
          <p:nvPr/>
        </p:nvSpPr>
        <p:spPr bwMode="auto">
          <a:xfrm>
            <a:off x="4210050" y="2420938"/>
            <a:ext cx="165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Chlamydospore </a:t>
            </a:r>
          </a:p>
        </p:txBody>
      </p:sp>
      <p:sp>
        <p:nvSpPr>
          <p:cNvPr id="88071" name="Line 8"/>
          <p:cNvSpPr>
            <a:spLocks noChangeShapeType="1"/>
          </p:cNvSpPr>
          <p:nvPr/>
        </p:nvSpPr>
        <p:spPr bwMode="auto">
          <a:xfrm>
            <a:off x="5508625" y="2565400"/>
            <a:ext cx="431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8072" name="Text Box 9"/>
          <p:cNvSpPr txBox="1">
            <a:spLocks noChangeArrowheads="1"/>
          </p:cNvSpPr>
          <p:nvPr/>
        </p:nvSpPr>
        <p:spPr bwMode="auto">
          <a:xfrm>
            <a:off x="3708400" y="287655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Yeast cell</a:t>
            </a:r>
          </a:p>
        </p:txBody>
      </p:sp>
      <p:sp>
        <p:nvSpPr>
          <p:cNvPr id="88073" name="Line 10"/>
          <p:cNvSpPr>
            <a:spLocks noChangeShapeType="1"/>
          </p:cNvSpPr>
          <p:nvPr/>
        </p:nvSpPr>
        <p:spPr bwMode="auto">
          <a:xfrm>
            <a:off x="4572000" y="2997200"/>
            <a:ext cx="360363" cy="71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8074" name="Text Box 11"/>
          <p:cNvSpPr txBox="1">
            <a:spLocks noChangeArrowheads="1"/>
          </p:cNvSpPr>
          <p:nvPr/>
        </p:nvSpPr>
        <p:spPr bwMode="auto">
          <a:xfrm>
            <a:off x="4643438" y="3668713"/>
            <a:ext cx="165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Pseudohypha</a:t>
            </a:r>
          </a:p>
        </p:txBody>
      </p:sp>
      <p:sp>
        <p:nvSpPr>
          <p:cNvPr id="88075" name="Text Box 12"/>
          <p:cNvSpPr txBox="1">
            <a:spLocks noChangeArrowheads="1"/>
          </p:cNvSpPr>
          <p:nvPr/>
        </p:nvSpPr>
        <p:spPr bwMode="auto">
          <a:xfrm>
            <a:off x="4786313" y="3925888"/>
            <a:ext cx="165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Times New Roman" pitchFamily="18" charset="0"/>
              </a:rPr>
              <a:t>C.albicans</a:t>
            </a:r>
          </a:p>
        </p:txBody>
      </p:sp>
      <p:sp>
        <p:nvSpPr>
          <p:cNvPr id="88076" name="Line 13"/>
          <p:cNvSpPr>
            <a:spLocks noChangeShapeType="1"/>
          </p:cNvSpPr>
          <p:nvPr/>
        </p:nvSpPr>
        <p:spPr bwMode="auto">
          <a:xfrm flipH="1" flipV="1">
            <a:off x="4572000" y="3644900"/>
            <a:ext cx="360363" cy="144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8077" name="Text Box 14"/>
          <p:cNvSpPr txBox="1">
            <a:spLocks noChangeArrowheads="1"/>
          </p:cNvSpPr>
          <p:nvPr/>
        </p:nvSpPr>
        <p:spPr bwMode="auto">
          <a:xfrm>
            <a:off x="2051050" y="2492375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Yeast cell</a:t>
            </a:r>
          </a:p>
        </p:txBody>
      </p:sp>
      <p:sp>
        <p:nvSpPr>
          <p:cNvPr id="88078" name="Line 15"/>
          <p:cNvSpPr>
            <a:spLocks noChangeShapeType="1"/>
          </p:cNvSpPr>
          <p:nvPr/>
        </p:nvSpPr>
        <p:spPr bwMode="auto">
          <a:xfrm>
            <a:off x="2339975" y="2708275"/>
            <a:ext cx="144463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8079" name="Text Box 16"/>
          <p:cNvSpPr txBox="1">
            <a:spLocks noChangeArrowheads="1"/>
          </p:cNvSpPr>
          <p:nvPr/>
        </p:nvSpPr>
        <p:spPr bwMode="auto">
          <a:xfrm>
            <a:off x="2627313" y="2732088"/>
            <a:ext cx="1081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Germ tube</a:t>
            </a:r>
          </a:p>
        </p:txBody>
      </p:sp>
      <p:sp>
        <p:nvSpPr>
          <p:cNvPr id="88080" name="Line 17"/>
          <p:cNvSpPr>
            <a:spLocks noChangeShapeType="1"/>
          </p:cNvSpPr>
          <p:nvPr/>
        </p:nvSpPr>
        <p:spPr bwMode="auto">
          <a:xfrm flipH="1">
            <a:off x="2771775" y="2997200"/>
            <a:ext cx="21590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8081" name="Text Box 18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80</a:t>
            </a:r>
          </a:p>
        </p:txBody>
      </p:sp>
      <p:sp>
        <p:nvSpPr>
          <p:cNvPr id="88082" name="Text Box 19"/>
          <p:cNvSpPr txBox="1">
            <a:spLocks noChangeArrowheads="1"/>
          </p:cNvSpPr>
          <p:nvPr/>
        </p:nvSpPr>
        <p:spPr bwMode="auto">
          <a:xfrm>
            <a:off x="7523163" y="-3175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827088" y="428625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1" name="Text Box 4"/>
          <p:cNvSpPr txBox="1">
            <a:spLocks noChangeArrowheads="1"/>
          </p:cNvSpPr>
          <p:nvPr/>
        </p:nvSpPr>
        <p:spPr bwMode="auto">
          <a:xfrm>
            <a:off x="250825" y="300038"/>
            <a:ext cx="8893175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Specimen: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Depend on site of Infection.			     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Oropharyngeal:	Swab from lesion 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			Blood for serology	If available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Syst. Inf.: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Other systemic specimens (e.g. C.S.F. respiratory specimens,			MSU)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In the Lab.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	Direct microscopy (D.M.), culture, and serology </a:t>
            </a:r>
          </a:p>
          <a:p>
            <a:pPr marL="800100" lvl="1" indent="-342900" algn="just">
              <a:lnSpc>
                <a:spcPct val="7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Direct M. If (+) Pseudohyphae and budding yeast cells in stained smear or KOH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endParaRPr lang="en-US" sz="20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Culture: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On SDA and Blood agar at 37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 and at 25-30</a:t>
            </a:r>
            <a:r>
              <a:rPr lang="en-US" sz="2000" baseline="30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C.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		If (+), creamy moist colonies will develop within 24  – 48 hrs.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Identify: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GTT, Chlamydo, Cycloh., Carboh. assim.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Times New Roman" pitchFamily="18" charset="0"/>
              <a:buNone/>
            </a:pPr>
            <a:r>
              <a:rPr lang="en-US" sz="20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Serology:</a:t>
            </a:r>
            <a:r>
              <a:rPr lang="en-US" sz="20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Patient serum test for Mannan antigen (Ag) or antibody(Ab).  Use 		Immunodiffusion  (I.D.) or (C.I.E.)	counterimmunoelectrophoresis. 		Ag Serol. Good for Dx.</a:t>
            </a:r>
          </a:p>
        </p:txBody>
      </p:sp>
      <p:sp>
        <p:nvSpPr>
          <p:cNvPr id="89092" name="Text Box 5"/>
          <p:cNvSpPr txBox="1">
            <a:spLocks noChangeArrowheads="1"/>
          </p:cNvSpPr>
          <p:nvPr/>
        </p:nvSpPr>
        <p:spPr bwMode="auto">
          <a:xfrm>
            <a:off x="1547813" y="-171450"/>
            <a:ext cx="5616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 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89093" name="AutoShape 6"/>
          <p:cNvSpPr>
            <a:spLocks noChangeArrowheads="1"/>
          </p:cNvSpPr>
          <p:nvPr/>
        </p:nvSpPr>
        <p:spPr bwMode="auto">
          <a:xfrm>
            <a:off x="5149850" y="1558925"/>
            <a:ext cx="574675" cy="217488"/>
          </a:xfrm>
          <a:prstGeom prst="rightArrow">
            <a:avLst>
              <a:gd name="adj1" fmla="val 50000"/>
              <a:gd name="adj2" fmla="val 6605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89094" name="Picture 7" descr="Fig-7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3216275"/>
            <a:ext cx="3529012" cy="1357313"/>
          </a:xfrm>
          <a:noFill/>
        </p:spPr>
      </p:pic>
      <p:sp>
        <p:nvSpPr>
          <p:cNvPr id="89095" name="Text Box 8"/>
          <p:cNvSpPr txBox="1">
            <a:spLocks noChangeArrowheads="1"/>
          </p:cNvSpPr>
          <p:nvPr/>
        </p:nvSpPr>
        <p:spPr bwMode="auto">
          <a:xfrm>
            <a:off x="2411413" y="3311525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Pseudohypha</a:t>
            </a:r>
          </a:p>
        </p:txBody>
      </p:sp>
      <p:sp>
        <p:nvSpPr>
          <p:cNvPr id="89096" name="Line 9"/>
          <p:cNvSpPr>
            <a:spLocks noChangeShapeType="1"/>
          </p:cNvSpPr>
          <p:nvPr/>
        </p:nvSpPr>
        <p:spPr bwMode="auto">
          <a:xfrm>
            <a:off x="3563938" y="3503613"/>
            <a:ext cx="504825" cy="144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9097" name="Text Box 10"/>
          <p:cNvSpPr txBox="1">
            <a:spLocks noChangeArrowheads="1"/>
          </p:cNvSpPr>
          <p:nvPr/>
        </p:nvSpPr>
        <p:spPr bwMode="auto">
          <a:xfrm>
            <a:off x="4427538" y="3863975"/>
            <a:ext cx="10810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Budding Yeast cell</a:t>
            </a:r>
          </a:p>
        </p:txBody>
      </p:sp>
      <p:sp>
        <p:nvSpPr>
          <p:cNvPr id="89098" name="Line 11"/>
          <p:cNvSpPr>
            <a:spLocks noChangeShapeType="1"/>
          </p:cNvSpPr>
          <p:nvPr/>
        </p:nvSpPr>
        <p:spPr bwMode="auto">
          <a:xfrm flipH="1">
            <a:off x="4140200" y="4008438"/>
            <a:ext cx="3603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9099" name="Text Box 12"/>
          <p:cNvSpPr txBox="1">
            <a:spLocks noChangeArrowheads="1"/>
          </p:cNvSpPr>
          <p:nvPr/>
        </p:nvSpPr>
        <p:spPr bwMode="auto">
          <a:xfrm>
            <a:off x="2555875" y="4511675"/>
            <a:ext cx="2951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18" charset="0"/>
                <a:cs typeface="Times New Roman" pitchFamily="18" charset="0"/>
              </a:rPr>
              <a:t>Candida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in patient specimen</a:t>
            </a:r>
          </a:p>
        </p:txBody>
      </p:sp>
      <p:sp>
        <p:nvSpPr>
          <p:cNvPr id="89100" name="Text Box 13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81</a:t>
            </a:r>
          </a:p>
        </p:txBody>
      </p:sp>
      <p:sp>
        <p:nvSpPr>
          <p:cNvPr id="89101" name="Text Box 1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5" name="Text Box 4"/>
          <p:cNvSpPr txBox="1">
            <a:spLocks noChangeArrowheads="1"/>
          </p:cNvSpPr>
          <p:nvPr/>
        </p:nvSpPr>
        <p:spPr bwMode="auto">
          <a:xfrm>
            <a:off x="250825" y="1052513"/>
            <a:ext cx="8893175" cy="456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Oropharyngeal:	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Topcial Nystatin suspension, Clotrimazole troches 			(Lozenges),Miconazole, or Fluconazole suspension</a:t>
            </a:r>
          </a:p>
          <a:p>
            <a:pPr marL="800100" lvl="1" indent="-342900" algn="just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Systemic:</a:t>
            </a: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		Amphotericin B, Fluconazole, Caspofungin, 				Voriconazole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If resistant to Rx 	request antifungal sensitivity </a:t>
            </a:r>
          </a:p>
          <a:p>
            <a:pPr marL="800100" lvl="1" indent="-342900"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20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ctr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6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Other Oral Fungal Infections</a:t>
            </a:r>
          </a:p>
          <a:p>
            <a:pPr marL="800100" lvl="1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Yeast: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Cryptococcus neoformans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>
              <a:solidFill>
                <a:srgbClr val="CCFF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200" b="1">
                <a:latin typeface="Times New Roman" pitchFamily="18" charset="0"/>
                <a:cs typeface="Times New Roman" pitchFamily="18" charset="0"/>
              </a:rPr>
              <a:t>Mold infections: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	Aspergillosis, Zygomycosis Histoplasmosis, 				Blastomycosis, Rhinosporidiosis.</a:t>
            </a:r>
          </a:p>
        </p:txBody>
      </p:sp>
      <p:sp>
        <p:nvSpPr>
          <p:cNvPr id="90116" name="Text Box 5"/>
          <p:cNvSpPr txBox="1">
            <a:spLocks noChangeArrowheads="1"/>
          </p:cNvSpPr>
          <p:nvPr/>
        </p:nvSpPr>
        <p:spPr bwMode="auto">
          <a:xfrm>
            <a:off x="1547813" y="-26988"/>
            <a:ext cx="5616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Candidiasis)</a:t>
            </a:r>
            <a:r>
              <a:rPr lang="en-US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(Continued)</a:t>
            </a:r>
          </a:p>
        </p:txBody>
      </p:sp>
      <p:sp>
        <p:nvSpPr>
          <p:cNvPr id="90117" name="AutoShape 6"/>
          <p:cNvSpPr>
            <a:spLocks noChangeArrowheads="1"/>
          </p:cNvSpPr>
          <p:nvPr/>
        </p:nvSpPr>
        <p:spPr bwMode="auto">
          <a:xfrm>
            <a:off x="2771775" y="3068638"/>
            <a:ext cx="215900" cy="287337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90118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82</a:t>
            </a:r>
          </a:p>
        </p:txBody>
      </p:sp>
      <p:sp>
        <p:nvSpPr>
          <p:cNvPr id="90119" name="Text Box 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828675" y="260350"/>
            <a:ext cx="7056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468313" y="1412875"/>
            <a:ext cx="489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latin typeface="Times New Roman" pitchFamily="18" charset="0"/>
                <a:cs typeface="Times New Roman" pitchFamily="18" charset="0"/>
              </a:rPr>
              <a:t>THREE  TYPES: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50825" y="2060575"/>
            <a:ext cx="864235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I-   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Mycotic Keratitis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(= keratomycosis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	Fungal infection of cornea 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 	Corneal ulcer, corneal abscess	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en-US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Risk Factors: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	Canaliculitis.			Trauma, Surgery, Corticosteroids, none 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	Lesion with hyphated margin		Hypopyon usually present fungi usually 	       </a:t>
            </a:r>
            <a:r>
              <a:rPr lang="en-US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(Shaggy margin)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		deep in C.tissue not in surface </a:t>
            </a:r>
          </a:p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 	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555875" y="836613"/>
            <a:ext cx="3457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Oculomycoses</a:t>
            </a:r>
          </a:p>
        </p:txBody>
      </p:sp>
      <p:sp>
        <p:nvSpPr>
          <p:cNvPr id="91142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83</a:t>
            </a:r>
          </a:p>
        </p:txBody>
      </p:sp>
      <p:sp>
        <p:nvSpPr>
          <p:cNvPr id="91143" name="Text Box 8"/>
          <p:cNvSpPr txBox="1">
            <a:spLocks noChangeArrowheads="1"/>
          </p:cNvSpPr>
          <p:nvPr/>
        </p:nvSpPr>
        <p:spPr bwMode="auto">
          <a:xfrm>
            <a:off x="7380288" y="44450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971550" y="260350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 </a:t>
            </a:r>
            <a:r>
              <a:rPr lang="en-US" sz="36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Etiology: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Environmental fungi </a:t>
            </a:r>
            <a:endParaRPr lang="en-US" sz="2400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11188" y="2060575"/>
            <a:ext cx="82089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Commonly, fast growing moniliaceous fungi viz,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Fusarium solanii, F.oxysporum,  Aspergillus fumigatus, A. flavus, A.niger Candida albicans, Candida sp., Acremonium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Pseudallescheria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Scedosporium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Dematiaceous fungi: 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Scytalidium, Curvularia, Exophiala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Rhinosporidiosis –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Rhinosporidium seeberi</a:t>
            </a:r>
          </a:p>
        </p:txBody>
      </p:sp>
      <p:sp>
        <p:nvSpPr>
          <p:cNvPr id="92165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84</a:t>
            </a:r>
          </a:p>
        </p:txBody>
      </p:sp>
      <p:sp>
        <p:nvSpPr>
          <p:cNvPr id="92166" name="Text Box 7"/>
          <p:cNvSpPr txBox="1">
            <a:spLocks noChangeArrowheads="1"/>
          </p:cNvSpPr>
          <p:nvPr/>
        </p:nvSpPr>
        <p:spPr bwMode="auto">
          <a:xfrm>
            <a:off x="7380288" y="44450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900113" y="44450"/>
            <a:ext cx="7056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 </a:t>
            </a: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611188" y="908050"/>
            <a:ext cx="8532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Specimens:  Corneal scrapings – swabs no 			     good, conjunctival scrapings </a:t>
            </a:r>
            <a:endParaRPr lang="en-US" sz="2400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8281987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Smears, 10%	KOH,  Calcofluor </a:t>
            </a:r>
          </a:p>
          <a:p>
            <a:pPr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Gram stain, Giemsa, Silver stain (GMS)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 positive :	Septate hyphae, Hyphal fragments, Yeast cells, 		Pseudohyphae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Culture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on Sabouraud dextrose agar (SDA) with no 		   Cycloheximide, BHI, BA. C-cut inoculation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Diagnostic: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Direct microscopy (+) &amp; culture (+) or (+) culture from repeated specimens, or (+) culture from multiple  sites of inoculation.</a:t>
            </a:r>
          </a:p>
        </p:txBody>
      </p:sp>
      <p:sp>
        <p:nvSpPr>
          <p:cNvPr id="93189" name="Text Box 6"/>
          <p:cNvSpPr txBox="1">
            <a:spLocks noChangeArrowheads="1"/>
          </p:cNvSpPr>
          <p:nvPr/>
        </p:nvSpPr>
        <p:spPr bwMode="auto">
          <a:xfrm>
            <a:off x="611188" y="1916113"/>
            <a:ext cx="3671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Direct microscopy Exam </a:t>
            </a:r>
          </a:p>
        </p:txBody>
      </p:sp>
      <p:sp>
        <p:nvSpPr>
          <p:cNvPr id="93190" name="Oval 7"/>
          <p:cNvSpPr>
            <a:spLocks noChangeArrowheads="1"/>
          </p:cNvSpPr>
          <p:nvPr/>
        </p:nvSpPr>
        <p:spPr bwMode="auto">
          <a:xfrm>
            <a:off x="7667625" y="4365625"/>
            <a:ext cx="936625" cy="863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93191" name="Freeform 8"/>
          <p:cNvSpPr>
            <a:spLocks/>
          </p:cNvSpPr>
          <p:nvPr/>
        </p:nvSpPr>
        <p:spPr bwMode="auto">
          <a:xfrm rot="1629868">
            <a:off x="7885113" y="4508500"/>
            <a:ext cx="95250" cy="266700"/>
          </a:xfrm>
          <a:custGeom>
            <a:avLst/>
            <a:gdLst>
              <a:gd name="T0" fmla="*/ 2147483647 w 60"/>
              <a:gd name="T1" fmla="*/ 0 h 168"/>
              <a:gd name="T2" fmla="*/ 2147483647 w 60"/>
              <a:gd name="T3" fmla="*/ 2147483647 h 168"/>
              <a:gd name="T4" fmla="*/ 0 w 60"/>
              <a:gd name="T5" fmla="*/ 2147483647 h 168"/>
              <a:gd name="T6" fmla="*/ 2147483647 w 60"/>
              <a:gd name="T7" fmla="*/ 2147483647 h 168"/>
              <a:gd name="T8" fmla="*/ 2147483647 w 60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"/>
              <a:gd name="T16" fmla="*/ 0 h 168"/>
              <a:gd name="T17" fmla="*/ 60 w 60"/>
              <a:gd name="T18" fmla="*/ 168 h 1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" h="168">
                <a:moveTo>
                  <a:pt x="60" y="0"/>
                </a:moveTo>
                <a:cubicBezTo>
                  <a:pt x="48" y="8"/>
                  <a:pt x="32" y="12"/>
                  <a:pt x="24" y="24"/>
                </a:cubicBezTo>
                <a:cubicBezTo>
                  <a:pt x="11" y="45"/>
                  <a:pt x="0" y="96"/>
                  <a:pt x="0" y="96"/>
                </a:cubicBezTo>
                <a:cubicBezTo>
                  <a:pt x="4" y="116"/>
                  <a:pt x="1" y="139"/>
                  <a:pt x="12" y="156"/>
                </a:cubicBezTo>
                <a:cubicBezTo>
                  <a:pt x="19" y="167"/>
                  <a:pt x="48" y="168"/>
                  <a:pt x="48" y="16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2" name="Freeform 9"/>
          <p:cNvSpPr>
            <a:spLocks/>
          </p:cNvSpPr>
          <p:nvPr/>
        </p:nvSpPr>
        <p:spPr bwMode="auto">
          <a:xfrm>
            <a:off x="8172450" y="4510088"/>
            <a:ext cx="209550" cy="195262"/>
          </a:xfrm>
          <a:custGeom>
            <a:avLst/>
            <a:gdLst>
              <a:gd name="T0" fmla="*/ 0 w 132"/>
              <a:gd name="T1" fmla="*/ 2147483647 h 123"/>
              <a:gd name="T2" fmla="*/ 2147483647 w 132"/>
              <a:gd name="T3" fmla="*/ 2147483647 h 123"/>
              <a:gd name="T4" fmla="*/ 2147483647 w 132"/>
              <a:gd name="T5" fmla="*/ 2147483647 h 123"/>
              <a:gd name="T6" fmla="*/ 2147483647 w 132"/>
              <a:gd name="T7" fmla="*/ 2147483647 h 123"/>
              <a:gd name="T8" fmla="*/ 0 60000 65536"/>
              <a:gd name="T9" fmla="*/ 0 60000 65536"/>
              <a:gd name="T10" fmla="*/ 0 60000 65536"/>
              <a:gd name="T11" fmla="*/ 0 60000 65536"/>
              <a:gd name="T12" fmla="*/ 0 w 132"/>
              <a:gd name="T13" fmla="*/ 0 h 123"/>
              <a:gd name="T14" fmla="*/ 132 w 132"/>
              <a:gd name="T15" fmla="*/ 123 h 1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2" h="123">
                <a:moveTo>
                  <a:pt x="0" y="39"/>
                </a:moveTo>
                <a:cubicBezTo>
                  <a:pt x="49" y="6"/>
                  <a:pt x="62" y="0"/>
                  <a:pt x="120" y="15"/>
                </a:cubicBezTo>
                <a:cubicBezTo>
                  <a:pt x="124" y="27"/>
                  <a:pt x="132" y="38"/>
                  <a:pt x="132" y="51"/>
                </a:cubicBezTo>
                <a:cubicBezTo>
                  <a:pt x="132" y="75"/>
                  <a:pt x="120" y="123"/>
                  <a:pt x="120" y="123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3" name="Freeform 10"/>
          <p:cNvSpPr>
            <a:spLocks/>
          </p:cNvSpPr>
          <p:nvPr/>
        </p:nvSpPr>
        <p:spPr bwMode="auto">
          <a:xfrm>
            <a:off x="8307388" y="4797425"/>
            <a:ext cx="225425" cy="174625"/>
          </a:xfrm>
          <a:custGeom>
            <a:avLst/>
            <a:gdLst>
              <a:gd name="T0" fmla="*/ 2147483647 w 58"/>
              <a:gd name="T1" fmla="*/ 0 h 168"/>
              <a:gd name="T2" fmla="*/ 0 w 58"/>
              <a:gd name="T3" fmla="*/ 2147483647 h 168"/>
              <a:gd name="T4" fmla="*/ 0 60000 65536"/>
              <a:gd name="T5" fmla="*/ 0 60000 65536"/>
              <a:gd name="T6" fmla="*/ 0 w 58"/>
              <a:gd name="T7" fmla="*/ 0 h 168"/>
              <a:gd name="T8" fmla="*/ 58 w 58"/>
              <a:gd name="T9" fmla="*/ 168 h 16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168">
                <a:moveTo>
                  <a:pt x="36" y="0"/>
                </a:moveTo>
                <a:cubicBezTo>
                  <a:pt x="23" y="155"/>
                  <a:pt x="58" y="110"/>
                  <a:pt x="0" y="16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4" name="Freeform 11"/>
          <p:cNvSpPr>
            <a:spLocks/>
          </p:cNvSpPr>
          <p:nvPr/>
        </p:nvSpPr>
        <p:spPr bwMode="auto">
          <a:xfrm>
            <a:off x="7829550" y="4876800"/>
            <a:ext cx="198438" cy="136525"/>
          </a:xfrm>
          <a:custGeom>
            <a:avLst/>
            <a:gdLst>
              <a:gd name="T0" fmla="*/ 2147483647 w 96"/>
              <a:gd name="T1" fmla="*/ 0 h 144"/>
              <a:gd name="T2" fmla="*/ 2147483647 w 96"/>
              <a:gd name="T3" fmla="*/ 2147483647 h 144"/>
              <a:gd name="T4" fmla="*/ 0 60000 65536"/>
              <a:gd name="T5" fmla="*/ 0 60000 65536"/>
              <a:gd name="T6" fmla="*/ 0 w 96"/>
              <a:gd name="T7" fmla="*/ 0 h 144"/>
              <a:gd name="T8" fmla="*/ 96 w 96"/>
              <a:gd name="T9" fmla="*/ 144 h 1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" h="144">
                <a:moveTo>
                  <a:pt x="36" y="0"/>
                </a:moveTo>
                <a:cubicBezTo>
                  <a:pt x="10" y="77"/>
                  <a:pt x="0" y="144"/>
                  <a:pt x="96" y="144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5" name="Freeform 12"/>
          <p:cNvSpPr>
            <a:spLocks/>
          </p:cNvSpPr>
          <p:nvPr/>
        </p:nvSpPr>
        <p:spPr bwMode="auto">
          <a:xfrm>
            <a:off x="8091488" y="5013325"/>
            <a:ext cx="152400" cy="100013"/>
          </a:xfrm>
          <a:custGeom>
            <a:avLst/>
            <a:gdLst>
              <a:gd name="T0" fmla="*/ 0 w 96"/>
              <a:gd name="T1" fmla="*/ 2147483647 h 63"/>
              <a:gd name="T2" fmla="*/ 2147483647 w 96"/>
              <a:gd name="T3" fmla="*/ 2147483647 h 63"/>
              <a:gd name="T4" fmla="*/ 2147483647 w 96"/>
              <a:gd name="T5" fmla="*/ 0 h 63"/>
              <a:gd name="T6" fmla="*/ 0 60000 65536"/>
              <a:gd name="T7" fmla="*/ 0 60000 65536"/>
              <a:gd name="T8" fmla="*/ 0 60000 65536"/>
              <a:gd name="T9" fmla="*/ 0 w 96"/>
              <a:gd name="T10" fmla="*/ 0 h 63"/>
              <a:gd name="T11" fmla="*/ 96 w 96"/>
              <a:gd name="T12" fmla="*/ 63 h 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63">
                <a:moveTo>
                  <a:pt x="0" y="24"/>
                </a:moveTo>
                <a:cubicBezTo>
                  <a:pt x="29" y="43"/>
                  <a:pt x="38" y="63"/>
                  <a:pt x="72" y="36"/>
                </a:cubicBezTo>
                <a:cubicBezTo>
                  <a:pt x="83" y="27"/>
                  <a:pt x="96" y="0"/>
                  <a:pt x="96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6" name="Freeform 13"/>
          <p:cNvSpPr>
            <a:spLocks/>
          </p:cNvSpPr>
          <p:nvPr/>
        </p:nvSpPr>
        <p:spPr bwMode="auto">
          <a:xfrm>
            <a:off x="8039100" y="4724400"/>
            <a:ext cx="190500" cy="133350"/>
          </a:xfrm>
          <a:custGeom>
            <a:avLst/>
            <a:gdLst>
              <a:gd name="T0" fmla="*/ 0 w 120"/>
              <a:gd name="T1" fmla="*/ 2147483647 h 84"/>
              <a:gd name="T2" fmla="*/ 2147483647 w 120"/>
              <a:gd name="T3" fmla="*/ 0 h 84"/>
              <a:gd name="T4" fmla="*/ 2147483647 w 120"/>
              <a:gd name="T5" fmla="*/ 2147483647 h 84"/>
              <a:gd name="T6" fmla="*/ 2147483647 w 120"/>
              <a:gd name="T7" fmla="*/ 2147483647 h 84"/>
              <a:gd name="T8" fmla="*/ 0 60000 65536"/>
              <a:gd name="T9" fmla="*/ 0 60000 65536"/>
              <a:gd name="T10" fmla="*/ 0 60000 65536"/>
              <a:gd name="T11" fmla="*/ 0 60000 65536"/>
              <a:gd name="T12" fmla="*/ 0 w 120"/>
              <a:gd name="T13" fmla="*/ 0 h 84"/>
              <a:gd name="T14" fmla="*/ 120 w 120"/>
              <a:gd name="T15" fmla="*/ 84 h 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" h="84">
                <a:moveTo>
                  <a:pt x="0" y="84"/>
                </a:moveTo>
                <a:cubicBezTo>
                  <a:pt x="17" y="32"/>
                  <a:pt x="18" y="18"/>
                  <a:pt x="72" y="0"/>
                </a:cubicBezTo>
                <a:cubicBezTo>
                  <a:pt x="84" y="8"/>
                  <a:pt x="99" y="13"/>
                  <a:pt x="108" y="24"/>
                </a:cubicBezTo>
                <a:cubicBezTo>
                  <a:pt x="116" y="34"/>
                  <a:pt x="120" y="60"/>
                  <a:pt x="120" y="6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3197" name="Line 14"/>
          <p:cNvSpPr>
            <a:spLocks noChangeShapeType="1"/>
          </p:cNvSpPr>
          <p:nvPr/>
        </p:nvSpPr>
        <p:spPr bwMode="auto">
          <a:xfrm>
            <a:off x="7308850" y="4724400"/>
            <a:ext cx="358775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93198" name="Text Box 1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85</a:t>
            </a:r>
          </a:p>
        </p:txBody>
      </p:sp>
      <p:sp>
        <p:nvSpPr>
          <p:cNvPr id="93199" name="Text Box 16"/>
          <p:cNvSpPr txBox="1">
            <a:spLocks noChangeArrowheads="1"/>
          </p:cNvSpPr>
          <p:nvPr/>
        </p:nvSpPr>
        <p:spPr bwMode="auto">
          <a:xfrm>
            <a:off x="7307263" y="-3175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76375" y="123825"/>
            <a:ext cx="5832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Fungi</a:t>
            </a: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Div. Gymnomycota: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naked (No cell wall), phagotrophic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1331913" y="1773238"/>
            <a:ext cx="3887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Myxamoeba, slime molds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331913" y="2133600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Class Acrasiomycetes, Cl. Protosteliomycetes</a:t>
            </a:r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2268538" y="692150"/>
            <a:ext cx="410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Kingdom Myceteae </a:t>
            </a:r>
          </a:p>
        </p:txBody>
      </p:sp>
      <p:sp>
        <p:nvSpPr>
          <p:cNvPr id="11271" name="Freeform 8"/>
          <p:cNvSpPr>
            <a:spLocks/>
          </p:cNvSpPr>
          <p:nvPr/>
        </p:nvSpPr>
        <p:spPr bwMode="auto">
          <a:xfrm>
            <a:off x="827088" y="1916113"/>
            <a:ext cx="431800" cy="144462"/>
          </a:xfrm>
          <a:custGeom>
            <a:avLst/>
            <a:gdLst>
              <a:gd name="T0" fmla="*/ 0 w 469"/>
              <a:gd name="T1" fmla="*/ 2147483647 h 246"/>
              <a:gd name="T2" fmla="*/ 2147483647 w 469"/>
              <a:gd name="T3" fmla="*/ 2147483647 h 246"/>
              <a:gd name="T4" fmla="*/ 2147483647 w 469"/>
              <a:gd name="T5" fmla="*/ 2147483647 h 246"/>
              <a:gd name="T6" fmla="*/ 2147483647 w 469"/>
              <a:gd name="T7" fmla="*/ 2147483647 h 246"/>
              <a:gd name="T8" fmla="*/ 2147483647 w 469"/>
              <a:gd name="T9" fmla="*/ 2147483647 h 246"/>
              <a:gd name="T10" fmla="*/ 2147483647 w 469"/>
              <a:gd name="T11" fmla="*/ 2147483647 h 246"/>
              <a:gd name="T12" fmla="*/ 2147483647 w 469"/>
              <a:gd name="T13" fmla="*/ 0 h 2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9"/>
              <a:gd name="T22" fmla="*/ 0 h 246"/>
              <a:gd name="T23" fmla="*/ 469 w 469"/>
              <a:gd name="T24" fmla="*/ 246 h 2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9" h="246">
                <a:moveTo>
                  <a:pt x="0" y="216"/>
                </a:moveTo>
                <a:cubicBezTo>
                  <a:pt x="89" y="238"/>
                  <a:pt x="192" y="246"/>
                  <a:pt x="276" y="204"/>
                </a:cubicBezTo>
                <a:cubicBezTo>
                  <a:pt x="369" y="157"/>
                  <a:pt x="258" y="198"/>
                  <a:pt x="348" y="168"/>
                </a:cubicBezTo>
                <a:cubicBezTo>
                  <a:pt x="373" y="68"/>
                  <a:pt x="337" y="155"/>
                  <a:pt x="396" y="108"/>
                </a:cubicBezTo>
                <a:cubicBezTo>
                  <a:pt x="407" y="99"/>
                  <a:pt x="410" y="82"/>
                  <a:pt x="420" y="72"/>
                </a:cubicBezTo>
                <a:cubicBezTo>
                  <a:pt x="430" y="62"/>
                  <a:pt x="444" y="56"/>
                  <a:pt x="456" y="48"/>
                </a:cubicBezTo>
                <a:cubicBezTo>
                  <a:pt x="469" y="8"/>
                  <a:pt x="468" y="25"/>
                  <a:pt x="46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272" name="Freeform 9"/>
          <p:cNvSpPr>
            <a:spLocks/>
          </p:cNvSpPr>
          <p:nvPr/>
        </p:nvSpPr>
        <p:spPr bwMode="auto">
          <a:xfrm>
            <a:off x="827088" y="1916113"/>
            <a:ext cx="414337" cy="144462"/>
          </a:xfrm>
          <a:custGeom>
            <a:avLst/>
            <a:gdLst>
              <a:gd name="T0" fmla="*/ 0 w 468"/>
              <a:gd name="T1" fmla="*/ 2147483647 h 195"/>
              <a:gd name="T2" fmla="*/ 2147483647 w 468"/>
              <a:gd name="T3" fmla="*/ 2147483647 h 195"/>
              <a:gd name="T4" fmla="*/ 2147483647 w 468"/>
              <a:gd name="T5" fmla="*/ 2147483647 h 195"/>
              <a:gd name="T6" fmla="*/ 2147483647 w 468"/>
              <a:gd name="T7" fmla="*/ 2147483647 h 195"/>
              <a:gd name="T8" fmla="*/ 2147483647 w 468"/>
              <a:gd name="T9" fmla="*/ 2147483647 h 195"/>
              <a:gd name="T10" fmla="*/ 2147483647 w 468"/>
              <a:gd name="T11" fmla="*/ 2147483647 h 1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8"/>
              <a:gd name="T19" fmla="*/ 0 h 195"/>
              <a:gd name="T20" fmla="*/ 468 w 468"/>
              <a:gd name="T21" fmla="*/ 195 h 19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8" h="195">
                <a:moveTo>
                  <a:pt x="0" y="195"/>
                </a:moveTo>
                <a:cubicBezTo>
                  <a:pt x="12" y="187"/>
                  <a:pt x="23" y="177"/>
                  <a:pt x="36" y="171"/>
                </a:cubicBezTo>
                <a:cubicBezTo>
                  <a:pt x="59" y="161"/>
                  <a:pt x="108" y="147"/>
                  <a:pt x="108" y="147"/>
                </a:cubicBezTo>
                <a:cubicBezTo>
                  <a:pt x="188" y="67"/>
                  <a:pt x="102" y="142"/>
                  <a:pt x="180" y="99"/>
                </a:cubicBezTo>
                <a:cubicBezTo>
                  <a:pt x="238" y="67"/>
                  <a:pt x="302" y="9"/>
                  <a:pt x="372" y="3"/>
                </a:cubicBezTo>
                <a:cubicBezTo>
                  <a:pt x="404" y="0"/>
                  <a:pt x="436" y="3"/>
                  <a:pt x="468" y="3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273" name="Freeform 10"/>
          <p:cNvSpPr>
            <a:spLocks/>
          </p:cNvSpPr>
          <p:nvPr/>
        </p:nvSpPr>
        <p:spPr bwMode="auto">
          <a:xfrm>
            <a:off x="1042988" y="1989138"/>
            <a:ext cx="57150" cy="19050"/>
          </a:xfrm>
          <a:custGeom>
            <a:avLst/>
            <a:gdLst>
              <a:gd name="T0" fmla="*/ 0 w 36"/>
              <a:gd name="T1" fmla="*/ 0 h 12"/>
              <a:gd name="T2" fmla="*/ 2147483647 w 36"/>
              <a:gd name="T3" fmla="*/ 2147483647 h 12"/>
              <a:gd name="T4" fmla="*/ 0 w 36"/>
              <a:gd name="T5" fmla="*/ 0 h 12"/>
              <a:gd name="T6" fmla="*/ 0 60000 65536"/>
              <a:gd name="T7" fmla="*/ 0 60000 65536"/>
              <a:gd name="T8" fmla="*/ 0 60000 65536"/>
              <a:gd name="T9" fmla="*/ 0 w 36"/>
              <a:gd name="T10" fmla="*/ 0 h 12"/>
              <a:gd name="T11" fmla="*/ 36 w 36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" h="12">
                <a:moveTo>
                  <a:pt x="0" y="0"/>
                </a:moveTo>
                <a:cubicBezTo>
                  <a:pt x="12" y="4"/>
                  <a:pt x="36" y="12"/>
                  <a:pt x="36" y="12"/>
                </a:cubicBezTo>
                <a:cubicBezTo>
                  <a:pt x="36" y="12"/>
                  <a:pt x="12" y="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274" name="Text Box 11"/>
          <p:cNvSpPr txBox="1">
            <a:spLocks noChangeArrowheads="1"/>
          </p:cNvSpPr>
          <p:nvPr/>
        </p:nvSpPr>
        <p:spPr bwMode="auto">
          <a:xfrm>
            <a:off x="1331913" y="249237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Myxomycetes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Dictyostelium</a:t>
            </a:r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539750" y="2924175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2-   Div. Mastigomycota: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flagillated, motile</a:t>
            </a:r>
          </a:p>
        </p:txBody>
      </p:sp>
      <p:sp>
        <p:nvSpPr>
          <p:cNvPr id="11276" name="Text Box 13"/>
          <p:cNvSpPr txBox="1">
            <a:spLocks noChangeArrowheads="1"/>
          </p:cNvSpPr>
          <p:nvPr/>
        </p:nvSpPr>
        <p:spPr bwMode="auto">
          <a:xfrm>
            <a:off x="1187450" y="3357563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Cell wall, absorptive nutrition, if mold nonseptate hyphae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1187450" y="371633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Chytridiomycetes, Hyphochytridiomycetes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8" name="Text Box 15"/>
          <p:cNvSpPr txBox="1">
            <a:spLocks noChangeArrowheads="1"/>
          </p:cNvSpPr>
          <p:nvPr/>
        </p:nvSpPr>
        <p:spPr bwMode="auto">
          <a:xfrm>
            <a:off x="1189038" y="40401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Plasmodiophoromycetes, Oomycetes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Phythium, Phytophthora</a:t>
            </a:r>
          </a:p>
        </p:txBody>
      </p:sp>
      <p:sp>
        <p:nvSpPr>
          <p:cNvPr id="11279" name="Text Box 16"/>
          <p:cNvSpPr txBox="1">
            <a:spLocks noChangeArrowheads="1"/>
          </p:cNvSpPr>
          <p:nvPr/>
        </p:nvSpPr>
        <p:spPr bwMode="auto">
          <a:xfrm>
            <a:off x="611188" y="4508500"/>
            <a:ext cx="8135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3-   Div. Amastigomycota: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Non flagellated, Non-motile</a:t>
            </a:r>
          </a:p>
        </p:txBody>
      </p:sp>
      <p:sp>
        <p:nvSpPr>
          <p:cNvPr id="11280" name="Text Box 17"/>
          <p:cNvSpPr txBox="1">
            <a:spLocks noChangeArrowheads="1"/>
          </p:cNvSpPr>
          <p:nvPr/>
        </p:nvSpPr>
        <p:spPr bwMode="auto">
          <a:xfrm>
            <a:off x="1331913" y="49418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Yeasts &amp; molds:  Septate hyphae &amp; non-septate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1" name="Text Box 18"/>
          <p:cNvSpPr txBox="1">
            <a:spLocks noChangeArrowheads="1"/>
          </p:cNvSpPr>
          <p:nvPr/>
        </p:nvSpPr>
        <p:spPr bwMode="auto">
          <a:xfrm>
            <a:off x="1331913" y="52292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Zygomycetes, Trichomycetes, Ascomycetes, Basidiomycetes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2" name="Text Box 19"/>
          <p:cNvSpPr txBox="1">
            <a:spLocks noChangeArrowheads="1"/>
          </p:cNvSpPr>
          <p:nvPr/>
        </p:nvSpPr>
        <p:spPr bwMode="auto">
          <a:xfrm>
            <a:off x="1331913" y="55895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Deuteromycetes (Fungi  Imperfecti = Imperfect fungi)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3" name="Text Box 20"/>
          <p:cNvSpPr txBox="1">
            <a:spLocks noChangeArrowheads="1"/>
          </p:cNvSpPr>
          <p:nvPr/>
        </p:nvSpPr>
        <p:spPr bwMode="auto">
          <a:xfrm>
            <a:off x="1620838" y="58769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Aspergillus, Penicillium, Fusarium, Candida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84" name="Text Box 21"/>
          <p:cNvSpPr txBox="1">
            <a:spLocks noChangeArrowheads="1"/>
          </p:cNvSpPr>
          <p:nvPr/>
        </p:nvSpPr>
        <p:spPr bwMode="auto">
          <a:xfrm>
            <a:off x="1258888" y="6416675"/>
            <a:ext cx="8066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Old terms: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Phycomycetes, Aquatic, Lower fungi, Higher fungi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5" name="Line 22"/>
          <p:cNvSpPr>
            <a:spLocks noChangeShapeType="1"/>
          </p:cNvSpPr>
          <p:nvPr/>
        </p:nvSpPr>
        <p:spPr bwMode="auto">
          <a:xfrm>
            <a:off x="395288" y="6308725"/>
            <a:ext cx="8748712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286" name="Text Box 2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287" name="Text Box 24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971550" y="260350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 </a:t>
            </a: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II-  </a:t>
            </a: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Endogenous Oculomycosis</a:t>
            </a:r>
            <a:r>
              <a:rPr lang="en-US" sz="24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(Endophthalmitis):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611188" y="2060575"/>
            <a:ext cx="79216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This is ocular infection by dissemination of systemic disease.  Dissemination usually hematogenous Affect any eye tissue; eye orbit, conjunctiva, Sclera, Iris,Lenz,retina, optic nerve …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Endophthalmitis infection.  May occur with no systemic disease. 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Common etiology;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Candida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but also disseminated Histoplasmosis, Blastomycosis, Cryptococcosis &amp; others.  Fusariosis,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Scytalidium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has caused endophthalmitis.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Specimen for Lab.:  Aquous &amp; vitreous fluids Biopsy tissue.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endParaRPr lang="en-US" sz="24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13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86</a:t>
            </a:r>
          </a:p>
        </p:txBody>
      </p:sp>
      <p:sp>
        <p:nvSpPr>
          <p:cNvPr id="94214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971550" y="260350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 </a:t>
            </a:r>
            <a:r>
              <a:rPr lang="en-US" sz="28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III-  </a:t>
            </a: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Extension Oculomycosis</a:t>
            </a:r>
            <a:r>
              <a:rPr lang="en-US" sz="24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611188" y="2060575"/>
            <a:ext cx="828198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Extension of a fungal infecion in tissue adjacent to eye.  It extends to involve eye orbit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common type is rhinocerebral zygomycosis (</a:t>
            </a:r>
            <a:r>
              <a:rPr lang="en-US" sz="2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rhinocerebral mucoromycosis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 caused by Zygomycete fungi very serious.  Have broad nonseptate hyphae in tissue 		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Rhizopus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Mucor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Subcutaneous zygomycosis: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Basidiobolus, Conidiobolus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7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4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Nasal-orbital aspergillosis, Sinusitis           Brain involvement serious </a:t>
            </a:r>
          </a:p>
          <a:p>
            <a:pPr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Act promptly – aggressive measures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 u="sng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5237" name="AutoShape 5"/>
          <p:cNvSpPr>
            <a:spLocks noChangeArrowheads="1"/>
          </p:cNvSpPr>
          <p:nvPr/>
        </p:nvSpPr>
        <p:spPr bwMode="auto">
          <a:xfrm>
            <a:off x="5210175" y="5229225"/>
            <a:ext cx="647700" cy="217488"/>
          </a:xfrm>
          <a:prstGeom prst="rightArrow">
            <a:avLst>
              <a:gd name="adj1" fmla="val 50000"/>
              <a:gd name="adj2" fmla="val 744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95238" name="Picture 6" descr="Image-8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5238" y="3786188"/>
            <a:ext cx="865187" cy="463550"/>
          </a:xfrm>
          <a:noFill/>
        </p:spPr>
      </p:pic>
      <p:sp>
        <p:nvSpPr>
          <p:cNvPr id="95239" name="Text Box 10"/>
          <p:cNvSpPr txBox="1">
            <a:spLocks noChangeArrowheads="1"/>
          </p:cNvSpPr>
          <p:nvPr/>
        </p:nvSpPr>
        <p:spPr bwMode="auto">
          <a:xfrm>
            <a:off x="684213" y="4797425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>
              <a:latin typeface="Verdana" pitchFamily="34" charset="0"/>
            </a:endParaRPr>
          </a:p>
        </p:txBody>
      </p:sp>
      <p:sp>
        <p:nvSpPr>
          <p:cNvPr id="95240" name="Text Box 11"/>
          <p:cNvSpPr txBox="1">
            <a:spLocks noChangeArrowheads="1"/>
          </p:cNvSpPr>
          <p:nvPr/>
        </p:nvSpPr>
        <p:spPr bwMode="auto">
          <a:xfrm>
            <a:off x="611188" y="465296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Also:</a:t>
            </a:r>
          </a:p>
        </p:txBody>
      </p:sp>
      <p:sp>
        <p:nvSpPr>
          <p:cNvPr id="95241" name="Text Box 12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87</a:t>
            </a:r>
          </a:p>
        </p:txBody>
      </p:sp>
      <p:sp>
        <p:nvSpPr>
          <p:cNvPr id="95242" name="Text Box 13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971550" y="260350"/>
            <a:ext cx="7056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Fungal Eye Infections </a:t>
            </a:r>
            <a:r>
              <a:rPr lang="en-US" sz="28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611188" y="1341438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  <a:endParaRPr lang="en-US" sz="2400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611188" y="2060575"/>
            <a:ext cx="79216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Pimaricin (natamycin) (5% solution) </a:t>
            </a:r>
          </a:p>
          <a:p>
            <a:pPr algn="just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Q  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– 3</a:t>
            </a:r>
            <a:r>
              <a:rPr lang="en-US" sz="2400" baseline="30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Nystatin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Miconazole (subconjunctival injects &amp; drops)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Amphotericin B (fungizone), Flucytosine or Ambisome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Or Medical + surgical 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Other systemic antifungals: Itraconazole, Fluconazole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Voriconazole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Caspofungin</a:t>
            </a:r>
            <a:endParaRPr lang="en-US" sz="24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61" name="Text Box 6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88</a:t>
            </a:r>
          </a:p>
        </p:txBody>
      </p:sp>
      <p:sp>
        <p:nvSpPr>
          <p:cNvPr id="96262" name="Text Box 7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283" name="Rectangle 4"/>
          <p:cNvSpPr>
            <a:spLocks noChangeArrowheads="1"/>
          </p:cNvSpPr>
          <p:nvPr/>
        </p:nvSpPr>
        <p:spPr bwMode="auto">
          <a:xfrm>
            <a:off x="611188" y="620713"/>
            <a:ext cx="8281987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457200" algn="l"/>
              </a:tabLst>
            </a:pPr>
            <a:endParaRPr lang="en-US"/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Kwon Chung, J.J. and Bennett, J.E. 1992. 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Lea &amp; Febiger, Philadelphia.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Rippon, J.W. 1988. 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The pathogenic fungi and the pathogenic actinomycetes. 3rd ed. W.B. Saunders Co., Philadelphia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fr-FR">
                <a:latin typeface="Times New Roman" pitchFamily="18" charset="0"/>
                <a:cs typeface="Times New Roman" pitchFamily="18" charset="0"/>
              </a:rPr>
              <a:t>Anaissie, E., McGinnis, M., Pfaller, M.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2003.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Clinical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Churchill Livingstone. Philadelphia, U.S.A.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Evans and Richardson. 1989.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a practical approach. IRL Press, Oxford.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Larone, D. 2002.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Medically Important fungi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A guide to identification.  American Society for Microbiology. Washington DC.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Campbell MC, Stewart JL. 1980.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The Medical Mycology Handbook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John Wiley and Sons. New York, U.S.A.</a:t>
            </a:r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124075" y="188913"/>
            <a:ext cx="460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SELECTED REFERENCES</a:t>
            </a:r>
          </a:p>
        </p:txBody>
      </p:sp>
      <p:sp>
        <p:nvSpPr>
          <p:cNvPr id="97285" name="Rectangle 6"/>
          <p:cNvSpPr>
            <a:spLocks noChangeArrowheads="1"/>
          </p:cNvSpPr>
          <p:nvPr/>
        </p:nvSpPr>
        <p:spPr bwMode="auto">
          <a:xfrm>
            <a:off x="611188" y="4221163"/>
            <a:ext cx="85328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 startAt="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Koneman </a:t>
            </a:r>
            <a:r>
              <a:rPr lang="en-US" u="sng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 3rd ed.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Practical Laboratory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Williams and Wilkins. Baltimore, London.</a:t>
            </a:r>
          </a:p>
          <a:p>
            <a:pPr marL="342900" indent="-342900" algn="just">
              <a:buFontTx/>
              <a:buAutoNum type="arabicPeriod" startAt="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Barnett, H.L. and Hunter, B.B. 1972.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illustrated genera of imperfect fungi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3rd ed. Burgess Publishing Comp., Minneapolis.</a:t>
            </a:r>
          </a:p>
          <a:p>
            <a:pPr marL="342900" indent="-342900" algn="just">
              <a:buFontTx/>
              <a:buAutoNum type="arabicPeriod" startAt="7"/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McGinnis, M.R. 1980.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Laboratory Handbook of 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Academic Press, London, N.Y. </a:t>
            </a:r>
          </a:p>
        </p:txBody>
      </p:sp>
      <p:sp>
        <p:nvSpPr>
          <p:cNvPr id="97286" name="Text Box 7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89</a:t>
            </a:r>
          </a:p>
        </p:txBody>
      </p:sp>
      <p:sp>
        <p:nvSpPr>
          <p:cNvPr id="97287" name="Text Box 8"/>
          <p:cNvSpPr txBox="1">
            <a:spLocks noChangeArrowheads="1"/>
          </p:cNvSpPr>
          <p:nvPr/>
        </p:nvSpPr>
        <p:spPr bwMode="auto">
          <a:xfrm>
            <a:off x="7235825" y="44450"/>
            <a:ext cx="1728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3"/>
          <p:cNvSpPr txBox="1">
            <a:spLocks noChangeArrowheads="1"/>
          </p:cNvSpPr>
          <p:nvPr/>
        </p:nvSpPr>
        <p:spPr bwMode="auto">
          <a:xfrm>
            <a:off x="827088" y="4572000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ar-S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611188" y="0"/>
            <a:ext cx="8137525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Tx/>
              <a:buAutoNum type="arabicPeriod" startAt="10"/>
              <a:tabLst>
                <a:tab pos="457200" algn="l"/>
              </a:tabLst>
              <a:defRPr/>
            </a:pP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 startAt="10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Beneke, E.S. and Rogers, A.L. 1980. 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Medical Mycology Manual.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4th ed. Burgess Publishing Comp., Minneapolis. </a:t>
            </a:r>
          </a:p>
          <a:p>
            <a:pPr marL="342900" indent="-342900" algn="just">
              <a:buFontTx/>
              <a:buAutoNum type="arabicPeriod" startAt="11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Chandler, F., Kaplan,W., Ajello, L. 1980.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Color Atlas and Text  of  the Histopathology of Mycotic Diseases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Year Book Medical Publishers, Inc. Chicago, U.S.A.</a:t>
            </a:r>
          </a:p>
          <a:p>
            <a:pPr marL="342900" indent="-342900" algn="just">
              <a:buFontTx/>
              <a:buAutoNum type="arabicPeriod" startAt="12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Moore, G.S. and Jaciow, D.M. 1979.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Mycology for the Clinical Laboratory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Reston Publishing Comp., Inc. Reston, Virginia, U.S.A.</a:t>
            </a:r>
          </a:p>
          <a:p>
            <a:pPr marL="342900" indent="-342900" algn="just">
              <a:buFontTx/>
              <a:buAutoNum type="arabicPeriod" startAt="13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Al-doory, Y. 1980.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Laboratory 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Lea &amp; Febiger. Philadelphia, U.S.A.</a:t>
            </a:r>
          </a:p>
          <a:p>
            <a:pPr marL="342900" indent="-342900" algn="just">
              <a:buFontTx/>
              <a:buAutoNum type="arabicPeriod" startAt="14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Murray, P. </a:t>
            </a:r>
            <a:r>
              <a:rPr lang="en-US" u="sng"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2003.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Manual of Clinical Microbiology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8th ed. American Society for Microbiology. Washington D.C.</a:t>
            </a:r>
          </a:p>
          <a:p>
            <a:pPr marL="342900" indent="-342900" algn="just">
              <a:buFontTx/>
              <a:buAutoNum type="arabicPeriod" startAt="15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Isenberg, H.D. 2004.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Clinical Microbiology Procedures Handbook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Vol. I and II. 2nd ed. American Society for Microbiology. Washington, D.C.</a:t>
            </a:r>
          </a:p>
          <a:p>
            <a:pPr marL="342900" indent="-342900" algn="just">
              <a:buFontTx/>
              <a:buAutoNum type="arabicPeriod" startAt="16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Alexopoulos, C.W. and Mims, C.W. 1979. 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Introductory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3rd ed. John Wiley &amp; Sons, N.Y.</a:t>
            </a:r>
          </a:p>
          <a:p>
            <a:pPr marL="342900" indent="-342900" algn="just">
              <a:buFontTx/>
              <a:buAutoNum type="arabicPeriod" startAt="17"/>
              <a:tabLst>
                <a:tab pos="457200" algn="l"/>
              </a:tabLst>
              <a:defRPr/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Ainsworth, G.C. 1983.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Ainsworth &amp; Bisby’s Dictionary of the fungi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7th ed.  Commonwealth Mycological Institute, Kew, Surrey.</a:t>
            </a:r>
          </a:p>
          <a:p>
            <a:pPr marL="342900" indent="-342900" algn="ctr">
              <a:tabLst>
                <a:tab pos="457200" algn="l"/>
              </a:tabLst>
              <a:defRPr/>
            </a:pPr>
            <a:endParaRPr lang="en-US" b="1" u="sng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tabLst>
                <a:tab pos="457200" algn="l"/>
              </a:tabLst>
              <a:defRPr/>
            </a:pPr>
            <a:r>
              <a:rPr lang="en-US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Some Periodicals In Medical Mycology</a:t>
            </a:r>
            <a:endParaRPr 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tabLst>
                <a:tab pos="457200" algn="l"/>
              </a:tabLst>
              <a:defRPr/>
            </a:pPr>
            <a:endParaRPr 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  <a:defRPr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Medical Mycology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 Taylor &amp; Francis, Abingdon, Oxon. U.K.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  <a:defRPr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Mycoses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Blackwell Verlag, Berlin. Vienna.</a:t>
            </a:r>
          </a:p>
          <a:p>
            <a:pPr marL="342900" indent="-342900" algn="just">
              <a:buFontTx/>
              <a:buAutoNum type="arabicPeriod"/>
              <a:tabLst>
                <a:tab pos="457200" algn="l"/>
              </a:tabLst>
              <a:defRPr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Journal de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Mycologie Medicale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Paris.</a:t>
            </a:r>
          </a:p>
        </p:txBody>
      </p:sp>
      <p:sp>
        <p:nvSpPr>
          <p:cNvPr id="98308" name="Text Box 5"/>
          <p:cNvSpPr txBox="1">
            <a:spLocks noChangeArrowheads="1"/>
          </p:cNvSpPr>
          <p:nvPr/>
        </p:nvSpPr>
        <p:spPr bwMode="auto">
          <a:xfrm>
            <a:off x="8353425" y="6524625"/>
            <a:ext cx="827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90</a:t>
            </a:r>
          </a:p>
        </p:txBody>
      </p:sp>
      <p:sp>
        <p:nvSpPr>
          <p:cNvPr id="98309" name="Text Box 6"/>
          <p:cNvSpPr txBox="1">
            <a:spLocks noChangeArrowheads="1"/>
          </p:cNvSpPr>
          <p:nvPr/>
        </p:nvSpPr>
        <p:spPr bwMode="auto">
          <a:xfrm>
            <a:off x="7307263" y="-26988"/>
            <a:ext cx="1728787" cy="33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AL-HEDAITHY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632</TotalTime>
  <Words>5824</Words>
  <Application>Microsoft Office PowerPoint</Application>
  <PresentationFormat>On-screen Show (4:3)</PresentationFormat>
  <Paragraphs>1338</Paragraphs>
  <Slides>94</Slides>
  <Notes>71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101" baseType="lpstr">
      <vt:lpstr>Arial</vt:lpstr>
      <vt:lpstr>Wingdings</vt:lpstr>
      <vt:lpstr>Times New Roman</vt:lpstr>
      <vt:lpstr>Tahoma</vt:lpstr>
      <vt:lpstr>Verdana</vt:lpstr>
      <vt:lpstr>Symbol</vt:lpstr>
      <vt:lpstr>Ripple</vt:lpstr>
      <vt:lpstr>Medical Mycology Lecture Slides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Mycetoma (=Madura Foot)</dc:title>
  <dc:creator>KKUH</dc:creator>
  <cp:lastModifiedBy>Fadwa tulip</cp:lastModifiedBy>
  <cp:revision>76</cp:revision>
  <dcterms:created xsi:type="dcterms:W3CDTF">2006-05-21T09:24:06Z</dcterms:created>
  <dcterms:modified xsi:type="dcterms:W3CDTF">2015-08-16T07:53:18Z</dcterms:modified>
</cp:coreProperties>
</file>