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72" r:id="rId7"/>
    <p:sldId id="273" r:id="rId8"/>
    <p:sldId id="261" r:id="rId9"/>
    <p:sldId id="262" r:id="rId10"/>
    <p:sldId id="263" r:id="rId11"/>
    <p:sldId id="264" r:id="rId12"/>
    <p:sldId id="27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22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C0DF-984F-4A82-A6DE-E81A76FC33E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363E-E1DF-44DB-A8B7-1DA03847074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C0DF-984F-4A82-A6DE-E81A76FC33E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363E-E1DF-44DB-A8B7-1DA0384707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C0DF-984F-4A82-A6DE-E81A76FC33E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363E-E1DF-44DB-A8B7-1DA0384707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C0DF-984F-4A82-A6DE-E81A76FC33E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363E-E1DF-44DB-A8B7-1DA0384707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C0DF-984F-4A82-A6DE-E81A76FC33E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363E-E1DF-44DB-A8B7-1DA0384707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C0DF-984F-4A82-A6DE-E81A76FC33E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363E-E1DF-44DB-A8B7-1DA03847074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C0DF-984F-4A82-A6DE-E81A76FC33E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363E-E1DF-44DB-A8B7-1DA03847074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C0DF-984F-4A82-A6DE-E81A76FC33E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363E-E1DF-44DB-A8B7-1DA0384707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C0DF-984F-4A82-A6DE-E81A76FC33E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363E-E1DF-44DB-A8B7-1DA0384707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C0DF-984F-4A82-A6DE-E81A76FC33E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363E-E1DF-44DB-A8B7-1DA0384707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2C0DF-984F-4A82-A6DE-E81A76FC33E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45363E-E1DF-44DB-A8B7-1DA03847074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7E2C0DF-984F-4A82-A6DE-E81A76FC33E0}" type="datetimeFigureOut">
              <a:rPr lang="en-US" smtClean="0"/>
              <a:t>1/24/2016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45363E-E1DF-44DB-A8B7-1DA0384707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267200"/>
            <a:ext cx="5637010" cy="882119"/>
          </a:xfrm>
        </p:spPr>
        <p:txBody>
          <a:bodyPr>
            <a:normAutofit fontScale="77500" lnSpcReduction="20000"/>
          </a:bodyPr>
          <a:lstStyle/>
          <a:p>
            <a:pPr algn="ctr"/>
            <a:endParaRPr lang="en-US" dirty="0" smtClean="0"/>
          </a:p>
          <a:p>
            <a:pPr algn="ctr"/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752600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en-US" sz="6000" dirty="0" smtClean="0"/>
              <a:t>Medical Parasitology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39952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459750"/>
            <a:ext cx="6512511" cy="141903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7619999" cy="4611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496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18160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dirty="0">
                <a:solidFill>
                  <a:srgbClr val="FF0000"/>
                </a:solidFill>
                <a:effectLst/>
              </a:rPr>
              <a:t>Collection of the specimens:</a:t>
            </a:r>
            <a:r>
              <a:rPr lang="en-US" sz="3200" dirty="0">
                <a:effectLst/>
              </a:rPr>
              <a:t/>
            </a:r>
            <a:br>
              <a:rPr lang="en-US" sz="3200" dirty="0">
                <a:effectLst/>
              </a:rPr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705600" cy="4373880"/>
          </a:xfrm>
        </p:spPr>
        <p:txBody>
          <a:bodyPr>
            <a:normAutofit lnSpcReduction="10000"/>
          </a:bodyPr>
          <a:lstStyle/>
          <a:p>
            <a:pPr marL="45720" lvl="0" indent="0">
              <a:buNone/>
            </a:pPr>
            <a:r>
              <a:rPr lang="en-US" sz="2800" b="1" dirty="0" smtClean="0"/>
              <a:t>1- Delivery</a:t>
            </a:r>
            <a:r>
              <a:rPr lang="en-US" sz="2800" b="1" dirty="0"/>
              <a:t>:</a:t>
            </a:r>
            <a:endParaRPr lang="en-US" sz="2800" dirty="0"/>
          </a:p>
          <a:p>
            <a:pPr marL="45720" lvl="0" indent="0">
              <a:buNone/>
            </a:pPr>
            <a:endParaRPr lang="en-US" sz="2800" dirty="0" smtClean="0"/>
          </a:p>
          <a:p>
            <a:pPr marL="45720" lvl="0" indent="0">
              <a:buNone/>
            </a:pPr>
            <a:r>
              <a:rPr lang="en-US" sz="2800" dirty="0" smtClean="0"/>
              <a:t>2- </a:t>
            </a:r>
            <a:r>
              <a:rPr lang="en-US" sz="2800" b="1" dirty="0"/>
              <a:t>Safety: </a:t>
            </a:r>
            <a:endParaRPr lang="en-US" sz="2800" dirty="0"/>
          </a:p>
          <a:p>
            <a:pPr marL="45720" indent="0" algn="just">
              <a:buNone/>
            </a:pPr>
            <a:r>
              <a:rPr lang="en-US" sz="2800" b="1" dirty="0"/>
              <a:t>All fresh specimens should be handled carefully, since each specimen represents a potential source of infection</a:t>
            </a:r>
            <a:r>
              <a:rPr lang="en-US" sz="2800" b="1" dirty="0" smtClean="0"/>
              <a:t>.</a:t>
            </a:r>
          </a:p>
          <a:p>
            <a:pPr marL="45720" indent="0">
              <a:buNone/>
            </a:pPr>
            <a:endParaRPr lang="en-US" sz="2800" b="1" dirty="0" smtClean="0"/>
          </a:p>
          <a:p>
            <a:pPr marL="45720" lvl="0" indent="0">
              <a:buNone/>
            </a:pPr>
            <a:r>
              <a:rPr lang="en-US" sz="2800" b="1" dirty="0" smtClean="0"/>
              <a:t>3- </a:t>
            </a:r>
            <a:r>
              <a:rPr lang="en-US" sz="2800" b="1" dirty="0"/>
              <a:t>Number of specimens: </a:t>
            </a:r>
            <a:endParaRPr lang="en-US" sz="2800" dirty="0"/>
          </a:p>
          <a:p>
            <a:pPr marL="45720" indent="0">
              <a:buNone/>
            </a:pPr>
            <a:endParaRPr lang="en-US" b="1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25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324600"/>
            <a:ext cx="6512511" cy="45719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914400"/>
            <a:ext cx="7848600" cy="34290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375404"/>
            <a:ext cx="2514600" cy="18928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375404"/>
            <a:ext cx="2718781" cy="19004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399" y="4375403"/>
            <a:ext cx="2514601" cy="2109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166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5867400"/>
            <a:ext cx="6512511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781800" cy="4907280"/>
          </a:xfrm>
        </p:spPr>
        <p:txBody>
          <a:bodyPr>
            <a:normAutofit/>
          </a:bodyPr>
          <a:lstStyle/>
          <a:p>
            <a:pPr marL="45720" lvl="0" indent="0">
              <a:buNone/>
            </a:pPr>
            <a:r>
              <a:rPr lang="en-US" b="1" dirty="0" smtClean="0"/>
              <a:t>4- Collection </a:t>
            </a:r>
            <a:r>
              <a:rPr lang="en-US" b="1" dirty="0"/>
              <a:t>time: </a:t>
            </a:r>
          </a:p>
          <a:p>
            <a:pPr marL="45720" lvl="0" indent="0">
              <a:buNone/>
            </a:pPr>
            <a:endParaRPr lang="en-US" dirty="0"/>
          </a:p>
          <a:p>
            <a:pPr marL="45720" lvl="0" indent="0">
              <a:buNone/>
            </a:pPr>
            <a:r>
              <a:rPr lang="en-US" b="1" dirty="0" smtClean="0"/>
              <a:t>5- </a:t>
            </a:r>
            <a:r>
              <a:rPr lang="en-US" sz="2400" b="1" dirty="0"/>
              <a:t>Specimen type and stability: </a:t>
            </a:r>
            <a:endParaRPr lang="en-US" sz="2400" b="1" dirty="0" smtClean="0"/>
          </a:p>
          <a:p>
            <a:pPr marL="45720" lvl="0" indent="0">
              <a:buNone/>
            </a:pPr>
            <a:endParaRPr lang="en-US" sz="1600" dirty="0"/>
          </a:p>
          <a:p>
            <a:pPr marL="45720" lvl="0" indent="0">
              <a:buNone/>
            </a:pPr>
            <a:r>
              <a:rPr lang="en-US" b="1" dirty="0" smtClean="0"/>
              <a:t>Liquid </a:t>
            </a:r>
            <a:r>
              <a:rPr lang="en-US" b="1" dirty="0"/>
              <a:t>specimens: </a:t>
            </a:r>
            <a:endParaRPr lang="en-US" b="1" dirty="0" smtClean="0"/>
          </a:p>
          <a:p>
            <a:pPr marL="45720" lvl="0" indent="0">
              <a:buNone/>
            </a:pPr>
            <a:endParaRPr lang="en-US" b="1" dirty="0" smtClean="0"/>
          </a:p>
          <a:p>
            <a:pPr marL="45720" lvl="0" indent="0">
              <a:buNone/>
            </a:pPr>
            <a:r>
              <a:rPr lang="en-US" b="1" dirty="0" smtClean="0"/>
              <a:t>Soft (semi-formed</a:t>
            </a:r>
            <a:r>
              <a:rPr lang="en-US" b="1" dirty="0"/>
              <a:t>) </a:t>
            </a:r>
            <a:r>
              <a:rPr lang="en-US" b="1" dirty="0" smtClean="0"/>
              <a:t>specimens</a:t>
            </a:r>
          </a:p>
          <a:p>
            <a:pPr marL="45720" lvl="0" indent="0">
              <a:buNone/>
            </a:pPr>
            <a:endParaRPr lang="en-US" b="1" dirty="0" smtClean="0"/>
          </a:p>
          <a:p>
            <a:pPr marL="45720" lvl="0" indent="0">
              <a:buNone/>
            </a:pPr>
            <a:r>
              <a:rPr lang="en-US" b="1" dirty="0" smtClean="0"/>
              <a:t>Formed specimens</a:t>
            </a:r>
          </a:p>
          <a:p>
            <a:pPr marL="45720" indent="0" algn="just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75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en-US" sz="3200" dirty="0">
                <a:solidFill>
                  <a:srgbClr val="FF0000"/>
                </a:solidFill>
                <a:effectLst/>
              </a:rPr>
              <a:t>Preservation of stool specimens: </a:t>
            </a:r>
            <a:br>
              <a:rPr lang="en-US" sz="3200" dirty="0">
                <a:solidFill>
                  <a:srgbClr val="FF0000"/>
                </a:solidFill>
                <a:effectLst/>
              </a:rPr>
            </a:b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65760" lvl="1" indent="0">
              <a:buNone/>
            </a:pPr>
            <a:r>
              <a:rPr lang="en-US" b="1" dirty="0"/>
              <a:t>Aim:  </a:t>
            </a:r>
            <a:endParaRPr lang="en-US" b="1" dirty="0" smtClean="0"/>
          </a:p>
          <a:p>
            <a:pPr marL="365760" lvl="1" indent="0">
              <a:buNone/>
            </a:pPr>
            <a:r>
              <a:rPr lang="en-US" b="1" dirty="0" smtClean="0"/>
              <a:t>1- </a:t>
            </a:r>
            <a:r>
              <a:rPr lang="en-US" b="1" dirty="0"/>
              <a:t>To preserve protozoan morphology</a:t>
            </a:r>
            <a:r>
              <a:rPr lang="en-US" b="1" dirty="0" smtClean="0"/>
              <a:t>.</a:t>
            </a:r>
            <a:endParaRPr lang="en-US" dirty="0"/>
          </a:p>
          <a:p>
            <a:pPr marL="365760" lvl="1" indent="0">
              <a:buNone/>
            </a:pPr>
            <a:r>
              <a:rPr lang="en-US" b="1" dirty="0" smtClean="0"/>
              <a:t> </a:t>
            </a:r>
            <a:r>
              <a:rPr lang="en-US" b="1" dirty="0"/>
              <a:t>2- To prevent the continued development of some  helminthic eggs and </a:t>
            </a:r>
            <a:r>
              <a:rPr lang="en-US" b="1" dirty="0" smtClean="0"/>
              <a:t>larvae.</a:t>
            </a:r>
            <a:endParaRPr lang="en-US" dirty="0"/>
          </a:p>
          <a:p>
            <a:pPr marL="365760" lvl="1" indent="0">
              <a:buNone/>
            </a:pPr>
            <a:endParaRPr lang="en-US" b="1" dirty="0"/>
          </a:p>
          <a:p>
            <a:pPr marL="365760" lvl="1" indent="0">
              <a:buNone/>
            </a:pPr>
            <a:r>
              <a:rPr lang="en-US" b="1" dirty="0" smtClean="0"/>
              <a:t>The </a:t>
            </a:r>
            <a:r>
              <a:rPr lang="en-US" b="1" dirty="0"/>
              <a:t>most common preservative used is 10% formalin. </a:t>
            </a:r>
            <a:endParaRPr lang="en-US" sz="1600" dirty="0"/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045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87680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>
                <a:solidFill>
                  <a:srgbClr val="FF0000"/>
                </a:solidFill>
                <a:effectLst/>
              </a:rPr>
              <a:t>INDIRECT IMMUNOLOGICAL METHODS</a:t>
            </a:r>
            <a:br>
              <a:rPr lang="en-US" sz="2800" dirty="0">
                <a:solidFill>
                  <a:srgbClr val="FF0000"/>
                </a:solidFill>
                <a:effectLst/>
              </a:rPr>
            </a:b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1- Scanty </a:t>
            </a:r>
            <a:r>
              <a:rPr lang="en-US" dirty="0"/>
              <a:t>infection</a:t>
            </a:r>
            <a:r>
              <a:rPr lang="en-US" dirty="0" smtClean="0"/>
              <a:t>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2- Tissue </a:t>
            </a:r>
            <a:r>
              <a:rPr lang="en-US" dirty="0"/>
              <a:t>parasite having no portal of exit (Hydatid disease</a:t>
            </a:r>
            <a:r>
              <a:rPr lang="en-US" dirty="0" smtClean="0"/>
              <a:t>)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3- Migratory stage:(</a:t>
            </a:r>
            <a:r>
              <a:rPr lang="en-US" dirty="0" err="1"/>
              <a:t>Fasciola</a:t>
            </a:r>
            <a:r>
              <a:rPr lang="en-US" dirty="0"/>
              <a:t>)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4- Chronic </a:t>
            </a:r>
            <a:r>
              <a:rPr lang="en-US" dirty="0" err="1" smtClean="0"/>
              <a:t>infection:fibrosis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Bilharziasis</a:t>
            </a:r>
            <a:r>
              <a:rPr lang="en-US" dirty="0"/>
              <a:t>)</a:t>
            </a: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079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5410200"/>
            <a:ext cx="6512511" cy="638368"/>
          </a:xfrm>
        </p:spPr>
        <p:txBody>
          <a:bodyPr/>
          <a:lstStyle/>
          <a:p>
            <a:pPr marL="0" indent="0" algn="ctr">
              <a:buNone/>
            </a:pPr>
            <a:r>
              <a:rPr lang="en-US" sz="3200" dirty="0">
                <a:solidFill>
                  <a:srgbClr val="FF0000"/>
                </a:solidFill>
                <a:effectLst/>
              </a:rPr>
              <a:t>The commonly used tests are:</a:t>
            </a:r>
            <a:br>
              <a:rPr lang="en-US" sz="3200" dirty="0">
                <a:solidFill>
                  <a:srgbClr val="FF0000"/>
                </a:solidFill>
                <a:effectLst/>
              </a:rPr>
            </a:b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1" dirty="0">
                <a:solidFill>
                  <a:srgbClr val="002060"/>
                </a:solidFill>
                <a:latin typeface="+mj-lt"/>
                <a:ea typeface="Times New Roman"/>
              </a:rPr>
              <a:t>Indirect </a:t>
            </a:r>
            <a:r>
              <a:rPr lang="en-US" sz="2400" b="1" dirty="0" err="1">
                <a:solidFill>
                  <a:srgbClr val="002060"/>
                </a:solidFill>
                <a:latin typeface="+mj-lt"/>
                <a:ea typeface="Times New Roman"/>
              </a:rPr>
              <a:t>Haemagglutination</a:t>
            </a:r>
            <a:r>
              <a:rPr lang="en-US" sz="2400" b="1" dirty="0">
                <a:solidFill>
                  <a:srgbClr val="002060"/>
                </a:solidFill>
                <a:latin typeface="+mj-lt"/>
                <a:ea typeface="Times New Roman"/>
              </a:rPr>
              <a:t> Test (IHA)</a:t>
            </a:r>
            <a:endParaRPr lang="en-US" sz="1800" dirty="0">
              <a:latin typeface="+mj-lt"/>
              <a:ea typeface="Times New Roman"/>
            </a:endParaRP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1" dirty="0">
                <a:solidFill>
                  <a:srgbClr val="002060"/>
                </a:solidFill>
                <a:latin typeface="+mj-lt"/>
                <a:ea typeface="Times New Roman"/>
              </a:rPr>
              <a:t>Indirect Fluorescent Antibody Test (IFA)</a:t>
            </a:r>
            <a:endParaRPr lang="en-US" sz="1800" dirty="0">
              <a:latin typeface="+mj-lt"/>
              <a:ea typeface="Times New Roman"/>
            </a:endParaRP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1" dirty="0">
                <a:solidFill>
                  <a:srgbClr val="002060"/>
                </a:solidFill>
                <a:latin typeface="+mj-lt"/>
                <a:ea typeface="Times New Roman"/>
              </a:rPr>
              <a:t>Enzyme linked </a:t>
            </a:r>
            <a:r>
              <a:rPr lang="en-US" sz="2400" b="1" dirty="0" err="1">
                <a:solidFill>
                  <a:srgbClr val="002060"/>
                </a:solidFill>
                <a:latin typeface="+mj-lt"/>
                <a:ea typeface="Times New Roman"/>
              </a:rPr>
              <a:t>Immunosorbant</a:t>
            </a:r>
            <a:r>
              <a:rPr lang="en-US" sz="2400" b="1" dirty="0">
                <a:solidFill>
                  <a:srgbClr val="002060"/>
                </a:solidFill>
                <a:latin typeface="+mj-lt"/>
                <a:ea typeface="Times New Roman"/>
              </a:rPr>
              <a:t> Assay (ELISA)</a:t>
            </a:r>
            <a:endParaRPr lang="en-US" sz="1800" dirty="0">
              <a:latin typeface="+mj-lt"/>
              <a:ea typeface="Times New Roman"/>
            </a:endParaRP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1" dirty="0">
                <a:solidFill>
                  <a:srgbClr val="002060"/>
                </a:solidFill>
                <a:latin typeface="+mj-lt"/>
                <a:ea typeface="Times New Roman"/>
              </a:rPr>
              <a:t>Complement fixation test (CFT)</a:t>
            </a:r>
            <a:endParaRPr lang="en-US" sz="1800" dirty="0">
              <a:latin typeface="+mj-lt"/>
              <a:ea typeface="Times New Roman"/>
            </a:endParaRP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1" dirty="0">
                <a:solidFill>
                  <a:srgbClr val="002060"/>
                </a:solidFill>
                <a:latin typeface="+mj-lt"/>
                <a:ea typeface="Times New Roman"/>
              </a:rPr>
              <a:t>Agar gel Immunodiffusion (AGID)</a:t>
            </a:r>
            <a:endParaRPr lang="en-US" sz="1800" dirty="0">
              <a:latin typeface="+mj-lt"/>
              <a:ea typeface="Times New Roman"/>
            </a:endParaRPr>
          </a:p>
          <a:p>
            <a:pPr marL="34290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b="1" dirty="0">
                <a:solidFill>
                  <a:srgbClr val="002060"/>
                </a:solidFill>
                <a:latin typeface="+mj-lt"/>
                <a:ea typeface="Times New Roman"/>
              </a:rPr>
              <a:t>Immunodiagnostic strip tests (Dip stick test)</a:t>
            </a:r>
            <a:endParaRPr lang="en-US" sz="1800" dirty="0">
              <a:latin typeface="+mj-lt"/>
              <a:ea typeface="Times New Roman"/>
            </a:endParaRP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858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rgbClr val="FF0000"/>
                </a:solidFill>
                <a:effectLst/>
              </a:rPr>
              <a:t>Subkingdom Protozoa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en-US" b="1" dirty="0"/>
              <a:t>Phylum </a:t>
            </a:r>
            <a:r>
              <a:rPr lang="en-US" b="1" dirty="0" err="1" smtClean="0"/>
              <a:t>Sarcomastigophora</a:t>
            </a:r>
            <a:r>
              <a:rPr lang="en-US" dirty="0" smtClean="0"/>
              <a:t>:</a:t>
            </a:r>
          </a:p>
          <a:p>
            <a:pPr marL="45720" indent="0">
              <a:buNone/>
            </a:pPr>
            <a:r>
              <a:rPr lang="en-US" b="1" dirty="0" smtClean="0"/>
              <a:t>Subphylum – </a:t>
            </a:r>
            <a:r>
              <a:rPr lang="en-US" b="1" dirty="0" err="1" smtClean="0"/>
              <a:t>Mastigophora</a:t>
            </a:r>
            <a:endParaRPr lang="en-US" b="1" dirty="0"/>
          </a:p>
          <a:p>
            <a:pPr marL="45720" indent="0">
              <a:buNone/>
            </a:pPr>
            <a:r>
              <a:rPr lang="en-US" b="1" dirty="0" smtClean="0"/>
              <a:t>Subphylum </a:t>
            </a:r>
            <a:r>
              <a:rPr lang="en-US" b="1" dirty="0"/>
              <a:t>- </a:t>
            </a:r>
            <a:r>
              <a:rPr lang="en-US" b="1" dirty="0" err="1" smtClean="0"/>
              <a:t>Sarcodina</a:t>
            </a:r>
            <a:endParaRPr lang="en-US" dirty="0" smtClean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b="1" dirty="0"/>
              <a:t>Phylum </a:t>
            </a:r>
            <a:r>
              <a:rPr lang="en-US" b="1" dirty="0" err="1" smtClean="0"/>
              <a:t>Apicomplexa</a:t>
            </a:r>
            <a:endParaRPr lang="en-US" b="1" dirty="0" smtClean="0"/>
          </a:p>
          <a:p>
            <a:pPr marL="45720" indent="0">
              <a:buNone/>
            </a:pPr>
            <a:endParaRPr lang="en-US" b="1" dirty="0"/>
          </a:p>
          <a:p>
            <a:pPr marL="45720" indent="0">
              <a:buNone/>
            </a:pPr>
            <a:r>
              <a:rPr lang="en-US" b="1" dirty="0" smtClean="0"/>
              <a:t>Phylum </a:t>
            </a:r>
            <a:r>
              <a:rPr lang="en-US" b="1" dirty="0" err="1" smtClean="0"/>
              <a:t>Ciliophora</a:t>
            </a:r>
            <a:endParaRPr lang="en-US" dirty="0"/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b="1" dirty="0" smtClean="0"/>
              <a:t>Phylum </a:t>
            </a:r>
            <a:r>
              <a:rPr lang="en-US" b="1" dirty="0" err="1"/>
              <a:t>Microspora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88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rgbClr val="FF0000"/>
                </a:solidFill>
                <a:effectLst/>
              </a:rPr>
              <a:t>Subkingdom - </a:t>
            </a:r>
            <a:r>
              <a:rPr lang="en-US" dirty="0" err="1">
                <a:solidFill>
                  <a:srgbClr val="FF0000"/>
                </a:solidFill>
                <a:effectLst/>
              </a:rPr>
              <a:t>Metazoa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/>
              <a:t> </a:t>
            </a:r>
            <a:r>
              <a:rPr lang="en-US" b="1" dirty="0"/>
              <a:t>Phylum </a:t>
            </a:r>
            <a:r>
              <a:rPr lang="en-US" b="1" dirty="0" smtClean="0"/>
              <a:t>– </a:t>
            </a:r>
            <a:r>
              <a:rPr lang="en-US" b="1" dirty="0" err="1" smtClean="0"/>
              <a:t>Nematoda</a:t>
            </a:r>
            <a:endParaRPr lang="en-US" b="1" dirty="0" smtClean="0"/>
          </a:p>
          <a:p>
            <a:pPr marL="45720" indent="0">
              <a:buNone/>
            </a:pPr>
            <a:endParaRPr lang="en-US" b="1" dirty="0"/>
          </a:p>
          <a:p>
            <a:pPr marL="45720" indent="0">
              <a:buNone/>
            </a:pPr>
            <a:r>
              <a:rPr lang="en-US" b="1" dirty="0"/>
              <a:t>Phylum </a:t>
            </a:r>
            <a:r>
              <a:rPr lang="en-US" b="1" dirty="0" smtClean="0"/>
              <a:t>– Platyhelminthes:</a:t>
            </a:r>
          </a:p>
          <a:p>
            <a:pPr marL="45720" indent="0">
              <a:buNone/>
            </a:pPr>
            <a:endParaRPr lang="en-US" b="1" dirty="0"/>
          </a:p>
          <a:p>
            <a:pPr marL="45720" indent="0">
              <a:buNone/>
            </a:pPr>
            <a:r>
              <a:rPr lang="en-US" b="1" dirty="0"/>
              <a:t>Class </a:t>
            </a:r>
            <a:r>
              <a:rPr lang="en-US" b="1" dirty="0" err="1" smtClean="0"/>
              <a:t>Trematoda</a:t>
            </a:r>
            <a:endParaRPr lang="en-US" b="1" dirty="0" smtClean="0"/>
          </a:p>
          <a:p>
            <a:pPr marL="45720" indent="0">
              <a:buNone/>
            </a:pPr>
            <a:endParaRPr lang="en-US" b="1" dirty="0"/>
          </a:p>
          <a:p>
            <a:pPr marL="45720" indent="0">
              <a:buNone/>
            </a:pPr>
            <a:r>
              <a:rPr lang="en-US" b="1" dirty="0"/>
              <a:t>Class </a:t>
            </a:r>
            <a:r>
              <a:rPr lang="en-US" b="1" dirty="0" err="1"/>
              <a:t>Cestoidea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936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4000" dirty="0">
                <a:solidFill>
                  <a:srgbClr val="FF0000"/>
                </a:solidFill>
                <a:effectLst/>
              </a:rPr>
              <a:t>Division (reproduction):</a:t>
            </a:r>
            <a:br>
              <a:rPr lang="en-US" sz="4000" dirty="0">
                <a:solidFill>
                  <a:srgbClr val="FF0000"/>
                </a:solidFill>
                <a:effectLst/>
              </a:rPr>
            </a:b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lvl="0" indent="0">
              <a:buNone/>
            </a:pPr>
            <a:r>
              <a:rPr lang="en-US" dirty="0" smtClean="0"/>
              <a:t>1-Asexual </a:t>
            </a:r>
            <a:r>
              <a:rPr lang="en-US" dirty="0"/>
              <a:t>reproduction:</a:t>
            </a:r>
          </a:p>
          <a:p>
            <a:pPr marL="45720" lvl="0" indent="0">
              <a:buNone/>
            </a:pPr>
            <a:r>
              <a:rPr lang="en-US" dirty="0"/>
              <a:t>Binary fission: </a:t>
            </a:r>
            <a:endParaRPr lang="en-US" dirty="0" smtClean="0"/>
          </a:p>
          <a:p>
            <a:pPr marL="45720" lvl="0" indent="0">
              <a:buNone/>
            </a:pPr>
            <a:r>
              <a:rPr lang="en-US" dirty="0" smtClean="0"/>
              <a:t>Multiple </a:t>
            </a:r>
            <a:r>
              <a:rPr lang="en-US" dirty="0"/>
              <a:t>fission: </a:t>
            </a:r>
            <a:endParaRPr lang="en-US" dirty="0" smtClean="0"/>
          </a:p>
          <a:p>
            <a:pPr marL="45720" lvl="0" indent="0">
              <a:buNone/>
            </a:pPr>
            <a:endParaRPr lang="en-US" dirty="0" smtClean="0"/>
          </a:p>
          <a:p>
            <a:pPr marL="45720" lvl="0" indent="0">
              <a:buNone/>
            </a:pPr>
            <a:r>
              <a:rPr lang="en-US" dirty="0" smtClean="0"/>
              <a:t>2- Sexual </a:t>
            </a:r>
            <a:r>
              <a:rPr lang="en-US" dirty="0"/>
              <a:t>reproduction:</a:t>
            </a:r>
          </a:p>
          <a:p>
            <a:pPr marL="45720" indent="0">
              <a:buNone/>
            </a:pPr>
            <a:r>
              <a:rPr lang="en-US" dirty="0"/>
              <a:t>Union of two gametes following reduction division.</a:t>
            </a: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128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57200"/>
            <a:ext cx="2732689" cy="1905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533400"/>
            <a:ext cx="2714625" cy="1905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27" y="2466109"/>
            <a:ext cx="2844800" cy="1981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08" y="4447309"/>
            <a:ext cx="2498296" cy="18772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447308"/>
            <a:ext cx="2438400" cy="1929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072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953000"/>
            <a:ext cx="6512511" cy="1095568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>
                <a:solidFill>
                  <a:srgbClr val="FF0000"/>
                </a:solidFill>
              </a:rPr>
              <a:t>Definitions: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764280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en-US" sz="2800" dirty="0" smtClean="0"/>
              <a:t>1- Parasite</a:t>
            </a:r>
          </a:p>
          <a:p>
            <a:pPr marL="45720" indent="0">
              <a:buNone/>
            </a:pPr>
            <a:r>
              <a:rPr lang="en-US" sz="2800" dirty="0" smtClean="0"/>
              <a:t>Types of parasites: </a:t>
            </a:r>
          </a:p>
          <a:p>
            <a:pPr marL="45720" indent="0">
              <a:buNone/>
            </a:pPr>
            <a:r>
              <a:rPr lang="en-US" sz="2800" dirty="0"/>
              <a:t>Obligatory </a:t>
            </a:r>
            <a:r>
              <a:rPr lang="en-US" sz="2800" dirty="0" smtClean="0"/>
              <a:t>parasite</a:t>
            </a:r>
          </a:p>
          <a:p>
            <a:pPr marL="45720" indent="0">
              <a:buNone/>
            </a:pPr>
            <a:r>
              <a:rPr lang="en-US" sz="2800" dirty="0"/>
              <a:t>Facultative </a:t>
            </a:r>
            <a:r>
              <a:rPr lang="en-US" sz="2800" dirty="0" smtClean="0"/>
              <a:t>parasite</a:t>
            </a:r>
          </a:p>
          <a:p>
            <a:pPr marL="45720" indent="0">
              <a:buNone/>
            </a:pPr>
            <a:r>
              <a:rPr lang="en-US" sz="2800" dirty="0"/>
              <a:t>Accidental </a:t>
            </a:r>
            <a:r>
              <a:rPr lang="en-US" sz="2800" dirty="0" smtClean="0"/>
              <a:t>parasite</a:t>
            </a:r>
          </a:p>
          <a:p>
            <a:pPr marL="45720" indent="0">
              <a:buNone/>
            </a:pPr>
            <a:r>
              <a:rPr lang="en-US" sz="2800" dirty="0"/>
              <a:t>2</a:t>
            </a:r>
            <a:r>
              <a:rPr lang="en-US" sz="2800" dirty="0" smtClean="0"/>
              <a:t>- Host </a:t>
            </a:r>
          </a:p>
          <a:p>
            <a:pPr marL="45720" indent="0">
              <a:buNone/>
            </a:pPr>
            <a:r>
              <a:rPr lang="en-US" sz="2800" dirty="0" smtClean="0"/>
              <a:t>Types of hosts:</a:t>
            </a:r>
          </a:p>
          <a:p>
            <a:pPr marL="45720" indent="0">
              <a:buNone/>
            </a:pPr>
            <a:r>
              <a:rPr lang="en-US" sz="2800" dirty="0"/>
              <a:t>Definitive </a:t>
            </a:r>
            <a:r>
              <a:rPr lang="en-US" sz="2800" dirty="0" smtClean="0"/>
              <a:t>host</a:t>
            </a:r>
          </a:p>
          <a:p>
            <a:pPr marL="45720" indent="0">
              <a:buNone/>
            </a:pPr>
            <a:r>
              <a:rPr lang="en-US" sz="2800" dirty="0" smtClean="0"/>
              <a:t>Intermediate host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13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1793289" y="5515168"/>
            <a:ext cx="6512511" cy="4743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934200" cy="4450080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3- Life cycle</a:t>
            </a:r>
          </a:p>
          <a:p>
            <a:pPr marL="45720" indent="0">
              <a:buNone/>
            </a:pPr>
            <a:r>
              <a:rPr lang="en-US" dirty="0" smtClean="0"/>
              <a:t>4- Parasitic infection</a:t>
            </a:r>
          </a:p>
          <a:p>
            <a:pPr marL="45720" indent="0">
              <a:buNone/>
            </a:pPr>
            <a:r>
              <a:rPr lang="en-US" dirty="0" smtClean="0"/>
              <a:t>5- Parasitic disease </a:t>
            </a:r>
          </a:p>
          <a:p>
            <a:pPr marL="45720" indent="0">
              <a:buNone/>
            </a:pPr>
            <a:r>
              <a:rPr lang="en-US" dirty="0" smtClean="0"/>
              <a:t>6- Parasitic infestation</a:t>
            </a:r>
          </a:p>
          <a:p>
            <a:pPr marL="45720" indent="0">
              <a:buNone/>
            </a:pPr>
            <a:r>
              <a:rPr lang="en-US" dirty="0" smtClean="0"/>
              <a:t>7- Habitat</a:t>
            </a:r>
          </a:p>
          <a:p>
            <a:pPr marL="45720" indent="0">
              <a:buNone/>
            </a:pPr>
            <a:r>
              <a:rPr lang="en-US" dirty="0" smtClean="0"/>
              <a:t>8- Commensalism</a:t>
            </a:r>
          </a:p>
          <a:p>
            <a:pPr marL="45720" indent="0">
              <a:buNone/>
            </a:pPr>
            <a:r>
              <a:rPr lang="en-US" dirty="0" smtClean="0"/>
              <a:t>9- Symbiosis</a:t>
            </a:r>
          </a:p>
          <a:p>
            <a:pPr marL="45720" indent="0">
              <a:buNone/>
            </a:pPr>
            <a:r>
              <a:rPr lang="en-US" dirty="0" smtClean="0"/>
              <a:t>10- Reservoir host</a:t>
            </a:r>
          </a:p>
          <a:p>
            <a:pPr marL="45720" indent="0">
              <a:buNone/>
            </a:pPr>
            <a:r>
              <a:rPr lang="en-US" dirty="0" smtClean="0"/>
              <a:t>11- Vector: </a:t>
            </a:r>
            <a:r>
              <a:rPr lang="en-US" dirty="0"/>
              <a:t>mechanical </a:t>
            </a:r>
            <a:r>
              <a:rPr lang="en-US" dirty="0" smtClean="0"/>
              <a:t>vector or </a:t>
            </a:r>
            <a:r>
              <a:rPr lang="en-US" dirty="0"/>
              <a:t>biologic vector</a:t>
            </a:r>
          </a:p>
        </p:txBody>
      </p:sp>
    </p:spTree>
    <p:extLst>
      <p:ext uri="{BB962C8B-B14F-4D97-AF65-F5344CB8AC3E}">
        <p14:creationId xmlns:p14="http://schemas.microsoft.com/office/powerpoint/2010/main" val="2809528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687291"/>
            <a:ext cx="6512511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145280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12- carrier </a:t>
            </a:r>
          </a:p>
          <a:p>
            <a:pPr marL="45720" indent="0">
              <a:buNone/>
            </a:pPr>
            <a:r>
              <a:rPr lang="en-US" dirty="0" smtClean="0"/>
              <a:t>13- Zoonosis</a:t>
            </a:r>
          </a:p>
          <a:p>
            <a:pPr marL="45720" indent="0">
              <a:buNone/>
            </a:pPr>
            <a:r>
              <a:rPr lang="en-US" dirty="0" smtClean="0"/>
              <a:t>14- Infective stage</a:t>
            </a:r>
          </a:p>
          <a:p>
            <a:pPr marL="45720" indent="0">
              <a:buNone/>
            </a:pPr>
            <a:r>
              <a:rPr lang="en-US" dirty="0" smtClean="0"/>
              <a:t>15- Diagnostic stage</a:t>
            </a:r>
          </a:p>
          <a:p>
            <a:pPr marL="45720" indent="0">
              <a:buNone/>
            </a:pPr>
            <a:r>
              <a:rPr lang="en-US" dirty="0" smtClean="0"/>
              <a:t>16- Protozoa</a:t>
            </a:r>
          </a:p>
          <a:p>
            <a:pPr marL="45720" indent="0">
              <a:buNone/>
            </a:pPr>
            <a:r>
              <a:rPr lang="en-US" dirty="0" smtClean="0"/>
              <a:t>17- Eukaryote</a:t>
            </a: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397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95300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Sources of infection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145280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en-US" dirty="0" smtClean="0"/>
              <a:t>1- Soil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2- Water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3- Food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4- Insect vector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5- Animals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6- Other persons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7- 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563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95300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Modes of infection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 smtClean="0"/>
              <a:t>1- Oral transmission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2- Skin transmission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3- Vector transmission 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4- Direct transmission</a:t>
            </a: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837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95300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rgbClr val="FF0000"/>
                </a:solidFill>
                <a:effectLst/>
              </a:rPr>
              <a:t>Taxonomy</a:t>
            </a:r>
            <a:br>
              <a:rPr lang="en-US" dirty="0">
                <a:solidFill>
                  <a:srgbClr val="FF0000"/>
                </a:solidFill>
                <a:effectLst/>
              </a:rPr>
            </a:br>
            <a:endParaRPr lang="en-US" b="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3957634"/>
              </p:ext>
            </p:extLst>
          </p:nvPr>
        </p:nvGraphicFramePr>
        <p:xfrm>
          <a:off x="961925" y="685800"/>
          <a:ext cx="7203701" cy="426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مستند" r:id="rId3" imgW="5362262" imgH="3175958" progId="Word.Document.12">
                  <p:embed/>
                </p:oleObj>
              </mc:Choice>
              <mc:Fallback>
                <p:oleObj name="مستند" r:id="rId3" imgW="5362262" imgH="31759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1925" y="685800"/>
                        <a:ext cx="7203701" cy="426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9075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5861484"/>
              </p:ext>
            </p:extLst>
          </p:nvPr>
        </p:nvGraphicFramePr>
        <p:xfrm>
          <a:off x="533400" y="838200"/>
          <a:ext cx="7897830" cy="399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مستند" r:id="rId3" imgW="5362262" imgH="2710851" progId="Word.Document.12">
                  <p:embed/>
                </p:oleObj>
              </mc:Choice>
              <mc:Fallback>
                <p:oleObj name="مستند" r:id="rId3" imgW="5362262" imgH="271085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3400" y="838200"/>
                        <a:ext cx="7897830" cy="3993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46056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65</TotalTime>
  <Words>330</Words>
  <Application>Microsoft Office PowerPoint</Application>
  <PresentationFormat>On-screen Show (4:3)</PresentationFormat>
  <Paragraphs>116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Slipstream</vt:lpstr>
      <vt:lpstr>مستند</vt:lpstr>
      <vt:lpstr>Medical Parasitology</vt:lpstr>
      <vt:lpstr>PowerPoint Presentation</vt:lpstr>
      <vt:lpstr>Definitions:</vt:lpstr>
      <vt:lpstr>PowerPoint Presentation</vt:lpstr>
      <vt:lpstr>PowerPoint Presentation</vt:lpstr>
      <vt:lpstr>Sources of infection</vt:lpstr>
      <vt:lpstr>Modes of infection</vt:lpstr>
      <vt:lpstr>Taxonomy </vt:lpstr>
      <vt:lpstr>PowerPoint Presentation</vt:lpstr>
      <vt:lpstr>PowerPoint Presentation</vt:lpstr>
      <vt:lpstr>Collection of the specimens: </vt:lpstr>
      <vt:lpstr>PowerPoint Presentation</vt:lpstr>
      <vt:lpstr>PowerPoint Presentation</vt:lpstr>
      <vt:lpstr>Preservation of stool specimens:  </vt:lpstr>
      <vt:lpstr>INDIRECT IMMUNOLOGICAL METHODS </vt:lpstr>
      <vt:lpstr>The commonly used tests are: </vt:lpstr>
      <vt:lpstr>Subkingdom Protozoa</vt:lpstr>
      <vt:lpstr>Subkingdom - Metazoa</vt:lpstr>
      <vt:lpstr>Division (reproduction):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Parasitology</dc:title>
  <dc:creator>user</dc:creator>
  <cp:lastModifiedBy>Danah Alturbak</cp:lastModifiedBy>
  <cp:revision>11</cp:revision>
  <dcterms:created xsi:type="dcterms:W3CDTF">2016-01-23T19:08:14Z</dcterms:created>
  <dcterms:modified xsi:type="dcterms:W3CDTF">2016-01-24T04:31:02Z</dcterms:modified>
</cp:coreProperties>
</file>