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7" r:id="rId2"/>
    <p:sldId id="269" r:id="rId3"/>
    <p:sldId id="270" r:id="rId4"/>
    <p:sldId id="271" r:id="rId5"/>
    <p:sldId id="272" r:id="rId6"/>
    <p:sldId id="273" r:id="rId7"/>
    <p:sldId id="274" r:id="rId8"/>
    <p:sldId id="281" r:id="rId9"/>
    <p:sldId id="275" r:id="rId10"/>
    <p:sldId id="276" r:id="rId11"/>
    <p:sldId id="277" r:id="rId12"/>
    <p:sldId id="278" r:id="rId13"/>
    <p:sldId id="279" r:id="rId14"/>
    <p:sldId id="280" r:id="rId15"/>
    <p:sldId id="256" r:id="rId16"/>
    <p:sldId id="282" r:id="rId17"/>
    <p:sldId id="258" r:id="rId18"/>
    <p:sldId id="283" r:id="rId19"/>
    <p:sldId id="260" r:id="rId20"/>
    <p:sldId id="262" r:id="rId21"/>
    <p:sldId id="264" r:id="rId22"/>
    <p:sldId id="286" r:id="rId23"/>
    <p:sldId id="288" r:id="rId24"/>
    <p:sldId id="287" r:id="rId25"/>
    <p:sldId id="265" r:id="rId26"/>
    <p:sldId id="284" r:id="rId27"/>
    <p:sldId id="285" r:id="rId28"/>
    <p:sldId id="26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3B28F-1843-4809-8570-D0B998A77860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6CEB5-4207-4C74-B93F-515B61DC8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Princess Sumaya University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4241 - Digital Logic Design</a:t>
            </a: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75B6-BE1F-4EC5-AF91-0E11CBB1125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B3794-6E39-440D-ABDF-D1BCC77F4A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" y="2024063"/>
            <a:ext cx="7383463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4518025" y="2759075"/>
            <a:ext cx="274638" cy="274638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3984625" y="2657475"/>
            <a:ext cx="365125" cy="3651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>
            <a:off x="3806825" y="2035175"/>
            <a:ext cx="311150" cy="650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3184525" y="1628775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Number of words</a:t>
            </a: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 flipV="1">
            <a:off x="4797425" y="2924175"/>
            <a:ext cx="1143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5699125" y="3314700"/>
            <a:ext cx="237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Size of word</a:t>
            </a: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503238" y="1016000"/>
            <a:ext cx="75247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indent="-173038" algn="just">
              <a:buFontTx/>
              <a:buChar char="•"/>
            </a:pPr>
            <a:r>
              <a:rPr lang="en-US">
                <a:ea typeface="Arial Unicode MS" pitchFamily="34" charset="-128"/>
                <a:cs typeface="Arial Unicode MS" pitchFamily="34" charset="-128"/>
              </a:rPr>
              <a:t>A block diagram of a ROM consisting of </a:t>
            </a:r>
            <a:r>
              <a:rPr lang="en-US" i="1"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inputs and </a:t>
            </a:r>
            <a:r>
              <a:rPr lang="en-US" i="1"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outputs is shown below.</a:t>
            </a: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>
              <a:buFontTx/>
              <a:buChar char="•"/>
            </a:pPr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/>
            <a:r>
              <a:rPr lang="en-US">
                <a:ea typeface="Arial Unicode MS" pitchFamily="34" charset="-128"/>
                <a:cs typeface="Arial Unicode MS" pitchFamily="34" charset="-128"/>
              </a:rPr>
              <a:t>The inputs provide the address for memory, and the outputs give the data bits of the stored word that is selected by the address.</a:t>
            </a:r>
          </a:p>
          <a:p>
            <a:pPr marL="173038" indent="-173038" algn="just"/>
            <a:endParaRPr lang="en-US">
              <a:ea typeface="Arial Unicode MS" pitchFamily="34" charset="-128"/>
              <a:cs typeface="Arial Unicode MS" pitchFamily="34" charset="-128"/>
            </a:endParaRPr>
          </a:p>
          <a:p>
            <a:pPr marL="173038" indent="-173038" algn="just"/>
            <a:r>
              <a:rPr lang="en-US">
                <a:ea typeface="Arial Unicode MS" pitchFamily="34" charset="-128"/>
                <a:cs typeface="Arial Unicode MS" pitchFamily="34" charset="-128"/>
              </a:rPr>
              <a:t>The number of words in a ROM is determined from the fact that k address input lines are needed to specify 2</a:t>
            </a:r>
            <a:r>
              <a:rPr lang="en-US" i="1" baseline="52000"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words.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25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 (PLA)</a:t>
            </a:r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4032250" y="728663"/>
            <a:ext cx="4953000" cy="4800600"/>
            <a:chOff x="1872" y="336"/>
            <a:chExt cx="2535" cy="2061"/>
          </a:xfrm>
        </p:grpSpPr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72" y="336"/>
              <a:ext cx="2535" cy="2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9"/>
            <p:cNvGrpSpPr>
              <a:grpSpLocks/>
            </p:cNvGrpSpPr>
            <p:nvPr/>
          </p:nvGrpSpPr>
          <p:grpSpPr bwMode="auto">
            <a:xfrm flipV="1">
              <a:off x="2626" y="1031"/>
              <a:ext cx="56" cy="47"/>
              <a:chOff x="2303" y="1570"/>
              <a:chExt cx="145" cy="0"/>
            </a:xfrm>
          </p:grpSpPr>
          <p:sp>
            <p:nvSpPr>
              <p:cNvPr id="28726" name="Line 1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7" name="Line 1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 flipV="1">
              <a:off x="2714" y="1036"/>
              <a:ext cx="56" cy="47"/>
              <a:chOff x="2303" y="1570"/>
              <a:chExt cx="145" cy="0"/>
            </a:xfrm>
          </p:grpSpPr>
          <p:sp>
            <p:nvSpPr>
              <p:cNvPr id="28724" name="Line 1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5" name="Line 1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 flipV="1">
              <a:off x="2716" y="1253"/>
              <a:ext cx="56" cy="47"/>
              <a:chOff x="2303" y="1570"/>
              <a:chExt cx="145" cy="0"/>
            </a:xfrm>
          </p:grpSpPr>
          <p:sp>
            <p:nvSpPr>
              <p:cNvPr id="28722" name="Line 1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3" name="Line 1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18"/>
            <p:cNvGrpSpPr>
              <a:grpSpLocks/>
            </p:cNvGrpSpPr>
            <p:nvPr/>
          </p:nvGrpSpPr>
          <p:grpSpPr bwMode="auto">
            <a:xfrm flipV="1">
              <a:off x="2364" y="1253"/>
              <a:ext cx="56" cy="47"/>
              <a:chOff x="2303" y="1570"/>
              <a:chExt cx="145" cy="0"/>
            </a:xfrm>
          </p:grpSpPr>
          <p:sp>
            <p:nvSpPr>
              <p:cNvPr id="28720" name="Line 1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1" name="Line 2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 flipV="1">
              <a:off x="2364" y="1469"/>
              <a:ext cx="56" cy="47"/>
              <a:chOff x="2303" y="1570"/>
              <a:chExt cx="145" cy="0"/>
            </a:xfrm>
          </p:grpSpPr>
          <p:sp>
            <p:nvSpPr>
              <p:cNvPr id="28718" name="Line 2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9" name="Line 2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 bwMode="auto">
            <a:xfrm flipV="1">
              <a:off x="2538" y="1470"/>
              <a:ext cx="56" cy="47"/>
              <a:chOff x="2303" y="1570"/>
              <a:chExt cx="145" cy="0"/>
            </a:xfrm>
          </p:grpSpPr>
          <p:sp>
            <p:nvSpPr>
              <p:cNvPr id="28716" name="Line 2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7" name="Line 2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 flipV="1">
              <a:off x="2450" y="1681"/>
              <a:ext cx="56" cy="47"/>
              <a:chOff x="2303" y="1570"/>
              <a:chExt cx="145" cy="0"/>
            </a:xfrm>
          </p:grpSpPr>
          <p:sp>
            <p:nvSpPr>
              <p:cNvPr id="28714" name="Line 2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5" name="Line 2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 flipV="1">
              <a:off x="2538" y="1683"/>
              <a:ext cx="56" cy="47"/>
              <a:chOff x="2303" y="1570"/>
              <a:chExt cx="145" cy="0"/>
            </a:xfrm>
          </p:grpSpPr>
          <p:sp>
            <p:nvSpPr>
              <p:cNvPr id="28712" name="Line 31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3" name="Line 32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 flipV="1">
              <a:off x="2802" y="1683"/>
              <a:ext cx="56" cy="47"/>
              <a:chOff x="2303" y="1570"/>
              <a:chExt cx="145" cy="0"/>
            </a:xfrm>
          </p:grpSpPr>
          <p:sp>
            <p:nvSpPr>
              <p:cNvPr id="28710" name="Line 34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1" name="Line 35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39"/>
            <p:cNvGrpSpPr>
              <a:grpSpLocks/>
            </p:cNvGrpSpPr>
            <p:nvPr/>
          </p:nvGrpSpPr>
          <p:grpSpPr bwMode="auto">
            <a:xfrm flipV="1">
              <a:off x="3494" y="1036"/>
              <a:ext cx="56" cy="47"/>
              <a:chOff x="2303" y="1570"/>
              <a:chExt cx="145" cy="0"/>
            </a:xfrm>
          </p:grpSpPr>
          <p:sp>
            <p:nvSpPr>
              <p:cNvPr id="28708" name="Line 4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9" name="Line 4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42"/>
            <p:cNvGrpSpPr>
              <a:grpSpLocks/>
            </p:cNvGrpSpPr>
            <p:nvPr/>
          </p:nvGrpSpPr>
          <p:grpSpPr bwMode="auto">
            <a:xfrm flipV="1">
              <a:off x="3494" y="1253"/>
              <a:ext cx="56" cy="47"/>
              <a:chOff x="2303" y="1570"/>
              <a:chExt cx="145" cy="0"/>
            </a:xfrm>
          </p:grpSpPr>
          <p:sp>
            <p:nvSpPr>
              <p:cNvPr id="28706" name="Line 4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7" name="Line 4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45"/>
            <p:cNvGrpSpPr>
              <a:grpSpLocks/>
            </p:cNvGrpSpPr>
            <p:nvPr/>
          </p:nvGrpSpPr>
          <p:grpSpPr bwMode="auto">
            <a:xfrm flipV="1">
              <a:off x="3316" y="1253"/>
              <a:ext cx="56" cy="47"/>
              <a:chOff x="2303" y="1570"/>
              <a:chExt cx="145" cy="0"/>
            </a:xfrm>
          </p:grpSpPr>
          <p:sp>
            <p:nvSpPr>
              <p:cNvPr id="28704" name="Line 4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5" name="Line 4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48"/>
            <p:cNvGrpSpPr>
              <a:grpSpLocks/>
            </p:cNvGrpSpPr>
            <p:nvPr/>
          </p:nvGrpSpPr>
          <p:grpSpPr bwMode="auto">
            <a:xfrm flipV="1">
              <a:off x="3316" y="1473"/>
              <a:ext cx="56" cy="47"/>
              <a:chOff x="2303" y="1570"/>
              <a:chExt cx="145" cy="0"/>
            </a:xfrm>
          </p:grpSpPr>
          <p:sp>
            <p:nvSpPr>
              <p:cNvPr id="28702" name="Line 4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3" name="Line 5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51"/>
            <p:cNvGrpSpPr>
              <a:grpSpLocks/>
            </p:cNvGrpSpPr>
            <p:nvPr/>
          </p:nvGrpSpPr>
          <p:grpSpPr bwMode="auto">
            <a:xfrm flipV="1">
              <a:off x="3492" y="1681"/>
              <a:ext cx="56" cy="47"/>
              <a:chOff x="2303" y="1570"/>
              <a:chExt cx="145" cy="0"/>
            </a:xfrm>
          </p:grpSpPr>
          <p:sp>
            <p:nvSpPr>
              <p:cNvPr id="28700" name="Line 5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1" name="Line 5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" name="Group 54"/>
            <p:cNvGrpSpPr>
              <a:grpSpLocks/>
            </p:cNvGrpSpPr>
            <p:nvPr/>
          </p:nvGrpSpPr>
          <p:grpSpPr bwMode="auto">
            <a:xfrm flipV="1">
              <a:off x="3818" y="1837"/>
              <a:ext cx="56" cy="47"/>
              <a:chOff x="2303" y="1570"/>
              <a:chExt cx="145" cy="0"/>
            </a:xfrm>
          </p:grpSpPr>
          <p:sp>
            <p:nvSpPr>
              <p:cNvPr id="28698" name="Line 55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9" name="Line 56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57"/>
            <p:cNvGrpSpPr>
              <a:grpSpLocks/>
            </p:cNvGrpSpPr>
            <p:nvPr/>
          </p:nvGrpSpPr>
          <p:grpSpPr bwMode="auto">
            <a:xfrm flipV="1">
              <a:off x="3660" y="1933"/>
              <a:ext cx="56" cy="47"/>
              <a:chOff x="2303" y="1570"/>
              <a:chExt cx="145" cy="0"/>
            </a:xfrm>
          </p:grpSpPr>
          <p:sp>
            <p:nvSpPr>
              <p:cNvPr id="28696" name="Line 58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7" name="Line 59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53" name="Picture 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4105275"/>
            <a:ext cx="54229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 Box 62"/>
          <p:cNvSpPr txBox="1">
            <a:spLocks noChangeArrowheads="1"/>
          </p:cNvSpPr>
          <p:nvPr/>
        </p:nvSpPr>
        <p:spPr bwMode="auto">
          <a:xfrm>
            <a:off x="304800" y="19812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=</a:t>
            </a:r>
            <a:r>
              <a:rPr lang="en-US" i="1"/>
              <a:t>AB</a:t>
            </a:r>
            <a:r>
              <a:rPr lang="en-US" baseline="30000"/>
              <a:t>\</a:t>
            </a:r>
            <a:r>
              <a:rPr lang="en-US"/>
              <a:t>+</a:t>
            </a:r>
            <a:r>
              <a:rPr lang="en-US" i="1"/>
              <a:t>AC</a:t>
            </a:r>
            <a:r>
              <a:rPr lang="en-US"/>
              <a:t>+</a:t>
            </a:r>
            <a:r>
              <a:rPr lang="en-US" i="1"/>
              <a:t>A</a:t>
            </a:r>
            <a:r>
              <a:rPr lang="en-US" baseline="30000"/>
              <a:t>\</a:t>
            </a:r>
            <a:r>
              <a:rPr lang="en-US" i="1"/>
              <a:t>BC</a:t>
            </a:r>
            <a:r>
              <a:rPr lang="en-US" baseline="30000"/>
              <a:t>\</a:t>
            </a:r>
          </a:p>
        </p:txBody>
      </p:sp>
      <p:sp>
        <p:nvSpPr>
          <p:cNvPr id="55" name="Text Box 63"/>
          <p:cNvSpPr txBox="1">
            <a:spLocks noChangeArrowheads="1"/>
          </p:cNvSpPr>
          <p:nvPr/>
        </p:nvSpPr>
        <p:spPr bwMode="auto">
          <a:xfrm>
            <a:off x="304800" y="24765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=(</a:t>
            </a:r>
            <a:r>
              <a:rPr lang="en-US" i="1"/>
              <a:t>AC</a:t>
            </a:r>
            <a:r>
              <a:rPr lang="en-US"/>
              <a:t>+</a:t>
            </a:r>
            <a:r>
              <a:rPr lang="en-US" i="1"/>
              <a:t>BC</a:t>
            </a:r>
            <a:r>
              <a:rPr lang="en-US"/>
              <a:t>)</a:t>
            </a:r>
            <a:r>
              <a:rPr lang="en-US" baseline="30000"/>
              <a:t>\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 (PLA)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39750" y="1052513"/>
            <a:ext cx="792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Example 7.2 :</a:t>
            </a:r>
            <a:r>
              <a:rPr lang="en-US"/>
              <a:t>Implement the following two Boolean functions with a PLA:</a:t>
            </a:r>
          </a:p>
          <a:p>
            <a:pPr lvl="4"/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(</a:t>
            </a:r>
            <a:r>
              <a:rPr lang="en-US" i="1"/>
              <a:t>A, B, C</a:t>
            </a:r>
            <a:r>
              <a:rPr lang="en-US"/>
              <a:t>)</a:t>
            </a:r>
            <a:r>
              <a:rPr lang="en-US" i="1"/>
              <a:t> </a:t>
            </a:r>
            <a:r>
              <a:rPr lang="en-US"/>
              <a:t>= </a:t>
            </a:r>
            <a:r>
              <a:rPr lang="en-US">
                <a:sym typeface="Symbol" charset="2"/>
              </a:rPr>
              <a:t></a:t>
            </a:r>
            <a:r>
              <a:rPr lang="en-US"/>
              <a:t>(0,1,2,4)</a:t>
            </a:r>
          </a:p>
          <a:p>
            <a:pPr lvl="4"/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(</a:t>
            </a:r>
            <a:r>
              <a:rPr lang="en-US" i="1"/>
              <a:t>A, B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/>
              <a:t>) = </a:t>
            </a:r>
            <a:r>
              <a:rPr lang="en-US">
                <a:sym typeface="Symbol" charset="2"/>
              </a:rPr>
              <a:t></a:t>
            </a:r>
            <a:r>
              <a:rPr lang="en-US"/>
              <a:t>(0,5,6,7)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819400"/>
            <a:ext cx="2808288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0713" y="2805113"/>
            <a:ext cx="284003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27050" y="2500313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5453063" y="2513013"/>
            <a:ext cx="47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87350" y="5091113"/>
            <a:ext cx="2659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>
                <a:solidFill>
                  <a:srgbClr val="FF0000"/>
                </a:solidFill>
              </a:rPr>
              <a:t>= 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+B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492250" y="3541713"/>
            <a:ext cx="177800" cy="838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377950" y="3490913"/>
            <a:ext cx="8763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 flipH="1">
            <a:off x="1263650" y="3440113"/>
            <a:ext cx="457200" cy="457200"/>
          </a:xfrm>
          <a:custGeom>
            <a:avLst/>
            <a:gdLst>
              <a:gd name="T0" fmla="*/ 288 w 288"/>
              <a:gd name="T1" fmla="*/ 0 h 192"/>
              <a:gd name="T2" fmla="*/ 0 w 288"/>
              <a:gd name="T3" fmla="*/ 0 h 192"/>
              <a:gd name="T4" fmla="*/ 0 w 288"/>
              <a:gd name="T5" fmla="*/ 192 h 192"/>
              <a:gd name="T6" fmla="*/ 288 w 288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92"/>
              <a:gd name="T14" fmla="*/ 288 w 288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92">
                <a:moveTo>
                  <a:pt x="288" y="0"/>
                </a:moveTo>
                <a:lnTo>
                  <a:pt x="0" y="0"/>
                </a:ln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3194050" y="3440113"/>
            <a:ext cx="457200" cy="457200"/>
          </a:xfrm>
          <a:custGeom>
            <a:avLst/>
            <a:gdLst>
              <a:gd name="T0" fmla="*/ 288 w 288"/>
              <a:gd name="T1" fmla="*/ 0 h 192"/>
              <a:gd name="T2" fmla="*/ 0 w 288"/>
              <a:gd name="T3" fmla="*/ 0 h 192"/>
              <a:gd name="T4" fmla="*/ 0 w 288"/>
              <a:gd name="T5" fmla="*/ 192 h 192"/>
              <a:gd name="T6" fmla="*/ 288 w 288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92"/>
              <a:gd name="T14" fmla="*/ 288 w 288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92">
                <a:moveTo>
                  <a:pt x="288" y="0"/>
                </a:moveTo>
                <a:lnTo>
                  <a:pt x="0" y="0"/>
                </a:lnTo>
                <a:lnTo>
                  <a:pt x="0" y="192"/>
                </a:lnTo>
                <a:lnTo>
                  <a:pt x="288" y="192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2546350" y="3516313"/>
            <a:ext cx="304800" cy="8509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2012950" y="4100513"/>
            <a:ext cx="7874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2622550" y="4164013"/>
            <a:ext cx="787400" cy="3048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6902450" y="4075113"/>
            <a:ext cx="7874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7512050" y="4138613"/>
            <a:ext cx="7874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6330950" y="3516313"/>
            <a:ext cx="304800" cy="330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6889750" y="3478213"/>
            <a:ext cx="7874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7499350" y="3541713"/>
            <a:ext cx="787400" cy="3048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6318250" y="4100513"/>
            <a:ext cx="330200" cy="3302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387350" y="5548313"/>
            <a:ext cx="2576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= (AB+AC+BC)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5645150" y="5091113"/>
            <a:ext cx="270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= AB+AC+A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5645150" y="5548313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= (A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B+A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C+AB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  <a:r>
              <a:rPr lang="en-US">
                <a:solidFill>
                  <a:srgbClr val="0000FF"/>
                </a:solidFill>
              </a:rPr>
              <a:t>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5975350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Array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450" y="1557338"/>
            <a:ext cx="3062288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627313" y="1016000"/>
            <a:ext cx="2576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00FF"/>
                </a:solidFill>
              </a:rPr>
              <a:t>F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= (AB+AC+BC)</a:t>
            </a:r>
            <a:r>
              <a:rPr lang="en-US" baseline="30000">
                <a:solidFill>
                  <a:srgbClr val="0000FF"/>
                </a:solidFill>
              </a:rPr>
              <a:t>\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555875" y="1520825"/>
            <a:ext cx="278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FF0000"/>
                </a:solidFill>
              </a:rPr>
              <a:t>F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>
                <a:solidFill>
                  <a:srgbClr val="FF0000"/>
                </a:solidFill>
              </a:rPr>
              <a:t>=  AB+AC+A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30000">
                <a:solidFill>
                  <a:srgbClr val="FF0000"/>
                </a:solidFill>
              </a:rPr>
              <a:t>\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876256" y="2852936"/>
            <a:ext cx="1872208" cy="1008112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bg1"/>
              </a:buClr>
              <a:buSzTx/>
              <a:buFont typeface="Arial" pitchFamily="34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228600" y="2057400"/>
            <a:ext cx="5400675" cy="4308475"/>
            <a:chOff x="436492" y="1449429"/>
            <a:chExt cx="6815137" cy="5510213"/>
          </a:xfrm>
        </p:grpSpPr>
        <p:pic>
          <p:nvPicPr>
            <p:cNvPr id="68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6492" y="1449429"/>
              <a:ext cx="6815137" cy="551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Text Box 74"/>
            <p:cNvSpPr txBox="1">
              <a:spLocks noChangeArrowheads="1"/>
            </p:cNvSpPr>
            <p:nvPr/>
          </p:nvSpPr>
          <p:spPr bwMode="auto">
            <a:xfrm>
              <a:off x="4965700" y="28194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AB</a:t>
              </a:r>
            </a:p>
          </p:txBody>
        </p:sp>
        <p:sp>
          <p:nvSpPr>
            <p:cNvPr id="85" name="Text Box 75"/>
            <p:cNvSpPr txBox="1">
              <a:spLocks noChangeArrowheads="1"/>
            </p:cNvSpPr>
            <p:nvPr/>
          </p:nvSpPr>
          <p:spPr bwMode="auto">
            <a:xfrm>
              <a:off x="4940300" y="34163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AC</a:t>
              </a:r>
            </a:p>
          </p:txBody>
        </p:sp>
        <p:sp>
          <p:nvSpPr>
            <p:cNvPr id="86" name="Text Box 76"/>
            <p:cNvSpPr txBox="1">
              <a:spLocks noChangeArrowheads="1"/>
            </p:cNvSpPr>
            <p:nvPr/>
          </p:nvSpPr>
          <p:spPr bwMode="auto">
            <a:xfrm>
              <a:off x="4940300" y="4000500"/>
              <a:ext cx="68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BC</a:t>
              </a:r>
            </a:p>
          </p:txBody>
        </p:sp>
        <p:sp>
          <p:nvSpPr>
            <p:cNvPr id="87" name="Text Box 77"/>
            <p:cNvSpPr txBox="1">
              <a:spLocks noChangeArrowheads="1"/>
            </p:cNvSpPr>
            <p:nvPr/>
          </p:nvSpPr>
          <p:spPr bwMode="auto">
            <a:xfrm>
              <a:off x="4965700" y="4572000"/>
              <a:ext cx="13589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A</a:t>
              </a:r>
              <a:r>
                <a:rPr lang="en-US" baseline="30000"/>
                <a:t>\</a:t>
              </a:r>
              <a:r>
                <a:rPr lang="en-US"/>
                <a:t>B</a:t>
              </a:r>
              <a:r>
                <a:rPr lang="en-US" baseline="30000"/>
                <a:t>\</a:t>
              </a:r>
              <a:r>
                <a:rPr lang="en-US"/>
                <a:t>C</a:t>
              </a:r>
              <a:r>
                <a:rPr lang="en-US" baseline="30000"/>
                <a:t>\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5756" y="296652"/>
            <a:ext cx="4914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56992"/>
            <a:ext cx="48672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jobs\Marries\copyright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6172200"/>
            <a:ext cx="1644650" cy="531813"/>
          </a:xfrm>
          <a:prstGeom prst="rect">
            <a:avLst/>
          </a:prstGeom>
          <a:noFill/>
        </p:spPr>
      </p:pic>
      <p:pic>
        <p:nvPicPr>
          <p:cNvPr id="18436" name="Picture 4" descr="C:\jobs\Marries\ch07\tiff\AACFLSN0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0"/>
            <a:ext cx="4570413" cy="6802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381000"/>
            <a:ext cx="63663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799" y="3886200"/>
            <a:ext cx="62484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381000"/>
            <a:ext cx="63663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0574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 flipH="1">
            <a:off x="1752600" y="2133600"/>
            <a:ext cx="762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19050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799" y="3886200"/>
            <a:ext cx="62484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648200"/>
            <a:ext cx="3448050" cy="45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1600200" y="4724400"/>
            <a:ext cx="152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00200" y="4691390"/>
            <a:ext cx="3810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14</a:t>
            </a:r>
            <a:endParaRPr lang="en-US" sz="1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135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135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2595563"/>
            <a:ext cx="8915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2819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2^15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943600" y="3200400"/>
            <a:ext cx="2286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763000" cy="159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38400"/>
            <a:ext cx="7324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Read Only Memory (ROM)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87338" y="873125"/>
            <a:ext cx="86233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Draw a 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32 </a:t>
            </a:r>
            <a:r>
              <a:rPr lang="en-US" dirty="0">
                <a:ea typeface="Arial Unicode MS" pitchFamily="34" charset="-128"/>
                <a:cs typeface="Arial Unicode MS" pitchFamily="34" charset="-128"/>
                <a:sym typeface="Symbol" charset="2"/>
              </a:rPr>
              <a:t>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8 ROM. The unit consists of 32 words of 8 bits each.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9144000" cy="336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0"/>
            <a:ext cx="3381375" cy="283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13716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dirty="0" smtClean="0"/>
              <a:t>Without minimizing</a:t>
            </a:r>
          </a:p>
          <a:p>
            <a:pPr marL="342900" indent="-342900">
              <a:buAutoNum type="alphaUcParenR"/>
            </a:pPr>
            <a:r>
              <a:rPr lang="en-US" dirty="0" smtClean="0"/>
              <a:t>With minimizing 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788" y="890588"/>
            <a:ext cx="568642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dirty="0" smtClean="0"/>
              <a:t>Without minimizing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2638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89304"/>
            <a:ext cx="4632659" cy="656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3048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B) With minimizing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229600" cy="38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598859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50149" r="50292"/>
          <a:stretch>
            <a:fillRect/>
          </a:stretch>
        </p:blipFill>
        <p:spPr bwMode="auto">
          <a:xfrm>
            <a:off x="6705600" y="152400"/>
            <a:ext cx="22860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6677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5348288" cy="486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1507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04925"/>
            <a:ext cx="8588375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98"/>
          <p:cNvGrpSpPr>
            <a:grpSpLocks/>
          </p:cNvGrpSpPr>
          <p:nvPr/>
        </p:nvGrpSpPr>
        <p:grpSpPr bwMode="auto">
          <a:xfrm>
            <a:off x="971550" y="2024063"/>
            <a:ext cx="7127875" cy="4519612"/>
            <a:chOff x="1007604" y="2096852"/>
            <a:chExt cx="7127875" cy="4519612"/>
          </a:xfrm>
        </p:grpSpPr>
        <p:pic>
          <p:nvPicPr>
            <p:cNvPr id="2253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7604" y="2096852"/>
              <a:ext cx="7127875" cy="451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656013" y="2492375"/>
              <a:ext cx="230187" cy="0"/>
              <a:chOff x="2303" y="1570"/>
              <a:chExt cx="145" cy="0"/>
            </a:xfrm>
          </p:grpSpPr>
          <p:sp>
            <p:nvSpPr>
              <p:cNvPr id="22628" name="Line 10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9" name="Line 11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4799013" y="2497138"/>
              <a:ext cx="230187" cy="0"/>
              <a:chOff x="2303" y="1570"/>
              <a:chExt cx="145" cy="0"/>
            </a:xfrm>
          </p:grpSpPr>
          <p:sp>
            <p:nvSpPr>
              <p:cNvPr id="22626" name="Line 13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7" name="Line 14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5370513" y="2497138"/>
              <a:ext cx="230187" cy="0"/>
              <a:chOff x="2303" y="1570"/>
              <a:chExt cx="145" cy="0"/>
            </a:xfrm>
          </p:grpSpPr>
          <p:sp>
            <p:nvSpPr>
              <p:cNvPr id="22624" name="Line 16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5" name="Line 17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6513513" y="2497138"/>
              <a:ext cx="230187" cy="0"/>
              <a:chOff x="2303" y="1570"/>
              <a:chExt cx="145" cy="0"/>
            </a:xfrm>
          </p:grpSpPr>
          <p:sp>
            <p:nvSpPr>
              <p:cNvPr id="22622" name="Line 19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3" name="Line 20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7086600" y="2501900"/>
              <a:ext cx="230188" cy="0"/>
              <a:chOff x="2303" y="1570"/>
              <a:chExt cx="145" cy="0"/>
            </a:xfrm>
          </p:grpSpPr>
          <p:sp>
            <p:nvSpPr>
              <p:cNvPr id="22620" name="Line 22"/>
              <p:cNvSpPr>
                <a:spLocks noChangeShapeType="1"/>
              </p:cNvSpPr>
              <p:nvPr/>
            </p:nvSpPr>
            <p:spPr bwMode="auto">
              <a:xfrm rot="2700000" flipH="1">
                <a:off x="2303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1" name="Line 23"/>
              <p:cNvSpPr>
                <a:spLocks noChangeShapeType="1"/>
              </p:cNvSpPr>
              <p:nvPr/>
            </p:nvSpPr>
            <p:spPr bwMode="auto">
              <a:xfrm rot="-2700000">
                <a:off x="2304" y="157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3657600" y="2781300"/>
              <a:ext cx="4241800" cy="2286000"/>
              <a:chOff x="2304" y="1752"/>
              <a:chExt cx="2672" cy="1440"/>
            </a:xfrm>
          </p:grpSpPr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3382" y="1752"/>
                <a:ext cx="145" cy="0"/>
                <a:chOff x="2303" y="1570"/>
                <a:chExt cx="145" cy="0"/>
              </a:xfrm>
            </p:grpSpPr>
            <p:sp>
              <p:nvSpPr>
                <p:cNvPr id="22618" name="Line 2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9" name="Line 2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3743" y="1755"/>
                <a:ext cx="145" cy="0"/>
                <a:chOff x="2303" y="1570"/>
                <a:chExt cx="145" cy="0"/>
              </a:xfrm>
            </p:grpSpPr>
            <p:sp>
              <p:nvSpPr>
                <p:cNvPr id="22616" name="Line 2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7" name="Line 3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31"/>
              <p:cNvGrpSpPr>
                <a:grpSpLocks/>
              </p:cNvGrpSpPr>
              <p:nvPr/>
            </p:nvGrpSpPr>
            <p:grpSpPr bwMode="auto">
              <a:xfrm>
                <a:off x="4103" y="1755"/>
                <a:ext cx="145" cy="0"/>
                <a:chOff x="2303" y="1570"/>
                <a:chExt cx="145" cy="0"/>
              </a:xfrm>
            </p:grpSpPr>
            <p:sp>
              <p:nvSpPr>
                <p:cNvPr id="22614" name="Line 3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5" name="Line 3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4823" y="1755"/>
                <a:ext cx="145" cy="0"/>
                <a:chOff x="2303" y="1570"/>
                <a:chExt cx="145" cy="0"/>
              </a:xfrm>
            </p:grpSpPr>
            <p:sp>
              <p:nvSpPr>
                <p:cNvPr id="22612" name="Line 3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3" name="Line 3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37"/>
              <p:cNvGrpSpPr>
                <a:grpSpLocks/>
              </p:cNvGrpSpPr>
              <p:nvPr/>
            </p:nvGrpSpPr>
            <p:grpSpPr bwMode="auto">
              <a:xfrm>
                <a:off x="2304" y="1928"/>
                <a:ext cx="145" cy="0"/>
                <a:chOff x="2303" y="1570"/>
                <a:chExt cx="145" cy="0"/>
              </a:xfrm>
            </p:grpSpPr>
            <p:sp>
              <p:nvSpPr>
                <p:cNvPr id="22610" name="Line 3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11" name="Line 3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40"/>
              <p:cNvGrpSpPr>
                <a:grpSpLocks/>
              </p:cNvGrpSpPr>
              <p:nvPr/>
            </p:nvGrpSpPr>
            <p:grpSpPr bwMode="auto">
              <a:xfrm>
                <a:off x="2664" y="1925"/>
                <a:ext cx="145" cy="0"/>
                <a:chOff x="2303" y="1570"/>
                <a:chExt cx="145" cy="0"/>
              </a:xfrm>
            </p:grpSpPr>
            <p:sp>
              <p:nvSpPr>
                <p:cNvPr id="22608" name="Line 41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9" name="Line 42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43"/>
              <p:cNvGrpSpPr>
                <a:grpSpLocks/>
              </p:cNvGrpSpPr>
              <p:nvPr/>
            </p:nvGrpSpPr>
            <p:grpSpPr bwMode="auto">
              <a:xfrm>
                <a:off x="4824" y="1928"/>
                <a:ext cx="145" cy="0"/>
                <a:chOff x="2303" y="1570"/>
                <a:chExt cx="145" cy="0"/>
              </a:xfrm>
            </p:grpSpPr>
            <p:sp>
              <p:nvSpPr>
                <p:cNvPr id="22606" name="Line 44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7" name="Line 45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4111" y="1928"/>
                <a:ext cx="145" cy="0"/>
                <a:chOff x="2303" y="1570"/>
                <a:chExt cx="145" cy="0"/>
              </a:xfrm>
            </p:grpSpPr>
            <p:sp>
              <p:nvSpPr>
                <p:cNvPr id="22604" name="Line 47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5" name="Line 48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49"/>
              <p:cNvGrpSpPr>
                <a:grpSpLocks/>
              </p:cNvGrpSpPr>
              <p:nvPr/>
            </p:nvGrpSpPr>
            <p:grpSpPr bwMode="auto">
              <a:xfrm>
                <a:off x="2304" y="2112"/>
                <a:ext cx="145" cy="0"/>
                <a:chOff x="2303" y="1570"/>
                <a:chExt cx="145" cy="0"/>
              </a:xfrm>
            </p:grpSpPr>
            <p:sp>
              <p:nvSpPr>
                <p:cNvPr id="22602" name="Line 50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3" name="Line 51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52"/>
              <p:cNvGrpSpPr>
                <a:grpSpLocks/>
              </p:cNvGrpSpPr>
              <p:nvPr/>
            </p:nvGrpSpPr>
            <p:grpSpPr bwMode="auto">
              <a:xfrm>
                <a:off x="3031" y="2109"/>
                <a:ext cx="145" cy="0"/>
                <a:chOff x="2303" y="1570"/>
                <a:chExt cx="145" cy="0"/>
              </a:xfrm>
            </p:grpSpPr>
            <p:sp>
              <p:nvSpPr>
                <p:cNvPr id="22600" name="Line 53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601" name="Line 54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4464" y="2112"/>
                <a:ext cx="145" cy="0"/>
                <a:chOff x="2303" y="1570"/>
                <a:chExt cx="145" cy="0"/>
              </a:xfrm>
            </p:grpSpPr>
            <p:sp>
              <p:nvSpPr>
                <p:cNvPr id="22598" name="Line 5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9" name="Line 5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58"/>
              <p:cNvGrpSpPr>
                <a:grpSpLocks/>
              </p:cNvGrpSpPr>
              <p:nvPr/>
            </p:nvGrpSpPr>
            <p:grpSpPr bwMode="auto">
              <a:xfrm>
                <a:off x="3384" y="2112"/>
                <a:ext cx="145" cy="0"/>
                <a:chOff x="2303" y="1570"/>
                <a:chExt cx="145" cy="0"/>
              </a:xfrm>
            </p:grpSpPr>
            <p:sp>
              <p:nvSpPr>
                <p:cNvPr id="22596" name="Line 5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7" name="Line 6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61"/>
              <p:cNvGrpSpPr>
                <a:grpSpLocks/>
              </p:cNvGrpSpPr>
              <p:nvPr/>
            </p:nvGrpSpPr>
            <p:grpSpPr bwMode="auto">
              <a:xfrm>
                <a:off x="3744" y="2645"/>
                <a:ext cx="145" cy="0"/>
                <a:chOff x="2303" y="1570"/>
                <a:chExt cx="145" cy="0"/>
              </a:xfrm>
            </p:grpSpPr>
            <p:sp>
              <p:nvSpPr>
                <p:cNvPr id="22594" name="Line 6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5" name="Line 6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64"/>
              <p:cNvGrpSpPr>
                <a:grpSpLocks/>
              </p:cNvGrpSpPr>
              <p:nvPr/>
            </p:nvGrpSpPr>
            <p:grpSpPr bwMode="auto">
              <a:xfrm>
                <a:off x="4823" y="2648"/>
                <a:ext cx="145" cy="0"/>
                <a:chOff x="2303" y="1570"/>
                <a:chExt cx="145" cy="0"/>
              </a:xfrm>
            </p:grpSpPr>
            <p:sp>
              <p:nvSpPr>
                <p:cNvPr id="22592" name="Line 6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3" name="Line 6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67"/>
              <p:cNvGrpSpPr>
                <a:grpSpLocks/>
              </p:cNvGrpSpPr>
              <p:nvPr/>
            </p:nvGrpSpPr>
            <p:grpSpPr bwMode="auto">
              <a:xfrm>
                <a:off x="2304" y="2832"/>
                <a:ext cx="145" cy="0"/>
                <a:chOff x="2303" y="1570"/>
                <a:chExt cx="145" cy="0"/>
              </a:xfrm>
            </p:grpSpPr>
            <p:sp>
              <p:nvSpPr>
                <p:cNvPr id="22590" name="Line 6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91" name="Line 6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70"/>
              <p:cNvGrpSpPr>
                <a:grpSpLocks/>
              </p:cNvGrpSpPr>
              <p:nvPr/>
            </p:nvGrpSpPr>
            <p:grpSpPr bwMode="auto">
              <a:xfrm>
                <a:off x="2665" y="2835"/>
                <a:ext cx="145" cy="0"/>
                <a:chOff x="2303" y="1570"/>
                <a:chExt cx="145" cy="0"/>
              </a:xfrm>
            </p:grpSpPr>
            <p:sp>
              <p:nvSpPr>
                <p:cNvPr id="22588" name="Line 71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9" name="Line 72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73"/>
              <p:cNvGrpSpPr>
                <a:grpSpLocks/>
              </p:cNvGrpSpPr>
              <p:nvPr/>
            </p:nvGrpSpPr>
            <p:grpSpPr bwMode="auto">
              <a:xfrm>
                <a:off x="3025" y="2835"/>
                <a:ext cx="145" cy="0"/>
                <a:chOff x="2303" y="1570"/>
                <a:chExt cx="145" cy="0"/>
              </a:xfrm>
            </p:grpSpPr>
            <p:sp>
              <p:nvSpPr>
                <p:cNvPr id="22586" name="Line 74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7" name="Line 75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76"/>
              <p:cNvGrpSpPr>
                <a:grpSpLocks/>
              </p:cNvGrpSpPr>
              <p:nvPr/>
            </p:nvGrpSpPr>
            <p:grpSpPr bwMode="auto">
              <a:xfrm>
                <a:off x="4464" y="2835"/>
                <a:ext cx="145" cy="0"/>
                <a:chOff x="2303" y="1570"/>
                <a:chExt cx="145" cy="0"/>
              </a:xfrm>
            </p:grpSpPr>
            <p:sp>
              <p:nvSpPr>
                <p:cNvPr id="22584" name="Line 77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5" name="Line 78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79"/>
              <p:cNvGrpSpPr>
                <a:grpSpLocks/>
              </p:cNvGrpSpPr>
              <p:nvPr/>
            </p:nvGrpSpPr>
            <p:grpSpPr bwMode="auto">
              <a:xfrm>
                <a:off x="2665" y="3005"/>
                <a:ext cx="145" cy="0"/>
                <a:chOff x="2303" y="1570"/>
                <a:chExt cx="145" cy="0"/>
              </a:xfrm>
            </p:grpSpPr>
            <p:sp>
              <p:nvSpPr>
                <p:cNvPr id="22582" name="Line 80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3" name="Line 81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82"/>
              <p:cNvGrpSpPr>
                <a:grpSpLocks/>
              </p:cNvGrpSpPr>
              <p:nvPr/>
            </p:nvGrpSpPr>
            <p:grpSpPr bwMode="auto">
              <a:xfrm>
                <a:off x="4464" y="3008"/>
                <a:ext cx="145" cy="0"/>
                <a:chOff x="2303" y="1570"/>
                <a:chExt cx="145" cy="0"/>
              </a:xfrm>
            </p:grpSpPr>
            <p:sp>
              <p:nvSpPr>
                <p:cNvPr id="22580" name="Line 83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81" name="Line 84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85"/>
              <p:cNvGrpSpPr>
                <a:grpSpLocks/>
              </p:cNvGrpSpPr>
              <p:nvPr/>
            </p:nvGrpSpPr>
            <p:grpSpPr bwMode="auto">
              <a:xfrm>
                <a:off x="3744" y="3008"/>
                <a:ext cx="145" cy="0"/>
                <a:chOff x="2303" y="1570"/>
                <a:chExt cx="145" cy="0"/>
              </a:xfrm>
            </p:grpSpPr>
            <p:sp>
              <p:nvSpPr>
                <p:cNvPr id="22578" name="Line 86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9" name="Line 87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88"/>
              <p:cNvGrpSpPr>
                <a:grpSpLocks/>
              </p:cNvGrpSpPr>
              <p:nvPr/>
            </p:nvGrpSpPr>
            <p:grpSpPr bwMode="auto">
              <a:xfrm>
                <a:off x="3032" y="3189"/>
                <a:ext cx="145" cy="0"/>
                <a:chOff x="2303" y="1570"/>
                <a:chExt cx="145" cy="0"/>
              </a:xfrm>
            </p:grpSpPr>
            <p:sp>
              <p:nvSpPr>
                <p:cNvPr id="22576" name="Line 89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7" name="Line 90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630" name="Group 91"/>
              <p:cNvGrpSpPr>
                <a:grpSpLocks/>
              </p:cNvGrpSpPr>
              <p:nvPr/>
            </p:nvGrpSpPr>
            <p:grpSpPr bwMode="auto">
              <a:xfrm>
                <a:off x="4465" y="3192"/>
                <a:ext cx="145" cy="0"/>
                <a:chOff x="2303" y="1570"/>
                <a:chExt cx="145" cy="0"/>
              </a:xfrm>
            </p:grpSpPr>
            <p:sp>
              <p:nvSpPr>
                <p:cNvPr id="22574" name="Line 92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5" name="Line 93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631" name="Group 94"/>
              <p:cNvGrpSpPr>
                <a:grpSpLocks/>
              </p:cNvGrpSpPr>
              <p:nvPr/>
            </p:nvGrpSpPr>
            <p:grpSpPr bwMode="auto">
              <a:xfrm>
                <a:off x="3385" y="3192"/>
                <a:ext cx="145" cy="0"/>
                <a:chOff x="2303" y="1570"/>
                <a:chExt cx="145" cy="0"/>
              </a:xfrm>
            </p:grpSpPr>
            <p:sp>
              <p:nvSpPr>
                <p:cNvPr id="22572" name="Line 95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3" name="Line 96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632" name="Group 97"/>
              <p:cNvGrpSpPr>
                <a:grpSpLocks/>
              </p:cNvGrpSpPr>
              <p:nvPr/>
            </p:nvGrpSpPr>
            <p:grpSpPr bwMode="auto">
              <a:xfrm>
                <a:off x="4831" y="3192"/>
                <a:ext cx="145" cy="0"/>
                <a:chOff x="2303" y="1570"/>
                <a:chExt cx="145" cy="0"/>
              </a:xfrm>
            </p:grpSpPr>
            <p:sp>
              <p:nvSpPr>
                <p:cNvPr id="22570" name="Line 98"/>
                <p:cNvSpPr>
                  <a:spLocks noChangeShapeType="1"/>
                </p:cNvSpPr>
                <p:nvPr/>
              </p:nvSpPr>
              <p:spPr bwMode="auto">
                <a:xfrm rot="2700000" flipH="1">
                  <a:off x="2303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571" name="Line 99"/>
                <p:cNvSpPr>
                  <a:spLocks noChangeShapeType="1"/>
                </p:cNvSpPr>
                <p:nvPr/>
              </p:nvSpPr>
              <p:spPr bwMode="auto">
                <a:xfrm rot="-2700000">
                  <a:off x="2304" y="1570"/>
                  <a:ext cx="144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633" name="Group 99"/>
          <p:cNvGrpSpPr>
            <a:grpSpLocks/>
          </p:cNvGrpSpPr>
          <p:nvPr/>
        </p:nvGrpSpPr>
        <p:grpSpPr bwMode="auto">
          <a:xfrm>
            <a:off x="358775" y="692150"/>
            <a:ext cx="8293100" cy="1363663"/>
            <a:chOff x="304800" y="477838"/>
            <a:chExt cx="8293100" cy="1363662"/>
          </a:xfrm>
        </p:grpSpPr>
        <p:sp>
          <p:nvSpPr>
            <p:cNvPr id="22533" name="Rectangle 2"/>
            <p:cNvSpPr>
              <a:spLocks noChangeArrowheads="1"/>
            </p:cNvSpPr>
            <p:nvPr/>
          </p:nvSpPr>
          <p:spPr bwMode="auto">
            <a:xfrm>
              <a:off x="304800" y="477838"/>
              <a:ext cx="792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   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 Inputs      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  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                       outputs                    </a:t>
              </a:r>
              <a:r>
                <a:rPr lang="en-US" u="sng">
                  <a:solidFill>
                    <a:schemeClr val="bg1"/>
                  </a:solidFill>
                  <a:ea typeface="Arial Unicode MS" pitchFamily="34" charset="-128"/>
                  <a:cs typeface="Arial Unicode MS" pitchFamily="34" charset="-128"/>
                </a:rPr>
                <a:t>.</a:t>
              </a:r>
              <a:r>
                <a:rPr lang="en-US" u="sng">
                  <a:ea typeface="Arial Unicode MS" pitchFamily="34" charset="-128"/>
                  <a:cs typeface="Arial Unicode MS" pitchFamily="34" charset="-128"/>
                </a:rPr>
                <a:t>      </a:t>
              </a:r>
            </a:p>
          </p:txBody>
        </p:sp>
        <p:sp>
          <p:nvSpPr>
            <p:cNvPr id="22534" name="Rectangle 5"/>
            <p:cNvSpPr>
              <a:spLocks noChangeArrowheads="1"/>
            </p:cNvSpPr>
            <p:nvPr/>
          </p:nvSpPr>
          <p:spPr bwMode="auto">
            <a:xfrm>
              <a:off x="1168896" y="945890"/>
              <a:ext cx="2198836" cy="34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4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3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2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1  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I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0</a:t>
              </a:r>
            </a:p>
          </p:txBody>
        </p:sp>
        <p:sp>
          <p:nvSpPr>
            <p:cNvPr id="22535" name="Rectangle 6"/>
            <p:cNvSpPr>
              <a:spLocks noChangeArrowheads="1"/>
            </p:cNvSpPr>
            <p:nvPr/>
          </p:nvSpPr>
          <p:spPr bwMode="auto">
            <a:xfrm>
              <a:off x="3556000" y="990600"/>
              <a:ext cx="4991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7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6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5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4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1</a:t>
              </a:r>
              <a:r>
                <a:rPr lang="en-US">
                  <a:ea typeface="Arial Unicode MS" pitchFamily="34" charset="-128"/>
                  <a:cs typeface="Arial Unicode MS" pitchFamily="34" charset="-128"/>
                </a:rPr>
                <a:t>    </a:t>
              </a:r>
              <a:r>
                <a:rPr lang="en-US" i="1">
                  <a:ea typeface="Arial Unicode MS" pitchFamily="34" charset="-128"/>
                  <a:cs typeface="Arial Unicode MS" pitchFamily="34" charset="-128"/>
                </a:rPr>
                <a:t>A</a:t>
              </a:r>
              <a:r>
                <a:rPr lang="en-US" baseline="-25000">
                  <a:ea typeface="Arial Unicode MS" pitchFamily="34" charset="-128"/>
                  <a:cs typeface="Arial Unicode MS" pitchFamily="34" charset="-128"/>
                </a:rPr>
                <a:t>0</a:t>
              </a:r>
            </a:p>
          </p:txBody>
        </p:sp>
        <p:sp>
          <p:nvSpPr>
            <p:cNvPr id="22536" name="Rectangle 7"/>
            <p:cNvSpPr>
              <a:spLocks noChangeArrowheads="1"/>
            </p:cNvSpPr>
            <p:nvPr/>
          </p:nvSpPr>
          <p:spPr bwMode="auto">
            <a:xfrm>
              <a:off x="3606800" y="1346200"/>
              <a:ext cx="4991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1      0     1      1     0      1     1      0</a:t>
              </a:r>
            </a:p>
          </p:txBody>
        </p:sp>
        <p:sp>
          <p:nvSpPr>
            <p:cNvPr id="22537" name="Rectangle 8"/>
            <p:cNvSpPr>
              <a:spLocks noChangeArrowheads="1"/>
            </p:cNvSpPr>
            <p:nvPr/>
          </p:nvSpPr>
          <p:spPr bwMode="auto">
            <a:xfrm>
              <a:off x="1143000" y="1384300"/>
              <a:ext cx="21971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ea typeface="Arial Unicode MS" pitchFamily="34" charset="-128"/>
                  <a:cs typeface="Arial Unicode MS" pitchFamily="34" charset="-128"/>
                </a:rPr>
                <a:t>0   0   0   0   0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1"/>
          <p:cNvSpPr>
            <a:spLocks noChangeArrowheads="1"/>
          </p:cNvSpPr>
          <p:nvPr/>
        </p:nvSpPr>
        <p:spPr bwMode="auto">
          <a:xfrm>
            <a:off x="287338" y="657225"/>
            <a:ext cx="82931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Example 7.1: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  Design a combinational circuit using a ROM. The circuit accepts a three-bit number and outputs a binary number equal to the square of the input number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. (minimize the ROM if possible)</a:t>
            </a:r>
            <a:endParaRPr lang="en-US" dirty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100"/>
          <p:cNvPicPr>
            <a:picLocks noChangeAspect="1" noChangeArrowheads="1"/>
          </p:cNvPicPr>
          <p:nvPr/>
        </p:nvPicPr>
        <p:blipFill>
          <a:blip r:embed="rId2" cstate="print"/>
          <a:srcRect t="15891"/>
          <a:stretch>
            <a:fillRect/>
          </a:stretch>
        </p:blipFill>
        <p:spPr bwMode="auto">
          <a:xfrm>
            <a:off x="179512" y="1916832"/>
            <a:ext cx="8724900" cy="405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101"/>
          <p:cNvSpPr>
            <a:spLocks noChangeArrowheads="1"/>
          </p:cNvSpPr>
          <p:nvPr/>
        </p:nvSpPr>
        <p:spPr bwMode="auto">
          <a:xfrm>
            <a:off x="287338" y="657225"/>
            <a:ext cx="82931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Example 7.1: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  Design a combinational circuit using a ROM. The circuit accepts a three-bit number and outputs a binary number equal to the square of the input number.</a:t>
            </a:r>
          </a:p>
        </p:txBody>
      </p:sp>
      <p:pic>
        <p:nvPicPr>
          <p:cNvPr id="4" name="Picture 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2051050"/>
            <a:ext cx="87249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3"/>
          <p:cNvSpPr>
            <a:spLocks noChangeArrowheads="1"/>
          </p:cNvSpPr>
          <p:nvPr/>
        </p:nvSpPr>
        <p:spPr bwMode="auto">
          <a:xfrm>
            <a:off x="4394200" y="1689100"/>
            <a:ext cx="4648200" cy="4762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</a:rPr>
              <a:t>We need a ROM with a size = 8 </a:t>
            </a:r>
            <a:r>
              <a:rPr lang="en-US" dirty="0">
                <a:solidFill>
                  <a:srgbClr val="0000FF"/>
                </a:solidFill>
                <a:ea typeface="Arial Unicode MS" pitchFamily="34" charset="-128"/>
                <a:cs typeface="Arial Unicode MS" pitchFamily="34" charset="-128"/>
                <a:sym typeface="Symbol" charset="2"/>
              </a:rPr>
              <a:t> 4</a:t>
            </a:r>
            <a:endParaRPr lang="en-US" dirty="0">
              <a:ea typeface="Arial Unicode MS" pitchFamily="34" charset="-128"/>
              <a:cs typeface="Arial Unicode MS" pitchFamily="34" charset="-128"/>
              <a:sym typeface="Symbol" charset="2"/>
            </a:endParaRPr>
          </a:p>
        </p:txBody>
      </p:sp>
      <p:sp>
        <p:nvSpPr>
          <p:cNvPr id="6" name="Rectangle 102"/>
          <p:cNvSpPr>
            <a:spLocks noChangeArrowheads="1"/>
          </p:cNvSpPr>
          <p:nvPr/>
        </p:nvSpPr>
        <p:spPr bwMode="auto">
          <a:xfrm>
            <a:off x="3124200" y="3962400"/>
            <a:ext cx="2362200" cy="2667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04"/>
          <p:cNvSpPr>
            <a:spLocks noChangeShapeType="1"/>
          </p:cNvSpPr>
          <p:nvPr/>
        </p:nvSpPr>
        <p:spPr bwMode="auto">
          <a:xfrm flipH="1">
            <a:off x="5410200" y="2209800"/>
            <a:ext cx="762000" cy="1752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550" y="188913"/>
            <a:ext cx="79216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Read Only Memory (ROM)</a:t>
            </a:r>
            <a:endParaRPr lang="en-US" sz="32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4392613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9400" y="1666875"/>
            <a:ext cx="3505200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2438400" cy="239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6263" y="188913"/>
            <a:ext cx="7235825" cy="474662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7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32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Programmable Logic Devices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713" y="1101725"/>
            <a:ext cx="86645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03563"/>
            <a:ext cx="8664575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225" y="4916488"/>
            <a:ext cx="860107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371</Words>
  <Application>Microsoft Office PowerPoint</Application>
  <PresentationFormat>On-screen Show (4:3)</PresentationFormat>
  <Paragraphs>61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Read Only Memory (ROM)</vt:lpstr>
      <vt:lpstr>Read Only Memory (ROM)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49</cp:revision>
  <dcterms:created xsi:type="dcterms:W3CDTF">2012-12-14T08:08:36Z</dcterms:created>
  <dcterms:modified xsi:type="dcterms:W3CDTF">2013-05-03T08:27:37Z</dcterms:modified>
</cp:coreProperties>
</file>