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handoutMasterIdLst>
    <p:handoutMasterId r:id="rId15"/>
  </p:handoutMasterIdLst>
  <p:sldIdLst>
    <p:sldId id="256" r:id="rId2"/>
    <p:sldId id="257" r:id="rId3"/>
    <p:sldId id="258" r:id="rId4"/>
    <p:sldId id="259" r:id="rId5"/>
    <p:sldId id="268" r:id="rId6"/>
    <p:sldId id="260" r:id="rId7"/>
    <p:sldId id="261" r:id="rId8"/>
    <p:sldId id="262" r:id="rId9"/>
    <p:sldId id="263" r:id="rId10"/>
    <p:sldId id="264" r:id="rId11"/>
    <p:sldId id="265" r:id="rId12"/>
    <p:sldId id="266" r:id="rId13"/>
    <p:sldId id="267" r:id="rId14"/>
  </p:sldIdLst>
  <p:sldSz cx="9144000" cy="6858000" type="screen4x3"/>
  <p:notesSz cx="6858000" cy="92964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6434"/>
          </a:xfrm>
          <a:prstGeom prst="rect">
            <a:avLst/>
          </a:prstGeom>
        </p:spPr>
        <p:txBody>
          <a:bodyPr vert="horz" lIns="91440" tIns="45720" rIns="91440" bIns="45720" rtlCol="0"/>
          <a:lstStyle>
            <a:lvl1pPr algn="r">
              <a:defRPr sz="1200"/>
            </a:lvl1pPr>
          </a:lstStyle>
          <a:p>
            <a:fld id="{6626C93D-58E7-4003-A070-CA053E074C1E}" type="datetimeFigureOut">
              <a:rPr lang="en-US" smtClean="0"/>
              <a:t>10/9/2016</a:t>
            </a:fld>
            <a:endParaRPr lang="en-US"/>
          </a:p>
        </p:txBody>
      </p:sp>
      <p:sp>
        <p:nvSpPr>
          <p:cNvPr id="4" name="Footer Placeholder 3"/>
          <p:cNvSpPr>
            <a:spLocks noGrp="1"/>
          </p:cNvSpPr>
          <p:nvPr>
            <p:ph type="ftr" sz="quarter" idx="2"/>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6433"/>
          </a:xfrm>
          <a:prstGeom prst="rect">
            <a:avLst/>
          </a:prstGeom>
        </p:spPr>
        <p:txBody>
          <a:bodyPr vert="horz" lIns="91440" tIns="45720" rIns="91440" bIns="45720" rtlCol="0" anchor="b"/>
          <a:lstStyle>
            <a:lvl1pPr algn="r">
              <a:defRPr sz="1200"/>
            </a:lvl1pPr>
          </a:lstStyle>
          <a:p>
            <a:fld id="{EF0C8219-F46B-443C-8079-B7E4997C516E}" type="slidenum">
              <a:rPr lang="en-US" smtClean="0"/>
              <a:t>‹#›</a:t>
            </a:fld>
            <a:endParaRPr lang="en-US"/>
          </a:p>
        </p:txBody>
      </p:sp>
    </p:spTree>
    <p:extLst>
      <p:ext uri="{BB962C8B-B14F-4D97-AF65-F5344CB8AC3E}">
        <p14:creationId xmlns:p14="http://schemas.microsoft.com/office/powerpoint/2010/main" val="245860673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00120F-F752-4D86-B363-816DB9BBC9F4}" type="datetimeFigureOut">
              <a:rPr lang="ar-SA" smtClean="0"/>
              <a:pPr/>
              <a:t>08/01/1438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EDBD7D1-9858-4285-AC6D-2630328A9E8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100120F-F752-4D86-B363-816DB9BBC9F4}" type="datetimeFigureOut">
              <a:rPr lang="ar-SA" smtClean="0"/>
              <a:pPr/>
              <a:t>08/01/1438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EDBD7D1-9858-4285-AC6D-2630328A9E8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57167"/>
            <a:ext cx="7772400" cy="1071569"/>
          </a:xfrm>
        </p:spPr>
        <p:txBody>
          <a:bodyPr>
            <a:normAutofit/>
          </a:bodyPr>
          <a:lstStyle/>
          <a:p>
            <a:r>
              <a:rPr lang="en-US" sz="2800" b="1" dirty="0" smtClean="0">
                <a:solidFill>
                  <a:srgbClr val="0070C0"/>
                </a:solidFill>
              </a:rPr>
              <a:t>Mental Disorders in Infancy, Childhood, and Adolescence</a:t>
            </a:r>
            <a:endParaRPr lang="ar-SA" sz="2800" b="1" dirty="0">
              <a:solidFill>
                <a:srgbClr val="0070C0"/>
              </a:solidFill>
            </a:endParaRPr>
          </a:p>
        </p:txBody>
      </p:sp>
      <p:sp>
        <p:nvSpPr>
          <p:cNvPr id="3" name="Subtitle 2"/>
          <p:cNvSpPr>
            <a:spLocks noGrp="1"/>
          </p:cNvSpPr>
          <p:nvPr>
            <p:ph type="subTitle" idx="1"/>
          </p:nvPr>
        </p:nvSpPr>
        <p:spPr>
          <a:xfrm>
            <a:off x="357158" y="1571612"/>
            <a:ext cx="8501122" cy="5072098"/>
          </a:xfrm>
        </p:spPr>
        <p:txBody>
          <a:bodyPr>
            <a:noAutofit/>
          </a:bodyPr>
          <a:lstStyle/>
          <a:p>
            <a:pPr marL="342900" indent="-342900" algn="l" rtl="0">
              <a:buFont typeface="Wingdings" panose="05000000000000000000" pitchFamily="2" charset="2"/>
              <a:buChar char="Ø"/>
            </a:pPr>
            <a:r>
              <a:rPr lang="en-US" sz="2400" b="1" dirty="0">
                <a:solidFill>
                  <a:srgbClr val="FF0000"/>
                </a:solidFill>
              </a:rPr>
              <a:t>Psychiatric disorders are not diagnosed as easily </a:t>
            </a:r>
            <a:r>
              <a:rPr lang="en-US" sz="2400" b="1" dirty="0" smtClean="0">
                <a:solidFill>
                  <a:srgbClr val="FF0000"/>
                </a:solidFill>
              </a:rPr>
              <a:t>in children </a:t>
            </a:r>
            <a:r>
              <a:rPr lang="en-US" sz="2400" b="1" dirty="0">
                <a:solidFill>
                  <a:srgbClr val="FF0000"/>
                </a:solidFill>
              </a:rPr>
              <a:t>as they are in adults</a:t>
            </a:r>
            <a:r>
              <a:rPr lang="en-US" sz="2400" b="1" dirty="0" smtClean="0">
                <a:solidFill>
                  <a:srgbClr val="FF0000"/>
                </a:solidFill>
              </a:rPr>
              <a:t>.</a:t>
            </a:r>
          </a:p>
          <a:p>
            <a:pPr marL="342900" indent="-342900" algn="l" rtl="0">
              <a:buFont typeface="Wingdings" panose="05000000000000000000" pitchFamily="2" charset="2"/>
              <a:buChar char="Ø"/>
            </a:pPr>
            <a:endParaRPr lang="en-US" sz="2400" b="1" dirty="0" smtClean="0">
              <a:solidFill>
                <a:srgbClr val="FF0000"/>
              </a:solidFill>
            </a:endParaRPr>
          </a:p>
          <a:p>
            <a:pPr marL="342900" indent="-342900" algn="l" rtl="0">
              <a:buFont typeface="Wingdings" panose="05000000000000000000" pitchFamily="2" charset="2"/>
              <a:buChar char="Ø"/>
            </a:pPr>
            <a:r>
              <a:rPr lang="en-US" sz="2400" b="1" dirty="0" smtClean="0">
                <a:solidFill>
                  <a:srgbClr val="FF0000"/>
                </a:solidFill>
              </a:rPr>
              <a:t>Children </a:t>
            </a:r>
            <a:r>
              <a:rPr lang="en-US" sz="2400" b="1" dirty="0">
                <a:solidFill>
                  <a:srgbClr val="FF0000"/>
                </a:solidFill>
              </a:rPr>
              <a:t>usually </a:t>
            </a:r>
            <a:r>
              <a:rPr lang="en-US" sz="2400" b="1" dirty="0" smtClean="0">
                <a:solidFill>
                  <a:srgbClr val="FF0000"/>
                </a:solidFill>
              </a:rPr>
              <a:t>lack the </a:t>
            </a:r>
            <a:r>
              <a:rPr lang="en-US" sz="2400" b="1" dirty="0">
                <a:solidFill>
                  <a:srgbClr val="0070C0"/>
                </a:solidFill>
              </a:rPr>
              <a:t>abstract cognitive abilities and verbal skills </a:t>
            </a:r>
            <a:r>
              <a:rPr lang="en-US" sz="2400" b="1" dirty="0" smtClean="0">
                <a:solidFill>
                  <a:srgbClr val="0070C0"/>
                </a:solidFill>
              </a:rPr>
              <a:t>to describe </a:t>
            </a:r>
            <a:r>
              <a:rPr lang="en-US" sz="2400" b="1" dirty="0">
                <a:solidFill>
                  <a:srgbClr val="0070C0"/>
                </a:solidFill>
              </a:rPr>
              <a:t>what is happening</a:t>
            </a:r>
            <a:r>
              <a:rPr lang="en-US" sz="2400" b="1" dirty="0">
                <a:solidFill>
                  <a:srgbClr val="FF0000"/>
                </a:solidFill>
              </a:rPr>
              <a:t>. Because they </a:t>
            </a:r>
            <a:r>
              <a:rPr lang="en-US" sz="2400" b="1" dirty="0" smtClean="0">
                <a:solidFill>
                  <a:srgbClr val="FF0000"/>
                </a:solidFill>
              </a:rPr>
              <a:t>constantly are </a:t>
            </a:r>
            <a:r>
              <a:rPr lang="en-US" sz="2400" b="1" dirty="0">
                <a:solidFill>
                  <a:srgbClr val="FF0000"/>
                </a:solidFill>
              </a:rPr>
              <a:t>changing and </a:t>
            </a:r>
            <a:r>
              <a:rPr lang="en-US" sz="2400" b="1" dirty="0" smtClean="0">
                <a:solidFill>
                  <a:srgbClr val="FF0000"/>
                </a:solidFill>
              </a:rPr>
              <a:t>developing</a:t>
            </a:r>
          </a:p>
          <a:p>
            <a:pPr marL="342900" indent="-342900" algn="l" rtl="0">
              <a:buFont typeface="Wingdings" panose="05000000000000000000" pitchFamily="2" charset="2"/>
              <a:buChar char="Ø"/>
            </a:pPr>
            <a:endParaRPr lang="en-US" sz="2400" b="1" dirty="0" smtClean="0">
              <a:solidFill>
                <a:srgbClr val="FF0000"/>
              </a:solidFill>
            </a:endParaRPr>
          </a:p>
          <a:p>
            <a:pPr marL="342900" indent="-342900" algn="l" rtl="0">
              <a:buFont typeface="Wingdings" panose="05000000000000000000" pitchFamily="2" charset="2"/>
              <a:buChar char="Ø"/>
            </a:pPr>
            <a:r>
              <a:rPr lang="en-US" sz="2400" b="1" dirty="0" smtClean="0">
                <a:solidFill>
                  <a:srgbClr val="FF0000"/>
                </a:solidFill>
              </a:rPr>
              <a:t>children </a:t>
            </a:r>
            <a:r>
              <a:rPr lang="en-US" sz="2400" b="1" dirty="0">
                <a:solidFill>
                  <a:srgbClr val="FF0000"/>
                </a:solidFill>
              </a:rPr>
              <a:t>have no </a:t>
            </a:r>
            <a:r>
              <a:rPr lang="en-US" sz="2400" b="1" dirty="0" smtClean="0">
                <a:solidFill>
                  <a:srgbClr val="FF0000"/>
                </a:solidFill>
              </a:rPr>
              <a:t>sense of </a:t>
            </a:r>
            <a:r>
              <a:rPr lang="en-US" sz="2400" b="1" dirty="0">
                <a:solidFill>
                  <a:srgbClr val="FF0000"/>
                </a:solidFill>
              </a:rPr>
              <a:t>a stable, normal self to allow them to </a:t>
            </a:r>
            <a:r>
              <a:rPr lang="en-US" sz="2400" b="1" dirty="0" smtClean="0">
                <a:solidFill>
                  <a:srgbClr val="FF0000"/>
                </a:solidFill>
              </a:rPr>
              <a:t>discriminate unusual </a:t>
            </a:r>
            <a:r>
              <a:rPr lang="en-US" sz="2400" b="1" dirty="0">
                <a:solidFill>
                  <a:srgbClr val="FF0000"/>
                </a:solidFill>
              </a:rPr>
              <a:t>or unwanted symptoms from normal </a:t>
            </a:r>
            <a:r>
              <a:rPr lang="en-US" sz="2400" b="1" dirty="0" smtClean="0">
                <a:solidFill>
                  <a:srgbClr val="FF0000"/>
                </a:solidFill>
              </a:rPr>
              <a:t>feelings and </a:t>
            </a:r>
            <a:r>
              <a:rPr lang="en-US" sz="2400" b="1" dirty="0">
                <a:solidFill>
                  <a:srgbClr val="FF0000"/>
                </a:solidFill>
              </a:rPr>
              <a:t>sensations</a:t>
            </a:r>
            <a:endParaRPr lang="ar-SA" sz="2400"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282" y="335846"/>
            <a:ext cx="8750206" cy="5632311"/>
          </a:xfrm>
          <a:prstGeom prst="rect">
            <a:avLst/>
          </a:prstGeom>
        </p:spPr>
        <p:txBody>
          <a:bodyPr wrap="square">
            <a:spAutoFit/>
          </a:bodyPr>
          <a:lstStyle/>
          <a:p>
            <a:pPr algn="ctr" rtl="0"/>
            <a:r>
              <a:rPr lang="en-US" sz="2400" b="1" dirty="0" smtClean="0">
                <a:solidFill>
                  <a:srgbClr val="FF0000"/>
                </a:solidFill>
              </a:rPr>
              <a:t>MOTOR SKILLS DISORDER</a:t>
            </a:r>
          </a:p>
          <a:p>
            <a:pPr algn="ctr" rtl="0"/>
            <a:endParaRPr lang="en-US" sz="2400" b="1" dirty="0" smtClean="0">
              <a:solidFill>
                <a:srgbClr val="FF0000"/>
              </a:solidFill>
            </a:endParaRPr>
          </a:p>
          <a:p>
            <a:pPr marL="342900" indent="-342900" algn="l" rtl="0">
              <a:buFont typeface="Wingdings" panose="05000000000000000000" pitchFamily="2" charset="2"/>
              <a:buChar char="Ø"/>
            </a:pPr>
            <a:r>
              <a:rPr lang="en-US" sz="2400" b="1" dirty="0" smtClean="0">
                <a:solidFill>
                  <a:srgbClr val="0070C0"/>
                </a:solidFill>
              </a:rPr>
              <a:t>The essential feature of </a:t>
            </a:r>
            <a:r>
              <a:rPr lang="en-US" sz="2400" b="1" i="1" dirty="0" smtClean="0">
                <a:solidFill>
                  <a:srgbClr val="0070C0"/>
                </a:solidFill>
              </a:rPr>
              <a:t>developmental coordination disorder is impaired coordination severe enough to </a:t>
            </a:r>
            <a:r>
              <a:rPr lang="en-US" sz="2400" b="1" dirty="0" smtClean="0">
                <a:solidFill>
                  <a:srgbClr val="0070C0"/>
                </a:solidFill>
              </a:rPr>
              <a:t>interfere with academic achievement or activities of daily living (ADLs) (APA, 2000).</a:t>
            </a:r>
          </a:p>
          <a:p>
            <a:pPr marL="342900" indent="-342900" algn="l" rtl="0">
              <a:buFont typeface="Wingdings" panose="05000000000000000000" pitchFamily="2" charset="2"/>
              <a:buChar char="Ø"/>
            </a:pPr>
            <a:endParaRPr lang="en-US" sz="2400" b="1" dirty="0">
              <a:solidFill>
                <a:srgbClr val="0070C0"/>
              </a:solidFill>
            </a:endParaRPr>
          </a:p>
          <a:p>
            <a:pPr marL="342900" indent="-342900" algn="l" rtl="0">
              <a:buFont typeface="Wingdings" panose="05000000000000000000" pitchFamily="2" charset="2"/>
              <a:buChar char="Ø"/>
            </a:pPr>
            <a:r>
              <a:rPr lang="en-US" sz="2400" b="1" dirty="0" smtClean="0">
                <a:solidFill>
                  <a:srgbClr val="0070C0"/>
                </a:solidFill>
              </a:rPr>
              <a:t>This diagnosis is not made if the problem with motor coordination is part of a general medical condition such as cerebral palsy or muscular dystrophy. This disorder becomes evident as a child attempts to crawl or walk or as an older child tries to dress independently or manipulate toys such as building blocks.</a:t>
            </a:r>
          </a:p>
          <a:p>
            <a:pPr marL="342900" indent="-342900" algn="l" rtl="0">
              <a:buFont typeface="Wingdings" panose="05000000000000000000" pitchFamily="2" charset="2"/>
              <a:buChar char="Ø"/>
            </a:pPr>
            <a:endParaRPr lang="en-US" sz="2400" b="1" dirty="0" smtClean="0">
              <a:solidFill>
                <a:srgbClr val="FF0000"/>
              </a:solidFill>
            </a:endParaRPr>
          </a:p>
          <a:p>
            <a:pPr marL="342900" indent="-342900" algn="l" rtl="0">
              <a:buFont typeface="Wingdings" panose="05000000000000000000" pitchFamily="2" charset="2"/>
              <a:buChar char="Ø"/>
            </a:pPr>
            <a:r>
              <a:rPr lang="en-US" sz="2400" b="1" dirty="0" smtClean="0">
                <a:solidFill>
                  <a:srgbClr val="FF0000"/>
                </a:solidFill>
              </a:rPr>
              <a:t>Developmental coordination disorder often coexists with a communication disorder.</a:t>
            </a:r>
            <a:endParaRPr lang="ar-SA" sz="2400" b="1"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132" y="116632"/>
            <a:ext cx="8856984" cy="6617196"/>
          </a:xfrm>
          <a:prstGeom prst="rect">
            <a:avLst/>
          </a:prstGeom>
        </p:spPr>
        <p:txBody>
          <a:bodyPr wrap="square">
            <a:spAutoFit/>
          </a:bodyPr>
          <a:lstStyle/>
          <a:p>
            <a:pPr algn="ctr" rtl="0"/>
            <a:r>
              <a:rPr lang="en-US" sz="2400" dirty="0" smtClean="0">
                <a:solidFill>
                  <a:srgbClr val="FF0000"/>
                </a:solidFill>
              </a:rPr>
              <a:t>◗ </a:t>
            </a:r>
            <a:r>
              <a:rPr lang="en-US" sz="2400" b="1" dirty="0" smtClean="0">
                <a:solidFill>
                  <a:srgbClr val="FF0000"/>
                </a:solidFill>
              </a:rPr>
              <a:t>COMMUNICATION DISORDERS</a:t>
            </a:r>
          </a:p>
          <a:p>
            <a:pPr algn="ctr" rtl="0"/>
            <a:endParaRPr lang="en-US" sz="2000" dirty="0" smtClean="0">
              <a:solidFill>
                <a:srgbClr val="FF0000"/>
              </a:solidFill>
            </a:endParaRPr>
          </a:p>
          <a:p>
            <a:pPr marL="342900" indent="-342900" algn="l" rtl="0">
              <a:buFont typeface="Wingdings" panose="05000000000000000000" pitchFamily="2" charset="2"/>
              <a:buChar char="Ø"/>
            </a:pPr>
            <a:r>
              <a:rPr lang="en-US" sz="2000" b="1" dirty="0" smtClean="0">
                <a:solidFill>
                  <a:srgbClr val="0070C0"/>
                </a:solidFill>
              </a:rPr>
              <a:t>A communication disorder is diagnosed when a communication deficit is severe enough to hinder development, academic achievement, or ADLs including socialization</a:t>
            </a:r>
            <a:r>
              <a:rPr lang="en-US" sz="2000" dirty="0" smtClean="0"/>
              <a:t>.</a:t>
            </a:r>
          </a:p>
          <a:p>
            <a:pPr marL="342900" indent="-342900" algn="l" rtl="0">
              <a:buFont typeface="Wingdings" panose="05000000000000000000" pitchFamily="2" charset="2"/>
              <a:buChar char="Ø"/>
            </a:pPr>
            <a:endParaRPr lang="en-US" sz="2000" b="1" i="1" dirty="0" smtClean="0">
              <a:solidFill>
                <a:srgbClr val="FF0000"/>
              </a:solidFill>
            </a:endParaRPr>
          </a:p>
          <a:p>
            <a:pPr marL="342900" indent="-342900" algn="l" rtl="0">
              <a:buFont typeface="Wingdings" panose="05000000000000000000" pitchFamily="2" charset="2"/>
              <a:buChar char="Ø"/>
            </a:pPr>
            <a:r>
              <a:rPr lang="en-US" sz="2000" b="1" i="1" dirty="0" smtClean="0">
                <a:solidFill>
                  <a:srgbClr val="FF0000"/>
                </a:solidFill>
              </a:rPr>
              <a:t>Expressive language disorder involves </a:t>
            </a:r>
            <a:r>
              <a:rPr lang="en-US" sz="2000" b="1" dirty="0" smtClean="0">
                <a:solidFill>
                  <a:srgbClr val="FF0000"/>
                </a:solidFill>
              </a:rPr>
              <a:t>an impaired ability to communicate through verbal and sign language. The child has </a:t>
            </a:r>
            <a:r>
              <a:rPr lang="en-US" sz="2000" b="1" dirty="0" smtClean="0">
                <a:solidFill>
                  <a:srgbClr val="0070C0"/>
                </a:solidFill>
              </a:rPr>
              <a:t>difficulty learning new words and speaking in complete and correct sentences</a:t>
            </a:r>
            <a:r>
              <a:rPr lang="en-US" sz="2000" b="1" dirty="0" smtClean="0">
                <a:solidFill>
                  <a:srgbClr val="FF0000"/>
                </a:solidFill>
              </a:rPr>
              <a:t>; his or her speech is limited</a:t>
            </a:r>
            <a:r>
              <a:rPr lang="en-US" sz="2000" dirty="0" smtClean="0"/>
              <a:t>. </a:t>
            </a:r>
            <a:r>
              <a:rPr lang="en-US" sz="2000" b="1" i="1" dirty="0" smtClean="0">
                <a:solidFill>
                  <a:srgbClr val="0070C0"/>
                </a:solidFill>
              </a:rPr>
              <a:t>Mixed receptive expressive language disorder includes the problems </a:t>
            </a:r>
            <a:r>
              <a:rPr lang="en-US" sz="2000" b="1" dirty="0" smtClean="0">
                <a:solidFill>
                  <a:srgbClr val="0070C0"/>
                </a:solidFill>
              </a:rPr>
              <a:t>of expressive language disorder along with difficulty understanding (receiving) and determining the meaning of words and sentences.</a:t>
            </a:r>
            <a:r>
              <a:rPr lang="en-US" sz="2000" dirty="0" smtClean="0"/>
              <a:t> Both disorders can be present at birth (developmental) or they may be acquired as a result of neurologic injury or insult to the brain.</a:t>
            </a:r>
          </a:p>
          <a:p>
            <a:pPr marL="342900" indent="-342900" algn="l" rtl="0">
              <a:buFont typeface="Wingdings" panose="05000000000000000000" pitchFamily="2" charset="2"/>
              <a:buChar char="Ø"/>
            </a:pPr>
            <a:endParaRPr lang="en-US" sz="2000" b="1" i="1" dirty="0" smtClean="0">
              <a:solidFill>
                <a:srgbClr val="FF0000"/>
              </a:solidFill>
            </a:endParaRPr>
          </a:p>
          <a:p>
            <a:pPr marL="342900" indent="-342900" algn="l" rtl="0">
              <a:buFont typeface="Wingdings" panose="05000000000000000000" pitchFamily="2" charset="2"/>
              <a:buChar char="Ø"/>
            </a:pPr>
            <a:r>
              <a:rPr lang="en-US" sz="2000" b="1" i="1" dirty="0" smtClean="0">
                <a:solidFill>
                  <a:srgbClr val="FF0000"/>
                </a:solidFill>
              </a:rPr>
              <a:t>Phonologic disorder involves problems with </a:t>
            </a:r>
            <a:r>
              <a:rPr lang="en-US" sz="2000" b="1" dirty="0" smtClean="0">
                <a:solidFill>
                  <a:srgbClr val="FF0000"/>
                </a:solidFill>
              </a:rPr>
              <a:t>articulation (forming sounds that are part of speech).</a:t>
            </a:r>
          </a:p>
          <a:p>
            <a:pPr marL="342900" indent="-342900" algn="l" rtl="0">
              <a:buFont typeface="Wingdings" panose="05000000000000000000" pitchFamily="2" charset="2"/>
              <a:buChar char="Ø"/>
            </a:pPr>
            <a:endParaRPr lang="en-US" sz="2000" b="1" i="1" dirty="0" smtClean="0">
              <a:solidFill>
                <a:srgbClr val="0070C0"/>
              </a:solidFill>
            </a:endParaRPr>
          </a:p>
          <a:p>
            <a:pPr marL="342900" indent="-342900" algn="l" rtl="0">
              <a:buFont typeface="Wingdings" panose="05000000000000000000" pitchFamily="2" charset="2"/>
              <a:buChar char="Ø"/>
            </a:pPr>
            <a:r>
              <a:rPr lang="en-US" sz="2000" b="1" i="1" dirty="0" smtClean="0">
                <a:solidFill>
                  <a:srgbClr val="0070C0"/>
                </a:solidFill>
              </a:rPr>
              <a:t>Stuttering is a disturbance of the normal fluency and </a:t>
            </a:r>
            <a:r>
              <a:rPr lang="en-US" sz="2000" b="1" dirty="0" smtClean="0">
                <a:solidFill>
                  <a:srgbClr val="0070C0"/>
                </a:solidFill>
              </a:rPr>
              <a:t>time patterning of speech. Phonologic disorder and stuttering run in families and occur more frequently in boys than in girls.</a:t>
            </a:r>
            <a:endParaRPr lang="ar-SA" sz="2000" b="1" dirty="0">
              <a:solidFill>
                <a:srgbClr val="0070C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27980"/>
            <a:ext cx="8568952" cy="6278642"/>
          </a:xfrm>
          <a:prstGeom prst="rect">
            <a:avLst/>
          </a:prstGeom>
        </p:spPr>
        <p:txBody>
          <a:bodyPr wrap="square">
            <a:spAutoFit/>
          </a:bodyPr>
          <a:lstStyle/>
          <a:p>
            <a:pPr algn="ctr" rtl="0"/>
            <a:r>
              <a:rPr lang="en-US" sz="2400" b="1" dirty="0" smtClean="0">
                <a:solidFill>
                  <a:srgbClr val="0070C0"/>
                </a:solidFill>
              </a:rPr>
              <a:t>◗ ELIMINATION DISORDERS</a:t>
            </a:r>
          </a:p>
          <a:p>
            <a:pPr algn="l" rtl="0"/>
            <a:endParaRPr lang="en-US" b="1" dirty="0" smtClean="0">
              <a:solidFill>
                <a:srgbClr val="FF0000"/>
              </a:solidFill>
            </a:endParaRPr>
          </a:p>
          <a:p>
            <a:pPr marL="285750" indent="-285750" algn="l" rtl="0">
              <a:buFont typeface="Wingdings" panose="05000000000000000000" pitchFamily="2" charset="2"/>
              <a:buChar char="Ø"/>
            </a:pPr>
            <a:r>
              <a:rPr lang="en-US" sz="2000" b="1" dirty="0" smtClean="0">
                <a:solidFill>
                  <a:srgbClr val="FF0000"/>
                </a:solidFill>
              </a:rPr>
              <a:t>Encopresis is the repeated passage of feces into inappropriate places, such as clothing or the floor, by a child who is at least 4 years of age either chronologically or developmentally. It is often involuntary, but it can be intentional. Involuntary encopresis usually is associated with constipation that occurs for psychological, not medical, reasons. Intentional encopresis often is associated with oppositional defiant disorder or conduct disorder.</a:t>
            </a:r>
          </a:p>
          <a:p>
            <a:pPr marL="285750" indent="-285750" algn="l" rtl="0">
              <a:buFont typeface="Wingdings" panose="05000000000000000000" pitchFamily="2" charset="2"/>
              <a:buChar char="Ø"/>
            </a:pPr>
            <a:endParaRPr lang="en-US" sz="2000" b="1" dirty="0" smtClean="0"/>
          </a:p>
          <a:p>
            <a:pPr marL="285750" indent="-285750" algn="l" rtl="0">
              <a:buFont typeface="Wingdings" panose="05000000000000000000" pitchFamily="2" charset="2"/>
              <a:buChar char="Ø"/>
            </a:pPr>
            <a:r>
              <a:rPr lang="en-US" sz="2000" b="1" dirty="0" smtClean="0"/>
              <a:t>Enuresis is the repeated voiding of urine during the day or at night into clothing or bed by a child at least 5 years of age either chronologically or developmentally.</a:t>
            </a:r>
          </a:p>
          <a:p>
            <a:pPr marL="285750" indent="-285750" algn="l" rtl="0">
              <a:buFont typeface="Wingdings" panose="05000000000000000000" pitchFamily="2" charset="2"/>
              <a:buChar char="Ø"/>
            </a:pPr>
            <a:r>
              <a:rPr lang="en-US" sz="2000" b="1" dirty="0" smtClean="0"/>
              <a:t>Most often enuresis is involuntary; when intentional, it is associated with a disruptive behavior disorder. Seventy-five percent of children with enuresis have a first-degree relative who had the disorder.</a:t>
            </a:r>
          </a:p>
          <a:p>
            <a:pPr marL="285750" indent="-285750" algn="l" rtl="0">
              <a:buFont typeface="Wingdings" panose="05000000000000000000" pitchFamily="2" charset="2"/>
              <a:buChar char="Ø"/>
            </a:pPr>
            <a:endParaRPr lang="en-US" sz="2000" b="1" dirty="0" smtClean="0"/>
          </a:p>
          <a:p>
            <a:pPr marL="285750" indent="-285750" algn="l" rtl="0">
              <a:buFont typeface="Wingdings" panose="05000000000000000000" pitchFamily="2" charset="2"/>
              <a:buChar char="Ø"/>
            </a:pPr>
            <a:r>
              <a:rPr lang="en-US" sz="2000" b="1" dirty="0" smtClean="0"/>
              <a:t>Most children with enuresis do not have a coexisting mental disorder.</a:t>
            </a:r>
          </a:p>
          <a:p>
            <a:pPr marL="285750" indent="-285750" algn="l" rtl="0">
              <a:buFont typeface="Wingdings" panose="05000000000000000000" pitchFamily="2" charset="2"/>
              <a:buChar char="Ø"/>
            </a:pPr>
            <a:endParaRPr lang="en-US" sz="2000" b="1" dirty="0" smtClean="0"/>
          </a:p>
          <a:p>
            <a:pPr marL="285750" indent="-285750" algn="l" rtl="0">
              <a:buFont typeface="Wingdings" panose="05000000000000000000" pitchFamily="2" charset="2"/>
              <a:buChar char="Ø"/>
            </a:pPr>
            <a:r>
              <a:rPr lang="en-US" sz="2000" b="1" dirty="0" smtClean="0"/>
              <a:t>Both encopresis and enuresis are more common in boys than in girls; 1% of all 5 year olds have encopresis and 5% of all 5 year olds have enuresis.</a:t>
            </a:r>
            <a:endParaRPr lang="ar-SA" sz="20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6632"/>
            <a:ext cx="8784976" cy="6370975"/>
          </a:xfrm>
          <a:prstGeom prst="rect">
            <a:avLst/>
          </a:prstGeom>
        </p:spPr>
        <p:txBody>
          <a:bodyPr wrap="square">
            <a:spAutoFit/>
          </a:bodyPr>
          <a:lstStyle/>
          <a:p>
            <a:pPr algn="ctr" rtl="0"/>
            <a:r>
              <a:rPr lang="en-US" sz="2400" b="1" dirty="0" smtClean="0">
                <a:solidFill>
                  <a:srgbClr val="FF0000"/>
                </a:solidFill>
              </a:rPr>
              <a:t>◗ OTHER DISORDERS OF INFANCY, CHILDHOOD, OR ADOLESCENCE SEPARATION ANXIETY DISORDER</a:t>
            </a:r>
          </a:p>
          <a:p>
            <a:pPr algn="l" rtl="0"/>
            <a:endParaRPr lang="en-US" sz="2000" b="1" dirty="0" smtClean="0">
              <a:solidFill>
                <a:srgbClr val="0070C0"/>
              </a:solidFill>
            </a:endParaRPr>
          </a:p>
          <a:p>
            <a:pPr marL="342900" indent="-342900" algn="l" rtl="0">
              <a:buFont typeface="Wingdings" panose="05000000000000000000" pitchFamily="2" charset="2"/>
              <a:buChar char="§"/>
            </a:pPr>
            <a:r>
              <a:rPr lang="en-US" sz="2000" b="1" dirty="0" smtClean="0">
                <a:solidFill>
                  <a:srgbClr val="0070C0"/>
                </a:solidFill>
              </a:rPr>
              <a:t>Separation anxiety disorder is characterized by anxiety exceeding that expected for developmental level related to separation from the home or those to whom the child is attached (APA, 2000).</a:t>
            </a:r>
          </a:p>
          <a:p>
            <a:pPr marL="342900" indent="-342900" algn="l" rtl="0">
              <a:buFont typeface="Wingdings" panose="05000000000000000000" pitchFamily="2" charset="2"/>
              <a:buChar char="§"/>
            </a:pPr>
            <a:endParaRPr lang="en-US" sz="2000" b="1" dirty="0" smtClean="0">
              <a:solidFill>
                <a:srgbClr val="0070C0"/>
              </a:solidFill>
            </a:endParaRPr>
          </a:p>
          <a:p>
            <a:pPr marL="342900" indent="-342900" algn="l" rtl="0">
              <a:buFont typeface="Wingdings" panose="05000000000000000000" pitchFamily="2" charset="2"/>
              <a:buChar char="§"/>
            </a:pPr>
            <a:r>
              <a:rPr lang="en-US" sz="2000" b="1" dirty="0" smtClean="0">
                <a:solidFill>
                  <a:srgbClr val="0070C0"/>
                </a:solidFill>
              </a:rPr>
              <a:t>When apart from attachment figures, the child insists on knowing their whereabouts and may need frequent contact with them such as phone calls. These children are miserable away from home and may fear never seeing their homes or loved ones again.</a:t>
            </a:r>
          </a:p>
          <a:p>
            <a:pPr marL="342900" indent="-342900" algn="l" rtl="0">
              <a:buFont typeface="Wingdings" panose="05000000000000000000" pitchFamily="2" charset="2"/>
              <a:buChar char="§"/>
            </a:pPr>
            <a:endParaRPr lang="en-US" sz="2000" b="1" dirty="0">
              <a:solidFill>
                <a:srgbClr val="0070C0"/>
              </a:solidFill>
            </a:endParaRPr>
          </a:p>
          <a:p>
            <a:pPr marL="342900" indent="-342900" algn="l" rtl="0">
              <a:buFont typeface="Wingdings" panose="05000000000000000000" pitchFamily="2" charset="2"/>
              <a:buChar char="§"/>
            </a:pPr>
            <a:r>
              <a:rPr lang="en-US" sz="2000" b="1" dirty="0" smtClean="0">
                <a:solidFill>
                  <a:srgbClr val="0070C0"/>
                </a:solidFill>
              </a:rPr>
              <a:t>They often follow parents like a shadow, will not be in a room alone, and have trouble going to bed at night unless someone stays with them.</a:t>
            </a:r>
          </a:p>
          <a:p>
            <a:pPr marL="342900" indent="-342900" algn="l" rtl="0">
              <a:buFont typeface="Wingdings" panose="05000000000000000000" pitchFamily="2" charset="2"/>
              <a:buChar char="§"/>
            </a:pPr>
            <a:endParaRPr lang="en-US" sz="2000" b="1" dirty="0">
              <a:solidFill>
                <a:srgbClr val="0070C0"/>
              </a:solidFill>
            </a:endParaRPr>
          </a:p>
          <a:p>
            <a:pPr marL="342900" indent="-342900" algn="l" rtl="0">
              <a:buFont typeface="Wingdings" panose="05000000000000000000" pitchFamily="2" charset="2"/>
              <a:buChar char="§"/>
            </a:pPr>
            <a:r>
              <a:rPr lang="en-US" sz="2000" b="1" dirty="0" smtClean="0">
                <a:solidFill>
                  <a:srgbClr val="0070C0"/>
                </a:solidFill>
              </a:rPr>
              <a:t>Fear of separation may lead to avoidance behaviors such as refusal to attend school or go on errands.</a:t>
            </a:r>
          </a:p>
          <a:p>
            <a:pPr marL="342900" indent="-342900" algn="l" rtl="0">
              <a:buFont typeface="Wingdings" panose="05000000000000000000" pitchFamily="2" charset="2"/>
              <a:buChar char="§"/>
            </a:pPr>
            <a:endParaRPr lang="en-US" sz="2000" b="1" dirty="0">
              <a:solidFill>
                <a:srgbClr val="0070C0"/>
              </a:solidFill>
            </a:endParaRPr>
          </a:p>
          <a:p>
            <a:pPr marL="342900" indent="-342900" algn="l" rtl="0">
              <a:buFont typeface="Wingdings" panose="05000000000000000000" pitchFamily="2" charset="2"/>
              <a:buChar char="§"/>
            </a:pPr>
            <a:r>
              <a:rPr lang="en-US" sz="2000" b="1" dirty="0" smtClean="0">
                <a:solidFill>
                  <a:srgbClr val="0070C0"/>
                </a:solidFill>
              </a:rPr>
              <a:t>Separation anxiety disorder often is accompanied by nightmares and multiple physical complaints such as headaches, nausea, vomiting, and dizziness</a:t>
            </a:r>
            <a:r>
              <a:rPr lang="en-US" sz="2000" dirty="0" smtClean="0"/>
              <a:t>.</a:t>
            </a:r>
            <a:endParaRPr lang="ar-SA"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2910" y="785794"/>
            <a:ext cx="8072494" cy="3970318"/>
          </a:xfrm>
          <a:prstGeom prst="rect">
            <a:avLst/>
          </a:prstGeom>
        </p:spPr>
        <p:txBody>
          <a:bodyPr wrap="square">
            <a:spAutoFit/>
          </a:bodyPr>
          <a:lstStyle/>
          <a:p>
            <a:pPr marL="457200" indent="-457200" algn="l" rtl="0">
              <a:buFont typeface="Wingdings" panose="05000000000000000000" pitchFamily="2" charset="2"/>
              <a:buChar char="Ø"/>
            </a:pPr>
            <a:r>
              <a:rPr lang="en-US" sz="2800" b="1" dirty="0">
                <a:solidFill>
                  <a:srgbClr val="0070C0"/>
                </a:solidFill>
              </a:rPr>
              <a:t>Children and adolescents experience some of </a:t>
            </a:r>
            <a:r>
              <a:rPr lang="en-US" sz="2800" b="1" dirty="0" smtClean="0">
                <a:solidFill>
                  <a:srgbClr val="0070C0"/>
                </a:solidFill>
              </a:rPr>
              <a:t>the same </a:t>
            </a:r>
            <a:r>
              <a:rPr lang="en-US" sz="2800" b="1" dirty="0">
                <a:solidFill>
                  <a:srgbClr val="0070C0"/>
                </a:solidFill>
              </a:rPr>
              <a:t>mental health problems as adults, </a:t>
            </a:r>
            <a:r>
              <a:rPr lang="en-US" sz="2800" b="1" dirty="0">
                <a:solidFill>
                  <a:srgbClr val="FF0000"/>
                </a:solidFill>
              </a:rPr>
              <a:t>such </a:t>
            </a:r>
            <a:r>
              <a:rPr lang="en-US" sz="2800" b="1" dirty="0" smtClean="0">
                <a:solidFill>
                  <a:srgbClr val="FF0000"/>
                </a:solidFill>
              </a:rPr>
              <a:t>as mood</a:t>
            </a:r>
            <a:r>
              <a:rPr lang="en-US" sz="2800" b="1" dirty="0">
                <a:solidFill>
                  <a:srgbClr val="FF0000"/>
                </a:solidFill>
              </a:rPr>
              <a:t> </a:t>
            </a:r>
            <a:r>
              <a:rPr lang="en-US" sz="2800" b="1" dirty="0" smtClean="0">
                <a:solidFill>
                  <a:srgbClr val="FF0000"/>
                </a:solidFill>
              </a:rPr>
              <a:t>and </a:t>
            </a:r>
            <a:r>
              <a:rPr lang="en-US" sz="2800" b="1" dirty="0">
                <a:solidFill>
                  <a:srgbClr val="FF0000"/>
                </a:solidFill>
              </a:rPr>
              <a:t>anxiety disorders, </a:t>
            </a:r>
            <a:r>
              <a:rPr lang="en-US" sz="2800" b="1" dirty="0">
                <a:solidFill>
                  <a:srgbClr val="0070C0"/>
                </a:solidFill>
              </a:rPr>
              <a:t>and are diagnosed with </a:t>
            </a:r>
            <a:r>
              <a:rPr lang="en-US" sz="2800" b="1" dirty="0" smtClean="0">
                <a:solidFill>
                  <a:srgbClr val="0070C0"/>
                </a:solidFill>
              </a:rPr>
              <a:t>these disorders </a:t>
            </a:r>
            <a:r>
              <a:rPr lang="en-US" sz="2800" b="1" dirty="0">
                <a:solidFill>
                  <a:srgbClr val="0070C0"/>
                </a:solidFill>
              </a:rPr>
              <a:t>using the same criteria as for adults. </a:t>
            </a:r>
            <a:endParaRPr lang="en-US" sz="2800" b="1" dirty="0" smtClean="0">
              <a:solidFill>
                <a:srgbClr val="0070C0"/>
              </a:solidFill>
            </a:endParaRPr>
          </a:p>
          <a:p>
            <a:pPr marL="457200" indent="-457200" algn="l" rtl="0">
              <a:buFont typeface="Wingdings" panose="05000000000000000000" pitchFamily="2" charset="2"/>
              <a:buChar char="Ø"/>
            </a:pPr>
            <a:endParaRPr lang="en-US" sz="2800" b="1" dirty="0">
              <a:solidFill>
                <a:srgbClr val="0070C0"/>
              </a:solidFill>
            </a:endParaRPr>
          </a:p>
          <a:p>
            <a:pPr marL="457200" indent="-457200" algn="l" rtl="0">
              <a:buFont typeface="Wingdings" panose="05000000000000000000" pitchFamily="2" charset="2"/>
              <a:buChar char="Ø"/>
            </a:pPr>
            <a:r>
              <a:rPr lang="en-US" sz="2800" b="1" dirty="0" smtClean="0">
                <a:solidFill>
                  <a:srgbClr val="0070C0"/>
                </a:solidFill>
              </a:rPr>
              <a:t>Eating disorders</a:t>
            </a:r>
            <a:r>
              <a:rPr lang="en-US" sz="2800" b="1" dirty="0">
                <a:solidFill>
                  <a:srgbClr val="0070C0"/>
                </a:solidFill>
              </a:rPr>
              <a:t>, especially </a:t>
            </a:r>
            <a:r>
              <a:rPr lang="en-US" sz="2800" b="1" dirty="0" smtClean="0">
                <a:solidFill>
                  <a:srgbClr val="0070C0"/>
                </a:solidFill>
              </a:rPr>
              <a:t>anorexia , </a:t>
            </a:r>
            <a:r>
              <a:rPr lang="en-US" sz="2800" b="1" dirty="0">
                <a:solidFill>
                  <a:srgbClr val="FF0000"/>
                </a:solidFill>
              </a:rPr>
              <a:t>usually begin </a:t>
            </a:r>
            <a:r>
              <a:rPr lang="en-US" sz="2800" b="1" dirty="0" smtClean="0">
                <a:solidFill>
                  <a:srgbClr val="FF0000"/>
                </a:solidFill>
              </a:rPr>
              <a:t>in adolescence </a:t>
            </a:r>
            <a:r>
              <a:rPr lang="en-US" sz="2800" b="1" dirty="0">
                <a:solidFill>
                  <a:srgbClr val="FF0000"/>
                </a:solidFill>
              </a:rPr>
              <a:t>and continue into adulthood</a:t>
            </a:r>
            <a:r>
              <a:rPr lang="en-US" sz="2800" b="1" dirty="0" smtClean="0">
                <a:solidFill>
                  <a:srgbClr val="FF0000"/>
                </a:solidFill>
              </a:rPr>
              <a:t>.</a:t>
            </a:r>
            <a:r>
              <a:rPr lang="en-US" dirty="0" smtClean="0"/>
              <a:t>.</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1028343"/>
            <a:ext cx="7848872" cy="5355312"/>
          </a:xfrm>
          <a:prstGeom prst="rect">
            <a:avLst/>
          </a:prstGeom>
        </p:spPr>
        <p:txBody>
          <a:bodyPr wrap="square">
            <a:spAutoFit/>
          </a:bodyPr>
          <a:lstStyle/>
          <a:p>
            <a:pPr algn="l" rtl="0"/>
            <a:r>
              <a:rPr lang="en-US" b="1" dirty="0" smtClean="0">
                <a:solidFill>
                  <a:srgbClr val="0070C0"/>
                </a:solidFill>
              </a:rPr>
              <a:t>MENTAL </a:t>
            </a:r>
            <a:r>
              <a:rPr lang="en-US" b="1" dirty="0">
                <a:solidFill>
                  <a:srgbClr val="0070C0"/>
                </a:solidFill>
              </a:rPr>
              <a:t>RETARDATION</a:t>
            </a:r>
          </a:p>
          <a:p>
            <a:pPr algn="l" rtl="0"/>
            <a:r>
              <a:rPr lang="en-US" dirty="0"/>
              <a:t>• Mild</a:t>
            </a:r>
          </a:p>
          <a:p>
            <a:pPr algn="l" rtl="0"/>
            <a:r>
              <a:rPr lang="en-US" dirty="0"/>
              <a:t>• Moderate</a:t>
            </a:r>
          </a:p>
          <a:p>
            <a:pPr algn="l" rtl="0"/>
            <a:r>
              <a:rPr lang="en-US" dirty="0"/>
              <a:t>• Severe</a:t>
            </a:r>
          </a:p>
          <a:p>
            <a:pPr algn="l" rtl="0"/>
            <a:r>
              <a:rPr lang="en-US" dirty="0"/>
              <a:t>• Profound</a:t>
            </a:r>
          </a:p>
          <a:p>
            <a:pPr algn="l" rtl="0"/>
            <a:endParaRPr lang="en-US" b="1" dirty="0" smtClean="0">
              <a:solidFill>
                <a:srgbClr val="0070C0"/>
              </a:solidFill>
            </a:endParaRPr>
          </a:p>
          <a:p>
            <a:pPr algn="l" rtl="0"/>
            <a:r>
              <a:rPr lang="en-US" b="1" dirty="0" smtClean="0">
                <a:solidFill>
                  <a:srgbClr val="0070C0"/>
                </a:solidFill>
              </a:rPr>
              <a:t>LEARNING </a:t>
            </a:r>
            <a:r>
              <a:rPr lang="en-US" b="1" dirty="0">
                <a:solidFill>
                  <a:srgbClr val="0070C0"/>
                </a:solidFill>
              </a:rPr>
              <a:t>DISORDERS</a:t>
            </a:r>
          </a:p>
          <a:p>
            <a:pPr algn="l" rtl="0"/>
            <a:r>
              <a:rPr lang="en-US" dirty="0"/>
              <a:t>• Reading disorder</a:t>
            </a:r>
          </a:p>
          <a:p>
            <a:pPr algn="l" rtl="0"/>
            <a:r>
              <a:rPr lang="en-US" dirty="0"/>
              <a:t>• Mathematics disorder</a:t>
            </a:r>
          </a:p>
          <a:p>
            <a:pPr algn="l" rtl="0"/>
            <a:r>
              <a:rPr lang="en-US" dirty="0"/>
              <a:t>• Disorder of written expression</a:t>
            </a:r>
          </a:p>
          <a:p>
            <a:pPr algn="l" rtl="0"/>
            <a:endParaRPr lang="en-US" b="1" dirty="0" smtClean="0">
              <a:solidFill>
                <a:srgbClr val="0070C0"/>
              </a:solidFill>
            </a:endParaRPr>
          </a:p>
          <a:p>
            <a:pPr algn="l" rtl="0"/>
            <a:r>
              <a:rPr lang="en-US" b="1" dirty="0" smtClean="0">
                <a:solidFill>
                  <a:srgbClr val="0070C0"/>
                </a:solidFill>
              </a:rPr>
              <a:t>MOTOR </a:t>
            </a:r>
            <a:r>
              <a:rPr lang="en-US" b="1" dirty="0">
                <a:solidFill>
                  <a:srgbClr val="0070C0"/>
                </a:solidFill>
              </a:rPr>
              <a:t>SKILLS DISORDER</a:t>
            </a:r>
          </a:p>
          <a:p>
            <a:pPr algn="l" rtl="0"/>
            <a:r>
              <a:rPr lang="en-US" dirty="0"/>
              <a:t>• Developmental coordination disorder</a:t>
            </a:r>
          </a:p>
          <a:p>
            <a:pPr algn="l" rtl="0"/>
            <a:endParaRPr lang="en-US" b="1" dirty="0" smtClean="0">
              <a:solidFill>
                <a:srgbClr val="0070C0"/>
              </a:solidFill>
            </a:endParaRPr>
          </a:p>
          <a:p>
            <a:pPr algn="l" rtl="0"/>
            <a:r>
              <a:rPr lang="en-US" b="1" dirty="0" smtClean="0">
                <a:solidFill>
                  <a:srgbClr val="0070C0"/>
                </a:solidFill>
              </a:rPr>
              <a:t>COMMUNICATION </a:t>
            </a:r>
            <a:r>
              <a:rPr lang="en-US" b="1" dirty="0">
                <a:solidFill>
                  <a:srgbClr val="0070C0"/>
                </a:solidFill>
              </a:rPr>
              <a:t>DISORDERS</a:t>
            </a:r>
          </a:p>
          <a:p>
            <a:pPr algn="l" rtl="0"/>
            <a:r>
              <a:rPr lang="en-US" dirty="0"/>
              <a:t>• Expressive language disorder</a:t>
            </a:r>
          </a:p>
          <a:p>
            <a:pPr algn="l" rtl="0"/>
            <a:r>
              <a:rPr lang="en-US" dirty="0"/>
              <a:t>• Mixed receptive and expressive </a:t>
            </a:r>
            <a:r>
              <a:rPr lang="en-US" dirty="0" smtClean="0"/>
              <a:t>language disorder</a:t>
            </a:r>
            <a:endParaRPr lang="en-US" dirty="0"/>
          </a:p>
          <a:p>
            <a:pPr algn="l" rtl="0"/>
            <a:r>
              <a:rPr lang="en-US" dirty="0"/>
              <a:t>• Phonologic disorder</a:t>
            </a:r>
          </a:p>
          <a:p>
            <a:pPr algn="l" rtl="0"/>
            <a:r>
              <a:rPr lang="en-US" dirty="0"/>
              <a:t>• Stuttering</a:t>
            </a:r>
            <a:endParaRPr lang="ar-SA" dirty="0"/>
          </a:p>
        </p:txBody>
      </p:sp>
      <p:sp>
        <p:nvSpPr>
          <p:cNvPr id="3" name="Rectangle 2"/>
          <p:cNvSpPr/>
          <p:nvPr/>
        </p:nvSpPr>
        <p:spPr>
          <a:xfrm>
            <a:off x="428596" y="357167"/>
            <a:ext cx="8607900" cy="400110"/>
          </a:xfrm>
          <a:prstGeom prst="rect">
            <a:avLst/>
          </a:prstGeom>
        </p:spPr>
        <p:txBody>
          <a:bodyPr wrap="square">
            <a:spAutoFit/>
          </a:bodyPr>
          <a:lstStyle/>
          <a:p>
            <a:pPr algn="l"/>
            <a:r>
              <a:rPr lang="en-US" sz="2000" b="1" dirty="0">
                <a:solidFill>
                  <a:srgbClr val="FF0000"/>
                </a:solidFill>
              </a:rPr>
              <a:t>➤ DISORDERS FIRST DIAGNOSED IN INFANCY, CHILDHOOD, AND ADOLESCENCE</a:t>
            </a:r>
            <a:endParaRPr lang="ar-SA" sz="2000" b="1"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42852"/>
            <a:ext cx="8643998" cy="5632311"/>
          </a:xfrm>
          <a:prstGeom prst="rect">
            <a:avLst/>
          </a:prstGeom>
        </p:spPr>
        <p:txBody>
          <a:bodyPr wrap="square">
            <a:spAutoFit/>
          </a:bodyPr>
          <a:lstStyle/>
          <a:p>
            <a:pPr algn="ctr" rtl="0"/>
            <a:r>
              <a:rPr lang="en-US" sz="2400" b="1" dirty="0">
                <a:solidFill>
                  <a:srgbClr val="FF0000"/>
                </a:solidFill>
              </a:rPr>
              <a:t>PERVASIVE DEVELOPMENTAL DISORDERS</a:t>
            </a:r>
          </a:p>
          <a:p>
            <a:pPr algn="l" rtl="0"/>
            <a:endParaRPr lang="en-US" b="1" dirty="0" smtClean="0"/>
          </a:p>
          <a:p>
            <a:pPr algn="l" rtl="0"/>
            <a:r>
              <a:rPr lang="en-US" b="1" dirty="0" smtClean="0"/>
              <a:t>• </a:t>
            </a:r>
            <a:r>
              <a:rPr lang="en-US" sz="2000" b="1" dirty="0"/>
              <a:t>Autistic </a:t>
            </a:r>
            <a:r>
              <a:rPr lang="en-US" sz="2000" b="1" dirty="0" smtClean="0"/>
              <a:t>disorder</a:t>
            </a:r>
          </a:p>
          <a:p>
            <a:pPr algn="l" rtl="0"/>
            <a:r>
              <a:rPr lang="en-US" sz="2000" b="1" dirty="0" smtClean="0"/>
              <a:t> </a:t>
            </a:r>
          </a:p>
          <a:p>
            <a:pPr marL="285750" indent="-285750" algn="l" rtl="0">
              <a:buFont typeface="Wingdings" panose="05000000000000000000" pitchFamily="2" charset="2"/>
              <a:buChar char="Ø"/>
            </a:pPr>
            <a:r>
              <a:rPr lang="en-US" sz="2000" dirty="0" smtClean="0"/>
              <a:t>(also called autism); more recently described as "</a:t>
            </a:r>
            <a:r>
              <a:rPr lang="en-US" sz="2000" dirty="0" err="1" smtClean="0">
                <a:solidFill>
                  <a:srgbClr val="FF0000"/>
                </a:solidFill>
              </a:rPr>
              <a:t>mindblindedness</a:t>
            </a:r>
            <a:r>
              <a:rPr lang="en-US" sz="2000" dirty="0" smtClean="0"/>
              <a:t>“</a:t>
            </a:r>
          </a:p>
          <a:p>
            <a:pPr marL="285750" indent="-285750" algn="l" rtl="0">
              <a:buFont typeface="Wingdings" panose="05000000000000000000" pitchFamily="2" charset="2"/>
              <a:buChar char="Ø"/>
            </a:pPr>
            <a:endParaRPr lang="en-US" sz="2000" dirty="0" smtClean="0">
              <a:solidFill>
                <a:srgbClr val="0070C0"/>
              </a:solidFill>
            </a:endParaRPr>
          </a:p>
          <a:p>
            <a:pPr marL="285750" indent="-285750" algn="l" rtl="0">
              <a:buFont typeface="Wingdings" panose="05000000000000000000" pitchFamily="2" charset="2"/>
              <a:buChar char="Ø"/>
            </a:pPr>
            <a:r>
              <a:rPr lang="en-US" sz="2000" dirty="0" smtClean="0">
                <a:solidFill>
                  <a:srgbClr val="0070C0"/>
                </a:solidFill>
              </a:rPr>
              <a:t>is a neurological and developmental disorder that usually appears during the first three years of life.</a:t>
            </a:r>
          </a:p>
          <a:p>
            <a:pPr marL="285750" indent="-285750" algn="l" rtl="0">
              <a:buFont typeface="Wingdings" panose="05000000000000000000" pitchFamily="2" charset="2"/>
              <a:buChar char="Ø"/>
            </a:pPr>
            <a:endParaRPr lang="en-US" sz="2000" dirty="0" smtClean="0">
              <a:solidFill>
                <a:srgbClr val="FF0000"/>
              </a:solidFill>
            </a:endParaRPr>
          </a:p>
          <a:p>
            <a:pPr marL="285750" indent="-285750" algn="l" rtl="0">
              <a:buFont typeface="Wingdings" panose="05000000000000000000" pitchFamily="2" charset="2"/>
              <a:buChar char="Ø"/>
            </a:pPr>
            <a:r>
              <a:rPr lang="en-US" sz="2000" dirty="0" smtClean="0">
                <a:solidFill>
                  <a:srgbClr val="FF0000"/>
                </a:solidFill>
              </a:rPr>
              <a:t>A child with autism appears to live in their own world, showing little interest in others and a lack of social awareness.</a:t>
            </a:r>
          </a:p>
          <a:p>
            <a:pPr marL="285750" indent="-285750" algn="l" rtl="0">
              <a:buFont typeface="Wingdings" panose="05000000000000000000" pitchFamily="2" charset="2"/>
              <a:buChar char="Ø"/>
            </a:pPr>
            <a:endParaRPr lang="en-US" sz="2000" dirty="0" smtClean="0"/>
          </a:p>
          <a:p>
            <a:pPr marL="285750" indent="-285750" algn="l" rtl="0">
              <a:buFont typeface="Wingdings" panose="05000000000000000000" pitchFamily="2" charset="2"/>
              <a:buChar char="Ø"/>
            </a:pPr>
            <a:r>
              <a:rPr lang="en-US" sz="2000" dirty="0" smtClean="0"/>
              <a:t>The focus of an autistic child is a consistent routine and includes an interest in repeating odd and peculiar behaviors.</a:t>
            </a:r>
          </a:p>
          <a:p>
            <a:pPr marL="285750" indent="-285750" algn="l" rtl="0">
              <a:buFont typeface="Wingdings" panose="05000000000000000000" pitchFamily="2" charset="2"/>
              <a:buChar char="Ø"/>
            </a:pPr>
            <a:endParaRPr lang="en-US" sz="2000" dirty="0" smtClean="0"/>
          </a:p>
          <a:p>
            <a:pPr marL="285750" indent="-285750" algn="l" rtl="0">
              <a:buFont typeface="Wingdings" panose="05000000000000000000" pitchFamily="2" charset="2"/>
              <a:buChar char="Ø"/>
            </a:pPr>
            <a:r>
              <a:rPr lang="en-US" sz="2000" dirty="0" smtClean="0"/>
              <a:t>Autistic children often have problems in communication, avoid eye contact and show limited attachment to others.</a:t>
            </a:r>
          </a:p>
          <a:p>
            <a:pPr algn="l" rtl="0"/>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500" y="116632"/>
            <a:ext cx="8720500" cy="6001643"/>
          </a:xfrm>
          <a:prstGeom prst="rect">
            <a:avLst/>
          </a:prstGeom>
        </p:spPr>
        <p:txBody>
          <a:bodyPr wrap="square">
            <a:spAutoFit/>
          </a:bodyPr>
          <a:lstStyle/>
          <a:p>
            <a:pPr algn="ctr" rtl="0"/>
            <a:r>
              <a:rPr lang="en-US" sz="2400" b="1" dirty="0">
                <a:solidFill>
                  <a:srgbClr val="FF0000"/>
                </a:solidFill>
              </a:rPr>
              <a:t>PERVASIVE DEVELOPMENTAL DISORDERS</a:t>
            </a:r>
          </a:p>
          <a:p>
            <a:pPr algn="l" rtl="0"/>
            <a:endParaRPr lang="en-US" b="1" dirty="0" smtClean="0">
              <a:solidFill>
                <a:srgbClr val="0070C0"/>
              </a:solidFill>
            </a:endParaRPr>
          </a:p>
          <a:p>
            <a:pPr algn="l" rtl="0"/>
            <a:r>
              <a:rPr lang="en-US" b="1" dirty="0" smtClean="0">
                <a:solidFill>
                  <a:srgbClr val="0070C0"/>
                </a:solidFill>
                <a:latin typeface="Calibri (Body)"/>
              </a:rPr>
              <a:t>• </a:t>
            </a:r>
            <a:r>
              <a:rPr lang="en-US" b="1" dirty="0" err="1">
                <a:latin typeface="Calibri (Body)"/>
              </a:rPr>
              <a:t>Rett’s</a:t>
            </a:r>
            <a:r>
              <a:rPr lang="en-US" b="1" dirty="0">
                <a:latin typeface="Calibri (Body)"/>
              </a:rPr>
              <a:t> disorder</a:t>
            </a:r>
            <a:r>
              <a:rPr lang="en-US" b="1" dirty="0" smtClean="0">
                <a:solidFill>
                  <a:srgbClr val="0070C0"/>
                </a:solidFill>
                <a:latin typeface="Calibri (Body)"/>
              </a:rPr>
              <a:t>:</a:t>
            </a:r>
          </a:p>
          <a:p>
            <a:pPr algn="l" rtl="0"/>
            <a:endParaRPr lang="en-US" b="1" dirty="0">
              <a:solidFill>
                <a:srgbClr val="0070C0"/>
              </a:solidFill>
              <a:latin typeface="Calibri (Body)"/>
            </a:endParaRPr>
          </a:p>
          <a:p>
            <a:pPr marL="342900" indent="-342900" algn="l" rtl="0">
              <a:buFont typeface="Wingdings" panose="05000000000000000000" pitchFamily="2" charset="2"/>
              <a:buChar char="Ø"/>
            </a:pPr>
            <a:r>
              <a:rPr lang="en-US" b="1" dirty="0" err="1" smtClean="0">
                <a:solidFill>
                  <a:srgbClr val="0070C0"/>
                </a:solidFill>
                <a:latin typeface="Calibri (Body)"/>
              </a:rPr>
              <a:t>Rett</a:t>
            </a:r>
            <a:r>
              <a:rPr lang="en-US" b="1" dirty="0" smtClean="0">
                <a:solidFill>
                  <a:srgbClr val="0070C0"/>
                </a:solidFill>
                <a:latin typeface="Calibri (Body)"/>
              </a:rPr>
              <a:t> </a:t>
            </a:r>
            <a:r>
              <a:rPr lang="en-US" b="1" dirty="0">
                <a:solidFill>
                  <a:srgbClr val="0070C0"/>
                </a:solidFill>
                <a:latin typeface="Calibri (Body)"/>
              </a:rPr>
              <a:t>syndrome is a </a:t>
            </a:r>
            <a:r>
              <a:rPr lang="en-US" b="1" dirty="0" err="1">
                <a:solidFill>
                  <a:srgbClr val="0070C0"/>
                </a:solidFill>
                <a:latin typeface="Calibri (Body)"/>
              </a:rPr>
              <a:t>neurodevelopmenal</a:t>
            </a:r>
            <a:r>
              <a:rPr lang="en-US" b="1" dirty="0">
                <a:solidFill>
                  <a:srgbClr val="0070C0"/>
                </a:solidFill>
                <a:latin typeface="Calibri (Body)"/>
              </a:rPr>
              <a:t> disorder that affects girls almost </a:t>
            </a:r>
            <a:r>
              <a:rPr lang="en-US" b="1" dirty="0" smtClean="0">
                <a:solidFill>
                  <a:srgbClr val="0070C0"/>
                </a:solidFill>
                <a:latin typeface="Calibri (Body)"/>
              </a:rPr>
              <a:t>exclusively.</a:t>
            </a:r>
          </a:p>
          <a:p>
            <a:pPr marL="342900" indent="-342900" algn="l" rtl="0">
              <a:buFont typeface="Wingdings" panose="05000000000000000000" pitchFamily="2" charset="2"/>
              <a:buChar char="Ø"/>
            </a:pPr>
            <a:endParaRPr lang="en-US" b="1" dirty="0">
              <a:solidFill>
                <a:srgbClr val="0070C0"/>
              </a:solidFill>
              <a:latin typeface="Calibri (Body)"/>
            </a:endParaRPr>
          </a:p>
          <a:p>
            <a:pPr marL="342900" indent="-342900" algn="l" rtl="0">
              <a:buFont typeface="Wingdings" panose="05000000000000000000" pitchFamily="2" charset="2"/>
              <a:buChar char="Ø"/>
            </a:pPr>
            <a:r>
              <a:rPr lang="en-US" b="1" dirty="0" smtClean="0">
                <a:solidFill>
                  <a:srgbClr val="0070C0"/>
                </a:solidFill>
                <a:latin typeface="Calibri (Body)"/>
              </a:rPr>
              <a:t>It </a:t>
            </a:r>
            <a:r>
              <a:rPr lang="en-US" b="1" dirty="0">
                <a:solidFill>
                  <a:srgbClr val="0070C0"/>
                </a:solidFill>
                <a:latin typeface="Calibri (Body)"/>
              </a:rPr>
              <a:t>is characterized by normal early growth and development followed by a slowing of development, loss of purposeful use of the hands, distinctive hand movements, slowed brain and head growth, problems with walking, seizures, </a:t>
            </a:r>
            <a:r>
              <a:rPr lang="en-US" b="1" dirty="0" smtClean="0">
                <a:solidFill>
                  <a:srgbClr val="0070C0"/>
                </a:solidFill>
                <a:latin typeface="Calibri (Body)"/>
              </a:rPr>
              <a:t>and intellectual disability</a:t>
            </a:r>
          </a:p>
          <a:p>
            <a:pPr algn="l" rtl="0"/>
            <a:endParaRPr lang="en-US" b="1" dirty="0">
              <a:solidFill>
                <a:srgbClr val="0070C0"/>
              </a:solidFill>
              <a:latin typeface="Calibri (Body)"/>
            </a:endParaRPr>
          </a:p>
          <a:p>
            <a:pPr algn="l" rtl="0"/>
            <a:r>
              <a:rPr lang="en-US" b="1" dirty="0" smtClean="0">
                <a:solidFill>
                  <a:srgbClr val="FF0000"/>
                </a:solidFill>
                <a:latin typeface="Calibri (Body)"/>
              </a:rPr>
              <a:t>DEFICIT </a:t>
            </a:r>
            <a:r>
              <a:rPr lang="en-US" b="1" dirty="0">
                <a:solidFill>
                  <a:srgbClr val="FF0000"/>
                </a:solidFill>
                <a:latin typeface="Calibri (Body)"/>
              </a:rPr>
              <a:t>AND DISRUPTIVE BEHAVIOR DISORDERS</a:t>
            </a:r>
          </a:p>
          <a:p>
            <a:pPr algn="l" rtl="0"/>
            <a:r>
              <a:rPr lang="en-US" b="1" dirty="0">
                <a:latin typeface="Calibri (Body)"/>
              </a:rPr>
              <a:t>• Attention deficit hyperactivity disorder</a:t>
            </a:r>
          </a:p>
          <a:p>
            <a:pPr algn="l" rtl="0"/>
            <a:r>
              <a:rPr lang="en-US" b="1" dirty="0">
                <a:latin typeface="Calibri (Body)"/>
              </a:rPr>
              <a:t>• Conduct disorder</a:t>
            </a:r>
          </a:p>
          <a:p>
            <a:pPr algn="l" rtl="0"/>
            <a:endParaRPr lang="en-US" b="1" dirty="0" smtClean="0">
              <a:solidFill>
                <a:srgbClr val="FF0000"/>
              </a:solidFill>
              <a:latin typeface="Calibri (Body)"/>
            </a:endParaRPr>
          </a:p>
          <a:p>
            <a:pPr algn="l" rtl="0"/>
            <a:r>
              <a:rPr lang="en-US" b="1" dirty="0" smtClean="0">
                <a:solidFill>
                  <a:srgbClr val="FF0000"/>
                </a:solidFill>
                <a:latin typeface="Calibri (Body)"/>
              </a:rPr>
              <a:t>FEEDING </a:t>
            </a:r>
            <a:r>
              <a:rPr lang="en-US" b="1" dirty="0">
                <a:solidFill>
                  <a:srgbClr val="FF0000"/>
                </a:solidFill>
                <a:latin typeface="Calibri (Body)"/>
              </a:rPr>
              <a:t>AND EATING DISORDERS</a:t>
            </a:r>
          </a:p>
          <a:p>
            <a:pPr algn="l" rtl="0"/>
            <a:r>
              <a:rPr lang="en-US" b="1" dirty="0">
                <a:latin typeface="Calibri (Body)"/>
              </a:rPr>
              <a:t>• </a:t>
            </a:r>
            <a:r>
              <a:rPr lang="en-US" b="1" dirty="0" smtClean="0">
                <a:latin typeface="Calibri (Body)"/>
              </a:rPr>
              <a:t>Pica (</a:t>
            </a:r>
            <a:r>
              <a:rPr lang="en-US" dirty="0">
                <a:latin typeface="Calibri (Body)"/>
              </a:rPr>
              <a:t>is characterized by an appetite for substances that are largely </a:t>
            </a:r>
            <a:r>
              <a:rPr lang="en-US" dirty="0" smtClean="0">
                <a:latin typeface="Calibri (Body)"/>
              </a:rPr>
              <a:t>non-nutritive)</a:t>
            </a:r>
            <a:endParaRPr lang="en-US" b="1" dirty="0">
              <a:latin typeface="Calibri (Body)"/>
            </a:endParaRPr>
          </a:p>
          <a:p>
            <a:pPr algn="l" rtl="0"/>
            <a:r>
              <a:rPr lang="en-US" b="1" dirty="0">
                <a:latin typeface="Calibri (Body)"/>
              </a:rPr>
              <a:t>• Rumination </a:t>
            </a:r>
            <a:r>
              <a:rPr lang="en-US" b="1" dirty="0" smtClean="0">
                <a:latin typeface="Calibri (Body)"/>
              </a:rPr>
              <a:t>disorder (</a:t>
            </a:r>
            <a:r>
              <a:rPr lang="en-US" dirty="0">
                <a:latin typeface="Calibri (Body)"/>
              </a:rPr>
              <a:t>Rumination disorder is a condition in which a person keeps bringing up food from the stomach into the mouth (regurgitation) and </a:t>
            </a:r>
            <a:r>
              <a:rPr lang="en-US" dirty="0" smtClean="0">
                <a:latin typeface="Calibri (Body)"/>
              </a:rPr>
              <a:t>re chewing </a:t>
            </a:r>
            <a:r>
              <a:rPr lang="en-US" dirty="0">
                <a:latin typeface="Calibri (Body)"/>
              </a:rPr>
              <a:t>the food</a:t>
            </a:r>
            <a:r>
              <a:rPr lang="en-US" dirty="0" smtClean="0">
                <a:latin typeface="Calibri (Body)"/>
              </a:rPr>
              <a:t>.)</a:t>
            </a:r>
            <a:endParaRPr lang="en-US" b="1" dirty="0">
              <a:latin typeface="Calibri (Body)"/>
            </a:endParaRPr>
          </a:p>
        </p:txBody>
      </p:sp>
    </p:spTree>
    <p:extLst>
      <p:ext uri="{BB962C8B-B14F-4D97-AF65-F5344CB8AC3E}">
        <p14:creationId xmlns:p14="http://schemas.microsoft.com/office/powerpoint/2010/main" val="1221122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571481"/>
            <a:ext cx="8286808" cy="4278094"/>
          </a:xfrm>
          <a:prstGeom prst="rect">
            <a:avLst/>
          </a:prstGeom>
        </p:spPr>
        <p:txBody>
          <a:bodyPr wrap="square">
            <a:spAutoFit/>
          </a:bodyPr>
          <a:lstStyle/>
          <a:p>
            <a:pPr algn="ctr"/>
            <a:r>
              <a:rPr lang="en-US" sz="2400" b="1" dirty="0">
                <a:solidFill>
                  <a:srgbClr val="FF0000"/>
                </a:solidFill>
              </a:rPr>
              <a:t>PERVASIVE DEVELOPMENTAL DISORDERS</a:t>
            </a:r>
          </a:p>
          <a:p>
            <a:pPr algn="l"/>
            <a:endParaRPr lang="en-US" sz="2400" b="1" dirty="0" smtClean="0">
              <a:solidFill>
                <a:srgbClr val="0070C0"/>
              </a:solidFill>
            </a:endParaRPr>
          </a:p>
          <a:p>
            <a:pPr algn="l"/>
            <a:endParaRPr lang="en-US" sz="2400" b="1" dirty="0">
              <a:solidFill>
                <a:srgbClr val="0070C0"/>
              </a:solidFill>
            </a:endParaRPr>
          </a:p>
          <a:p>
            <a:pPr algn="l" rtl="0"/>
            <a:r>
              <a:rPr lang="en-US" sz="2000" b="1" dirty="0" smtClean="0">
                <a:solidFill>
                  <a:srgbClr val="0070C0"/>
                </a:solidFill>
              </a:rPr>
              <a:t>ELIMINATION </a:t>
            </a:r>
            <a:r>
              <a:rPr lang="en-US" sz="2000" b="1" dirty="0">
                <a:solidFill>
                  <a:srgbClr val="0070C0"/>
                </a:solidFill>
              </a:rPr>
              <a:t>DISORDERS</a:t>
            </a:r>
          </a:p>
          <a:p>
            <a:pPr algn="l" rtl="0"/>
            <a:r>
              <a:rPr lang="en-US" sz="2000" b="1" dirty="0"/>
              <a:t>• </a:t>
            </a:r>
            <a:r>
              <a:rPr lang="en-US" sz="2000" b="1" dirty="0" smtClean="0"/>
              <a:t>Encopresis (</a:t>
            </a:r>
            <a:r>
              <a:rPr lang="en-US" sz="2000" dirty="0"/>
              <a:t>is voluntary or involuntary fecal soiling in children who have usually already been toilet trained</a:t>
            </a:r>
            <a:r>
              <a:rPr lang="en-US" sz="2000" dirty="0" smtClean="0"/>
              <a:t>.)</a:t>
            </a:r>
            <a:endParaRPr lang="en-US" sz="2000" b="1" dirty="0"/>
          </a:p>
          <a:p>
            <a:pPr algn="l" rtl="0"/>
            <a:r>
              <a:rPr lang="en-US" sz="2000" b="1" dirty="0"/>
              <a:t>• </a:t>
            </a:r>
            <a:r>
              <a:rPr lang="en-US" sz="2000" b="1" dirty="0" smtClean="0"/>
              <a:t>Enuresis (</a:t>
            </a:r>
            <a:r>
              <a:rPr lang="en-US" sz="2000" dirty="0"/>
              <a:t>is a repeated inability to control </a:t>
            </a:r>
            <a:r>
              <a:rPr lang="en-US" sz="2000" dirty="0" smtClean="0"/>
              <a:t>urination)</a:t>
            </a:r>
            <a:endParaRPr lang="en-US" sz="2000" b="1" dirty="0"/>
          </a:p>
          <a:p>
            <a:pPr algn="l" rtl="0"/>
            <a:endParaRPr lang="en-US" sz="2000" b="1" dirty="0" smtClean="0">
              <a:solidFill>
                <a:srgbClr val="0070C0"/>
              </a:solidFill>
            </a:endParaRPr>
          </a:p>
          <a:p>
            <a:pPr algn="l" rtl="0"/>
            <a:r>
              <a:rPr lang="en-US" sz="2000" b="1" dirty="0" smtClean="0">
                <a:solidFill>
                  <a:srgbClr val="0070C0"/>
                </a:solidFill>
              </a:rPr>
              <a:t>OTHER </a:t>
            </a:r>
            <a:r>
              <a:rPr lang="en-US" sz="2000" b="1" dirty="0">
                <a:solidFill>
                  <a:srgbClr val="0070C0"/>
                </a:solidFill>
              </a:rPr>
              <a:t>DISORDERS OF INFANCY, </a:t>
            </a:r>
            <a:r>
              <a:rPr lang="en-US" sz="2000" b="1" dirty="0" smtClean="0">
                <a:solidFill>
                  <a:srgbClr val="0070C0"/>
                </a:solidFill>
              </a:rPr>
              <a:t>CHILDHOOD, OR </a:t>
            </a:r>
            <a:r>
              <a:rPr lang="en-US" sz="2000" b="1" dirty="0">
                <a:solidFill>
                  <a:srgbClr val="0070C0"/>
                </a:solidFill>
              </a:rPr>
              <a:t>ADOLESCENCE</a:t>
            </a:r>
          </a:p>
          <a:p>
            <a:pPr algn="l" rtl="0"/>
            <a:r>
              <a:rPr lang="en-US" sz="2000" b="1" dirty="0"/>
              <a:t>• Separation anxiety </a:t>
            </a:r>
            <a:r>
              <a:rPr lang="en-US" sz="2000" b="1" dirty="0" smtClean="0"/>
              <a:t>disorder (</a:t>
            </a:r>
            <a:r>
              <a:rPr lang="en-US" sz="2000" dirty="0"/>
              <a:t>is a psychological condition in which an individual experiences excessive </a:t>
            </a:r>
            <a:r>
              <a:rPr lang="en-US" sz="2000" dirty="0" smtClean="0"/>
              <a:t>anxiety regarding </a:t>
            </a:r>
            <a:r>
              <a:rPr lang="en-US" sz="2000" dirty="0"/>
              <a:t>separation from home or from people to whom the individual has a strong emotional attachment (e.g. a parent, caregiver, significant other or siblings</a:t>
            </a:r>
            <a:r>
              <a:rPr lang="en-US" sz="2000" dirty="0" smtClean="0"/>
              <a:t>)</a:t>
            </a:r>
            <a:endParaRPr lang="en-US" sz="2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158" y="197346"/>
            <a:ext cx="8607330" cy="4893647"/>
          </a:xfrm>
          <a:prstGeom prst="rect">
            <a:avLst/>
          </a:prstGeom>
        </p:spPr>
        <p:txBody>
          <a:bodyPr wrap="square">
            <a:spAutoFit/>
          </a:bodyPr>
          <a:lstStyle/>
          <a:p>
            <a:pPr algn="ctr" rtl="0"/>
            <a:r>
              <a:rPr lang="en-US" sz="2400" b="1" dirty="0" smtClean="0">
                <a:solidFill>
                  <a:srgbClr val="FF0000"/>
                </a:solidFill>
              </a:rPr>
              <a:t>MENTAL RETARDATION</a:t>
            </a:r>
          </a:p>
          <a:p>
            <a:pPr algn="l" rtl="0"/>
            <a:endParaRPr lang="en-US" sz="2400" dirty="0" smtClean="0"/>
          </a:p>
          <a:p>
            <a:pPr algn="l" rtl="0"/>
            <a:r>
              <a:rPr lang="en-US" sz="2400" dirty="0" smtClean="0"/>
              <a:t>The essential </a:t>
            </a:r>
            <a:r>
              <a:rPr lang="en-US" sz="2000" dirty="0" smtClean="0"/>
              <a:t>feature of mental retardation is below average intellectual functioning (IQ less than 70) accompanied by significant limitations in areas of adaptive functioning such as communication skills, self-care, home living, social or interpersonal skills, use of community resources, self-direction, academic skills, work, leisure, and health and safety. </a:t>
            </a:r>
          </a:p>
          <a:p>
            <a:pPr algn="l" rtl="0"/>
            <a:endParaRPr lang="en-US" sz="2000" dirty="0" smtClean="0"/>
          </a:p>
          <a:p>
            <a:pPr algn="l" rtl="0"/>
            <a:endParaRPr lang="en-US" sz="2000" b="1" dirty="0" smtClean="0">
              <a:solidFill>
                <a:srgbClr val="FF0000"/>
              </a:solidFill>
            </a:endParaRPr>
          </a:p>
          <a:p>
            <a:pPr algn="l" rtl="0"/>
            <a:r>
              <a:rPr lang="en-US" sz="2000" b="1" dirty="0" smtClean="0">
                <a:solidFill>
                  <a:srgbClr val="FF0000"/>
                </a:solidFill>
              </a:rPr>
              <a:t>The degree of retardation is based on IQ and greatly affects the person’s ability to function:</a:t>
            </a:r>
          </a:p>
          <a:p>
            <a:pPr algn="l" rtl="0"/>
            <a:r>
              <a:rPr lang="en-US" sz="2000" dirty="0" smtClean="0"/>
              <a:t>• Mild retardation: IQ 50 to 70</a:t>
            </a:r>
          </a:p>
          <a:p>
            <a:pPr algn="l" rtl="0"/>
            <a:r>
              <a:rPr lang="en-US" sz="2000" dirty="0" smtClean="0"/>
              <a:t>• Moderate retardation: IQ 35 to 50</a:t>
            </a:r>
          </a:p>
          <a:p>
            <a:pPr algn="l" rtl="0"/>
            <a:r>
              <a:rPr lang="en-US" sz="2000" dirty="0" smtClean="0"/>
              <a:t>• Severe retardation: IQ 20 to 35</a:t>
            </a:r>
          </a:p>
          <a:p>
            <a:pPr algn="l" rtl="0"/>
            <a:r>
              <a:rPr lang="en-US" sz="2000" dirty="0" smtClean="0"/>
              <a:t>• Profound retardation: IQ less than 20</a:t>
            </a:r>
            <a:endParaRPr lang="ar-SA"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214290"/>
            <a:ext cx="8750776" cy="5847755"/>
          </a:xfrm>
          <a:prstGeom prst="rect">
            <a:avLst/>
          </a:prstGeom>
        </p:spPr>
        <p:txBody>
          <a:bodyPr wrap="square">
            <a:spAutoFit/>
          </a:bodyPr>
          <a:lstStyle/>
          <a:p>
            <a:pPr algn="ctr" rtl="0"/>
            <a:r>
              <a:rPr lang="en-US" sz="2400" b="1" dirty="0" smtClean="0">
                <a:solidFill>
                  <a:srgbClr val="FF0000"/>
                </a:solidFill>
              </a:rPr>
              <a:t>LEARNING DISORDERS</a:t>
            </a:r>
          </a:p>
          <a:p>
            <a:pPr algn="l" rtl="0"/>
            <a:endParaRPr lang="en-US" sz="2000" b="1" dirty="0" smtClean="0">
              <a:solidFill>
                <a:srgbClr val="0070C0"/>
              </a:solidFill>
              <a:latin typeface="Calibri" panose="020F0502020204030204" pitchFamily="34" charset="0"/>
            </a:endParaRPr>
          </a:p>
          <a:p>
            <a:pPr marL="342900" indent="-342900" algn="l" rtl="0">
              <a:buFont typeface="Wingdings" panose="05000000000000000000" pitchFamily="2" charset="2"/>
              <a:buChar char="Ø"/>
            </a:pPr>
            <a:r>
              <a:rPr lang="en-US" sz="2200" b="1" dirty="0" smtClean="0">
                <a:solidFill>
                  <a:srgbClr val="0070C0"/>
                </a:solidFill>
                <a:latin typeface="Calibri" panose="020F0502020204030204" pitchFamily="34" charset="0"/>
              </a:rPr>
              <a:t>A learning disorder is diagnosed when a child’s achievement in reading, mathematics, or written expression is below that expected for age, formal education, and intelligence.</a:t>
            </a:r>
          </a:p>
          <a:p>
            <a:pPr marL="342900" indent="-342900" algn="l" rtl="0">
              <a:buFont typeface="Wingdings" panose="05000000000000000000" pitchFamily="2" charset="2"/>
              <a:buChar char="Ø"/>
            </a:pPr>
            <a:endParaRPr lang="en-US" sz="2200" b="1" dirty="0" smtClean="0">
              <a:solidFill>
                <a:srgbClr val="FF0000"/>
              </a:solidFill>
              <a:latin typeface="Calibri" panose="020F0502020204030204" pitchFamily="34" charset="0"/>
            </a:endParaRPr>
          </a:p>
          <a:p>
            <a:pPr marL="342900" indent="-342900" algn="l" rtl="0">
              <a:buFont typeface="Wingdings" panose="05000000000000000000" pitchFamily="2" charset="2"/>
              <a:buChar char="Ø"/>
            </a:pPr>
            <a:r>
              <a:rPr lang="en-US" sz="2200" b="1" dirty="0" smtClean="0">
                <a:solidFill>
                  <a:srgbClr val="FF0000"/>
                </a:solidFill>
                <a:latin typeface="Calibri" panose="020F0502020204030204" pitchFamily="34" charset="0"/>
              </a:rPr>
              <a:t>Learning problems interfere with academic achievement and life activities requiring</a:t>
            </a:r>
          </a:p>
          <a:p>
            <a:pPr marL="342900" indent="-342900" algn="l" rtl="0">
              <a:buFont typeface="Wingdings" panose="05000000000000000000" pitchFamily="2" charset="2"/>
              <a:buChar char="Ø"/>
            </a:pPr>
            <a:endParaRPr lang="en-US" sz="2200" b="1" dirty="0" smtClean="0">
              <a:solidFill>
                <a:srgbClr val="FF0000"/>
              </a:solidFill>
              <a:latin typeface="Calibri" panose="020F0502020204030204" pitchFamily="34" charset="0"/>
            </a:endParaRPr>
          </a:p>
          <a:p>
            <a:pPr marL="342900" indent="-342900" algn="l" rtl="0">
              <a:buFont typeface="Wingdings" panose="05000000000000000000" pitchFamily="2" charset="2"/>
              <a:buChar char="Ø"/>
            </a:pPr>
            <a:r>
              <a:rPr lang="en-US" sz="2200" b="1" dirty="0" smtClean="0">
                <a:solidFill>
                  <a:srgbClr val="0070C0"/>
                </a:solidFill>
                <a:latin typeface="Calibri" panose="020F0502020204030204" pitchFamily="34" charset="0"/>
              </a:rPr>
              <a:t>Reading and written expression disorders usually are identified in the first grade; math disorder may go undetected until the child reaches fifth grade. </a:t>
            </a:r>
            <a:r>
              <a:rPr lang="en-US" sz="2200" b="1" dirty="0" smtClean="0">
                <a:solidFill>
                  <a:srgbClr val="FF0000"/>
                </a:solidFill>
                <a:latin typeface="Calibri" panose="020F0502020204030204" pitchFamily="34" charset="0"/>
              </a:rPr>
              <a:t>About 5% of children in U.S. public schools are diagnosed with a learning disorder.</a:t>
            </a:r>
          </a:p>
          <a:p>
            <a:pPr marL="342900" indent="-342900" algn="l" rtl="0">
              <a:buFont typeface="Wingdings" panose="05000000000000000000" pitchFamily="2" charset="2"/>
              <a:buChar char="Ø"/>
            </a:pPr>
            <a:endParaRPr lang="en-US" sz="2200" b="1" dirty="0" smtClean="0">
              <a:solidFill>
                <a:srgbClr val="0070C0"/>
              </a:solidFill>
              <a:latin typeface="Calibri" panose="020F0502020204030204" pitchFamily="34" charset="0"/>
            </a:endParaRPr>
          </a:p>
          <a:p>
            <a:pPr marL="342900" indent="-342900" algn="l" rtl="0">
              <a:buFont typeface="Wingdings" panose="05000000000000000000" pitchFamily="2" charset="2"/>
              <a:buChar char="Ø"/>
            </a:pPr>
            <a:r>
              <a:rPr lang="en-US" sz="2200" b="1" dirty="0" smtClean="0">
                <a:solidFill>
                  <a:srgbClr val="0070C0"/>
                </a:solidFill>
                <a:latin typeface="Calibri" panose="020F0502020204030204" pitchFamily="34" charset="0"/>
              </a:rPr>
              <a:t>The school dropout rate for students with learning disorders is 1.5 times higher than the average rate for all students reading, math, or </a:t>
            </a:r>
            <a:r>
              <a:rPr lang="en-US" sz="2200" b="1" dirty="0" smtClean="0">
                <a:solidFill>
                  <a:schemeClr val="tx2"/>
                </a:solidFill>
                <a:latin typeface="Calibri" panose="020F0502020204030204" pitchFamily="34" charset="0"/>
              </a:rPr>
              <a:t>writin</a:t>
            </a:r>
            <a:r>
              <a:rPr lang="en-US" sz="2200" dirty="0" smtClean="0">
                <a:solidFill>
                  <a:schemeClr val="tx2"/>
                </a:solidFill>
                <a:latin typeface="Calibri" panose="020F0502020204030204" pitchFamily="34" charset="0"/>
              </a:rPr>
              <a:t>g</a:t>
            </a:r>
            <a:endParaRPr lang="ar-SA" sz="2200" dirty="0">
              <a:solidFill>
                <a:schemeClr val="tx2"/>
              </a:solidFill>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1166843"/>
            <a:ext cx="8678768" cy="3139321"/>
          </a:xfrm>
          <a:prstGeom prst="rect">
            <a:avLst/>
          </a:prstGeom>
        </p:spPr>
        <p:txBody>
          <a:bodyPr wrap="square">
            <a:spAutoFit/>
          </a:bodyPr>
          <a:lstStyle/>
          <a:p>
            <a:pPr marL="342900" indent="-342900" algn="l" rtl="0">
              <a:buFont typeface="Wingdings" panose="05000000000000000000" pitchFamily="2" charset="2"/>
              <a:buChar char="Ø"/>
            </a:pPr>
            <a:r>
              <a:rPr lang="en-US" sz="2200" b="1" dirty="0" smtClean="0">
                <a:solidFill>
                  <a:srgbClr val="0070C0"/>
                </a:solidFill>
              </a:rPr>
              <a:t>Low self-esteem and poor social skills are common in children with learning disorders. As adults, some have problems with employment or social adjustment; others have minimal difficulties.</a:t>
            </a:r>
          </a:p>
          <a:p>
            <a:pPr marL="342900" indent="-342900" algn="l" rtl="0">
              <a:buFont typeface="Wingdings" panose="05000000000000000000" pitchFamily="2" charset="2"/>
              <a:buChar char="Ø"/>
            </a:pPr>
            <a:endParaRPr lang="en-US" sz="2200" b="1" dirty="0" smtClean="0">
              <a:solidFill>
                <a:srgbClr val="0070C0"/>
              </a:solidFill>
            </a:endParaRPr>
          </a:p>
          <a:p>
            <a:pPr marL="342900" indent="-342900" algn="l" rtl="0">
              <a:buFont typeface="Wingdings" panose="05000000000000000000" pitchFamily="2" charset="2"/>
              <a:buChar char="Ø"/>
            </a:pPr>
            <a:r>
              <a:rPr lang="en-US" sz="2200" b="1" dirty="0" smtClean="0">
                <a:solidFill>
                  <a:srgbClr val="0070C0"/>
                </a:solidFill>
              </a:rPr>
              <a:t>Early identification of the learning disorder, effective intervention, and no coexisting problems are associated with better outcomes.</a:t>
            </a:r>
          </a:p>
          <a:p>
            <a:pPr marL="342900" indent="-342900" algn="l" rtl="0">
              <a:buFont typeface="Wingdings" panose="05000000000000000000" pitchFamily="2" charset="2"/>
              <a:buChar char="Ø"/>
            </a:pPr>
            <a:endParaRPr lang="en-US" sz="2200" b="1" dirty="0" smtClean="0">
              <a:solidFill>
                <a:srgbClr val="0070C0"/>
              </a:solidFill>
            </a:endParaRPr>
          </a:p>
          <a:p>
            <a:pPr marL="342900" indent="-342900" algn="l" rtl="0">
              <a:buFont typeface="Wingdings" panose="05000000000000000000" pitchFamily="2" charset="2"/>
              <a:buChar char="Ø"/>
            </a:pPr>
            <a:r>
              <a:rPr lang="en-US" sz="2200" b="1" dirty="0" smtClean="0">
                <a:solidFill>
                  <a:srgbClr val="0070C0"/>
                </a:solidFill>
              </a:rPr>
              <a:t>Children with learning disorders are assisted with academic achievement through special education classes in public schools.</a:t>
            </a:r>
            <a:endParaRPr lang="ar-SA" sz="2200" b="1" dirty="0">
              <a:solidFill>
                <a:srgbClr val="0070C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TotalTime>
  <Words>1286</Words>
  <Application>Microsoft Office PowerPoint</Application>
  <PresentationFormat>On-screen Show (4:3)</PresentationFormat>
  <Paragraphs>127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(Body)</vt:lpstr>
      <vt:lpstr>Times New Roman</vt:lpstr>
      <vt:lpstr>Wingdings</vt:lpstr>
      <vt:lpstr>Office Theme</vt:lpstr>
      <vt:lpstr>Mental Disorders in Infancy, Childhood, and Adolescence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Mental Disorders in Infancy, Childhood, and Adolescence</dc:title>
  <dc:creator>dell</dc:creator>
  <cp:lastModifiedBy>User-PC</cp:lastModifiedBy>
  <cp:revision>39</cp:revision>
  <cp:lastPrinted>2016-10-06T08:51:21Z</cp:lastPrinted>
  <dcterms:created xsi:type="dcterms:W3CDTF">2013-10-21T20:52:45Z</dcterms:created>
  <dcterms:modified xsi:type="dcterms:W3CDTF">2016-10-09T05:09:46Z</dcterms:modified>
</cp:coreProperties>
</file>