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06E29-E3A1-4DEB-8353-9E4A72EC4D6F}" type="datetimeFigureOut">
              <a:rPr lang="en-US" smtClean="0"/>
              <a:pPr/>
              <a:t>11/21/2017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0B8CF-B1D0-413D-B646-2EB09F7CA7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06E29-E3A1-4DEB-8353-9E4A72EC4D6F}" type="datetimeFigureOut">
              <a:rPr lang="en-US" smtClean="0"/>
              <a:pPr/>
              <a:t>11/21/2017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0B8CF-B1D0-413D-B646-2EB09F7CA7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06E29-E3A1-4DEB-8353-9E4A72EC4D6F}" type="datetimeFigureOut">
              <a:rPr lang="en-US" smtClean="0"/>
              <a:pPr/>
              <a:t>11/21/2017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0B8CF-B1D0-413D-B646-2EB09F7CA7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06E29-E3A1-4DEB-8353-9E4A72EC4D6F}" type="datetimeFigureOut">
              <a:rPr lang="en-US" smtClean="0"/>
              <a:pPr/>
              <a:t>11/21/2017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0B8CF-B1D0-413D-B646-2EB09F7CA7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06E29-E3A1-4DEB-8353-9E4A72EC4D6F}" type="datetimeFigureOut">
              <a:rPr lang="en-US" smtClean="0"/>
              <a:pPr/>
              <a:t>11/21/2017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0B8CF-B1D0-413D-B646-2EB09F7CA7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06E29-E3A1-4DEB-8353-9E4A72EC4D6F}" type="datetimeFigureOut">
              <a:rPr lang="en-US" smtClean="0"/>
              <a:pPr/>
              <a:t>11/21/2017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0B8CF-B1D0-413D-B646-2EB09F7CA7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06E29-E3A1-4DEB-8353-9E4A72EC4D6F}" type="datetimeFigureOut">
              <a:rPr lang="en-US" smtClean="0"/>
              <a:pPr/>
              <a:t>11/21/2017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0B8CF-B1D0-413D-B646-2EB09F7CA7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06E29-E3A1-4DEB-8353-9E4A72EC4D6F}" type="datetimeFigureOut">
              <a:rPr lang="en-US" smtClean="0"/>
              <a:pPr/>
              <a:t>11/21/2017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0B8CF-B1D0-413D-B646-2EB09F7CA7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06E29-E3A1-4DEB-8353-9E4A72EC4D6F}" type="datetimeFigureOut">
              <a:rPr lang="en-US" smtClean="0"/>
              <a:pPr/>
              <a:t>11/21/2017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0B8CF-B1D0-413D-B646-2EB09F7CA7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06E29-E3A1-4DEB-8353-9E4A72EC4D6F}" type="datetimeFigureOut">
              <a:rPr lang="en-US" smtClean="0"/>
              <a:pPr/>
              <a:t>11/21/2017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0B8CF-B1D0-413D-B646-2EB09F7CA7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06E29-E3A1-4DEB-8353-9E4A72EC4D6F}" type="datetimeFigureOut">
              <a:rPr lang="en-US" smtClean="0"/>
              <a:pPr/>
              <a:t>11/21/2017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0B8CF-B1D0-413D-B646-2EB09F7CA7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206E29-E3A1-4DEB-8353-9E4A72EC4D6F}" type="datetimeFigureOut">
              <a:rPr lang="en-US" smtClean="0"/>
              <a:pPr/>
              <a:t>11/21/2017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00B8CF-B1D0-413D-B646-2EB09F7CA7E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شكل بيضاوي 3"/>
          <p:cNvSpPr/>
          <p:nvPr/>
        </p:nvSpPr>
        <p:spPr>
          <a:xfrm>
            <a:off x="1676400" y="2438400"/>
            <a:ext cx="5638800" cy="16002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solidFill>
                  <a:schemeClr val="accent1">
                    <a:lumMod val="75000"/>
                  </a:schemeClr>
                </a:solidFill>
              </a:rPr>
              <a:t>Method Proof</a:t>
            </a:r>
            <a:endParaRPr lang="en-US" sz="48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قوس كبير أيسر 3"/>
          <p:cNvSpPr/>
          <p:nvPr/>
        </p:nvSpPr>
        <p:spPr>
          <a:xfrm rot="5400000">
            <a:off x="3771900" y="-495300"/>
            <a:ext cx="1447800" cy="7315200"/>
          </a:xfrm>
          <a:prstGeom prst="leftBrace">
            <a:avLst>
              <a:gd name="adj1" fmla="val 37624"/>
              <a:gd name="adj2" fmla="val 50000"/>
            </a:avLst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 w="38100">
                <a:solidFill>
                  <a:schemeClr val="tx1"/>
                </a:solidFill>
              </a:ln>
            </a:endParaRPr>
          </a:p>
        </p:txBody>
      </p:sp>
      <p:cxnSp>
        <p:nvCxnSpPr>
          <p:cNvPr id="6" name="رابط كسهم مستقيم 5"/>
          <p:cNvCxnSpPr/>
          <p:nvPr/>
        </p:nvCxnSpPr>
        <p:spPr>
          <a:xfrm>
            <a:off x="5638800" y="3200400"/>
            <a:ext cx="0" cy="68580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رابط كسهم مستقيم 6"/>
          <p:cNvCxnSpPr/>
          <p:nvPr/>
        </p:nvCxnSpPr>
        <p:spPr>
          <a:xfrm>
            <a:off x="3048000" y="3200400"/>
            <a:ext cx="0" cy="68580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رابط كسهم مستقيم 8"/>
          <p:cNvCxnSpPr/>
          <p:nvPr/>
        </p:nvCxnSpPr>
        <p:spPr>
          <a:xfrm>
            <a:off x="8077200" y="3581400"/>
            <a:ext cx="76200" cy="30480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رابط كسهم مستقيم 11"/>
          <p:cNvCxnSpPr/>
          <p:nvPr/>
        </p:nvCxnSpPr>
        <p:spPr>
          <a:xfrm flipH="1">
            <a:off x="838200" y="3505200"/>
            <a:ext cx="76200" cy="38100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شكل بيضاوي 15"/>
          <p:cNvSpPr/>
          <p:nvPr/>
        </p:nvSpPr>
        <p:spPr>
          <a:xfrm>
            <a:off x="1600200" y="838200"/>
            <a:ext cx="5638800" cy="16002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solidFill>
                  <a:schemeClr val="accent1">
                    <a:lumMod val="75000"/>
                  </a:schemeClr>
                </a:solidFill>
              </a:rPr>
              <a:t>Method Proof</a:t>
            </a:r>
            <a:endParaRPr lang="en-US" sz="4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7" name="مستطيل مستدير الزوايا 16"/>
          <p:cNvSpPr/>
          <p:nvPr/>
        </p:nvSpPr>
        <p:spPr>
          <a:xfrm>
            <a:off x="6934200" y="3886200"/>
            <a:ext cx="2057400" cy="21336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</a:rPr>
              <a:t>4-</a:t>
            </a:r>
          </a:p>
          <a:p>
            <a:pPr algn="ctr"/>
            <a:r>
              <a:rPr lang="en-US" sz="3200" b="1" dirty="0" smtClean="0">
                <a:solidFill>
                  <a:schemeClr val="tx1"/>
                </a:solidFill>
              </a:rPr>
              <a:t>By</a:t>
            </a:r>
          </a:p>
          <a:p>
            <a:r>
              <a:rPr lang="en-US" sz="3200" b="1" dirty="0" smtClean="0">
                <a:solidFill>
                  <a:schemeClr val="tx1"/>
                </a:solidFill>
              </a:rPr>
              <a:t>Induction </a:t>
            </a:r>
            <a:endParaRPr lang="en-US" sz="3200" dirty="0"/>
          </a:p>
        </p:txBody>
      </p:sp>
      <p:sp>
        <p:nvSpPr>
          <p:cNvPr id="18" name="مستطيل مستدير الزوايا 17"/>
          <p:cNvSpPr/>
          <p:nvPr/>
        </p:nvSpPr>
        <p:spPr>
          <a:xfrm>
            <a:off x="228600" y="3962400"/>
            <a:ext cx="1752600" cy="22098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</a:rPr>
              <a:t>1-</a:t>
            </a:r>
          </a:p>
          <a:p>
            <a:r>
              <a:rPr lang="en-US" sz="4000" b="1" dirty="0" smtClean="0">
                <a:solidFill>
                  <a:schemeClr val="tx1"/>
                </a:solidFill>
              </a:rPr>
              <a:t>Direct </a:t>
            </a:r>
          </a:p>
          <a:p>
            <a:r>
              <a:rPr lang="en-US" sz="4000" b="1" dirty="0" smtClean="0">
                <a:solidFill>
                  <a:schemeClr val="tx1"/>
                </a:solidFill>
              </a:rPr>
              <a:t>Proof </a:t>
            </a:r>
            <a:endParaRPr lang="en-US" sz="4000" b="1" dirty="0">
              <a:solidFill>
                <a:schemeClr val="tx1"/>
              </a:solidFill>
            </a:endParaRPr>
          </a:p>
        </p:txBody>
      </p:sp>
      <p:sp>
        <p:nvSpPr>
          <p:cNvPr id="19" name="مستطيل مستدير الزوايا 18"/>
          <p:cNvSpPr/>
          <p:nvPr/>
        </p:nvSpPr>
        <p:spPr>
          <a:xfrm>
            <a:off x="2209800" y="3962400"/>
            <a:ext cx="1828800" cy="22098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2-</a:t>
            </a:r>
          </a:p>
          <a:p>
            <a:r>
              <a:rPr lang="en-US" sz="3600" b="1" dirty="0" smtClean="0">
                <a:solidFill>
                  <a:schemeClr val="tx1"/>
                </a:solidFill>
              </a:rPr>
              <a:t>Indirect </a:t>
            </a:r>
          </a:p>
          <a:p>
            <a:r>
              <a:rPr lang="en-US" sz="3600" b="1" dirty="0" smtClean="0">
                <a:solidFill>
                  <a:schemeClr val="tx1"/>
                </a:solidFill>
              </a:rPr>
              <a:t>Proof</a:t>
            </a:r>
            <a:endParaRPr lang="en-US" sz="3200" dirty="0"/>
          </a:p>
        </p:txBody>
      </p:sp>
      <p:sp>
        <p:nvSpPr>
          <p:cNvPr id="20" name="مستطيل مستدير الزوايا 19"/>
          <p:cNvSpPr/>
          <p:nvPr/>
        </p:nvSpPr>
        <p:spPr>
          <a:xfrm>
            <a:off x="4191000" y="3886200"/>
            <a:ext cx="2667000" cy="18288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3-</a:t>
            </a:r>
          </a:p>
          <a:p>
            <a:r>
              <a:rPr lang="en-US" sz="3600" b="1" dirty="0" smtClean="0">
                <a:solidFill>
                  <a:schemeClr val="tx1"/>
                </a:solidFill>
              </a:rPr>
              <a:t>Interdiction</a:t>
            </a:r>
          </a:p>
          <a:p>
            <a:r>
              <a:rPr lang="en-US" sz="3600" b="1" dirty="0" smtClean="0">
                <a:solidFill>
                  <a:schemeClr val="tx1"/>
                </a:solidFill>
              </a:rPr>
              <a:t>Proof</a:t>
            </a:r>
            <a:endParaRPr lang="en-US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tx2">
                <a:lumMod val="20000"/>
                <a:lumOff val="80000"/>
                <a:tint val="45000"/>
                <a:satMod val="400000"/>
              </a:schemeClr>
            </a:duotone>
          </a:blip>
          <a:srcRect l="23448" t="37000" r="23922" b="41000"/>
          <a:stretch>
            <a:fillRect/>
          </a:stretch>
        </p:blipFill>
        <p:spPr bwMode="auto">
          <a:xfrm>
            <a:off x="152400" y="2133600"/>
            <a:ext cx="8610600" cy="3352800"/>
          </a:xfrm>
          <a:prstGeom prst="rect">
            <a:avLst/>
          </a:prstGeom>
          <a:ln w="38100" cap="sq">
            <a:solidFill>
              <a:schemeClr val="tx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مستطيل مستدير الزوايا 2"/>
          <p:cNvSpPr/>
          <p:nvPr/>
        </p:nvSpPr>
        <p:spPr>
          <a:xfrm>
            <a:off x="533400" y="609600"/>
            <a:ext cx="2819400" cy="8382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n>
                  <a:solidFill>
                    <a:schemeClr val="tx2"/>
                  </a:solidFill>
                </a:ln>
                <a:solidFill>
                  <a:schemeClr val="tx2"/>
                </a:solidFill>
              </a:rPr>
              <a:t>Introduction</a:t>
            </a:r>
            <a:r>
              <a:rPr lang="en-US" sz="3600" dirty="0" smtClean="0">
                <a:solidFill>
                  <a:schemeClr val="tx2"/>
                </a:solidFill>
              </a:rPr>
              <a:t>:</a:t>
            </a:r>
            <a:endParaRPr lang="en-US" sz="3600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tx2">
                <a:lumMod val="20000"/>
                <a:lumOff val="80000"/>
                <a:tint val="45000"/>
                <a:satMod val="400000"/>
              </a:schemeClr>
            </a:duotone>
          </a:blip>
          <a:srcRect l="23125" t="64000" r="38125" b="31000"/>
          <a:stretch>
            <a:fillRect/>
          </a:stretch>
        </p:blipFill>
        <p:spPr bwMode="auto">
          <a:xfrm>
            <a:off x="228600" y="1447800"/>
            <a:ext cx="8503920" cy="685800"/>
          </a:xfrm>
          <a:prstGeom prst="rect">
            <a:avLst/>
          </a:prstGeom>
          <a:ln w="38100" cap="sq">
            <a:solidFill>
              <a:schemeClr val="tx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مستطيل مستدير الزوايا 4"/>
          <p:cNvSpPr/>
          <p:nvPr/>
        </p:nvSpPr>
        <p:spPr>
          <a:xfrm>
            <a:off x="304800" y="381000"/>
            <a:ext cx="2819400" cy="8382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n>
                  <a:solidFill>
                    <a:schemeClr val="tx2"/>
                  </a:solidFill>
                </a:ln>
                <a:solidFill>
                  <a:schemeClr val="tx2"/>
                </a:solidFill>
              </a:rPr>
              <a:t>Example1</a:t>
            </a:r>
            <a:r>
              <a:rPr lang="en-US" sz="3600" dirty="0" smtClean="0">
                <a:solidFill>
                  <a:schemeClr val="tx2"/>
                </a:solidFill>
              </a:rPr>
              <a:t>:</a:t>
            </a:r>
            <a:endParaRPr lang="en-US" sz="3600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مستدير الزوايا 5"/>
          <p:cNvSpPr/>
          <p:nvPr/>
        </p:nvSpPr>
        <p:spPr>
          <a:xfrm>
            <a:off x="304800" y="381000"/>
            <a:ext cx="2819400" cy="8382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n>
                  <a:solidFill>
                    <a:schemeClr val="tx2"/>
                  </a:solidFill>
                </a:ln>
                <a:solidFill>
                  <a:schemeClr val="tx2"/>
                </a:solidFill>
              </a:rPr>
              <a:t>Example2</a:t>
            </a:r>
            <a:r>
              <a:rPr lang="en-US" sz="3600" dirty="0" smtClean="0">
                <a:solidFill>
                  <a:schemeClr val="tx2"/>
                </a:solidFill>
              </a:rPr>
              <a:t>:</a:t>
            </a:r>
            <a:endParaRPr lang="en-US" sz="3600" dirty="0">
              <a:solidFill>
                <a:schemeClr val="tx2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tx2">
                <a:lumMod val="20000"/>
                <a:lumOff val="80000"/>
                <a:tint val="45000"/>
                <a:satMod val="400000"/>
              </a:schemeClr>
            </a:duotone>
          </a:blip>
          <a:srcRect l="23125" t="2000" r="34375" b="94000"/>
          <a:stretch>
            <a:fillRect/>
          </a:stretch>
        </p:blipFill>
        <p:spPr bwMode="auto">
          <a:xfrm>
            <a:off x="304800" y="1524000"/>
            <a:ext cx="8534400" cy="6858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مستدير الزوايا 4"/>
          <p:cNvSpPr/>
          <p:nvPr/>
        </p:nvSpPr>
        <p:spPr>
          <a:xfrm>
            <a:off x="304800" y="381000"/>
            <a:ext cx="2819400" cy="8382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n>
                  <a:solidFill>
                    <a:schemeClr val="tx2"/>
                  </a:solidFill>
                </a:ln>
                <a:solidFill>
                  <a:schemeClr val="tx2"/>
                </a:solidFill>
              </a:rPr>
              <a:t>Example3</a:t>
            </a:r>
            <a:r>
              <a:rPr lang="en-US" sz="3600" dirty="0" smtClean="0">
                <a:solidFill>
                  <a:schemeClr val="tx2"/>
                </a:solidFill>
              </a:rPr>
              <a:t>:</a:t>
            </a:r>
            <a:endParaRPr lang="en-US" sz="3600" dirty="0">
              <a:solidFill>
                <a:schemeClr val="tx2"/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1">
                <a:lumMod val="40000"/>
                <a:lumOff val="60000"/>
                <a:tint val="45000"/>
                <a:satMod val="400000"/>
              </a:schemeClr>
            </a:duotone>
          </a:blip>
          <a:srcRect l="22500" t="58000" r="23125" b="36000"/>
          <a:stretch>
            <a:fillRect/>
          </a:stretch>
        </p:blipFill>
        <p:spPr bwMode="auto">
          <a:xfrm>
            <a:off x="457200" y="1524000"/>
            <a:ext cx="8001000" cy="10668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304800" y="381000"/>
            <a:ext cx="2819400" cy="8382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n>
                  <a:solidFill>
                    <a:schemeClr val="tx2"/>
                  </a:solidFill>
                </a:ln>
                <a:solidFill>
                  <a:schemeClr val="tx2"/>
                </a:solidFill>
              </a:rPr>
              <a:t>Example4</a:t>
            </a:r>
            <a:r>
              <a:rPr lang="en-US" sz="3600" dirty="0" smtClean="0">
                <a:solidFill>
                  <a:schemeClr val="tx2"/>
                </a:solidFill>
              </a:rPr>
              <a:t>:</a:t>
            </a:r>
            <a:endParaRPr lang="en-US" sz="3600" dirty="0">
              <a:solidFill>
                <a:schemeClr val="tx2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1">
                <a:lumMod val="20000"/>
                <a:lumOff val="80000"/>
                <a:tint val="45000"/>
                <a:satMod val="400000"/>
              </a:schemeClr>
            </a:duotone>
          </a:blip>
          <a:srcRect l="23125" t="61000" r="23125" b="36200"/>
          <a:stretch>
            <a:fillRect/>
          </a:stretch>
        </p:blipFill>
        <p:spPr bwMode="auto">
          <a:xfrm>
            <a:off x="609600" y="1600200"/>
            <a:ext cx="7848600" cy="5334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l="22500" t="75000" r="31875" b="3000"/>
          <a:stretch>
            <a:fillRect/>
          </a:stretch>
        </p:blipFill>
        <p:spPr bwMode="auto">
          <a:xfrm>
            <a:off x="457200" y="1752600"/>
            <a:ext cx="77724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مستطيل مستدير الزوايا 4"/>
          <p:cNvSpPr/>
          <p:nvPr/>
        </p:nvSpPr>
        <p:spPr>
          <a:xfrm>
            <a:off x="304800" y="381000"/>
            <a:ext cx="2819400" cy="8382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n>
                  <a:solidFill>
                    <a:schemeClr val="tx2"/>
                  </a:solidFill>
                </a:ln>
                <a:solidFill>
                  <a:schemeClr val="tx2"/>
                </a:solidFill>
              </a:rPr>
              <a:t>Homework:</a:t>
            </a:r>
            <a:endParaRPr lang="en-US" sz="3600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28</Words>
  <Application>Microsoft Office PowerPoint</Application>
  <PresentationFormat>عرض على الشاشة (3:4)‏</PresentationFormat>
  <Paragraphs>20</Paragraphs>
  <Slides>8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8</vt:i4>
      </vt:variant>
    </vt:vector>
  </HeadingPairs>
  <TitlesOfParts>
    <vt:vector size="9" baseType="lpstr">
      <vt:lpstr>سمة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Microsoft</dc:creator>
  <cp:lastModifiedBy>Microsoft</cp:lastModifiedBy>
  <cp:revision>11</cp:revision>
  <dcterms:created xsi:type="dcterms:W3CDTF">2017-11-21T14:58:47Z</dcterms:created>
  <dcterms:modified xsi:type="dcterms:W3CDTF">2017-11-21T16:59:40Z</dcterms:modified>
</cp:coreProperties>
</file>