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8" r:id="rId3"/>
    <p:sldId id="287" r:id="rId4"/>
    <p:sldId id="260" r:id="rId5"/>
    <p:sldId id="290" r:id="rId6"/>
    <p:sldId id="259" r:id="rId7"/>
    <p:sldId id="263" r:id="rId8"/>
    <p:sldId id="288" r:id="rId9"/>
    <p:sldId id="269" r:id="rId10"/>
    <p:sldId id="291" r:id="rId11"/>
    <p:sldId id="268" r:id="rId12"/>
    <p:sldId id="276" r:id="rId13"/>
    <p:sldId id="292" r:id="rId14"/>
    <p:sldId id="282" r:id="rId15"/>
    <p:sldId id="274" r:id="rId16"/>
    <p:sldId id="277" r:id="rId17"/>
    <p:sldId id="278" r:id="rId18"/>
    <p:sldId id="293" r:id="rId19"/>
    <p:sldId id="279" r:id="rId20"/>
    <p:sldId id="294" r:id="rId21"/>
    <p:sldId id="280" r:id="rId22"/>
    <p:sldId id="284" r:id="rId23"/>
    <p:sldId id="285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CC0099"/>
    <a:srgbClr val="CC00FF"/>
    <a:srgbClr val="336699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4790-6C93-4DD1-8899-2E068C99E5C8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90A88-82C8-4BCE-BCBE-97735325B1C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7772400" cy="2088231"/>
          </a:xfrm>
        </p:spPr>
        <p:txBody>
          <a:bodyPr/>
          <a:lstStyle/>
          <a:p>
            <a:r>
              <a:rPr lang="en-US" b="1" i="1" dirty="0">
                <a:solidFill>
                  <a:srgbClr val="336699"/>
                </a:solidFill>
                <a:latin typeface="Book Antiqua" pitchFamily="18" charset="0"/>
                <a:ea typeface="Batang" pitchFamily="18" charset="-127"/>
              </a:rPr>
              <a:t>Methods of Enzyme Assay </a:t>
            </a:r>
            <a:endParaRPr lang="ar-SA" i="1" dirty="0">
              <a:solidFill>
                <a:srgbClr val="336699"/>
              </a:solidFill>
              <a:latin typeface="Book Antiqua" pitchFamily="18" charset="0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080120"/>
          </a:xfrm>
        </p:spPr>
        <p:txBody>
          <a:bodyPr>
            <a:normAutofit/>
          </a:bodyPr>
          <a:lstStyle/>
          <a:p>
            <a:endParaRPr lang="ar-SA" dirty="0">
              <a:solidFill>
                <a:srgbClr val="5F5F5F"/>
              </a:solidFill>
              <a:latin typeface="French Script MT" pitchFamily="66" charset="0"/>
            </a:endParaRPr>
          </a:p>
        </p:txBody>
      </p:sp>
      <p:pic>
        <p:nvPicPr>
          <p:cNvPr id="6" name="Picture 5" descr="111168.jpg"/>
          <p:cNvPicPr>
            <a:picLocks noChangeAspect="1"/>
          </p:cNvPicPr>
          <p:nvPr/>
        </p:nvPicPr>
        <p:blipFill>
          <a:blip r:embed="rId2" cstate="print"/>
          <a:srcRect l="3729" t="27794"/>
          <a:stretch>
            <a:fillRect/>
          </a:stretch>
        </p:blipFill>
        <p:spPr>
          <a:xfrm>
            <a:off x="251520" y="3429000"/>
            <a:ext cx="4067944" cy="3051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optimised-for-life-science-research-the-new-genova-plus-spectrophotometer-P3619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429000"/>
            <a:ext cx="4211960" cy="2897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62646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ALT found mainly in liver cells: thus , an elevated level ALT is a sensitive index of acute </a:t>
            </a:r>
            <a:r>
              <a:rPr lang="en-US" dirty="0" err="1" smtClean="0"/>
              <a:t>hepatocellular</a:t>
            </a:r>
            <a:r>
              <a:rPr lang="en-US" dirty="0" smtClean="0"/>
              <a:t> injury. Elevated serum ALT(SGPT) level are found in hepatitis, cirrhosis , and obstructive jaundice. Levels of ALT (SGPT) are only slightly elevated in patient following a myocardial infraction.</a:t>
            </a:r>
            <a:endParaRPr lang="en-US" dirty="0"/>
          </a:p>
        </p:txBody>
      </p:sp>
      <p:pic>
        <p:nvPicPr>
          <p:cNvPr id="1028" name="Picture 4" descr="http://m5.paperblog.com/i/12/124872/mumps-or-hepatitis-which-one-would-you-choose-L-ld5Sq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810000"/>
            <a:ext cx="3810000" cy="3048000"/>
          </a:xfrm>
          <a:prstGeom prst="rect">
            <a:avLst/>
          </a:prstGeom>
          <a:noFill/>
        </p:spPr>
      </p:pic>
      <p:pic>
        <p:nvPicPr>
          <p:cNvPr id="1030" name="Picture 6" descr="http://baby-boomer-depot.com/wp-content/uploads/2012/09/Stages-of-Liver-deterioration-with-Hepatit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933056"/>
            <a:ext cx="314325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Objectives: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373216"/>
          </a:xfrm>
        </p:spPr>
        <p:txBody>
          <a:bodyPr/>
          <a:lstStyle/>
          <a:p>
            <a:pPr algn="l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Study the </a:t>
            </a:r>
            <a:r>
              <a:rPr lang="en-US" b="1" u="sng" dirty="0" smtClean="0"/>
              <a:t>Continuous Assay  </a:t>
            </a:r>
            <a:r>
              <a:rPr lang="en-US" b="1" dirty="0" smtClean="0"/>
              <a:t>method by determining the enzymes activity for :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1. </a:t>
            </a:r>
            <a:r>
              <a:rPr lang="en-US" dirty="0" err="1" smtClean="0">
                <a:solidFill>
                  <a:srgbClr val="C00000"/>
                </a:solidFill>
              </a:rPr>
              <a:t>Alanine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transaminase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algn="l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Lactate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dehydrogenase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ar-SA" i="1" dirty="0" smtClean="0">
                <a:solidFill>
                  <a:srgbClr val="C00000"/>
                </a:solidFill>
              </a:rPr>
              <a:t/>
            </a:r>
            <a:br>
              <a:rPr lang="ar-SA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1-Alanine </a:t>
            </a:r>
            <a:r>
              <a:rPr lang="en-US" i="1" dirty="0" err="1" smtClean="0">
                <a:solidFill>
                  <a:srgbClr val="C00000"/>
                </a:solidFill>
              </a:rPr>
              <a:t>Transaminase</a:t>
            </a:r>
            <a:r>
              <a:rPr lang="en-US" i="1" dirty="0" smtClean="0">
                <a:solidFill>
                  <a:srgbClr val="C00000"/>
                </a:solidFill>
              </a:rPr>
              <a:t> Assay 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ar-SA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Principle: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dirty="0" smtClean="0"/>
              <a:t>It </a:t>
            </a:r>
            <a:r>
              <a:rPr lang="en-US" dirty="0"/>
              <a:t>catalyzes the transfer of an amino group from </a:t>
            </a:r>
            <a:r>
              <a:rPr lang="en-US" dirty="0" err="1"/>
              <a:t>alanine</a:t>
            </a:r>
            <a:r>
              <a:rPr lang="en-US" dirty="0"/>
              <a:t> to </a:t>
            </a:r>
            <a:r>
              <a:rPr lang="el-GR" dirty="0" smtClean="0">
                <a:cs typeface="Aparajita" pitchFamily="34" charset="0"/>
              </a:rPr>
              <a:t>α</a:t>
            </a:r>
            <a:r>
              <a:rPr lang="en-US" dirty="0" smtClean="0"/>
              <a:t>-</a:t>
            </a:r>
            <a:r>
              <a:rPr lang="en-US" dirty="0" err="1" smtClean="0"/>
              <a:t>ketoglutarate</a:t>
            </a:r>
            <a:r>
              <a:rPr lang="en-US" dirty="0"/>
              <a:t>, to form </a:t>
            </a:r>
            <a:r>
              <a:rPr lang="en-US" dirty="0" err="1"/>
              <a:t>pyruvate</a:t>
            </a:r>
            <a:r>
              <a:rPr lang="en-US" dirty="0"/>
              <a:t> and glutamate under controlled condition (37°C) and pH 7.4 ± 0.05 </a:t>
            </a:r>
            <a:endParaRPr lang="en-US" dirty="0" smtClean="0"/>
          </a:p>
          <a:p>
            <a:pPr algn="l">
              <a:buNone/>
            </a:pPr>
            <a:r>
              <a:rPr lang="en-US" sz="3600" b="1" i="1" dirty="0" err="1" smtClean="0">
                <a:latin typeface="Aparajita" pitchFamily="34" charset="0"/>
                <a:cs typeface="Aparajita" pitchFamily="34" charset="0"/>
              </a:rPr>
              <a:t>Alanine</a:t>
            </a: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i="1" dirty="0">
                <a:latin typeface="Aparajita" pitchFamily="34" charset="0"/>
                <a:cs typeface="Aparajita" pitchFamily="34" charset="0"/>
              </a:rPr>
              <a:t>+ </a:t>
            </a:r>
            <a:r>
              <a:rPr lang="el-GR" sz="3600" b="1" i="1" dirty="0">
                <a:cs typeface="Aparajita" pitchFamily="34" charset="0"/>
              </a:rPr>
              <a:t>α- </a:t>
            </a:r>
            <a:r>
              <a:rPr lang="en-US" sz="3600" b="1" i="1" dirty="0" err="1">
                <a:latin typeface="Aparajita" pitchFamily="34" charset="0"/>
                <a:cs typeface="Aparajita" pitchFamily="34" charset="0"/>
              </a:rPr>
              <a:t>ketoglutarate</a:t>
            </a:r>
            <a:r>
              <a:rPr lang="en-US" sz="3600" b="1" i="1" dirty="0">
                <a:latin typeface="Aparajita" pitchFamily="34" charset="0"/>
                <a:cs typeface="Aparajita" pitchFamily="34" charset="0"/>
              </a:rPr>
              <a:t> → </a:t>
            </a:r>
            <a:r>
              <a:rPr lang="en-US" sz="3600" b="1" i="1" dirty="0" err="1">
                <a:latin typeface="Aparajita" pitchFamily="34" charset="0"/>
                <a:cs typeface="Aparajita" pitchFamily="34" charset="0"/>
              </a:rPr>
              <a:t>Pyruvate</a:t>
            </a:r>
            <a:r>
              <a:rPr lang="en-US" sz="3600" b="1" i="1" dirty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>glutamate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pyruvate</a:t>
            </a:r>
            <a:r>
              <a:rPr lang="en-US" dirty="0" smtClean="0"/>
              <a:t> formed in the reaction is reduced to L-Lactate by Lactate </a:t>
            </a:r>
            <a:r>
              <a:rPr lang="en-US" dirty="0" err="1" smtClean="0"/>
              <a:t>dehydrogenase</a:t>
            </a:r>
            <a:r>
              <a:rPr lang="en-US" dirty="0" smtClean="0"/>
              <a:t> (LDH) with the Oxidation NADH. Measure the absorbance of NADH/NAD+ at </a:t>
            </a:r>
            <a:r>
              <a:rPr lang="en-US" b="1" dirty="0" smtClean="0"/>
              <a:t>340nm</a:t>
            </a:r>
          </a:p>
          <a:p>
            <a:pPr algn="l">
              <a:buNone/>
            </a:pPr>
            <a:r>
              <a:rPr lang="en-US" b="1" i="1" dirty="0" err="1" smtClean="0">
                <a:latin typeface="Aparajita" pitchFamily="34" charset="0"/>
                <a:cs typeface="Aparajita" pitchFamily="34" charset="0"/>
              </a:rPr>
              <a:t>Pyruvate</a:t>
            </a:r>
            <a:r>
              <a:rPr lang="en-US" b="1" i="1" dirty="0" smtClean="0">
                <a:latin typeface="Aparajita" pitchFamily="34" charset="0"/>
                <a:cs typeface="Aparajita" pitchFamily="34" charset="0"/>
              </a:rPr>
              <a:t> + NADH+H+ → L-Lactate+ NAD+ +H2O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Material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A- Chemicals</a:t>
            </a:r>
          </a:p>
          <a:p>
            <a:pPr>
              <a:buNone/>
            </a:pPr>
            <a:r>
              <a:rPr lang="en-US" u="sng" dirty="0" smtClean="0"/>
              <a:t>ALT (SGPT) reagent: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err="1" smtClean="0"/>
              <a:t>Tris</a:t>
            </a:r>
            <a:r>
              <a:rPr lang="en-US" dirty="0" smtClean="0"/>
              <a:t> ( PH =7.5 ,  ̠̟0.05)  </a:t>
            </a:r>
          </a:p>
          <a:p>
            <a:r>
              <a:rPr lang="en-US" dirty="0" smtClean="0"/>
              <a:t>350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err="1" smtClean="0"/>
              <a:t>L</a:t>
            </a:r>
            <a:r>
              <a:rPr lang="en-US" dirty="0" smtClean="0"/>
              <a:t>-</a:t>
            </a:r>
            <a:r>
              <a:rPr lang="en-US" dirty="0" err="1" smtClean="0"/>
              <a:t>alnine</a:t>
            </a:r>
            <a:endParaRPr lang="en-US" dirty="0" smtClean="0"/>
          </a:p>
          <a:p>
            <a:r>
              <a:rPr lang="en-US" dirty="0" smtClean="0"/>
              <a:t>15 </a:t>
            </a:r>
            <a:r>
              <a:rPr lang="en-US" dirty="0" err="1" smtClean="0"/>
              <a:t>mmol</a:t>
            </a:r>
            <a:r>
              <a:rPr lang="en-US" dirty="0" smtClean="0"/>
              <a:t>/L 2-Oxoglutarate with preservative</a:t>
            </a:r>
          </a:p>
          <a:p>
            <a:r>
              <a:rPr lang="en-US" dirty="0" smtClean="0"/>
              <a:t>0.25mmol/L NADH</a:t>
            </a:r>
          </a:p>
          <a:p>
            <a:r>
              <a:rPr lang="en-US" dirty="0" smtClean="0"/>
              <a:t>≥5000 U/L LDH with filler and stabilizer </a:t>
            </a:r>
          </a:p>
          <a:p>
            <a:pPr>
              <a:buNone/>
            </a:pPr>
            <a:r>
              <a:rPr lang="en-US" u="sng" dirty="0" smtClean="0"/>
              <a:t>Serum Sample</a:t>
            </a:r>
          </a:p>
          <a:p>
            <a:pPr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B- Instruments:</a:t>
            </a:r>
          </a:p>
          <a:p>
            <a:r>
              <a:rPr lang="en-US" dirty="0" smtClean="0"/>
              <a:t>Quartz </a:t>
            </a:r>
            <a:r>
              <a:rPr lang="en-US" dirty="0" err="1" smtClean="0"/>
              <a:t>cuvette</a:t>
            </a:r>
            <a:r>
              <a:rPr lang="en-US" dirty="0" smtClean="0"/>
              <a:t>( invisible region)</a:t>
            </a:r>
          </a:p>
          <a:p>
            <a:r>
              <a:rPr lang="en-US" dirty="0" smtClean="0"/>
              <a:t>Spectrophotometer (340nm)</a:t>
            </a:r>
          </a:p>
          <a:p>
            <a:r>
              <a:rPr lang="en-US" dirty="0" smtClean="0"/>
              <a:t>Stop watch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i="1" dirty="0" smtClean="0">
                <a:solidFill>
                  <a:srgbClr val="C00000"/>
                </a:solidFill>
              </a:rPr>
              <a:t/>
            </a:r>
            <a:br>
              <a:rPr lang="ar-SA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1-Alanine </a:t>
            </a:r>
            <a:r>
              <a:rPr lang="en-US" i="1" dirty="0" err="1" smtClean="0">
                <a:solidFill>
                  <a:srgbClr val="C00000"/>
                </a:solidFill>
              </a:rPr>
              <a:t>Transaminase</a:t>
            </a:r>
            <a:r>
              <a:rPr lang="en-US" i="1" dirty="0" smtClean="0">
                <a:solidFill>
                  <a:srgbClr val="C00000"/>
                </a:solidFill>
              </a:rPr>
              <a:t> Assay 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97360"/>
            <a:ext cx="9144000" cy="576064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Method:</a:t>
            </a:r>
          </a:p>
          <a:p>
            <a:pPr>
              <a:buNone/>
            </a:pPr>
            <a:r>
              <a:rPr lang="en-US" b="1" i="1" dirty="0" smtClean="0">
                <a:latin typeface="Aparajita" pitchFamily="34" charset="0"/>
                <a:cs typeface="Aparajita" pitchFamily="34" charset="0"/>
              </a:rPr>
              <a:t>1- </a:t>
            </a:r>
            <a:r>
              <a:rPr lang="en-US" sz="2400" b="1" i="1" dirty="0" err="1" smtClean="0">
                <a:solidFill>
                  <a:srgbClr val="C00000"/>
                </a:solidFill>
                <a:latin typeface="+mj-lt"/>
                <a:cs typeface="Aparajita" pitchFamily="34" charset="0"/>
              </a:rPr>
              <a:t>Alanine</a:t>
            </a:r>
            <a:r>
              <a:rPr lang="en-US" sz="2400" b="1" i="1" dirty="0" smtClean="0">
                <a:solidFill>
                  <a:srgbClr val="C00000"/>
                </a:solidFill>
                <a:latin typeface="+mj-lt"/>
                <a:cs typeface="Aparajita" pitchFamily="34" charset="0"/>
              </a:rPr>
              <a:t> + 2-Oxoglutarate   </a:t>
            </a:r>
            <a:r>
              <a:rPr lang="en-US" sz="2400" b="1" i="1" dirty="0" smtClean="0">
                <a:latin typeface="+mj-lt"/>
                <a:cs typeface="Aparajita" pitchFamily="34" charset="0"/>
              </a:rPr>
              <a:t>→      </a:t>
            </a:r>
            <a:r>
              <a:rPr lang="en-US" sz="2400" b="1" i="1" dirty="0" err="1" smtClean="0">
                <a:latin typeface="+mj-lt"/>
                <a:cs typeface="Aparajita" pitchFamily="34" charset="0"/>
              </a:rPr>
              <a:t>Pyruvate</a:t>
            </a:r>
            <a:r>
              <a:rPr lang="en-US" sz="2400" b="1" i="1" dirty="0" smtClean="0">
                <a:latin typeface="+mj-lt"/>
                <a:cs typeface="Aparajita" pitchFamily="34" charset="0"/>
              </a:rPr>
              <a:t> + L- glutamate</a:t>
            </a:r>
          </a:p>
          <a:p>
            <a:pPr>
              <a:buNone/>
            </a:pPr>
            <a:endParaRPr lang="en-US" sz="2400" b="1" i="1" dirty="0">
              <a:latin typeface="+mj-lt"/>
              <a:cs typeface="Aparajita" pitchFamily="34" charset="0"/>
            </a:endParaRPr>
          </a:p>
          <a:p>
            <a:pPr>
              <a:buNone/>
            </a:pPr>
            <a:r>
              <a:rPr lang="en-US" sz="2400" b="1" i="1" dirty="0" smtClean="0">
                <a:latin typeface="+mj-lt"/>
                <a:cs typeface="Aparajita" pitchFamily="34" charset="0"/>
              </a:rPr>
              <a:t>2-Pyruvate + </a:t>
            </a:r>
            <a:r>
              <a:rPr lang="en-US" sz="2400" b="1" i="1" dirty="0" smtClean="0">
                <a:solidFill>
                  <a:srgbClr val="C00000"/>
                </a:solidFill>
                <a:latin typeface="+mj-lt"/>
                <a:cs typeface="Aparajita" pitchFamily="34" charset="0"/>
              </a:rPr>
              <a:t>NADH+H</a:t>
            </a:r>
            <a:r>
              <a:rPr lang="en-US" sz="2400" b="1" i="1" dirty="0" smtClean="0">
                <a:latin typeface="+mj-lt"/>
                <a:cs typeface="Aparajita" pitchFamily="34" charset="0"/>
              </a:rPr>
              <a:t>+    →     L-Lactate+ NAD+ +H2O</a:t>
            </a:r>
          </a:p>
          <a:p>
            <a:pPr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b="1" i="1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67544" y="3429000"/>
          <a:ext cx="8034064" cy="309102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8034064"/>
              </a:tblGrid>
              <a:tr h="29906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T1</a:t>
                      </a:r>
                      <a:endParaRPr lang="ar-SA" dirty="0"/>
                    </a:p>
                  </a:txBody>
                  <a:tcPr/>
                </a:tc>
              </a:tr>
              <a:tr h="446555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Pipette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3ml </a:t>
                      </a:r>
                      <a:r>
                        <a:rPr lang="en-US" baseline="0" dirty="0" smtClean="0"/>
                        <a:t>of the ALT reagent</a:t>
                      </a:r>
                      <a:endParaRPr lang="ar-SA" dirty="0"/>
                    </a:p>
                  </a:txBody>
                  <a:tcPr/>
                </a:tc>
              </a:tr>
              <a:tr h="446555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Pre-warm the tubes at </a:t>
                      </a:r>
                      <a:r>
                        <a:rPr lang="en-US" b="1" dirty="0" smtClean="0"/>
                        <a:t>37 for 3 min</a:t>
                      </a:r>
                      <a:endParaRPr lang="ar-SA" b="1" dirty="0"/>
                    </a:p>
                  </a:txBody>
                  <a:tcPr/>
                </a:tc>
              </a:tr>
              <a:tr h="446555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Pipette </a:t>
                      </a:r>
                      <a:r>
                        <a:rPr lang="en-US" b="1" dirty="0" smtClean="0"/>
                        <a:t>0.2</a:t>
                      </a:r>
                      <a:r>
                        <a:rPr lang="en-US" b="1" baseline="0" dirty="0" smtClean="0"/>
                        <a:t>ml /200µl </a:t>
                      </a:r>
                      <a:r>
                        <a:rPr lang="en-US" baseline="0" dirty="0" smtClean="0"/>
                        <a:t> of serum sample </a:t>
                      </a:r>
                      <a:endParaRPr lang="ar-SA" dirty="0"/>
                    </a:p>
                  </a:txBody>
                  <a:tcPr/>
                </a:tc>
              </a:tr>
              <a:tr h="637935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Mix , and allow 60</a:t>
                      </a:r>
                      <a:r>
                        <a:rPr lang="en-US" baseline="0" dirty="0" smtClean="0"/>
                        <a:t> seconds for temperature equilibration</a:t>
                      </a:r>
                      <a:endParaRPr lang="ar-SA" dirty="0"/>
                    </a:p>
                  </a:txBody>
                  <a:tcPr/>
                </a:tc>
              </a:tr>
              <a:tr h="747669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the absorbance at </a:t>
                      </a:r>
                      <a:r>
                        <a:rPr lang="en-US" b="1" baseline="0" dirty="0" smtClean="0"/>
                        <a:t>340nm</a:t>
                      </a:r>
                      <a:r>
                        <a:rPr lang="en-US" baseline="0" dirty="0" smtClean="0"/>
                        <a:t> every minute for 3 minute /use(H2O) as blank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3888" y="11967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ALT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LDH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Results: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196753"/>
          <a:ext cx="8784976" cy="177274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928325"/>
                <a:gridCol w="1464163"/>
                <a:gridCol w="1464163"/>
                <a:gridCol w="2928325"/>
              </a:tblGrid>
              <a:tr h="584029">
                <a:tc>
                  <a:txBody>
                    <a:bodyPr/>
                    <a:lstStyle/>
                    <a:p>
                      <a:pPr algn="ctr" rtl="1"/>
                      <a:r>
                        <a:rPr lang="el-GR" sz="2000" b="1" dirty="0" smtClean="0"/>
                        <a:t>Δ</a:t>
                      </a:r>
                      <a:r>
                        <a:rPr lang="en-US" sz="2000" b="1" dirty="0" smtClean="0"/>
                        <a:t>A/min</a:t>
                      </a:r>
                      <a:endParaRPr lang="ar-SA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 Absorbance at 340nm</a:t>
                      </a:r>
                      <a:endParaRPr lang="ar-SA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Test Tube</a:t>
                      </a:r>
                      <a:endParaRPr lang="ar-SA" sz="2000" b="1" dirty="0"/>
                    </a:p>
                  </a:txBody>
                  <a:tcPr/>
                </a:tc>
              </a:tr>
              <a:tr h="274703">
                <a:tc rowSpan="3"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((A1-A2)+(A2-A3))/3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/>
                        <a:t>A1</a:t>
                      </a:r>
                      <a:endParaRPr lang="ar-SA" sz="20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/>
                        <a:t>T1</a:t>
                      </a:r>
                      <a:endParaRPr lang="ar-SA" sz="2000" b="1" dirty="0"/>
                    </a:p>
                  </a:txBody>
                  <a:tcPr/>
                </a:tc>
              </a:tr>
              <a:tr h="27470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/>
                        <a:t>A2</a:t>
                      </a:r>
                      <a:endParaRPr lang="ar-SA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7470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/>
                        <a:t>A3</a:t>
                      </a:r>
                      <a:endParaRPr lang="ar-SA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996952"/>
            <a:ext cx="9144000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ALT Activity ( U/L) = </a:t>
            </a:r>
            <a:r>
              <a:rPr lang="el-GR" sz="2800" dirty="0" smtClean="0"/>
              <a:t>Δ</a:t>
            </a:r>
            <a:r>
              <a:rPr lang="en-US" sz="2800" dirty="0" smtClean="0"/>
              <a:t>A/min x 1768</a:t>
            </a:r>
          </a:p>
          <a:p>
            <a:pPr algn="l" rtl="0"/>
            <a:r>
              <a:rPr lang="en-US" sz="2800" dirty="0" smtClean="0"/>
              <a:t>ALT Activity (U/L) =                </a:t>
            </a:r>
            <a:r>
              <a:rPr lang="en-US" sz="2800" dirty="0" smtClean="0">
                <a:solidFill>
                  <a:srgbClr val="C00000"/>
                </a:solidFill>
              </a:rPr>
              <a:t>U/L </a:t>
            </a:r>
            <a:endParaRPr lang="en-US" sz="2800" dirty="0" smtClean="0"/>
          </a:p>
          <a:p>
            <a:pPr algn="l" rtl="0"/>
            <a:r>
              <a:rPr lang="en-US" sz="2800" dirty="0" smtClean="0">
                <a:solidFill>
                  <a:srgbClr val="C00000"/>
                </a:solidFill>
              </a:rPr>
              <a:t>NORMAL RANG OF ALT:  up to 32 U/L female</a:t>
            </a:r>
          </a:p>
          <a:p>
            <a:pPr algn="l" rtl="0"/>
            <a:r>
              <a:rPr lang="en-US" sz="2800" dirty="0" smtClean="0"/>
              <a:t>Unit definition </a:t>
            </a:r>
          </a:p>
          <a:p>
            <a:pPr algn="l" rtl="0"/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:</a:t>
            </a:r>
            <a:r>
              <a:rPr lang="el-GR" sz="2800" b="1" i="1" dirty="0" smtClean="0">
                <a:cs typeface="Aparajita" pitchFamily="34" charset="0"/>
              </a:rPr>
              <a:t> Δ</a:t>
            </a:r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A/min = measured the rate of change in absorbance per min</a:t>
            </a:r>
          </a:p>
          <a:p>
            <a:pPr algn="l" rtl="0"/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(U/L) = the amount of enzyme that will reduce one micromole of NADH per min per liter of sample at specific temperature</a:t>
            </a:r>
            <a:r>
              <a:rPr lang="en-US" sz="2400" b="1" i="1" dirty="0" smtClean="0">
                <a:latin typeface="Aparajita" pitchFamily="34" charset="0"/>
                <a:cs typeface="Aparajita" pitchFamily="34" charset="0"/>
              </a:rPr>
              <a:t>. </a:t>
            </a:r>
            <a:endParaRPr lang="ar-SA" sz="2400" b="1" i="1" dirty="0" smtClean="0">
              <a:latin typeface="Aparajita" pitchFamily="34" charset="0"/>
            </a:endParaRP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SA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2-Lactate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Dehydrogenase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Assay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smtClean="0"/>
              <a:t>Use the co-enzyme in measure the activity of Lactate </a:t>
            </a:r>
            <a:r>
              <a:rPr lang="en-US" b="1" dirty="0" err="1" smtClean="0"/>
              <a:t>dehydrogenase</a:t>
            </a:r>
            <a:r>
              <a:rPr lang="en-US" b="1" dirty="0" smtClean="0"/>
              <a:t>: </a:t>
            </a:r>
          </a:p>
          <a:p>
            <a:pPr algn="l">
              <a:buNone/>
            </a:pPr>
            <a:r>
              <a:rPr lang="en-US" dirty="0" smtClean="0"/>
              <a:t>An enzyme that catalyzes the </a:t>
            </a:r>
            <a:r>
              <a:rPr lang="en-US" b="1" dirty="0" smtClean="0"/>
              <a:t>conversion of lactate to </a:t>
            </a:r>
            <a:r>
              <a:rPr lang="en-US" b="1" dirty="0" err="1" smtClean="0"/>
              <a:t>pyruvate</a:t>
            </a:r>
            <a:r>
              <a:rPr lang="en-US" b="1" dirty="0" smtClean="0"/>
              <a:t>.</a:t>
            </a:r>
            <a:r>
              <a:rPr lang="en-US" dirty="0" smtClean="0"/>
              <a:t> (LDH) </a:t>
            </a:r>
          </a:p>
          <a:p>
            <a:pPr algn="l">
              <a:buNone/>
            </a:pPr>
            <a:r>
              <a:rPr lang="en-US" dirty="0" smtClean="0"/>
              <a:t>This is an important step in energy production in cells. </a:t>
            </a:r>
          </a:p>
          <a:p>
            <a:pPr algn="l">
              <a:buNone/>
            </a:pPr>
            <a:r>
              <a:rPr lang="en-US" dirty="0" smtClean="0"/>
              <a:t>Many different types of cells in the body contain this enzyme. Some of the organs relatively rich in LDH are the</a:t>
            </a:r>
            <a:r>
              <a:rPr lang="en-US" b="1" dirty="0" smtClean="0"/>
              <a:t> heart, kidney, liver, and muscle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It is responsible for converting muscle lactic acid into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pyruvic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acid, an essential step in producing cellular energy. </a:t>
            </a:r>
            <a:endParaRPr lang="ar-SA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6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Lactic acid </a:t>
            </a:r>
            <a:r>
              <a:rPr lang="en-US" dirty="0" err="1" smtClean="0"/>
              <a:t>dehydrogenase</a:t>
            </a:r>
            <a:r>
              <a:rPr lang="en-US" dirty="0" smtClean="0"/>
              <a:t> (LDH) is present in almost all of the tissues in the body and becomes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elevated in response to cell damage</a:t>
            </a:r>
            <a:r>
              <a:rPr lang="en-US" dirty="0" smtClean="0"/>
              <a:t>. LDH levels are measured from a sample of blood taken from a vein. Generally, the upper limit of normal for adults is in the range of 200 units/liter. </a:t>
            </a:r>
            <a:r>
              <a:rPr lang="en-US" b="1" dirty="0" smtClean="0"/>
              <a:t>Elevated level </a:t>
            </a:r>
            <a:r>
              <a:rPr lang="en-US" dirty="0" smtClean="0"/>
              <a:t>of LDH in serum are found in myocardial infraction, liver diseases, renal diseases, certain forms of anemia, malignant diseases and progressive muscle dystrophy.</a:t>
            </a:r>
            <a:endParaRPr lang="ar-SA" dirty="0"/>
          </a:p>
        </p:txBody>
      </p:sp>
      <p:pic>
        <p:nvPicPr>
          <p:cNvPr id="8194" name="Picture 2" descr="http://www.rpi.edu/dept/bcbp/molbiochem/MBWeb/mb1/part2/images/lact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65104"/>
            <a:ext cx="4032448" cy="2318656"/>
          </a:xfrm>
          <a:prstGeom prst="rect">
            <a:avLst/>
          </a:prstGeom>
          <a:noFill/>
        </p:spPr>
      </p:pic>
      <p:pic>
        <p:nvPicPr>
          <p:cNvPr id="6146" name="Picture 2" descr="https://s3.amazonaws.com/healthtap-public/ht-staging/user_answer/reference_image/7785/large/ESR.jpeg?13449438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91834"/>
            <a:ext cx="2781697" cy="2566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Low LDH can be seen in malnutrition, hypoglycemia, adrenal exhaustion, or low tissue or organ activity.</a:t>
            </a:r>
            <a:endParaRPr lang="en-US" dirty="0"/>
          </a:p>
        </p:txBody>
      </p:sp>
      <p:pic>
        <p:nvPicPr>
          <p:cNvPr id="34818" name="Picture 2" descr="https://s3.amazonaws.com/healthtap-public/ht-staging/user_answer/reference_image/2214/large/Hypoglycemia.jpeg?1344911562"/>
          <p:cNvPicPr>
            <a:picLocks noChangeAspect="1" noChangeArrowheads="1"/>
          </p:cNvPicPr>
          <p:nvPr/>
        </p:nvPicPr>
        <p:blipFill>
          <a:blip r:embed="rId2" cstate="print"/>
          <a:srcRect l="11927" t="18832" b="3631"/>
          <a:stretch>
            <a:fillRect/>
          </a:stretch>
        </p:blipFill>
        <p:spPr bwMode="auto">
          <a:xfrm>
            <a:off x="6732240" y="4221088"/>
            <a:ext cx="1996799" cy="2636912"/>
          </a:xfrm>
          <a:prstGeom prst="rect">
            <a:avLst/>
          </a:prstGeom>
          <a:noFill/>
        </p:spPr>
      </p:pic>
      <p:pic>
        <p:nvPicPr>
          <p:cNvPr id="34820" name="Picture 4" descr="https://s3.amazonaws.com/healthtap-public/ht-staging/user_answer/reference_image/1101/large/diabetes_mellitus.jpeg?13491323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908720"/>
            <a:ext cx="3059832" cy="277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SA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SA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2-Lactate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Dehydrogenase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Assay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Principle:</a:t>
            </a:r>
          </a:p>
          <a:p>
            <a:pPr algn="l">
              <a:buNone/>
            </a:pPr>
            <a:r>
              <a:rPr lang="en-US" dirty="0" smtClean="0"/>
              <a:t>LDH catalysis the following reaction:</a:t>
            </a:r>
          </a:p>
          <a:p>
            <a:pPr algn="l">
              <a:buNone/>
            </a:pPr>
            <a:r>
              <a:rPr lang="ar-SA" dirty="0" smtClean="0"/>
              <a:t>  </a:t>
            </a:r>
            <a:r>
              <a:rPr lang="en-US" dirty="0" smtClean="0"/>
              <a:t>L-Lactate + NAD+                       </a:t>
            </a:r>
            <a:r>
              <a:rPr lang="en-US" dirty="0" err="1" smtClean="0"/>
              <a:t>Pyruvate</a:t>
            </a:r>
            <a:r>
              <a:rPr lang="en-US" dirty="0" smtClean="0"/>
              <a:t> +NADH + H+ </a:t>
            </a:r>
          </a:p>
          <a:p>
            <a:pPr algn="l">
              <a:buNone/>
            </a:pPr>
            <a:r>
              <a:rPr lang="en-US" dirty="0" smtClean="0"/>
              <a:t>The rate of NADH formation is indicated by </a:t>
            </a:r>
            <a:r>
              <a:rPr lang="en-US" b="1" dirty="0" smtClean="0"/>
              <a:t>increase</a:t>
            </a:r>
            <a:r>
              <a:rPr lang="en-US" dirty="0" smtClean="0"/>
              <a:t> the </a:t>
            </a:r>
            <a:r>
              <a:rPr lang="en-US" b="1" dirty="0" smtClean="0"/>
              <a:t>absorbance</a:t>
            </a:r>
            <a:r>
              <a:rPr lang="en-US" dirty="0" smtClean="0"/>
              <a:t> at 340nm and it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directly proportional to serum LDH activity.</a:t>
            </a:r>
          </a:p>
          <a:p>
            <a:pPr algn="l">
              <a:buNone/>
            </a:pPr>
            <a:r>
              <a:rPr lang="en-US" dirty="0" smtClean="0"/>
              <a:t>If:</a:t>
            </a:r>
          </a:p>
          <a:p>
            <a:pPr algn="l">
              <a:buNone/>
            </a:pPr>
            <a:r>
              <a:rPr lang="en-US" dirty="0" smtClean="0"/>
              <a:t>NADH is </a:t>
            </a:r>
            <a:r>
              <a:rPr lang="en-US" b="1" dirty="0" smtClean="0"/>
              <a:t>product : increase </a:t>
            </a:r>
            <a:r>
              <a:rPr lang="en-US" dirty="0" smtClean="0"/>
              <a:t>the absorbance /min</a:t>
            </a:r>
          </a:p>
          <a:p>
            <a:pPr algn="l">
              <a:buNone/>
            </a:pPr>
            <a:r>
              <a:rPr lang="en-US" dirty="0" smtClean="0"/>
              <a:t>NADH is </a:t>
            </a:r>
            <a:r>
              <a:rPr lang="en-US" b="1" dirty="0" smtClean="0"/>
              <a:t>reactant: decrease </a:t>
            </a:r>
            <a:r>
              <a:rPr lang="en-US" dirty="0" smtClean="0"/>
              <a:t>the absorbance /min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31840" y="2708920"/>
            <a:ext cx="17281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35896" y="234888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LDH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832648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All </a:t>
            </a:r>
            <a:r>
              <a:rPr lang="en-US" sz="2400" dirty="0"/>
              <a:t>enzyme assays measure either the</a:t>
            </a:r>
            <a:r>
              <a:rPr lang="en-US" sz="2400" b="1" dirty="0"/>
              <a:t> consumption of substrate or production of product over time. </a:t>
            </a:r>
            <a:endParaRPr lang="ar-SA" sz="2400" dirty="0" smtClean="0"/>
          </a:p>
          <a:p>
            <a:pPr algn="l" rtl="0"/>
            <a:r>
              <a:rPr lang="en-US" sz="2400" b="1" dirty="0" smtClean="0"/>
              <a:t>Different enzymes require different estimation methods </a:t>
            </a:r>
            <a:r>
              <a:rPr lang="en-US" sz="2400" b="1" dirty="0" err="1" smtClean="0"/>
              <a:t>dependingon</a:t>
            </a:r>
            <a:r>
              <a:rPr lang="en-US" sz="2400" b="1" dirty="0" smtClean="0"/>
              <a:t> the type of </a:t>
            </a:r>
            <a:r>
              <a:rPr lang="en-US" sz="2400" b="1" dirty="0" err="1" smtClean="0"/>
              <a:t>reation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catalysed</a:t>
            </a:r>
            <a:r>
              <a:rPr lang="en-US" sz="2400" b="1" dirty="0" smtClean="0"/>
              <a:t>, the nature of S and P or coenzyme.</a:t>
            </a:r>
          </a:p>
          <a:p>
            <a:pPr algn="l">
              <a:buNone/>
            </a:pPr>
            <a:r>
              <a:rPr lang="en-US" sz="2400" dirty="0" smtClean="0"/>
              <a:t>Methods </a:t>
            </a:r>
            <a:r>
              <a:rPr lang="en-US" sz="2400" dirty="0"/>
              <a:t>of quantitatively </a:t>
            </a:r>
            <a:r>
              <a:rPr lang="en-US" sz="2400" dirty="0" smtClean="0"/>
              <a:t>following </a:t>
            </a:r>
            <a:r>
              <a:rPr lang="en-US" sz="2400" dirty="0"/>
              <a:t>enzyme reaction: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b="1" dirty="0" smtClean="0">
                <a:solidFill>
                  <a:srgbClr val="CC00FF"/>
                </a:solidFill>
              </a:rPr>
              <a:t>1-Spectrophotometric methods. </a:t>
            </a:r>
            <a:endParaRPr lang="en-US" sz="2400" b="1" dirty="0">
              <a:solidFill>
                <a:srgbClr val="CC00FF"/>
              </a:solidFill>
            </a:endParaRPr>
          </a:p>
          <a:p>
            <a:pPr algn="l" rtl="0">
              <a:buNone/>
            </a:pPr>
            <a:r>
              <a:rPr lang="en-US" sz="2400" u="sng" dirty="0" smtClean="0"/>
              <a:t>2-Fluorescence methods: </a:t>
            </a:r>
            <a:r>
              <a:rPr lang="en-US" sz="2400" dirty="0" smtClean="0"/>
              <a:t> using a </a:t>
            </a:r>
            <a:r>
              <a:rPr lang="en-US" sz="2400" dirty="0" err="1" smtClean="0"/>
              <a:t>fluorometer</a:t>
            </a:r>
            <a:r>
              <a:rPr lang="en-US" sz="2400" dirty="0" smtClean="0"/>
              <a:t> . E.g. NAD+ and NADP+ do not </a:t>
            </a:r>
            <a:r>
              <a:rPr lang="en-US" sz="2400" dirty="0" err="1" smtClean="0"/>
              <a:t>fluoresencein</a:t>
            </a:r>
            <a:r>
              <a:rPr lang="en-US" sz="2400" dirty="0" smtClean="0"/>
              <a:t> their oxidized forms, but the reduced form have a blue fluorescence reduction reaction</a:t>
            </a:r>
            <a:r>
              <a:rPr lang="en-US" sz="2400" b="1" dirty="0" smtClean="0"/>
              <a:t>.</a:t>
            </a:r>
          </a:p>
          <a:p>
            <a:pPr algn="l">
              <a:buNone/>
            </a:pPr>
            <a:r>
              <a:rPr lang="en-US" sz="2400" dirty="0" smtClean="0"/>
              <a:t> </a:t>
            </a:r>
            <a:r>
              <a:rPr lang="en-US" sz="2400" u="sng" dirty="0" smtClean="0"/>
              <a:t>3- Sampling </a:t>
            </a:r>
            <a:r>
              <a:rPr lang="en-US" sz="2400" u="sng" dirty="0"/>
              <a:t>methods </a:t>
            </a:r>
            <a:r>
              <a:rPr lang="en-US" sz="2400" u="sng" dirty="0" smtClean="0"/>
              <a:t>:</a:t>
            </a:r>
            <a:r>
              <a:rPr lang="en-US" sz="2400" dirty="0" smtClean="0"/>
              <a:t> by withdrawing samples at intervals and estimating the substrate or product by chemical methods. It is for inorganic phosphate. It can be used for </a:t>
            </a:r>
            <a:r>
              <a:rPr lang="en-US" sz="2400" dirty="0" err="1" smtClean="0"/>
              <a:t>phosphatase</a:t>
            </a:r>
            <a:r>
              <a:rPr lang="en-US" sz="2400" dirty="0" smtClean="0"/>
              <a:t>,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, nucleotides and all enzymes involving ATP or ADP including some </a:t>
            </a:r>
            <a:r>
              <a:rPr lang="en-US" sz="2400" dirty="0" err="1" smtClean="0"/>
              <a:t>kinaseand</a:t>
            </a:r>
            <a:r>
              <a:rPr lang="en-US" sz="2400" dirty="0" smtClean="0"/>
              <a:t> </a:t>
            </a:r>
            <a:r>
              <a:rPr lang="en-US" sz="2400" dirty="0" err="1" smtClean="0"/>
              <a:t>synthetase</a:t>
            </a:r>
            <a:r>
              <a:rPr lang="en-US" sz="2400" dirty="0" smtClean="0"/>
              <a:t>. </a:t>
            </a:r>
          </a:p>
          <a:p>
            <a:pPr algn="l" rtl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Material: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877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A- Chemicals</a:t>
            </a:r>
          </a:p>
          <a:p>
            <a:pPr>
              <a:buNone/>
            </a:pPr>
            <a:r>
              <a:rPr lang="en-US" u="sng" dirty="0" smtClean="0"/>
              <a:t>LDH reagent:</a:t>
            </a:r>
          </a:p>
          <a:p>
            <a:r>
              <a:rPr lang="en-US" dirty="0" smtClean="0"/>
              <a:t>80 </a:t>
            </a:r>
            <a:r>
              <a:rPr lang="en-US" dirty="0" err="1" smtClean="0"/>
              <a:t>mmol</a:t>
            </a:r>
            <a:r>
              <a:rPr lang="en-US" dirty="0" smtClean="0"/>
              <a:t> /L Buffer ( PH =8.6 ,  ̠̟0.05)  </a:t>
            </a:r>
          </a:p>
          <a:p>
            <a:r>
              <a:rPr lang="en-US" dirty="0" smtClean="0"/>
              <a:t>70 </a:t>
            </a:r>
            <a:r>
              <a:rPr lang="en-US" dirty="0" err="1" smtClean="0"/>
              <a:t>mmol</a:t>
            </a:r>
            <a:r>
              <a:rPr lang="en-US" dirty="0" smtClean="0"/>
              <a:t> /L Lithium L-Lactate</a:t>
            </a:r>
          </a:p>
          <a:p>
            <a:r>
              <a:rPr lang="en-US" dirty="0" smtClean="0"/>
              <a:t>5.5 </a:t>
            </a:r>
            <a:r>
              <a:rPr lang="en-US" dirty="0" err="1" smtClean="0"/>
              <a:t>mM</a:t>
            </a:r>
            <a:r>
              <a:rPr lang="en-US" smtClean="0"/>
              <a:t> NAD+</a:t>
            </a:r>
            <a:endParaRPr lang="en-US" dirty="0" smtClean="0"/>
          </a:p>
          <a:p>
            <a:r>
              <a:rPr lang="en-US" dirty="0" smtClean="0"/>
              <a:t>Non reactive stabilizer with preservative.</a:t>
            </a:r>
          </a:p>
          <a:p>
            <a:pPr>
              <a:buNone/>
            </a:pPr>
            <a:r>
              <a:rPr lang="en-US" u="sng" dirty="0" smtClean="0"/>
              <a:t>Serum Sample.</a:t>
            </a:r>
          </a:p>
          <a:p>
            <a:pPr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B- Instruments:</a:t>
            </a:r>
          </a:p>
          <a:p>
            <a:r>
              <a:rPr lang="en-US" dirty="0" smtClean="0"/>
              <a:t>Quartz </a:t>
            </a:r>
            <a:r>
              <a:rPr lang="en-US" dirty="0" err="1" smtClean="0"/>
              <a:t>cuvette</a:t>
            </a:r>
            <a:r>
              <a:rPr lang="en-US" dirty="0" smtClean="0"/>
              <a:t> ( invisible region)</a:t>
            </a:r>
          </a:p>
          <a:p>
            <a:r>
              <a:rPr lang="en-US" dirty="0" smtClean="0"/>
              <a:t>Spectrophotometer (340nm)</a:t>
            </a:r>
          </a:p>
          <a:p>
            <a:r>
              <a:rPr lang="en-US" dirty="0" smtClean="0"/>
              <a:t>Stop watch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ar-SA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SA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2-Lactate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Dehydrogenase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Assay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Method: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L-Lactate+ NAD+ </a:t>
            </a:r>
            <a:r>
              <a:rPr lang="en-US" b="1" i="1" dirty="0" smtClean="0">
                <a:latin typeface="Aparajita" pitchFamily="34" charset="0"/>
                <a:cs typeface="Aparajita" pitchFamily="34" charset="0"/>
              </a:rPr>
              <a:t>→ </a:t>
            </a:r>
            <a:r>
              <a:rPr lang="en-US" b="1" i="1" dirty="0" err="1" smtClean="0">
                <a:latin typeface="Aparajita" pitchFamily="34" charset="0"/>
                <a:cs typeface="Aparajita" pitchFamily="34" charset="0"/>
              </a:rPr>
              <a:t>Pyruvate</a:t>
            </a:r>
            <a:r>
              <a:rPr lang="en-US" b="1" i="1" dirty="0" smtClean="0">
                <a:latin typeface="Aparajita" pitchFamily="34" charset="0"/>
                <a:cs typeface="Aparajita" pitchFamily="34" charset="0"/>
              </a:rPr>
              <a:t> + NADH+H+ 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51520" y="3068960"/>
          <a:ext cx="8640960" cy="324035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8640960"/>
              </a:tblGrid>
              <a:tr h="391652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T1</a:t>
                      </a:r>
                      <a:endParaRPr lang="ar-SA" dirty="0"/>
                    </a:p>
                  </a:txBody>
                  <a:tcPr/>
                </a:tc>
              </a:tr>
              <a:tr h="466781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Pipette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3ml </a:t>
                      </a:r>
                      <a:r>
                        <a:rPr lang="en-US" baseline="0" dirty="0" smtClean="0"/>
                        <a:t>of the LDH reagent</a:t>
                      </a:r>
                      <a:endParaRPr lang="ar-SA" dirty="0"/>
                    </a:p>
                  </a:txBody>
                  <a:tcPr/>
                </a:tc>
              </a:tr>
              <a:tr h="466781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Pre-warm the tubes at </a:t>
                      </a:r>
                      <a:r>
                        <a:rPr lang="en-US" b="1" dirty="0" smtClean="0"/>
                        <a:t>37 for 3 min</a:t>
                      </a:r>
                      <a:endParaRPr lang="ar-SA" b="1" dirty="0"/>
                    </a:p>
                  </a:txBody>
                  <a:tcPr/>
                </a:tc>
              </a:tr>
              <a:tr h="466781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Pipette </a:t>
                      </a:r>
                      <a:r>
                        <a:rPr lang="en-US" b="1" dirty="0" smtClean="0"/>
                        <a:t>0.4</a:t>
                      </a:r>
                      <a:r>
                        <a:rPr lang="en-US" b="1" baseline="0" dirty="0" smtClean="0"/>
                        <a:t> ml/400µl </a:t>
                      </a:r>
                      <a:r>
                        <a:rPr lang="en-US" baseline="0" dirty="0" smtClean="0"/>
                        <a:t>of serum sample </a:t>
                      </a:r>
                      <a:endParaRPr lang="ar-SA" dirty="0"/>
                    </a:p>
                  </a:txBody>
                  <a:tcPr/>
                </a:tc>
              </a:tr>
              <a:tr h="6668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Mix , and allow 60</a:t>
                      </a:r>
                      <a:r>
                        <a:rPr lang="en-US" baseline="0" dirty="0" smtClean="0"/>
                        <a:t> seconds for temperature equilibration</a:t>
                      </a:r>
                      <a:endParaRPr lang="ar-SA" dirty="0"/>
                    </a:p>
                  </a:txBody>
                  <a:tcPr/>
                </a:tc>
              </a:tr>
              <a:tr h="781534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the absorbance at </a:t>
                      </a:r>
                      <a:r>
                        <a:rPr lang="en-US" b="1" baseline="0" dirty="0" smtClean="0"/>
                        <a:t>340nm every minute for 3 </a:t>
                      </a:r>
                      <a:r>
                        <a:rPr lang="en-US" baseline="0" dirty="0" smtClean="0"/>
                        <a:t>minute /use(H2O) as blank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14847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66CC"/>
                </a:solidFill>
              </a:rPr>
              <a:t>LDH</a:t>
            </a:r>
            <a:endParaRPr lang="en-US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784976" cy="168130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928325"/>
                <a:gridCol w="1464163"/>
                <a:gridCol w="1464163"/>
                <a:gridCol w="2928325"/>
              </a:tblGrid>
              <a:tr h="584029">
                <a:tc>
                  <a:txBody>
                    <a:bodyPr/>
                    <a:lstStyle/>
                    <a:p>
                      <a:pPr algn="ctr" rtl="1"/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A/min</a:t>
                      </a:r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Absorbance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Test Tube</a:t>
                      </a:r>
                      <a:endParaRPr lang="ar-SA" dirty="0"/>
                    </a:p>
                  </a:txBody>
                  <a:tcPr/>
                </a:tc>
              </a:tr>
              <a:tr h="274703">
                <a:tc rowSpan="3"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((A3-A2)+(A2-A1))/3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A1</a:t>
                      </a:r>
                      <a:endParaRPr lang="ar-S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T1</a:t>
                      </a:r>
                      <a:endParaRPr lang="ar-SA" dirty="0"/>
                    </a:p>
                  </a:txBody>
                  <a:tcPr/>
                </a:tc>
              </a:tr>
              <a:tr h="27470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A2</a:t>
                      </a:r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7470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A3</a:t>
                      </a:r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93096"/>
            <a:ext cx="867645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LDH Activity ( U/L) = </a:t>
            </a:r>
            <a:r>
              <a:rPr lang="el-GR" sz="2800" dirty="0" smtClean="0"/>
              <a:t>Δ</a:t>
            </a:r>
            <a:r>
              <a:rPr lang="en-US" sz="2800" dirty="0" smtClean="0"/>
              <a:t>A/min x 4984</a:t>
            </a:r>
          </a:p>
          <a:p>
            <a:pPr algn="l" rtl="0"/>
            <a:r>
              <a:rPr lang="en-US" sz="2800" dirty="0" smtClean="0"/>
              <a:t>LDH Activity (U/L) =          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U/L</a:t>
            </a:r>
            <a:endParaRPr lang="en-US" sz="2800" dirty="0" smtClean="0"/>
          </a:p>
          <a:p>
            <a:pPr algn="l" rtl="0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NORMAL RANG OF LDH ( 103- 277) U/L </a:t>
            </a:r>
          </a:p>
          <a:p>
            <a:pPr algn="l" rtl="0"/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>
              <a:solidFill>
                <a:srgbClr val="336699"/>
              </a:solidFill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r>
              <a:rPr lang="en-US" sz="9600" dirty="0" smtClean="0">
                <a:solidFill>
                  <a:srgbClr val="CC0099"/>
                </a:solidFill>
                <a:latin typeface="MV Boli" pitchFamily="2" charset="0"/>
                <a:cs typeface="MV Boli" pitchFamily="2" charset="0"/>
              </a:rPr>
              <a:t>Thank You</a:t>
            </a:r>
          </a:p>
          <a:p>
            <a:pPr algn="ctr">
              <a:buNone/>
            </a:pPr>
            <a:r>
              <a:rPr lang="en-US" sz="9600" dirty="0" smtClean="0">
                <a:solidFill>
                  <a:srgbClr val="CC0099"/>
                </a:solidFill>
                <a:latin typeface="MV Boli" pitchFamily="2" charset="0"/>
                <a:cs typeface="MV Boli" pitchFamily="2" charset="0"/>
                <a:sym typeface="Wingdings" pitchFamily="2" charset="2"/>
              </a:rPr>
              <a:t></a:t>
            </a:r>
            <a:endParaRPr lang="ar-SA" sz="9600" dirty="0">
              <a:solidFill>
                <a:srgbClr val="CC0099"/>
              </a:solidFill>
              <a:latin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u="sng" dirty="0" smtClean="0"/>
              <a:t>4- </a:t>
            </a:r>
            <a:r>
              <a:rPr lang="en-US" u="sng" dirty="0" err="1" smtClean="0"/>
              <a:t>Manometric</a:t>
            </a:r>
            <a:r>
              <a:rPr lang="en-US" u="sng" dirty="0" smtClean="0"/>
              <a:t> methods</a:t>
            </a:r>
            <a:r>
              <a:rPr lang="en-US" dirty="0" smtClean="0"/>
              <a:t>: Use manometer ,suitable and accurate methods for following reactions in which one of the component is a gas. e.g. </a:t>
            </a:r>
            <a:r>
              <a:rPr lang="en-US" dirty="0" err="1" smtClean="0"/>
              <a:t>Oxidases</a:t>
            </a:r>
            <a:r>
              <a:rPr lang="en-US" dirty="0" smtClean="0"/>
              <a:t>(O2uptake), </a:t>
            </a:r>
            <a:r>
              <a:rPr lang="en-US" dirty="0" err="1" smtClean="0"/>
              <a:t>Decarboxylase</a:t>
            </a:r>
            <a:r>
              <a:rPr lang="en-US" dirty="0" smtClean="0"/>
              <a:t>(CO2output)</a:t>
            </a:r>
          </a:p>
          <a:p>
            <a:pPr algn="l" rtl="0">
              <a:buNone/>
            </a:pPr>
            <a:r>
              <a:rPr lang="en-US" u="sng" dirty="0" smtClean="0"/>
              <a:t>5- </a:t>
            </a:r>
            <a:r>
              <a:rPr lang="en-US" u="sng" dirty="0" err="1" smtClean="0"/>
              <a:t>Eletrode</a:t>
            </a:r>
            <a:r>
              <a:rPr lang="en-US" u="sng" dirty="0" smtClean="0"/>
              <a:t> Methods: </a:t>
            </a:r>
            <a:r>
              <a:rPr lang="en-US" dirty="0" smtClean="0"/>
              <a:t>reactions which involve the production of acids. In this method pH meter is used to measure change in H+ conc. During enzyme reactions. (i.e. measure change in pH as the reaction proceeds). </a:t>
            </a:r>
          </a:p>
          <a:p>
            <a:pPr algn="l" rtl="0">
              <a:buNone/>
            </a:pPr>
            <a:r>
              <a:rPr lang="en-US" u="sng" dirty="0" smtClean="0"/>
              <a:t>6- </a:t>
            </a:r>
            <a:r>
              <a:rPr lang="en-US" u="sng" dirty="0" err="1" smtClean="0"/>
              <a:t>Polarimetric</a:t>
            </a:r>
            <a:r>
              <a:rPr lang="en-US" u="sng" dirty="0" smtClean="0"/>
              <a:t> Method</a:t>
            </a:r>
            <a:r>
              <a:rPr lang="en-US" dirty="0" smtClean="0"/>
              <a:t>: use </a:t>
            </a:r>
            <a:r>
              <a:rPr lang="en-US" dirty="0" err="1" smtClean="0"/>
              <a:t>polarimeter</a:t>
            </a:r>
            <a:r>
              <a:rPr lang="en-US" dirty="0" smtClean="0"/>
              <a:t>. For </a:t>
            </a:r>
            <a:r>
              <a:rPr lang="en-US" dirty="0" err="1" smtClean="0"/>
              <a:t>isomerases</a:t>
            </a:r>
            <a:r>
              <a:rPr lang="en-US" dirty="0" smtClean="0"/>
              <a:t> that convert one isomer to another.</a:t>
            </a:r>
          </a:p>
          <a:p>
            <a:pPr algn="l">
              <a:buNone/>
            </a:pPr>
            <a:r>
              <a:rPr lang="en-US" dirty="0" smtClean="0"/>
              <a:t>D-glucose                       L-glucose</a:t>
            </a:r>
            <a:endParaRPr lang="ar-SA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195736" y="666936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195736" y="64533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3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C00FF"/>
                </a:solidFill>
              </a:rPr>
              <a:t>When the </a:t>
            </a:r>
            <a:r>
              <a:rPr lang="en-US" dirty="0" err="1" smtClean="0">
                <a:solidFill>
                  <a:srgbClr val="CC00FF"/>
                </a:solidFill>
              </a:rPr>
              <a:t>Spectrophotometric</a:t>
            </a:r>
            <a:r>
              <a:rPr lang="en-US" dirty="0" smtClean="0">
                <a:solidFill>
                  <a:srgbClr val="CC00FF"/>
                </a:solidFill>
              </a:rPr>
              <a:t> methods can be used?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929718" cy="558924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1</a:t>
            </a:r>
            <a:r>
              <a:rPr lang="en-US" dirty="0" smtClean="0"/>
              <a:t>) </a:t>
            </a:r>
            <a:r>
              <a:rPr lang="en-US" b="1" dirty="0" smtClean="0"/>
              <a:t>Cases in which product absorbs </a:t>
            </a:r>
          </a:p>
          <a:p>
            <a:pPr algn="l">
              <a:buNone/>
            </a:pPr>
            <a:r>
              <a:rPr lang="en-US" b="1" dirty="0" smtClean="0"/>
              <a:t>but not the substrate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Fumarate</a:t>
            </a:r>
            <a:r>
              <a:rPr lang="en-US" dirty="0" smtClean="0"/>
              <a:t> </a:t>
            </a:r>
            <a:r>
              <a:rPr lang="en-US" dirty="0" err="1" smtClean="0"/>
              <a:t>hydratase</a:t>
            </a:r>
            <a:r>
              <a:rPr lang="en-US" sz="3000" dirty="0" smtClean="0"/>
              <a:t>.(catalyze the addition of groups to double bonds)</a:t>
            </a:r>
          </a:p>
          <a:p>
            <a:pPr algn="l">
              <a:buNone/>
            </a:pPr>
            <a:r>
              <a:rPr lang="en-US" dirty="0" err="1" smtClean="0"/>
              <a:t>Fumarate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Malate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2) </a:t>
            </a:r>
            <a:r>
              <a:rPr lang="en-US" b="1" dirty="0"/>
              <a:t>The Co-enzyme NAD/ NADP have an absorption band at 340 nm in the reduced </a:t>
            </a:r>
            <a:r>
              <a:rPr lang="en-US" b="1" dirty="0" smtClean="0"/>
              <a:t>state</a:t>
            </a:r>
          </a:p>
          <a:p>
            <a:pPr algn="l">
              <a:buNone/>
            </a:pPr>
            <a:r>
              <a:rPr lang="en-US" dirty="0" smtClean="0"/>
              <a:t>NAD (</a:t>
            </a:r>
            <a:r>
              <a:rPr lang="en-US" sz="1900" dirty="0" err="1" smtClean="0"/>
              <a:t>nicotainamide</a:t>
            </a:r>
            <a:r>
              <a:rPr lang="en-US" sz="1900" dirty="0" smtClean="0"/>
              <a:t> adenine </a:t>
            </a:r>
            <a:r>
              <a:rPr lang="en-US" sz="1900" dirty="0" err="1" smtClean="0"/>
              <a:t>dinuclotide</a:t>
            </a:r>
            <a:r>
              <a:rPr lang="en-US" sz="1900" dirty="0" smtClean="0"/>
              <a:t> </a:t>
            </a:r>
            <a:r>
              <a:rPr lang="en-US" dirty="0" smtClean="0"/>
              <a:t>)                                 NADH</a:t>
            </a:r>
          </a:p>
          <a:p>
            <a:pPr>
              <a:buNone/>
            </a:pPr>
            <a:r>
              <a:rPr lang="en-US" dirty="0" smtClean="0"/>
              <a:t>NADP (</a:t>
            </a:r>
            <a:r>
              <a:rPr lang="en-US" sz="1900" dirty="0" err="1" smtClean="0"/>
              <a:t>nicotainamide</a:t>
            </a:r>
            <a:r>
              <a:rPr lang="en-US" sz="1900" dirty="0" smtClean="0"/>
              <a:t> adenine </a:t>
            </a:r>
            <a:r>
              <a:rPr lang="en-US" sz="1900" dirty="0" err="1" smtClean="0"/>
              <a:t>dinuclotide</a:t>
            </a:r>
            <a:r>
              <a:rPr lang="en-US" sz="1900" dirty="0" smtClean="0"/>
              <a:t>- p </a:t>
            </a:r>
            <a:r>
              <a:rPr lang="en-US" dirty="0" smtClean="0"/>
              <a:t>)</a:t>
            </a:r>
            <a:r>
              <a:rPr lang="en-US" sz="1900" dirty="0" smtClean="0"/>
              <a:t>                                                 </a:t>
            </a:r>
            <a:r>
              <a:rPr lang="en-US" dirty="0" smtClean="0"/>
              <a:t>NADPH</a:t>
            </a:r>
          </a:p>
          <a:p>
            <a:pPr algn="l">
              <a:buNone/>
            </a:pPr>
            <a:r>
              <a:rPr lang="en-US" dirty="0" smtClean="0"/>
              <a:t>             Oxidized form                        Reduced form</a:t>
            </a:r>
          </a:p>
          <a:p>
            <a:pPr algn="l">
              <a:buNone/>
            </a:pPr>
            <a:endParaRPr lang="ar-SA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63688" y="321297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13230" y="535782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8992" y="630932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29190" y="585789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7410" name="Picture 2" descr="http://www.bioinfo.org.cn/book/biochemistry/chapt15/458-2.jpg"/>
          <p:cNvPicPr>
            <a:picLocks noChangeAspect="1" noChangeArrowheads="1"/>
          </p:cNvPicPr>
          <p:nvPr/>
        </p:nvPicPr>
        <p:blipFill>
          <a:blip r:embed="rId2" cstate="print"/>
          <a:srcRect l="6656" t="4651" b="25581"/>
          <a:stretch>
            <a:fillRect/>
          </a:stretch>
        </p:blipFill>
        <p:spPr bwMode="auto">
          <a:xfrm>
            <a:off x="5791596" y="1196752"/>
            <a:ext cx="335240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spectrophotometer_struc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429000"/>
            <a:ext cx="8229600" cy="2989751"/>
          </a:xfrm>
          <a:prstGeom prst="rect">
            <a:avLst/>
          </a:prstGeom>
        </p:spPr>
      </p:pic>
      <p:pic>
        <p:nvPicPr>
          <p:cNvPr id="5" name="Picture 4" descr="spectrophotometer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rcRect l="1974" r="5921" b="21053"/>
          <a:stretch>
            <a:fillRect/>
          </a:stretch>
        </p:blipFill>
        <p:spPr>
          <a:xfrm>
            <a:off x="179512" y="476672"/>
            <a:ext cx="3584399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Determination-concentration-of-cyclodextrin-using-UV-vis-spectrophotometer.jpg"/>
          <p:cNvPicPr>
            <a:picLocks noChangeAspect="1"/>
          </p:cNvPicPr>
          <p:nvPr/>
        </p:nvPicPr>
        <p:blipFill>
          <a:blip r:embed="rId4" cstate="print"/>
          <a:srcRect l="27950" t="-399" r="27950" b="29000"/>
          <a:stretch>
            <a:fillRect/>
          </a:stretch>
        </p:blipFill>
        <p:spPr>
          <a:xfrm>
            <a:off x="6660232" y="404664"/>
            <a:ext cx="2016224" cy="2448272"/>
          </a:xfrm>
          <a:prstGeom prst="rect">
            <a:avLst/>
          </a:prstGeom>
        </p:spPr>
      </p:pic>
      <p:pic>
        <p:nvPicPr>
          <p:cNvPr id="7" name="Picture 6" descr="Alpha%20wassermann%20spectrophotometer%20Cuvet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620688"/>
            <a:ext cx="2337048" cy="2337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Enzyme assays can </a:t>
            </a:r>
            <a:r>
              <a:rPr lang="en-US" dirty="0" smtClean="0"/>
              <a:t>be: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CC0099"/>
                </a:solidFill>
              </a:rPr>
              <a:t>Continuous </a:t>
            </a:r>
            <a:r>
              <a:rPr lang="en-US" dirty="0">
                <a:solidFill>
                  <a:srgbClr val="CC0099"/>
                </a:solidFill>
              </a:rPr>
              <a:t>assay </a:t>
            </a:r>
            <a:r>
              <a:rPr lang="en-US" dirty="0"/>
              <a:t>, where the assay gives a </a:t>
            </a:r>
            <a:endParaRPr lang="ar-SA" dirty="0" smtClean="0"/>
          </a:p>
          <a:p>
            <a:pPr algn="l">
              <a:buNone/>
            </a:pPr>
            <a:r>
              <a:rPr lang="en-US" dirty="0" smtClean="0"/>
              <a:t>continuous </a:t>
            </a:r>
            <a:r>
              <a:rPr lang="en-US" dirty="0"/>
              <a:t>reading of </a:t>
            </a:r>
            <a:r>
              <a:rPr lang="en-US" dirty="0" smtClean="0"/>
              <a:t>activity.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CC0099"/>
                </a:solidFill>
              </a:rPr>
              <a:t>Discontinuous</a:t>
            </a:r>
            <a:r>
              <a:rPr lang="en-US" dirty="0" smtClean="0">
                <a:solidFill>
                  <a:srgbClr val="CC0099"/>
                </a:solidFill>
              </a:rPr>
              <a:t> </a:t>
            </a:r>
            <a:r>
              <a:rPr lang="en-US" dirty="0">
                <a:solidFill>
                  <a:srgbClr val="CC0099"/>
                </a:solidFill>
              </a:rPr>
              <a:t>assay</a:t>
            </a:r>
            <a:r>
              <a:rPr lang="en-US" dirty="0"/>
              <a:t>, where the samples are taken, the reaction stopped then the </a:t>
            </a:r>
            <a:r>
              <a:rPr lang="en-US" dirty="0" smtClean="0"/>
              <a:t>concentration </a:t>
            </a:r>
            <a:r>
              <a:rPr lang="en-US" dirty="0"/>
              <a:t>of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substrates/products </a:t>
            </a:r>
            <a:r>
              <a:rPr lang="en-US" dirty="0"/>
              <a:t>determined.</a:t>
            </a: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Alanine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transaminase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An enzyme that catalyzes a type of reaction between an amino acid and α-</a:t>
            </a:r>
            <a:r>
              <a:rPr lang="en-US" dirty="0" err="1"/>
              <a:t>keto</a:t>
            </a:r>
            <a:r>
              <a:rPr lang="en-US" dirty="0"/>
              <a:t> acid.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Specifically</a:t>
            </a:r>
            <a:r>
              <a:rPr lang="en-US" dirty="0"/>
              <a:t>, this reaction (</a:t>
            </a:r>
            <a:r>
              <a:rPr lang="en-US" b="1" dirty="0" err="1"/>
              <a:t>transamination</a:t>
            </a:r>
            <a:r>
              <a:rPr lang="en-US" dirty="0"/>
              <a:t>) involves removing the amino group from the amino acid, leaving behind an α-</a:t>
            </a:r>
            <a:r>
              <a:rPr lang="en-US" dirty="0" err="1"/>
              <a:t>keto</a:t>
            </a:r>
            <a:r>
              <a:rPr lang="en-US" dirty="0"/>
              <a:t> acid, and transferring it to the reactant α-</a:t>
            </a:r>
            <a:r>
              <a:rPr lang="en-US" dirty="0" err="1"/>
              <a:t>keto</a:t>
            </a:r>
            <a:r>
              <a:rPr lang="en-US" dirty="0"/>
              <a:t> acid and converting it into an amino acid.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anine-transaminase-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6264696" cy="648072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000" dirty="0" smtClean="0"/>
              <a:t>The enzymes are </a:t>
            </a:r>
            <a:r>
              <a:rPr lang="en-US" sz="3000" b="1" dirty="0" smtClean="0"/>
              <a:t>important</a:t>
            </a:r>
            <a:r>
              <a:rPr lang="en-US" sz="3000" dirty="0" smtClean="0"/>
              <a:t> in the </a:t>
            </a:r>
            <a:r>
              <a:rPr lang="en-US" sz="3000" b="1" dirty="0" smtClean="0">
                <a:solidFill>
                  <a:srgbClr val="C00000"/>
                </a:solidFill>
              </a:rPr>
              <a:t>production of various amino acids</a:t>
            </a:r>
            <a:r>
              <a:rPr lang="en-US" sz="3000" dirty="0" smtClean="0"/>
              <a:t>, and measuring the concentration of various </a:t>
            </a:r>
            <a:r>
              <a:rPr lang="en-US" sz="3000" dirty="0" err="1" smtClean="0"/>
              <a:t>transaminases</a:t>
            </a:r>
            <a:r>
              <a:rPr lang="en-US" sz="3000" dirty="0" smtClean="0"/>
              <a:t> in the blood is important in the diagnosing and tracking many diseases. </a:t>
            </a:r>
          </a:p>
          <a:p>
            <a:pPr algn="l">
              <a:buNone/>
            </a:pPr>
            <a:r>
              <a:rPr lang="en-US" sz="3000" dirty="0" err="1" smtClean="0"/>
              <a:t>Alanine</a:t>
            </a:r>
            <a:r>
              <a:rPr lang="en-US" sz="3000" dirty="0" smtClean="0"/>
              <a:t> </a:t>
            </a:r>
            <a:r>
              <a:rPr lang="en-US" sz="3000" dirty="0" err="1" smtClean="0"/>
              <a:t>transaminase</a:t>
            </a:r>
            <a:r>
              <a:rPr lang="en-US" sz="3000" dirty="0" smtClean="0"/>
              <a:t> or ALT is a </a:t>
            </a:r>
            <a:r>
              <a:rPr lang="en-US" sz="3000" dirty="0" err="1" smtClean="0"/>
              <a:t>transaminase</a:t>
            </a:r>
            <a:r>
              <a:rPr lang="en-US" sz="3000" dirty="0" smtClean="0"/>
              <a:t> enzyme. It is also called: Serum </a:t>
            </a:r>
            <a:r>
              <a:rPr lang="en-US" sz="3000" dirty="0" err="1" smtClean="0"/>
              <a:t>glutamic</a:t>
            </a:r>
            <a:r>
              <a:rPr lang="en-US" sz="3000" dirty="0" smtClean="0"/>
              <a:t> </a:t>
            </a:r>
            <a:r>
              <a:rPr lang="en-US" sz="3000" dirty="0" err="1" smtClean="0"/>
              <a:t>pyruvic</a:t>
            </a:r>
            <a:r>
              <a:rPr lang="en-US" sz="3000" dirty="0" smtClean="0"/>
              <a:t> </a:t>
            </a:r>
            <a:r>
              <a:rPr lang="en-US" sz="3000" dirty="0" err="1" smtClean="0"/>
              <a:t>transaminase</a:t>
            </a:r>
            <a:r>
              <a:rPr lang="en-US" sz="3000" dirty="0" smtClean="0"/>
              <a:t> (</a:t>
            </a:r>
            <a:r>
              <a:rPr lang="en-US" sz="3000" b="1" dirty="0" smtClean="0"/>
              <a:t>SGPT</a:t>
            </a:r>
            <a:r>
              <a:rPr lang="en-US" sz="3000" dirty="0" smtClean="0"/>
              <a:t>) or </a:t>
            </a:r>
            <a:r>
              <a:rPr lang="en-US" sz="3000" dirty="0" err="1" smtClean="0"/>
              <a:t>Alanine</a:t>
            </a:r>
            <a:r>
              <a:rPr lang="en-US" sz="3000" dirty="0" smtClean="0"/>
              <a:t> </a:t>
            </a:r>
            <a:r>
              <a:rPr lang="en-US" sz="3000" dirty="0" err="1" smtClean="0"/>
              <a:t>aminotransferase</a:t>
            </a:r>
            <a:r>
              <a:rPr lang="en-US" sz="3000" dirty="0" smtClean="0"/>
              <a:t> (</a:t>
            </a:r>
            <a:r>
              <a:rPr lang="en-US" sz="3000" b="1" dirty="0" smtClean="0"/>
              <a:t>ALAT</a:t>
            </a:r>
            <a:r>
              <a:rPr lang="en-US" sz="3000" dirty="0" smtClean="0"/>
              <a:t>). </a:t>
            </a:r>
            <a:r>
              <a:rPr lang="en-US" sz="3000" b="1" i="1" dirty="0" smtClean="0"/>
              <a:t>ALT is found in serum (at low level) but is most commonly associated with the liver.</a:t>
            </a:r>
            <a:endParaRPr lang="ar-SA" sz="3000" b="1" i="1" dirty="0"/>
          </a:p>
        </p:txBody>
      </p:sp>
      <p:pic>
        <p:nvPicPr>
          <p:cNvPr id="12292" name="Picture 4" descr="http://img.ehowcdn.com/article-new/ds-photo/getty/article/148/186/87827783_X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2443" y="1988840"/>
            <a:ext cx="3361557" cy="3361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5478</TotalTime>
  <Words>1259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Methods of Enzyme Assay </vt:lpstr>
      <vt:lpstr>Introduction:</vt:lpstr>
      <vt:lpstr>Slide 3</vt:lpstr>
      <vt:lpstr>When the Spectrophotometric methods can be used?  </vt:lpstr>
      <vt:lpstr>Slide 5</vt:lpstr>
      <vt:lpstr>Enzyme assays can be:</vt:lpstr>
      <vt:lpstr>Alanine transaminase</vt:lpstr>
      <vt:lpstr>Slide 8</vt:lpstr>
      <vt:lpstr>Slide 9</vt:lpstr>
      <vt:lpstr>Slide 10</vt:lpstr>
      <vt:lpstr>Objectives:</vt:lpstr>
      <vt:lpstr> 1-Alanine Transaminase Assay  </vt:lpstr>
      <vt:lpstr>Material </vt:lpstr>
      <vt:lpstr> 1-Alanine Transaminase Assay  </vt:lpstr>
      <vt:lpstr>Results:</vt:lpstr>
      <vt:lpstr> 2-Lactate Dehydrogenase Assay  </vt:lpstr>
      <vt:lpstr>Slide 17</vt:lpstr>
      <vt:lpstr>Slide 18</vt:lpstr>
      <vt:lpstr> 2-Lactate Dehydrogenase Assay  </vt:lpstr>
      <vt:lpstr>Material:</vt:lpstr>
      <vt:lpstr> 2-Lactate Dehydrogenase Assay  </vt:lpstr>
      <vt:lpstr>Results: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Enzyme Assay</dc:title>
  <dc:creator>AMAL</dc:creator>
  <cp:lastModifiedBy>SONY</cp:lastModifiedBy>
  <cp:revision>55</cp:revision>
  <dcterms:created xsi:type="dcterms:W3CDTF">2012-09-22T09:45:52Z</dcterms:created>
  <dcterms:modified xsi:type="dcterms:W3CDTF">2013-12-19T17:08:01Z</dcterms:modified>
</cp:coreProperties>
</file>