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77" r:id="rId7"/>
    <p:sldId id="263" r:id="rId8"/>
    <p:sldId id="264" r:id="rId9"/>
    <p:sldId id="268" r:id="rId10"/>
    <p:sldId id="271" r:id="rId11"/>
    <p:sldId id="278" r:id="rId12"/>
    <p:sldId id="274" r:id="rId13"/>
    <p:sldId id="279" r:id="rId14"/>
    <p:sldId id="275" r:id="rId15"/>
    <p:sldId id="276" r:id="rId16"/>
    <p:sldId id="280" r:id="rId17"/>
    <p:sldId id="282" r:id="rId18"/>
    <p:sldId id="283" r:id="rId19"/>
    <p:sldId id="288" r:id="rId20"/>
    <p:sldId id="285" r:id="rId21"/>
    <p:sldId id="286" r:id="rId22"/>
    <p:sldId id="290" r:id="rId23"/>
    <p:sldId id="292" r:id="rId24"/>
    <p:sldId id="293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21"/>
    <a:srgbClr val="F276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62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27/11/1435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2857520"/>
          </a:xfr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ar-SA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ar-SA" sz="88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L-Mateen" pitchFamily="1" charset="-78"/>
              </a:rPr>
              <a:t>مفهوم الأخلاق ومكانتها</a:t>
            </a:r>
            <a:endParaRPr lang="ar-SA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L-Mateen" pitchFamily="1" charset="-78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572264" y="2071678"/>
            <a:ext cx="1857388" cy="14287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1" charset="-78"/>
              </a:rPr>
              <a:t>أعظم روابط الإيمان</a:t>
            </a:r>
            <a:endParaRPr lang="ar-SA" sz="3200" dirty="0">
              <a:cs typeface="AL-Mateen" pitchFamily="1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000496" y="2071678"/>
            <a:ext cx="1928826" cy="14287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1" charset="-78"/>
              </a:rPr>
              <a:t>أحب الناس إلى النبي صلى الله عليه وسلم</a:t>
            </a:r>
            <a:endParaRPr lang="ar-SA" sz="3200" dirty="0">
              <a:cs typeface="AL-Mateen" pitchFamily="1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000100" y="2071678"/>
            <a:ext cx="1928826" cy="14287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1" charset="-78"/>
              </a:rPr>
              <a:t>من أعظم </a:t>
            </a:r>
            <a:r>
              <a:rPr lang="ar-SA" sz="3200" dirty="0" err="1" smtClean="0">
                <a:cs typeface="AL-Mateen" pitchFamily="1" charset="-78"/>
              </a:rPr>
              <a:t>القربات</a:t>
            </a:r>
            <a:r>
              <a:rPr lang="ar-SA" sz="3200" dirty="0" smtClean="0">
                <a:cs typeface="AL-Mateen" pitchFamily="1" charset="-78"/>
              </a:rPr>
              <a:t> وأجلِّ العطايا</a:t>
            </a:r>
            <a:endParaRPr lang="ar-SA" sz="3200" dirty="0"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429388" y="2071678"/>
            <a:ext cx="1857388" cy="142876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FFFF00"/>
                </a:solidFill>
                <a:cs typeface="AL-Mateen" pitchFamily="1" charset="-78"/>
              </a:rPr>
              <a:t>يدرك </a:t>
            </a:r>
            <a:r>
              <a:rPr lang="ar-SA" sz="3200" dirty="0" err="1" smtClean="0">
                <a:solidFill>
                  <a:srgbClr val="FFFF00"/>
                </a:solidFill>
                <a:cs typeface="AL-Mateen" pitchFamily="1" charset="-78"/>
              </a:rPr>
              <a:t>به</a:t>
            </a:r>
            <a:r>
              <a:rPr lang="ar-SA" sz="3200" dirty="0" smtClean="0">
                <a:solidFill>
                  <a:srgbClr val="FFFF00"/>
                </a:solidFill>
                <a:cs typeface="AL-Mateen" pitchFamily="1" charset="-78"/>
              </a:rPr>
              <a:t> درجة الصائم القائم</a:t>
            </a:r>
            <a:endParaRPr lang="ar-SA" sz="3200" dirty="0">
              <a:solidFill>
                <a:srgbClr val="FFFF00"/>
              </a:solidFill>
              <a:cs typeface="AL-Mateen" pitchFamily="1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643306" y="2071678"/>
            <a:ext cx="1928826" cy="142876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FF0000"/>
                </a:solidFill>
                <a:cs typeface="AL-Mateen" pitchFamily="1" charset="-78"/>
              </a:rPr>
              <a:t>خيرٌ من الدنيا وما فيها</a:t>
            </a:r>
            <a:endParaRPr lang="ar-SA" sz="3200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857224" y="2071678"/>
            <a:ext cx="1928826" cy="142876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00B0F0"/>
                </a:solidFill>
                <a:cs typeface="AL-Mateen" pitchFamily="1" charset="-78"/>
              </a:rPr>
              <a:t>وصية رسول الله صلى الله عليه وسلم</a:t>
            </a:r>
            <a:endParaRPr lang="ar-SA" sz="3200" dirty="0">
              <a:solidFill>
                <a:srgbClr val="00B0F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928670"/>
            <a:ext cx="7429552" cy="3929090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1" charset="-78"/>
              </a:rPr>
              <a:t>قال صلى الله عليه وسلم:</a:t>
            </a:r>
          </a:p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1" charset="-78"/>
              </a:rPr>
              <a:t>(البر حسن الخُلُق)</a:t>
            </a:r>
          </a:p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1" charset="-78"/>
              </a:rPr>
              <a:t>                                       رواه مسلم</a:t>
            </a:r>
            <a:endParaRPr lang="ar-SA" sz="72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928670"/>
            <a:ext cx="7429552" cy="3929090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1" charset="-78"/>
              </a:rPr>
              <a:t>ارتباط الأخلاق بالعقيدة</a:t>
            </a:r>
            <a:endParaRPr lang="ar-SA" sz="72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1428728" y="928670"/>
            <a:ext cx="7072362" cy="4572032"/>
          </a:xfrm>
          <a:prstGeom prst="flowChartPredefinedProcess">
            <a:avLst/>
          </a:prstGeom>
          <a:blipFill>
            <a:blip r:embed="rId2"/>
            <a:tile tx="0" ty="0" sx="100000" sy="100000" flip="none" algn="tl"/>
          </a:blipFill>
          <a:ln w="762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1200" dirty="0" smtClean="0"/>
              <a:t>”</a:t>
            </a:r>
            <a:r>
              <a:rPr lang="ar-SA" sz="2800" b="1" dirty="0" smtClean="0">
                <a:cs typeface="Simplified Arabic" pitchFamily="2" charset="-78"/>
              </a:rPr>
              <a:t>قال تعالى: </a:t>
            </a:r>
            <a:r>
              <a:rPr lang="ar-SA" sz="2800" b="1" dirty="0" smtClean="0">
                <a:cs typeface="Simplified Arabic" pitchFamily="2" charset="-78"/>
              </a:rPr>
              <a:t>{</a:t>
            </a:r>
            <a:r>
              <a:rPr lang="ar-SA" sz="2800" b="1" dirty="0" smtClean="0">
                <a:cs typeface="Simplified Arabic" pitchFamily="2" charset="-78"/>
              </a:rPr>
              <a:t>لَّيْسَ الْبِرَّ أَن تُوَلُّواْ وُجُوهَكُمْ قِبَلَ الْمَشْرِقِ وَالْمَغْرِبِ وَلَـكِنَّ الْبِرَّ مَنْ آمَنَ بِاللّهِ وَالْيَوْمِ الآخِرِ </a:t>
            </a:r>
            <a:r>
              <a:rPr lang="ar-SA" sz="2800" b="1" dirty="0" err="1" smtClean="0">
                <a:cs typeface="Simplified Arabic" pitchFamily="2" charset="-78"/>
              </a:rPr>
              <a:t>وَالْمَلآئِكَةِ</a:t>
            </a:r>
            <a:r>
              <a:rPr lang="ar-SA" sz="2800" b="1" dirty="0" smtClean="0">
                <a:cs typeface="Simplified Arabic" pitchFamily="2" charset="-78"/>
              </a:rPr>
              <a:t> وَالْكِتَابِ وَالنَّبِيِّينَ وَآتَى الْمَالَ عَلَى حُبِّهِ ذَوِي الْقُرْبَى وَالْيَتَامَى وَالْمَسَاكِينَ وَابْنَ السَّبِيلِ </a:t>
            </a:r>
            <a:r>
              <a:rPr lang="ar-SA" sz="2800" b="1" dirty="0" err="1" smtClean="0">
                <a:cs typeface="Simplified Arabic" pitchFamily="2" charset="-78"/>
              </a:rPr>
              <a:t>وَالسَّآئِلِينَ</a:t>
            </a:r>
            <a:r>
              <a:rPr lang="ar-SA" sz="2800" b="1" dirty="0" smtClean="0">
                <a:cs typeface="Simplified Arabic" pitchFamily="2" charset="-78"/>
              </a:rPr>
              <a:t> وَفِي الرِّقَابِ وَأَقَامَ الصَّلاةَ وَآتَى الزَّكَاةَ وَالْمُوفُونَ بِعَهْدِهِمْ إِذَا عَاهَدُواْ وَالصَّابِرِينَ فِي الْبَأْسَاء والضَّرَّاء وَحِينَ الْبَأْسِ أُولَـئِكَ الَّذِينَ صَدَقُوا وَأُولَـئِكَ هُمُ </a:t>
            </a:r>
            <a:r>
              <a:rPr lang="ar-SA" sz="2800" b="1" dirty="0" smtClean="0">
                <a:cs typeface="Simplified Arabic" pitchFamily="2" charset="-78"/>
              </a:rPr>
              <a:t>الْمُتَّقُونَ} البقرة177</a:t>
            </a:r>
            <a:endParaRPr lang="ar-SA" sz="16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714348" y="714356"/>
            <a:ext cx="7572428" cy="5357850"/>
          </a:xfrm>
          <a:prstGeom prst="verticalScroll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قال صلى الله عليه وسلم:</a:t>
            </a:r>
          </a:p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”من كان يؤمن بالله واليوم الآخر فليقل خيراً أو ليصمت“</a:t>
            </a:r>
            <a:endParaRPr lang="ar-SA" sz="4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714348" y="714356"/>
            <a:ext cx="7572428" cy="5357850"/>
          </a:xfrm>
          <a:prstGeom prst="verticalScrol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قال صلى الله عليه وسلم:</a:t>
            </a:r>
          </a:p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”لا يزني الزاني حين يزني وهو مؤمن“</a:t>
            </a:r>
            <a:endParaRPr lang="ar-SA" sz="4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928670"/>
            <a:ext cx="7429552" cy="3929090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dirty="0" smtClean="0">
                <a:solidFill>
                  <a:srgbClr val="FF0000"/>
                </a:solidFill>
                <a:cs typeface="AL-Mateen" pitchFamily="1" charset="-78"/>
              </a:rPr>
              <a:t>ارتباط الأخلاق بالعبادات</a:t>
            </a:r>
            <a:endParaRPr lang="ar-SA" sz="80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928662" y="428604"/>
            <a:ext cx="7429552" cy="1857388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قال تعالى: إن الصلاة تنهى عن الفحشاء والمنكر</a:t>
            </a:r>
            <a:endParaRPr lang="ar-SA" sz="4400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3" name="مخطط انسيابي: شريط مثقب 2"/>
          <p:cNvSpPr/>
          <p:nvPr/>
        </p:nvSpPr>
        <p:spPr>
          <a:xfrm>
            <a:off x="285720" y="2928934"/>
            <a:ext cx="3786214" cy="2928958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cs typeface="AL-Mateen" pitchFamily="1" charset="-78"/>
              </a:rPr>
              <a:t>من لم يدع قول الزور والعمل </a:t>
            </a:r>
            <a:r>
              <a:rPr lang="ar-SA" sz="3600" dirty="0" err="1" smtClean="0">
                <a:solidFill>
                  <a:srgbClr val="FF0000"/>
                </a:solidFill>
                <a:cs typeface="AL-Mateen" pitchFamily="1" charset="-78"/>
              </a:rPr>
              <a:t>به</a:t>
            </a:r>
            <a:r>
              <a:rPr lang="ar-SA" sz="3600" dirty="0" smtClean="0">
                <a:solidFill>
                  <a:srgbClr val="FF0000"/>
                </a:solidFill>
                <a:cs typeface="AL-Mateen" pitchFamily="1" charset="-78"/>
              </a:rPr>
              <a:t> فليس لله حاجة في أن يدع طعامه وشرابه</a:t>
            </a:r>
            <a:endParaRPr lang="ar-SA" sz="3600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5" name="مخطط انسيابي: شريط مثقب 4"/>
          <p:cNvSpPr/>
          <p:nvPr/>
        </p:nvSpPr>
        <p:spPr>
          <a:xfrm>
            <a:off x="4857752" y="2928934"/>
            <a:ext cx="3786182" cy="2928958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cs typeface="AL-Mateen" pitchFamily="1" charset="-78"/>
              </a:rPr>
              <a:t>قال تعالى: (خذ من أموالهم صدقة تطهرهم)</a:t>
            </a:r>
            <a:endParaRPr lang="ar-SA" sz="36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714348" y="714356"/>
            <a:ext cx="7572428" cy="5357850"/>
          </a:xfrm>
          <a:prstGeom prst="verticalScroll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b="1" dirty="0" smtClean="0">
                <a:solidFill>
                  <a:srgbClr val="FF0000"/>
                </a:solidFill>
                <a:cs typeface="AL-Mateen" pitchFamily="2" charset="-78"/>
              </a:rPr>
              <a:t>ارتباط الأخلاق بالنظم الإسلاميّة</a:t>
            </a:r>
            <a:endParaRPr lang="ar-SA" sz="8000" b="1" dirty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1643050"/>
            <a:ext cx="7772400" cy="2774060"/>
          </a:xfrm>
        </p:spPr>
        <p:txBody>
          <a:bodyPr/>
          <a:lstStyle/>
          <a:p>
            <a:pPr algn="ctr"/>
            <a:r>
              <a:rPr lang="ar-SA" dirty="0" smtClean="0">
                <a:cs typeface="AL-Mateen" pitchFamily="1" charset="-78"/>
              </a:rPr>
              <a:t/>
            </a:r>
            <a:br>
              <a:rPr lang="ar-SA" dirty="0" smtClean="0">
                <a:cs typeface="AL-Mateen" pitchFamily="1" charset="-78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cs typeface="AL-Mateen" pitchFamily="1" charset="-78"/>
              </a:rPr>
              <a:t>مفهـــوم الأخــــلاق</a:t>
            </a:r>
            <a:endParaRPr lang="ar-SA" sz="8800" dirty="0">
              <a:solidFill>
                <a:schemeClr val="accent2">
                  <a:lumMod val="75000"/>
                </a:schemeClr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714348" y="714356"/>
            <a:ext cx="7572428" cy="5357850"/>
          </a:xfrm>
          <a:prstGeom prst="verticalScrol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في مجال السياسة: </a:t>
            </a:r>
          </a:p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(وإذا حكمتم بين الناس فاحكموا بالعدل)</a:t>
            </a:r>
            <a:endParaRPr lang="ar-SA" sz="4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714348" y="714356"/>
            <a:ext cx="7572428" cy="5357850"/>
          </a:xfrm>
          <a:prstGeom prst="verticalScroll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  <a:cs typeface="Simplified Arabic" pitchFamily="2" charset="-78"/>
              </a:rPr>
              <a:t>في مجال الاقتصاد:</a:t>
            </a:r>
          </a:p>
          <a:p>
            <a:pPr algn="ctr"/>
            <a:r>
              <a:rPr lang="ar-SA" sz="4800" b="1" dirty="0" smtClean="0">
                <a:solidFill>
                  <a:srgbClr val="FF0000"/>
                </a:solidFill>
                <a:cs typeface="Simplified Arabic" pitchFamily="2" charset="-78"/>
              </a:rPr>
              <a:t>(لعن رسول الله آكل الربا وموكله وكاتبه وشاهديه)</a:t>
            </a:r>
            <a:endParaRPr lang="ar-SA" sz="48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928662" y="428604"/>
            <a:ext cx="7429552" cy="1857388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solidFill>
                  <a:srgbClr val="FF0000"/>
                </a:solidFill>
                <a:cs typeface="AL-Mateen" pitchFamily="1" charset="-78"/>
              </a:rPr>
              <a:t>في مجال الأسرة</a:t>
            </a:r>
            <a:endParaRPr lang="ar-SA" sz="6600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3" name="مخطط انسيابي: شريط مثقب 2"/>
          <p:cNvSpPr/>
          <p:nvPr/>
        </p:nvSpPr>
        <p:spPr>
          <a:xfrm>
            <a:off x="285720" y="2928934"/>
            <a:ext cx="3786214" cy="2928958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cs typeface="AL-Mateen" pitchFamily="1" charset="-78"/>
              </a:rPr>
              <a:t>كلكم راع وكلكم </a:t>
            </a:r>
            <a:r>
              <a:rPr lang="ar-SA" sz="3600" dirty="0" err="1" smtClean="0">
                <a:solidFill>
                  <a:srgbClr val="FF0000"/>
                </a:solidFill>
                <a:cs typeface="AL-Mateen" pitchFamily="1" charset="-78"/>
              </a:rPr>
              <a:t>مسؤول</a:t>
            </a:r>
            <a:r>
              <a:rPr lang="ar-SA" sz="3600" dirty="0" smtClean="0">
                <a:solidFill>
                  <a:srgbClr val="FF0000"/>
                </a:solidFill>
                <a:cs typeface="AL-Mateen" pitchFamily="1" charset="-78"/>
              </a:rPr>
              <a:t> عن رعيته</a:t>
            </a:r>
            <a:endParaRPr lang="ar-SA" sz="3600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5" name="مخطط انسيابي: شريط مثقب 4"/>
          <p:cNvSpPr/>
          <p:nvPr/>
        </p:nvSpPr>
        <p:spPr>
          <a:xfrm>
            <a:off x="4857752" y="2928934"/>
            <a:ext cx="3786182" cy="2928958"/>
          </a:xfrm>
          <a:prstGeom prst="flowChartPunchedTape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cs typeface="AL-Mateen" pitchFamily="1" charset="-78"/>
              </a:rPr>
              <a:t>وبالوالدين إحساناً</a:t>
            </a:r>
            <a:endParaRPr lang="ar-SA" sz="36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714348" y="714356"/>
            <a:ext cx="7572428" cy="5357850"/>
          </a:xfrm>
          <a:prstGeom prst="verticalScroll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b="1" dirty="0" smtClean="0">
                <a:solidFill>
                  <a:srgbClr val="FFFF00"/>
                </a:solidFill>
                <a:cs typeface="AL-Mateen" pitchFamily="2" charset="-78"/>
              </a:rPr>
              <a:t>آثار الأخلاق على الفرد والمجتمع </a:t>
            </a:r>
            <a:endParaRPr lang="ar-SA" sz="8000" b="1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072066" y="1071546"/>
            <a:ext cx="2643206" cy="142876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2" charset="-78"/>
              </a:rPr>
              <a:t>رضا الله وثوابه</a:t>
            </a:r>
            <a:endParaRPr lang="ar-SA" sz="3200" dirty="0">
              <a:cs typeface="AL-Mateen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214414" y="1071546"/>
            <a:ext cx="2643206" cy="142876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2" charset="-78"/>
              </a:rPr>
              <a:t>قوة الإرادة</a:t>
            </a:r>
            <a:endParaRPr lang="ar-SA" sz="3200" dirty="0">
              <a:cs typeface="AL-Mateen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72066" y="3571876"/>
            <a:ext cx="2643206" cy="142876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2" charset="-78"/>
              </a:rPr>
              <a:t>إنجاز الأعمال وزيادة الإنتاج</a:t>
            </a:r>
            <a:endParaRPr lang="ar-SA" sz="3200" dirty="0">
              <a:cs typeface="AL-Mateen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14414" y="3571876"/>
            <a:ext cx="2643206" cy="142876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L-Mateen" pitchFamily="2" charset="-78"/>
              </a:rPr>
              <a:t>القضاء على الجريمة</a:t>
            </a:r>
            <a:endParaRPr lang="ar-SA" sz="3200" dirty="0"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214414" y="1142984"/>
            <a:ext cx="7286676" cy="3857652"/>
          </a:xfrm>
          <a:prstGeom prst="horizontalScrol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dirty="0" smtClean="0">
                <a:solidFill>
                  <a:schemeClr val="tx1"/>
                </a:solidFill>
                <a:cs typeface="AL-Mateen" pitchFamily="2" charset="-78"/>
              </a:rPr>
              <a:t>تعريف الأخلاق لغة</a:t>
            </a:r>
            <a:endParaRPr lang="ar-SA" sz="8800" dirty="0">
              <a:solidFill>
                <a:schemeClr val="tx1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1785926"/>
            <a:ext cx="7772400" cy="2845498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FFFF00"/>
                </a:solidFill>
                <a:cs typeface="AL-Mateen" pitchFamily="1" charset="-78"/>
              </a:rPr>
              <a:t/>
            </a:r>
            <a:br>
              <a:rPr lang="ar-SA" sz="2800" dirty="0" smtClean="0">
                <a:solidFill>
                  <a:srgbClr val="FFFF00"/>
                </a:solidFill>
                <a:cs typeface="AL-Mateen" pitchFamily="1" charset="-78"/>
              </a:rPr>
            </a:br>
            <a:r>
              <a:rPr lang="ar-SA" sz="8800" dirty="0" smtClean="0">
                <a:solidFill>
                  <a:srgbClr val="7030A0"/>
                </a:solidFill>
                <a:cs typeface="AL-Mateen" pitchFamily="1" charset="-78"/>
              </a:rPr>
              <a:t>تعريف الأخلاق اصطلاحاً</a:t>
            </a:r>
            <a:endParaRPr lang="ar-SA" sz="8800" dirty="0">
              <a:solidFill>
                <a:srgbClr val="7030A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1643050"/>
            <a:ext cx="7772400" cy="2928958"/>
          </a:xfrm>
        </p:spPr>
        <p:txBody>
          <a:bodyPr/>
          <a:lstStyle/>
          <a:p>
            <a:r>
              <a:rPr lang="ar-SA" sz="54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  <a:t>”هيئةٌ في النفس راسخة عنها تصدر الأفعال بسهولة ويسر من غير حاجة إلى فكر وروية</a:t>
            </a:r>
            <a:br>
              <a:rPr lang="ar-SA" sz="54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</a:br>
            <a:r>
              <a:rPr lang="ar-SA" sz="3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  <a:t/>
            </a:r>
            <a:br>
              <a:rPr lang="ar-SA" sz="3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</a:br>
            <a:r>
              <a:rPr lang="ar-SA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  <a:t>إحياء علوم الدين: (4/70)</a:t>
            </a:r>
            <a:endParaRPr lang="ar-SA" dirty="0">
              <a:solidFill>
                <a:schemeClr val="bg1">
                  <a:lumMod val="95000"/>
                  <a:lumOff val="5000"/>
                </a:schemeClr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1643050"/>
            <a:ext cx="7772400" cy="2928958"/>
          </a:xfrm>
        </p:spPr>
        <p:txBody>
          <a:bodyPr/>
          <a:lstStyle/>
          <a:p>
            <a:pPr algn="ctr"/>
            <a:r>
              <a:rPr lang="ar-SA" sz="54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  <a:t/>
            </a:r>
            <a:br>
              <a:rPr lang="ar-SA" sz="54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</a:br>
            <a:r>
              <a:rPr lang="ar-SA" sz="8800" dirty="0" smtClean="0">
                <a:solidFill>
                  <a:srgbClr val="FF0000"/>
                </a:solidFill>
                <a:cs typeface="AL-Mateen" pitchFamily="1" charset="-78"/>
              </a:rPr>
              <a:t>أهميّة الأخـلاق ومكانتهـــا</a:t>
            </a:r>
            <a:endParaRPr lang="ar-SA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202952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sz="5400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قال صلى الله عليه وسلم:</a:t>
            </a:r>
            <a:br>
              <a:rPr lang="ar-SA" sz="5400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</a:br>
            <a:r>
              <a:rPr lang="ar-SA" sz="5400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”إنما بعثت لأتمم صالح الأخلاق“</a:t>
            </a:r>
            <a:endParaRPr lang="ar-SA" sz="5400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1214422"/>
            <a:ext cx="7772400" cy="3500462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rgbClr val="FF0000"/>
                </a:solidFill>
                <a:cs typeface="AL-Mateen" pitchFamily="1" charset="-78"/>
              </a:rPr>
              <a:t>قال ابن القيِّم:</a:t>
            </a:r>
            <a:br>
              <a:rPr lang="ar-SA" dirty="0" smtClean="0">
                <a:solidFill>
                  <a:srgbClr val="FF0000"/>
                </a:solidFill>
                <a:cs typeface="AL-Mateen" pitchFamily="1" charset="-78"/>
              </a:rPr>
            </a:br>
            <a:r>
              <a:rPr lang="ar-SA" dirty="0" smtClean="0">
                <a:solidFill>
                  <a:srgbClr val="FF0000"/>
                </a:solidFill>
                <a:cs typeface="AL-Mateen" pitchFamily="1" charset="-78"/>
              </a:rPr>
              <a:t>(الدين كله هو الخُلُق، فمن زاد عليك في الخُلُق، فقد زاد عليك في الدين)</a:t>
            </a:r>
            <a:r>
              <a:rPr lang="ar-SA" dirty="0" smtClean="0">
                <a:solidFill>
                  <a:srgbClr val="FF0000"/>
                </a:solidFill>
                <a:cs typeface="AL-Mateen" pitchFamily="1" charset="-78"/>
              </a:rPr>
              <a:t/>
            </a:r>
            <a:br>
              <a:rPr lang="ar-SA" dirty="0" smtClean="0">
                <a:solidFill>
                  <a:srgbClr val="FF0000"/>
                </a:solidFill>
                <a:cs typeface="AL-Mateen" pitchFamily="1" charset="-78"/>
              </a:rPr>
            </a:br>
            <a:r>
              <a:rPr lang="ar-SA" dirty="0" smtClean="0">
                <a:solidFill>
                  <a:srgbClr val="FF0000"/>
                </a:solidFill>
                <a:cs typeface="AL-Mateen" pitchFamily="1" charset="-78"/>
              </a:rPr>
              <a:t>                                        </a:t>
            </a:r>
            <a:br>
              <a:rPr lang="ar-SA" dirty="0" smtClean="0">
                <a:solidFill>
                  <a:srgbClr val="FF0000"/>
                </a:solidFill>
                <a:cs typeface="AL-Mateen" pitchFamily="1" charset="-78"/>
              </a:rPr>
            </a:br>
            <a:r>
              <a:rPr lang="ar-SA" sz="3200" dirty="0" smtClean="0">
                <a:solidFill>
                  <a:srgbClr val="FF0000"/>
                </a:solidFill>
                <a:cs typeface="AL-Mateen" pitchFamily="1" charset="-78"/>
              </a:rPr>
              <a:t> </a:t>
            </a:r>
            <a:r>
              <a:rPr lang="ar-SA" sz="3200" dirty="0" smtClean="0">
                <a:solidFill>
                  <a:srgbClr val="FF0000"/>
                </a:solidFill>
                <a:cs typeface="AL-Mateen" pitchFamily="1" charset="-78"/>
              </a:rPr>
              <a:t>                                                                                                                 </a:t>
            </a:r>
            <a:r>
              <a:rPr lang="ar-SA" sz="3200" dirty="0" err="1" smtClean="0">
                <a:solidFill>
                  <a:srgbClr val="FF0000"/>
                </a:solidFill>
                <a:cs typeface="AL-Mateen" pitchFamily="1" charset="-78"/>
              </a:rPr>
              <a:t>مدارج</a:t>
            </a:r>
            <a:r>
              <a:rPr lang="ar-SA" sz="3200" dirty="0" smtClean="0">
                <a:solidFill>
                  <a:srgbClr val="FF0000"/>
                </a:solidFill>
                <a:cs typeface="AL-Mateen" pitchFamily="1" charset="-78"/>
              </a:rPr>
              <a:t> السالكين: (307/2)</a:t>
            </a:r>
            <a:endParaRPr lang="ar-SA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928662" y="785794"/>
            <a:ext cx="7500990" cy="4643470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dirty="0" smtClean="0">
                <a:solidFill>
                  <a:srgbClr val="FF0000"/>
                </a:solidFill>
                <a:cs typeface="AL-Mateen" pitchFamily="1" charset="-78"/>
              </a:rPr>
              <a:t>فضــائل الخــلق الحسـن</a:t>
            </a:r>
            <a:endParaRPr lang="ar-SA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262</Words>
  <PresentationFormat>عرض على الشاشة (3:4)‏</PresentationFormat>
  <Paragraphs>41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حركة</vt:lpstr>
      <vt:lpstr> مفهوم الأخلاق ومكانتها</vt:lpstr>
      <vt:lpstr> مفهـــوم الأخــــلاق</vt:lpstr>
      <vt:lpstr>الشريحة 3</vt:lpstr>
      <vt:lpstr> تعريف الأخلاق اصطلاحاً</vt:lpstr>
      <vt:lpstr>”هيئةٌ في النفس راسخة عنها تصدر الأفعال بسهولة ويسر من غير حاجة إلى فكر وروية  إحياء علوم الدين: (4/70)</vt:lpstr>
      <vt:lpstr> أهميّة الأخـلاق ومكانتهـــا</vt:lpstr>
      <vt:lpstr>  قال صلى الله عليه وسلم: ”إنما بعثت لأتمم صالح الأخلاق“</vt:lpstr>
      <vt:lpstr>قال ابن القيِّم: (الدين كله هو الخُلُق، فمن زاد عليك في الخُلُق، فقد زاد عليك في الدين)                                                                                                                                                            مدارج السالكين: (307/2)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الأنظمة الاقتصادية الوضعيَّة</dc:title>
  <cp:lastModifiedBy>xp</cp:lastModifiedBy>
  <cp:revision>82</cp:revision>
  <dcterms:modified xsi:type="dcterms:W3CDTF">2014-09-20T21:56:36Z</dcterms:modified>
</cp:coreProperties>
</file>