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 id="276" r:id="rId3"/>
    <p:sldId id="277" r:id="rId4"/>
    <p:sldId id="279" r:id="rId5"/>
    <p:sldId id="280" r:id="rId6"/>
    <p:sldId id="275" r:id="rId7"/>
    <p:sldId id="282" r:id="rId8"/>
    <p:sldId id="283" r:id="rId9"/>
    <p:sldId id="259" r:id="rId10"/>
    <p:sldId id="260" r:id="rId11"/>
    <p:sldId id="261" r:id="rId12"/>
    <p:sldId id="263" r:id="rId13"/>
    <p:sldId id="264" r:id="rId14"/>
    <p:sldId id="284" r:id="rId15"/>
    <p:sldId id="265" r:id="rId16"/>
    <p:sldId id="266" r:id="rId17"/>
    <p:sldId id="285" r:id="rId18"/>
    <p:sldId id="286" r:id="rId19"/>
    <p:sldId id="287" r:id="rId20"/>
    <p:sldId id="288" r:id="rId21"/>
    <p:sldId id="28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22" y="-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مستطيل ذو زوايا قطرية مستديرة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عنوان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10" name="عنصر نائب للتاريخ 9"/>
          <p:cNvSpPr>
            <a:spLocks noGrp="1"/>
          </p:cNvSpPr>
          <p:nvPr>
            <p:ph type="dt" sz="half" idx="10"/>
          </p:nvPr>
        </p:nvSpPr>
        <p:spPr>
          <a:xfrm>
            <a:off x="5562600" y="6509004"/>
            <a:ext cx="3002280" cy="274320"/>
          </a:xfrm>
        </p:spPr>
        <p:txBody>
          <a:bodyPr vert="horz" rtlCol="0"/>
          <a:lstStyle>
            <a:extLst/>
          </a:lstStyle>
          <a:p>
            <a:fld id="{0C12CC3C-3C80-4A84-A944-0B15145E1B61}" type="datetimeFigureOut">
              <a:rPr lang="en-US" smtClean="0"/>
              <a:pPr/>
              <a:t>3/2/2015</a:t>
            </a:fld>
            <a:endParaRPr lang="en-US"/>
          </a:p>
        </p:txBody>
      </p:sp>
      <p:sp>
        <p:nvSpPr>
          <p:cNvPr id="11" name="عنصر نائب لرقم الشريحة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E50CF93-E918-4B02-93A5-CB7421AFE44D}" type="slidenum">
              <a:rPr lang="en-US" smtClean="0"/>
              <a:pPr/>
              <a:t>‹#›</a:t>
            </a:fld>
            <a:endParaRPr lang="en-US"/>
          </a:p>
        </p:txBody>
      </p:sp>
      <p:sp>
        <p:nvSpPr>
          <p:cNvPr id="12" name="عنصر نائب للتذييل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C12CC3C-3C80-4A84-A944-0B15145E1B61}" type="datetimeFigureOut">
              <a:rPr lang="en-US" smtClean="0"/>
              <a:pPr/>
              <a:t>3/2/2015</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9E50CF93-E918-4B02-93A5-CB7421AFE44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lvl1pPr algn="l">
              <a:defRPr/>
            </a:lvl1pPr>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C12CC3C-3C80-4A84-A944-0B15145E1B61}" type="datetimeFigureOut">
              <a:rPr lang="en-US" smtClean="0"/>
              <a:pPr/>
              <a:t>3/2/2015</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9E50CF93-E918-4B02-93A5-CB7421AFE44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7" name="مستطيل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C12CC3C-3C80-4A84-A944-0B15145E1B61}" type="datetimeFigureOut">
              <a:rPr lang="en-US" smtClean="0"/>
              <a:pPr/>
              <a:t>3/2/2015</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9E50CF93-E918-4B02-93A5-CB7421AFE44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7" name="مستطيل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8" name="عنصر نائب للتاريخ 7"/>
          <p:cNvSpPr>
            <a:spLocks noGrp="1"/>
          </p:cNvSpPr>
          <p:nvPr>
            <p:ph type="dt" sz="half" idx="10"/>
          </p:nvPr>
        </p:nvSpPr>
        <p:spPr>
          <a:xfrm>
            <a:off x="5562600" y="6513670"/>
            <a:ext cx="3002280" cy="274320"/>
          </a:xfrm>
        </p:spPr>
        <p:txBody>
          <a:bodyPr vert="horz" rtlCol="0"/>
          <a:lstStyle>
            <a:extLst/>
          </a:lstStyle>
          <a:p>
            <a:fld id="{0C12CC3C-3C80-4A84-A944-0B15145E1B61}" type="datetimeFigureOut">
              <a:rPr lang="en-US" smtClean="0"/>
              <a:pPr/>
              <a:t>3/2/2015</a:t>
            </a:fld>
            <a:endParaRPr lang="en-US"/>
          </a:p>
        </p:txBody>
      </p:sp>
      <p:sp>
        <p:nvSpPr>
          <p:cNvPr id="9" name="عنصر نائب لرقم الشريحة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E50CF93-E918-4B02-93A5-CB7421AFE44D}" type="slidenum">
              <a:rPr lang="en-US" smtClean="0"/>
              <a:pPr/>
              <a:t>‹#›</a:t>
            </a:fld>
            <a:endParaRPr lang="en-US"/>
          </a:p>
        </p:txBody>
      </p:sp>
      <p:sp>
        <p:nvSpPr>
          <p:cNvPr id="10" name="عنصر نائب للتذييل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C12CC3C-3C80-4A84-A944-0B15145E1B61}" type="datetimeFigureOut">
              <a:rPr lang="en-US" smtClean="0"/>
              <a:pPr/>
              <a:t>3/2/2015</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a:xfrm>
            <a:off x="8641080" y="6514568"/>
            <a:ext cx="464288" cy="274320"/>
          </a:xfrm>
        </p:spPr>
        <p:txBody>
          <a:bodyPr/>
          <a:lstStyle>
            <a:extLst/>
          </a:lstStyle>
          <a:p>
            <a:fld id="{9E50CF93-E918-4B02-93A5-CB7421AFE44D}" type="slidenum">
              <a:rPr lang="en-US" smtClean="0"/>
              <a:pPr/>
              <a:t>‹#›</a:t>
            </a:fld>
            <a:endParaRPr lang="en-US"/>
          </a:p>
        </p:txBody>
      </p:sp>
      <p:sp>
        <p:nvSpPr>
          <p:cNvPr id="10" name="مستطيل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مستطيل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مستطيل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عنوان 1"/>
          <p:cNvSpPr>
            <a:spLocks noGrp="1"/>
          </p:cNvSpPr>
          <p:nvPr>
            <p:ph type="title"/>
          </p:nvPr>
        </p:nvSpPr>
        <p:spPr>
          <a:xfrm>
            <a:off x="457200" y="251948"/>
            <a:ext cx="8229600"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0C12CC3C-3C80-4A84-A944-0B15145E1B61}" type="datetimeFigureOut">
              <a:rPr lang="en-US" smtClean="0"/>
              <a:pPr/>
              <a:t>3/2/2015</a:t>
            </a:fld>
            <a:endParaRPr lang="en-US"/>
          </a:p>
        </p:txBody>
      </p:sp>
      <p:sp>
        <p:nvSpPr>
          <p:cNvPr id="8" name="عنصر نائب للتذييل 7"/>
          <p:cNvSpPr>
            <a:spLocks noGrp="1"/>
          </p:cNvSpPr>
          <p:nvPr>
            <p:ph type="ftr" sz="quarter" idx="11"/>
          </p:nvPr>
        </p:nvSpPr>
        <p:spPr/>
        <p:txBody>
          <a:bodyPr/>
          <a:lstStyle>
            <a:extLst/>
          </a:lstStyle>
          <a:p>
            <a:endParaRPr lang="en-US"/>
          </a:p>
        </p:txBody>
      </p:sp>
      <p:sp>
        <p:nvSpPr>
          <p:cNvPr id="9" name="عنصر نائب لرقم الشريحة 8"/>
          <p:cNvSpPr>
            <a:spLocks noGrp="1"/>
          </p:cNvSpPr>
          <p:nvPr>
            <p:ph type="sldNum" sz="quarter" idx="12"/>
          </p:nvPr>
        </p:nvSpPr>
        <p:spPr>
          <a:xfrm>
            <a:off x="8641080" y="6514568"/>
            <a:ext cx="464288" cy="274320"/>
          </a:xfrm>
        </p:spPr>
        <p:txBody>
          <a:bodyPr/>
          <a:lstStyle>
            <a:extLst/>
          </a:lstStyle>
          <a:p>
            <a:fld id="{9E50CF93-E918-4B02-93A5-CB7421AFE44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53218"/>
            <a:ext cx="8229600"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0C12CC3C-3C80-4A84-A944-0B15145E1B61}" type="datetimeFigureOut">
              <a:rPr lang="en-US" smtClean="0"/>
              <a:pPr/>
              <a:t>3/2/2015</a:t>
            </a:fld>
            <a:endParaRPr lang="en-US"/>
          </a:p>
        </p:txBody>
      </p:sp>
      <p:sp>
        <p:nvSpPr>
          <p:cNvPr id="4" name="عنصر نائب للتذييل 3"/>
          <p:cNvSpPr>
            <a:spLocks noGrp="1"/>
          </p:cNvSpPr>
          <p:nvPr>
            <p:ph type="ftr" sz="quarter" idx="11"/>
          </p:nvPr>
        </p:nvSpPr>
        <p:spPr/>
        <p:txBody>
          <a:bodyPr/>
          <a:lstStyle>
            <a:extLst/>
          </a:lstStyle>
          <a:p>
            <a:endParaRPr lang="en-US"/>
          </a:p>
        </p:txBody>
      </p:sp>
      <p:sp>
        <p:nvSpPr>
          <p:cNvPr id="5" name="عنصر نائب لرقم الشريحة 4"/>
          <p:cNvSpPr>
            <a:spLocks noGrp="1"/>
          </p:cNvSpPr>
          <p:nvPr>
            <p:ph type="sldNum" sz="quarter" idx="12"/>
          </p:nvPr>
        </p:nvSpPr>
        <p:spPr/>
        <p:txBody>
          <a:bodyPr/>
          <a:lstStyle>
            <a:extLst/>
          </a:lstStyle>
          <a:p>
            <a:fld id="{9E50CF93-E918-4B02-93A5-CB7421AFE44D}" type="slidenum">
              <a:rPr lang="en-US" smtClean="0"/>
              <a:pPr/>
              <a:t>‹#›</a:t>
            </a:fld>
            <a:endParaRPr lang="en-US"/>
          </a:p>
        </p:txBody>
      </p:sp>
      <p:sp>
        <p:nvSpPr>
          <p:cNvPr id="7" name="مستطيل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0C12CC3C-3C80-4A84-A944-0B15145E1B61}" type="datetimeFigureOut">
              <a:rPr lang="en-US" smtClean="0"/>
              <a:pPr/>
              <a:t>3/2/2015</a:t>
            </a:fld>
            <a:endParaRPr lang="en-US"/>
          </a:p>
        </p:txBody>
      </p:sp>
      <p:sp>
        <p:nvSpPr>
          <p:cNvPr id="3" name="عنصر نائب للتذييل 2"/>
          <p:cNvSpPr>
            <a:spLocks noGrp="1"/>
          </p:cNvSpPr>
          <p:nvPr>
            <p:ph type="ftr" sz="quarter" idx="11"/>
          </p:nvPr>
        </p:nvSpPr>
        <p:spPr/>
        <p:txBody>
          <a:bodyPr/>
          <a:lstStyle>
            <a:extLst/>
          </a:lstStyle>
          <a:p>
            <a:endParaRPr lang="en-US"/>
          </a:p>
        </p:txBody>
      </p:sp>
      <p:sp>
        <p:nvSpPr>
          <p:cNvPr id="4" name="عنصر نائب لرقم الشريحة 3"/>
          <p:cNvSpPr>
            <a:spLocks noGrp="1"/>
          </p:cNvSpPr>
          <p:nvPr>
            <p:ph type="sldNum" sz="quarter" idx="12"/>
          </p:nvPr>
        </p:nvSpPr>
        <p:spPr/>
        <p:txBody>
          <a:bodyPr/>
          <a:lstStyle>
            <a:extLst/>
          </a:lstStyle>
          <a:p>
            <a:fld id="{9E50CF93-E918-4B02-93A5-CB7421AFE44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2"/>
      </p:bgRef>
    </p:bg>
    <p:spTree>
      <p:nvGrpSpPr>
        <p:cNvPr id="1" name=""/>
        <p:cNvGrpSpPr/>
        <p:nvPr/>
      </p:nvGrpSpPr>
      <p:grpSpPr>
        <a:xfrm>
          <a:off x="0" y="0"/>
          <a:ext cx="0" cy="0"/>
          <a:chOff x="0" y="0"/>
          <a:chExt cx="0" cy="0"/>
        </a:xfrm>
      </p:grpSpPr>
      <p:sp>
        <p:nvSpPr>
          <p:cNvPr id="8" name="مستطيل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963136" y="304800"/>
            <a:ext cx="3931920" cy="762000"/>
          </a:xfrm>
        </p:spPr>
        <p:txBody>
          <a:bodyPr anchor="b"/>
          <a:lstStyle>
            <a:lvl1pPr marL="0" algn="r">
              <a:buNone/>
              <a:defRPr sz="2000" b="1"/>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9" name="عنصر نائب للتاريخ 8"/>
          <p:cNvSpPr>
            <a:spLocks noGrp="1"/>
          </p:cNvSpPr>
          <p:nvPr>
            <p:ph type="dt" sz="half" idx="10"/>
          </p:nvPr>
        </p:nvSpPr>
        <p:spPr>
          <a:xfrm>
            <a:off x="5562600" y="6513670"/>
            <a:ext cx="3002280" cy="274320"/>
          </a:xfrm>
        </p:spPr>
        <p:txBody>
          <a:bodyPr vert="horz" rtlCol="0"/>
          <a:lstStyle>
            <a:extLst/>
          </a:lstStyle>
          <a:p>
            <a:fld id="{0C12CC3C-3C80-4A84-A944-0B15145E1B61}" type="datetimeFigureOut">
              <a:rPr lang="en-US" smtClean="0"/>
              <a:pPr/>
              <a:t>3/2/2015</a:t>
            </a:fld>
            <a:endParaRPr lang="en-US"/>
          </a:p>
        </p:txBody>
      </p:sp>
      <p:sp>
        <p:nvSpPr>
          <p:cNvPr id="10" name="عنصر نائب لرقم الشريحة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E50CF93-E918-4B02-93A5-CB7421AFE44D}" type="slidenum">
              <a:rPr lang="en-US" smtClean="0"/>
              <a:pPr/>
              <a:t>‹#›</a:t>
            </a:fld>
            <a:endParaRPr lang="en-US"/>
          </a:p>
        </p:txBody>
      </p:sp>
      <p:sp>
        <p:nvSpPr>
          <p:cNvPr id="11" name="عنصر نائب للتذييل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3040443" y="4724400"/>
            <a:ext cx="5486400" cy="664536"/>
          </a:xfrm>
        </p:spPr>
        <p:txBody>
          <a:bodyPr anchor="b"/>
          <a:lstStyle>
            <a:lvl1pPr marL="0" algn="r">
              <a:buNone/>
              <a:defRPr sz="2000" b="1"/>
            </a:lvl1pPr>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13" name="عنصر نائب للصورة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ar-SA" smtClean="0">
                <a:solidFill>
                  <a:schemeClr val="lt1"/>
                </a:solidFill>
                <a:latin typeface="+mn-lt"/>
                <a:ea typeface="+mn-ea"/>
                <a:cs typeface="+mn-cs"/>
              </a:rPr>
              <a:t>انقر فوق الرمز لإضافة صورة</a:t>
            </a:r>
            <a:endParaRPr kumimoji="0" lang="en-US" dirty="0">
              <a:solidFill>
                <a:schemeClr val="lt1"/>
              </a:solidFill>
              <a:latin typeface="+mn-lt"/>
              <a:ea typeface="+mn-ea"/>
              <a:cs typeface="+mn-cs"/>
            </a:endParaRPr>
          </a:p>
        </p:txBody>
      </p:sp>
      <p:sp>
        <p:nvSpPr>
          <p:cNvPr id="8" name="عنصر نائب للتاريخ 7"/>
          <p:cNvSpPr>
            <a:spLocks noGrp="1"/>
          </p:cNvSpPr>
          <p:nvPr>
            <p:ph type="dt" sz="half" idx="10"/>
          </p:nvPr>
        </p:nvSpPr>
        <p:spPr>
          <a:xfrm>
            <a:off x="5562600" y="6509004"/>
            <a:ext cx="3002280" cy="274320"/>
          </a:xfrm>
        </p:spPr>
        <p:txBody>
          <a:bodyPr vert="horz" rtlCol="0"/>
          <a:lstStyle>
            <a:extLst/>
          </a:lstStyle>
          <a:p>
            <a:fld id="{0C12CC3C-3C80-4A84-A944-0B15145E1B61}" type="datetimeFigureOut">
              <a:rPr lang="en-US" smtClean="0"/>
              <a:pPr/>
              <a:t>3/2/2015</a:t>
            </a:fld>
            <a:endParaRPr lang="en-US"/>
          </a:p>
        </p:txBody>
      </p:sp>
      <p:sp>
        <p:nvSpPr>
          <p:cNvPr id="9" name="عنصر نائب لرقم الشريحة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E50CF93-E918-4B02-93A5-CB7421AFE44D}" type="slidenum">
              <a:rPr lang="en-US" smtClean="0"/>
              <a:pPr/>
              <a:t>‹#›</a:t>
            </a:fld>
            <a:endParaRPr lang="en-US"/>
          </a:p>
        </p:txBody>
      </p:sp>
      <p:sp>
        <p:nvSpPr>
          <p:cNvPr id="10" name="عنصر نائب للتذييل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مستطيل ذو زوايا قطرية مستديرة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تذييل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عنصر نائب للتاريخ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0C12CC3C-3C80-4A84-A944-0B15145E1B61}" type="datetimeFigureOut">
              <a:rPr lang="en-US" smtClean="0"/>
              <a:pPr/>
              <a:t>3/2/2015</a:t>
            </a:fld>
            <a:endParaRPr lang="en-US"/>
          </a:p>
        </p:txBody>
      </p:sp>
      <p:sp>
        <p:nvSpPr>
          <p:cNvPr id="23" name="عنصر نائب لرقم الشريحة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9E50CF93-E918-4B02-93A5-CB7421AFE44D}" type="slidenum">
              <a:rPr lang="en-US" smtClean="0"/>
              <a:pPr/>
              <a:t>‹#›</a:t>
            </a:fld>
            <a:endParaRPr lang="en-US"/>
          </a:p>
        </p:txBody>
      </p:sp>
      <p:sp>
        <p:nvSpPr>
          <p:cNvPr id="22" name="عنصر نائب للعنوان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54864" algn="r" rtl="1"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r" rtl="1"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r" rtl="1"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r" rtl="1"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r" rtl="1"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r" rtl="1"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r" rtl="1"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الفصل الأول</a:t>
            </a:r>
            <a:endParaRPr lang="ar-SA" dirty="0"/>
          </a:p>
        </p:txBody>
      </p:sp>
      <p:sp>
        <p:nvSpPr>
          <p:cNvPr id="3" name="عنصر نائب للمحتوى 2"/>
          <p:cNvSpPr>
            <a:spLocks noGrp="1"/>
          </p:cNvSpPr>
          <p:nvPr>
            <p:ph idx="1"/>
          </p:nvPr>
        </p:nvSpPr>
        <p:spPr/>
        <p:txBody>
          <a:bodyPr/>
          <a:lstStyle/>
          <a:p>
            <a:pPr algn="r">
              <a:buNone/>
            </a:pPr>
            <a:endParaRPr lang="ar-SA" dirty="0" smtClean="0"/>
          </a:p>
          <a:p>
            <a:pPr algn="r">
              <a:buNone/>
            </a:pPr>
            <a:endParaRPr lang="ar-SA" dirty="0" smtClean="0"/>
          </a:p>
          <a:p>
            <a:pPr algn="ctr">
              <a:buNone/>
            </a:pPr>
            <a:r>
              <a:rPr lang="ar-SA" sz="5400" dirty="0" smtClean="0">
                <a:latin typeface="Arabic Typesetting" pitchFamily="66" charset="-78"/>
                <a:cs typeface="Arabic Typesetting" pitchFamily="66" charset="-78"/>
              </a:rPr>
              <a:t>مفهوم القراءة </a:t>
            </a:r>
            <a:r>
              <a:rPr lang="ar-SA" sz="5400" dirty="0" err="1" smtClean="0">
                <a:latin typeface="Arabic Typesetting" pitchFamily="66" charset="-78"/>
                <a:cs typeface="Arabic Typesetting" pitchFamily="66" charset="-78"/>
              </a:rPr>
              <a:t>واهميتها</a:t>
            </a:r>
            <a:endParaRPr lang="ar-SA" sz="5400" dirty="0">
              <a:latin typeface="Arabic Typesetting" pitchFamily="66" charset="-78"/>
              <a:cs typeface="Arabic Typesetting" pitchFamily="66"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سؤال للمجموعة</a:t>
            </a:r>
            <a:endParaRPr lang="ar-SA" dirty="0"/>
          </a:p>
        </p:txBody>
      </p:sp>
      <p:sp>
        <p:nvSpPr>
          <p:cNvPr id="3" name="عنصر نائب للمحتوى 2"/>
          <p:cNvSpPr>
            <a:spLocks noGrp="1"/>
          </p:cNvSpPr>
          <p:nvPr>
            <p:ph idx="1"/>
          </p:nvPr>
        </p:nvSpPr>
        <p:spPr/>
        <p:txBody>
          <a:bodyPr/>
          <a:lstStyle/>
          <a:p>
            <a:pPr algn="r">
              <a:buNone/>
            </a:pPr>
            <a:endParaRPr lang="ar-SA" dirty="0" smtClean="0"/>
          </a:p>
          <a:p>
            <a:pPr algn="r">
              <a:buNone/>
            </a:pPr>
            <a:endParaRPr lang="ar-SA" dirty="0" smtClean="0"/>
          </a:p>
          <a:p>
            <a:pPr algn="ctr">
              <a:buNone/>
            </a:pPr>
            <a:r>
              <a:rPr lang="ar-SA" dirty="0" smtClean="0"/>
              <a:t>من خلال التعريفات المتعددة لمفهوم القراءة يمكن توضيح مكونات وعناصر المفهوم من خلال الخصائص التي تمتاز </a:t>
            </a:r>
            <a:r>
              <a:rPr lang="ar-SA" dirty="0" err="1" smtClean="0"/>
              <a:t>بها</a:t>
            </a:r>
            <a:r>
              <a:rPr lang="ar-SA" dirty="0" smtClean="0"/>
              <a:t> القراءة مع مجموعتك أذكري بعض من هذه </a:t>
            </a:r>
            <a:r>
              <a:rPr lang="ar-SA" dirty="0" err="1" smtClean="0"/>
              <a:t>الخصائص؟</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عناصر القراءة</a:t>
            </a:r>
            <a:endParaRPr lang="ar-SA" dirty="0"/>
          </a:p>
        </p:txBody>
      </p:sp>
      <p:sp>
        <p:nvSpPr>
          <p:cNvPr id="3" name="عنصر نائب للمحتوى 2"/>
          <p:cNvSpPr>
            <a:spLocks noGrp="1"/>
          </p:cNvSpPr>
          <p:nvPr>
            <p:ph idx="1"/>
          </p:nvPr>
        </p:nvSpPr>
        <p:spPr/>
        <p:txBody>
          <a:bodyPr/>
          <a:lstStyle/>
          <a:p>
            <a:pPr algn="r">
              <a:buNone/>
            </a:pPr>
            <a:r>
              <a:rPr lang="ar-SA" dirty="0" smtClean="0"/>
              <a:t>1-التعرف(استقبال بصري للرموز</a:t>
            </a:r>
            <a:r>
              <a:rPr lang="ar-SA" dirty="0" err="1" smtClean="0"/>
              <a:t>).</a:t>
            </a:r>
            <a:endParaRPr lang="ar-SA" dirty="0" smtClean="0"/>
          </a:p>
          <a:p>
            <a:pPr algn="r">
              <a:buNone/>
            </a:pPr>
            <a:r>
              <a:rPr lang="ar-SA" dirty="0" smtClean="0"/>
              <a:t>2- الفهم(إدراك لما تعبر عنه هذه الرموز من أفكار</a:t>
            </a:r>
            <a:r>
              <a:rPr lang="ar-SA" dirty="0" err="1" smtClean="0"/>
              <a:t>).</a:t>
            </a:r>
            <a:endParaRPr lang="ar-SA" dirty="0" smtClean="0"/>
          </a:p>
          <a:p>
            <a:pPr algn="r">
              <a:buNone/>
            </a:pPr>
            <a:r>
              <a:rPr lang="ar-SA" dirty="0" smtClean="0"/>
              <a:t>3- النقد(تقدير لأهمية هذه الأفكار ومدى صدقها ومنطقيتها</a:t>
            </a:r>
            <a:r>
              <a:rPr lang="ar-SA" dirty="0" err="1" smtClean="0"/>
              <a:t>).</a:t>
            </a:r>
            <a:endParaRPr lang="ar-SA" dirty="0" smtClean="0"/>
          </a:p>
          <a:p>
            <a:pPr algn="r">
              <a:buNone/>
            </a:pPr>
            <a:r>
              <a:rPr lang="ar-SA" dirty="0" smtClean="0"/>
              <a:t>4- </a:t>
            </a:r>
            <a:r>
              <a:rPr lang="ar-SA" dirty="0" err="1" smtClean="0"/>
              <a:t>التفاعل </a:t>
            </a:r>
            <a:r>
              <a:rPr lang="ar-SA" dirty="0" smtClean="0"/>
              <a:t>(دمج هذه الأفكار مع أفكار القارئ وتصور لتطبيقاتها في مستقبل حياته</a:t>
            </a:r>
            <a:r>
              <a:rPr lang="ar-SA" dirty="0" err="1" smtClean="0"/>
              <a:t>).</a:t>
            </a:r>
            <a:endParaRPr lang="ar-SA"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سؤال للمجموعة</a:t>
            </a:r>
            <a:endParaRPr lang="ar-SA" dirty="0"/>
          </a:p>
        </p:txBody>
      </p:sp>
      <p:sp>
        <p:nvSpPr>
          <p:cNvPr id="3" name="عنصر نائب للمحتوى 2"/>
          <p:cNvSpPr>
            <a:spLocks noGrp="1"/>
          </p:cNvSpPr>
          <p:nvPr>
            <p:ph idx="1"/>
          </p:nvPr>
        </p:nvSpPr>
        <p:spPr/>
        <p:txBody>
          <a:bodyPr/>
          <a:lstStyle/>
          <a:p>
            <a:pPr algn="r">
              <a:buNone/>
            </a:pPr>
            <a:endParaRPr lang="ar-SA" dirty="0" smtClean="0"/>
          </a:p>
          <a:p>
            <a:pPr algn="ctr">
              <a:buNone/>
            </a:pPr>
            <a:endParaRPr lang="ar-SA" dirty="0" smtClean="0"/>
          </a:p>
          <a:p>
            <a:pPr algn="ctr">
              <a:buNone/>
            </a:pPr>
            <a:endParaRPr lang="ar-SA" dirty="0" smtClean="0"/>
          </a:p>
          <a:p>
            <a:pPr algn="ctr">
              <a:buNone/>
            </a:pPr>
            <a:r>
              <a:rPr lang="ar-SA" dirty="0" smtClean="0"/>
              <a:t>اذكري تعريف القراءة بالمفهوم </a:t>
            </a:r>
            <a:r>
              <a:rPr lang="ar-SA" dirty="0" err="1" smtClean="0"/>
              <a:t>الشمولي؟</a:t>
            </a:r>
            <a:endParaRPr lang="ar-SA" dirty="0" smtClean="0"/>
          </a:p>
          <a:p>
            <a:pPr algn="r">
              <a:buNone/>
            </a:pPr>
            <a:endParaRPr lang="ar-SA" dirty="0" smtClean="0"/>
          </a:p>
          <a:p>
            <a:pPr algn="r">
              <a:buNone/>
            </a:pP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lnSpcReduction="10000"/>
          </a:bodyPr>
          <a:lstStyle/>
          <a:p>
            <a:pPr algn="ctr">
              <a:buNone/>
            </a:pPr>
            <a:r>
              <a:rPr lang="ar-SA" dirty="0" smtClean="0"/>
              <a:t>الفرد الذي لا يقرأ يشعر بالوحدة ويعيش في عالمه الخاص ولا يدري بما يدور حوله في العالم المحيط ويصعب عليه التواصل بالكلمة مع الآخرين.</a:t>
            </a:r>
          </a:p>
          <a:p>
            <a:pPr algn="ctr">
              <a:buNone/>
            </a:pPr>
            <a:endParaRPr lang="ar-SA" dirty="0" smtClean="0"/>
          </a:p>
          <a:p>
            <a:pPr algn="ctr">
              <a:buNone/>
            </a:pPr>
            <a:r>
              <a:rPr lang="ar-SA" dirty="0" smtClean="0"/>
              <a:t>الفرد الذي يقرأ يشعر بالراحة والطمأنينة والاستقرار النفسي والانفعالي.</a:t>
            </a:r>
          </a:p>
          <a:p>
            <a:pPr algn="ctr">
              <a:buNone/>
            </a:pPr>
            <a:endParaRPr lang="ar-SA" dirty="0" smtClean="0"/>
          </a:p>
          <a:p>
            <a:pPr algn="ctr">
              <a:buNone/>
            </a:pPr>
            <a:r>
              <a:rPr lang="ar-SA" dirty="0" smtClean="0"/>
              <a:t>أحد أهم المحاور الأساسية الهامة لصعوبات التعلم الاكاديمية القراءة، بل هي العنصر الأساسي والأهم فيها، فالقراءة تمثل السبب الرئيسي للفشل </a:t>
            </a:r>
            <a:r>
              <a:rPr lang="ar-SA" dirty="0" err="1" smtClean="0"/>
              <a:t>المدرسي.</a:t>
            </a:r>
            <a:r>
              <a:rPr lang="ar-SA" dirty="0" smtClean="0"/>
              <a:t> </a:t>
            </a: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
            </a:r>
            <a:br>
              <a:rPr lang="ar-SA" dirty="0" smtClean="0"/>
            </a:br>
            <a:r>
              <a:rPr lang="ar-SA" dirty="0" smtClean="0"/>
              <a:t>أهمية القراءة</a:t>
            </a:r>
            <a:br>
              <a:rPr lang="ar-SA" dirty="0" smtClean="0"/>
            </a:br>
            <a:endParaRPr lang="ar-SA" dirty="0"/>
          </a:p>
        </p:txBody>
      </p:sp>
      <p:sp>
        <p:nvSpPr>
          <p:cNvPr id="3" name="عنصر نائب للمحتوى 2"/>
          <p:cNvSpPr>
            <a:spLocks noGrp="1"/>
          </p:cNvSpPr>
          <p:nvPr>
            <p:ph idx="1"/>
          </p:nvPr>
        </p:nvSpPr>
        <p:spPr/>
        <p:txBody>
          <a:bodyPr/>
          <a:lstStyle/>
          <a:p>
            <a:pPr marL="514350" indent="-514350" algn="r" rtl="1">
              <a:buFont typeface="+mj-lt"/>
              <a:buAutoNum type="arabicParenR"/>
            </a:pPr>
            <a:r>
              <a:rPr lang="ar-SA" dirty="0" smtClean="0"/>
              <a:t>وسيلة و اداة للإطلاع على تراث الأمم  في السابق والحاضر وفهم ثقافاتهم.</a:t>
            </a:r>
          </a:p>
          <a:p>
            <a:pPr marL="514350" indent="-514350" algn="r" rtl="1">
              <a:buFont typeface="+mj-lt"/>
              <a:buAutoNum type="arabicParenR"/>
            </a:pPr>
            <a:r>
              <a:rPr lang="ar-SA" dirty="0" smtClean="0"/>
              <a:t>من الوسائل الهامة في اكتساب المعرفة قديماً وحديثاً.</a:t>
            </a:r>
          </a:p>
          <a:p>
            <a:pPr marL="514350" indent="-514350" algn="r" rtl="1">
              <a:buFont typeface="+mj-lt"/>
              <a:buAutoNum type="arabicParenR"/>
            </a:pPr>
            <a:r>
              <a:rPr lang="ar-SA" dirty="0" smtClean="0"/>
              <a:t>وسيلة من وسائل اتصال الافراد والمجتمعات.</a:t>
            </a:r>
          </a:p>
          <a:p>
            <a:pPr marL="514350" indent="-514350" algn="r" rtl="1">
              <a:buFont typeface="+mj-lt"/>
              <a:buAutoNum type="arabicParenR"/>
            </a:pPr>
            <a:r>
              <a:rPr lang="ar-SA" dirty="0" smtClean="0"/>
              <a:t>تساعد في حل المشكلات الشخصية و الاجتماعية وتحقيق التوافق الشخصي والاجتماعي للقارئ.</a:t>
            </a:r>
          </a:p>
          <a:p>
            <a:pPr algn="l">
              <a:buNone/>
            </a:pP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
            </a:r>
            <a:br>
              <a:rPr lang="ar-SA" dirty="0" smtClean="0"/>
            </a:br>
            <a:r>
              <a:rPr lang="ar-SA" dirty="0" smtClean="0"/>
              <a:t>وظائف القراءة</a:t>
            </a:r>
            <a:br>
              <a:rPr lang="ar-SA" dirty="0" smtClean="0"/>
            </a:br>
            <a:endParaRPr lang="ar-SA" dirty="0"/>
          </a:p>
        </p:txBody>
      </p:sp>
      <p:sp>
        <p:nvSpPr>
          <p:cNvPr id="3" name="عنصر نائب للمحتوى 2"/>
          <p:cNvSpPr>
            <a:spLocks noGrp="1"/>
          </p:cNvSpPr>
          <p:nvPr>
            <p:ph idx="1"/>
          </p:nvPr>
        </p:nvSpPr>
        <p:spPr/>
        <p:txBody>
          <a:bodyPr>
            <a:normAutofit fontScale="92500" lnSpcReduction="20000"/>
          </a:bodyPr>
          <a:lstStyle/>
          <a:p>
            <a:pPr algn="ctr">
              <a:buNone/>
            </a:pPr>
            <a:endParaRPr lang="en-US" dirty="0" smtClean="0"/>
          </a:p>
          <a:p>
            <a:pPr algn="ctr">
              <a:buNone/>
            </a:pPr>
            <a:r>
              <a:rPr lang="ar-SA" dirty="0" smtClean="0"/>
              <a:t>1-غذاء عقلي ونفسي فهي تساعد على تنمية الفكر وتكوين الاتجاهات والميول.</a:t>
            </a:r>
          </a:p>
          <a:p>
            <a:pPr algn="ctr">
              <a:buNone/>
            </a:pPr>
            <a:r>
              <a:rPr lang="ar-SA" dirty="0" smtClean="0"/>
              <a:t>2-تساعد في حل المشكلات لدى الفرد وتحقيق التوافق الشخصي والاجتماعي.</a:t>
            </a:r>
          </a:p>
          <a:p>
            <a:pPr algn="ctr">
              <a:buNone/>
            </a:pPr>
            <a:r>
              <a:rPr lang="ar-SA" dirty="0" smtClean="0"/>
              <a:t>3-هي المفتاح الأساسي للمعرفة والاكتشاف والابتكار.</a:t>
            </a:r>
          </a:p>
          <a:p>
            <a:pPr algn="ctr">
              <a:buNone/>
            </a:pPr>
            <a:r>
              <a:rPr lang="ar-SA" dirty="0" smtClean="0"/>
              <a:t>4-تقدم فرصة لتعلم اللغة.</a:t>
            </a:r>
          </a:p>
          <a:p>
            <a:pPr algn="ctr">
              <a:buNone/>
            </a:pPr>
            <a:r>
              <a:rPr lang="ar-SA" dirty="0" smtClean="0"/>
              <a:t>5-تساعد على تحقيق مبدأ التعلم المستمر.</a:t>
            </a:r>
          </a:p>
          <a:p>
            <a:pPr algn="ctr">
              <a:buNone/>
            </a:pPr>
            <a:r>
              <a:rPr lang="ar-SA" dirty="0" smtClean="0"/>
              <a:t>6-تحقق المتعة والتسلية للقارئ.</a:t>
            </a:r>
          </a:p>
          <a:p>
            <a:pPr algn="ctr">
              <a:buNone/>
            </a:pPr>
            <a:r>
              <a:rPr lang="ar-SA" dirty="0" smtClean="0"/>
              <a:t>7-تساعد الفرد على الرقي في السلم الاجتماعي حيث يفضل المجتمع الفرد الواسع الاطلاع لتولي أسمى المراتب وأعلاها.</a:t>
            </a:r>
          </a:p>
          <a:p>
            <a:pPr algn="ctr">
              <a:buNone/>
            </a:pPr>
            <a:r>
              <a:rPr lang="ar-SA" dirty="0" smtClean="0"/>
              <a:t>وسيلة من وسائل اتصال المجتمعات مع بعضها البعض.....</a:t>
            </a:r>
            <a:r>
              <a:rPr lang="ar-SA" dirty="0" err="1" smtClean="0"/>
              <a:t>ألخ.</a:t>
            </a:r>
            <a:endParaRPr lang="en-US" dirty="0" smtClean="0"/>
          </a:p>
          <a:p>
            <a:pPr algn="ctr">
              <a:buNone/>
            </a:pPr>
            <a:endParaRPr lang="ar-SA"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أهداف القراءة</a:t>
            </a:r>
            <a:endParaRPr lang="ar-SA" dirty="0"/>
          </a:p>
        </p:txBody>
      </p:sp>
      <p:sp>
        <p:nvSpPr>
          <p:cNvPr id="3" name="عنصر نائب للمحتوى 2"/>
          <p:cNvSpPr>
            <a:spLocks noGrp="1"/>
          </p:cNvSpPr>
          <p:nvPr>
            <p:ph idx="1"/>
          </p:nvPr>
        </p:nvSpPr>
        <p:spPr/>
        <p:txBody>
          <a:bodyPr>
            <a:normAutofit fontScale="92500" lnSpcReduction="20000"/>
          </a:bodyPr>
          <a:lstStyle/>
          <a:p>
            <a:pPr marL="0" indent="0" algn="r" rtl="1">
              <a:buNone/>
            </a:pPr>
            <a:r>
              <a:rPr lang="ar-SA" dirty="0" smtClean="0"/>
              <a:t>من الافراد من يقرأ </a:t>
            </a:r>
          </a:p>
          <a:p>
            <a:pPr marL="514350" indent="-514350" algn="r" rtl="1">
              <a:buFont typeface="+mj-lt"/>
              <a:buAutoNum type="arabicParenR"/>
            </a:pPr>
            <a:r>
              <a:rPr lang="ar-SA" dirty="0" smtClean="0"/>
              <a:t>لأجل التعرف على أخبار العالم من حوله.</a:t>
            </a:r>
          </a:p>
          <a:p>
            <a:pPr marL="514350" indent="-514350" algn="r" rtl="1">
              <a:buFont typeface="+mj-lt"/>
              <a:buAutoNum type="arabicParenR"/>
            </a:pPr>
            <a:r>
              <a:rPr lang="ar-SA" dirty="0" smtClean="0"/>
              <a:t>لأجل النجاح في المدرسة.</a:t>
            </a:r>
          </a:p>
          <a:p>
            <a:pPr marL="514350" indent="-514350" algn="r" rtl="1">
              <a:buFont typeface="+mj-lt"/>
              <a:buAutoNum type="arabicParenR"/>
            </a:pPr>
            <a:r>
              <a:rPr lang="ar-SA" dirty="0" smtClean="0"/>
              <a:t>لأجل الحصول على إجابات واستفسارات لأسئلة تدور في ذهنه.</a:t>
            </a:r>
          </a:p>
          <a:p>
            <a:pPr marL="514350" indent="-514350" algn="r" rtl="1">
              <a:buFont typeface="+mj-lt"/>
              <a:buAutoNum type="arabicParenR"/>
            </a:pPr>
            <a:r>
              <a:rPr lang="ar-SA" dirty="0" smtClean="0"/>
              <a:t>للتسلية وقضاء وقت الفراغ.</a:t>
            </a:r>
          </a:p>
          <a:p>
            <a:pPr algn="r">
              <a:buNone/>
            </a:pPr>
            <a:endParaRPr lang="ar-SA" dirty="0" smtClean="0"/>
          </a:p>
          <a:p>
            <a:pPr algn="r" rtl="1">
              <a:buNone/>
            </a:pPr>
            <a:r>
              <a:rPr lang="ar-SA" dirty="0" smtClean="0"/>
              <a:t>ذكر مصطفى و مصطفى أنه يمكن حصر أهداف القراءة في</a:t>
            </a:r>
          </a:p>
          <a:p>
            <a:pPr marL="514350" indent="-514350" algn="r" rtl="1">
              <a:buFont typeface="+mj-lt"/>
              <a:buAutoNum type="arabicParenR"/>
            </a:pPr>
            <a:r>
              <a:rPr lang="ar-SA" dirty="0" smtClean="0"/>
              <a:t>الأهداف المعرفية.</a:t>
            </a:r>
          </a:p>
          <a:p>
            <a:pPr marL="514350" indent="-514350" algn="r" rtl="1">
              <a:buFont typeface="+mj-lt"/>
              <a:buAutoNum type="arabicParenR"/>
            </a:pPr>
            <a:r>
              <a:rPr lang="ar-SA" dirty="0" smtClean="0"/>
              <a:t>الأهداف الاجتماعية.</a:t>
            </a:r>
          </a:p>
          <a:p>
            <a:pPr marL="514350" indent="-514350" algn="r" rtl="1">
              <a:buFont typeface="+mj-lt"/>
              <a:buAutoNum type="arabicParenR"/>
            </a:pPr>
            <a:r>
              <a:rPr lang="ar-SA" dirty="0" smtClean="0"/>
              <a:t>الأهداف الوجدانية.</a:t>
            </a:r>
          </a:p>
          <a:p>
            <a:pPr marL="514350" indent="-514350" algn="r" rtl="1">
              <a:buFont typeface="+mj-lt"/>
              <a:buAutoNum type="arabicParenR"/>
            </a:pPr>
            <a:r>
              <a:rPr lang="ar-SA" dirty="0" smtClean="0"/>
              <a:t>الأهداف الشخصية.</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
            </a:r>
            <a:br>
              <a:rPr lang="ar-SA" dirty="0" smtClean="0"/>
            </a:br>
            <a:r>
              <a:rPr lang="ar-SA" dirty="0" smtClean="0"/>
              <a:t/>
            </a:r>
            <a:br>
              <a:rPr lang="ar-SA" dirty="0" smtClean="0"/>
            </a:br>
            <a:r>
              <a:rPr lang="ar-SA" dirty="0" smtClean="0"/>
              <a:t>أولاً: الأهداف المعرفية</a:t>
            </a:r>
            <a:br>
              <a:rPr lang="ar-SA" dirty="0" smtClean="0"/>
            </a:br>
            <a:r>
              <a:rPr lang="ar-SA" dirty="0" smtClean="0"/>
              <a:t/>
            </a:r>
            <a:br>
              <a:rPr lang="ar-SA" dirty="0" smtClean="0"/>
            </a:br>
            <a:endParaRPr lang="ar-SA" dirty="0"/>
          </a:p>
        </p:txBody>
      </p:sp>
      <p:sp>
        <p:nvSpPr>
          <p:cNvPr id="3" name="عنصر نائب للمحتوى 2"/>
          <p:cNvSpPr>
            <a:spLocks noGrp="1"/>
          </p:cNvSpPr>
          <p:nvPr>
            <p:ph idx="1"/>
          </p:nvPr>
        </p:nvSpPr>
        <p:spPr/>
        <p:txBody>
          <a:bodyPr>
            <a:normAutofit fontScale="77500" lnSpcReduction="20000"/>
          </a:bodyPr>
          <a:lstStyle/>
          <a:p>
            <a:pPr algn="ctr">
              <a:buNone/>
            </a:pPr>
            <a:r>
              <a:rPr lang="ar-SA" dirty="0" err="1" smtClean="0"/>
              <a:t>تشمل :</a:t>
            </a:r>
            <a:endParaRPr lang="ar-SA" dirty="0" smtClean="0"/>
          </a:p>
          <a:p>
            <a:pPr algn="ctr">
              <a:buNone/>
            </a:pPr>
            <a:endParaRPr lang="ar-SA" dirty="0" smtClean="0"/>
          </a:p>
          <a:p>
            <a:pPr algn="ctr">
              <a:buNone/>
            </a:pPr>
            <a:r>
              <a:rPr lang="ar-SA" dirty="0" smtClean="0"/>
              <a:t>1- مهارات في مستوى الفهم.</a:t>
            </a:r>
          </a:p>
          <a:p>
            <a:pPr algn="ctr">
              <a:buNone/>
            </a:pPr>
            <a:endParaRPr lang="ar-SA" dirty="0" smtClean="0"/>
          </a:p>
          <a:p>
            <a:pPr algn="ctr">
              <a:buNone/>
            </a:pPr>
            <a:r>
              <a:rPr lang="ar-SA" dirty="0" smtClean="0"/>
              <a:t>2-مهارات في مستوى التذكر.</a:t>
            </a:r>
          </a:p>
          <a:p>
            <a:pPr algn="ctr">
              <a:buNone/>
            </a:pPr>
            <a:endParaRPr lang="ar-SA" dirty="0" smtClean="0"/>
          </a:p>
          <a:p>
            <a:pPr algn="ctr">
              <a:buNone/>
            </a:pPr>
            <a:r>
              <a:rPr lang="ar-SA" dirty="0" smtClean="0"/>
              <a:t>3-مهارات في مستوى التحليل.</a:t>
            </a:r>
          </a:p>
          <a:p>
            <a:pPr algn="ctr">
              <a:buNone/>
            </a:pPr>
            <a:endParaRPr lang="ar-SA" dirty="0" smtClean="0"/>
          </a:p>
          <a:p>
            <a:pPr algn="ctr">
              <a:buNone/>
            </a:pPr>
            <a:r>
              <a:rPr lang="ar-SA" dirty="0" smtClean="0"/>
              <a:t>4-مهارات في مستوى التقويم.</a:t>
            </a:r>
          </a:p>
          <a:p>
            <a:pPr algn="ctr">
              <a:buNone/>
            </a:pPr>
            <a:endParaRPr lang="ar-SA" dirty="0" smtClean="0"/>
          </a:p>
          <a:p>
            <a:pPr algn="ctr">
              <a:buNone/>
            </a:pPr>
            <a:r>
              <a:rPr lang="ar-SA" dirty="0" smtClean="0"/>
              <a:t>5- مهارات في مستوى التفكير والبناء.</a:t>
            </a:r>
          </a:p>
          <a:p>
            <a:pPr algn="r">
              <a:buNone/>
            </a:pPr>
            <a:endParaRPr lang="en-US" dirty="0" smtClean="0"/>
          </a:p>
          <a:p>
            <a:pPr algn="r">
              <a:buNone/>
            </a:pPr>
            <a:endParaRPr lang="ar-SA" dirty="0" smtClean="0"/>
          </a:p>
          <a:p>
            <a:pPr algn="r">
              <a:buNone/>
            </a:pPr>
            <a:r>
              <a:rPr lang="en-US" dirty="0" smtClean="0"/>
              <a:t> </a:t>
            </a:r>
            <a:endParaRPr lang="ar-SA" dirty="0" smtClean="0"/>
          </a:p>
          <a:p>
            <a:pPr algn="r">
              <a:buNone/>
            </a:pP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
            </a:r>
            <a:br>
              <a:rPr lang="ar-SA" dirty="0" smtClean="0"/>
            </a:br>
            <a:r>
              <a:rPr lang="ar-SA" dirty="0" smtClean="0"/>
              <a:t>ثانياً: الأهداف الاجتماعية</a:t>
            </a:r>
            <a:br>
              <a:rPr lang="ar-SA" dirty="0" smtClean="0"/>
            </a:br>
            <a:endParaRPr lang="ar-SA" dirty="0"/>
          </a:p>
        </p:txBody>
      </p:sp>
      <p:sp>
        <p:nvSpPr>
          <p:cNvPr id="3" name="عنصر نائب للمحتوى 2"/>
          <p:cNvSpPr>
            <a:spLocks noGrp="1"/>
          </p:cNvSpPr>
          <p:nvPr>
            <p:ph idx="1"/>
          </p:nvPr>
        </p:nvSpPr>
        <p:spPr/>
        <p:txBody>
          <a:bodyPr/>
          <a:lstStyle/>
          <a:p>
            <a:pPr algn="ctr">
              <a:buNone/>
            </a:pPr>
            <a:r>
              <a:rPr lang="ar-SA" dirty="0" smtClean="0"/>
              <a:t>القراءة تؤدي دور اساسي في إعداد الفرد للحياة الاجتماعية.</a:t>
            </a:r>
          </a:p>
          <a:p>
            <a:pPr algn="ctr">
              <a:buNone/>
            </a:pPr>
            <a:endParaRPr lang="ar-SA" dirty="0" smtClean="0"/>
          </a:p>
          <a:p>
            <a:pPr algn="ctr">
              <a:buNone/>
            </a:pPr>
            <a:r>
              <a:rPr lang="ar-SA" dirty="0" smtClean="0"/>
              <a:t>تساعد الفرد على تفهم سلوك الآخرين ومشاعرهم وتفهم النظام الاجتماعي من حوله.</a:t>
            </a:r>
          </a:p>
          <a:p>
            <a:pPr algn="ctr">
              <a:buNone/>
            </a:pPr>
            <a:endParaRPr lang="ar-SA" dirty="0" smtClean="0"/>
          </a:p>
          <a:p>
            <a:pPr algn="ctr">
              <a:buNone/>
            </a:pPr>
            <a:r>
              <a:rPr lang="ar-SA" dirty="0" smtClean="0"/>
              <a:t>تساعد الفرد في إعداد نفسه وتأهيله للقيام بسائر أدواره الاجتماعية......الخ.</a:t>
            </a:r>
          </a:p>
          <a:p>
            <a:pPr algn="r">
              <a:buNone/>
            </a:pP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066800"/>
            <a:ext cx="8229600" cy="329736"/>
          </a:xfrm>
        </p:spPr>
        <p:txBody>
          <a:bodyPr>
            <a:normAutofit fontScale="90000"/>
          </a:bodyPr>
          <a:lstStyle/>
          <a:p>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ثالثاً</a:t>
            </a:r>
            <a:r>
              <a:rPr lang="ar-SA" dirty="0" smtClean="0"/>
              <a:t>: الأهداف الوجدانية</a:t>
            </a:r>
            <a:br>
              <a:rPr lang="ar-SA" dirty="0" smtClean="0"/>
            </a:br>
            <a:endParaRPr lang="ar-SA" dirty="0"/>
          </a:p>
        </p:txBody>
      </p:sp>
      <p:sp>
        <p:nvSpPr>
          <p:cNvPr id="3" name="عنصر نائب للمحتوى 2"/>
          <p:cNvSpPr>
            <a:spLocks noGrp="1"/>
          </p:cNvSpPr>
          <p:nvPr>
            <p:ph idx="1"/>
          </p:nvPr>
        </p:nvSpPr>
        <p:spPr/>
        <p:txBody>
          <a:bodyPr>
            <a:normAutofit fontScale="62500" lnSpcReduction="20000"/>
          </a:bodyPr>
          <a:lstStyle/>
          <a:p>
            <a:pPr algn="ctr">
              <a:buNone/>
            </a:pPr>
            <a:r>
              <a:rPr lang="ar-SA" dirty="0" smtClean="0"/>
              <a:t>يركز المعلم على اكساب التلميذ القيم والاتجاهات في المستويات المختلفة للأهداف الوجدانية ومن الأمثلة على </a:t>
            </a:r>
            <a:r>
              <a:rPr lang="ar-SA" dirty="0" err="1" smtClean="0"/>
              <a:t>ذلك:</a:t>
            </a:r>
            <a:r>
              <a:rPr lang="ar-SA" dirty="0" smtClean="0"/>
              <a:t>  </a:t>
            </a:r>
          </a:p>
          <a:p>
            <a:pPr algn="ctr">
              <a:buNone/>
            </a:pPr>
            <a:endParaRPr lang="ar-SA" dirty="0" smtClean="0"/>
          </a:p>
          <a:p>
            <a:pPr algn="ctr">
              <a:buNone/>
            </a:pPr>
            <a:r>
              <a:rPr lang="ar-SA" dirty="0" smtClean="0"/>
              <a:t>1- أن يبدي التلميذ اهتماماً بموقف ما أو قصة يقرأها.</a:t>
            </a:r>
          </a:p>
          <a:p>
            <a:pPr algn="ctr">
              <a:buNone/>
            </a:pPr>
            <a:endParaRPr lang="ar-SA" dirty="0" smtClean="0"/>
          </a:p>
          <a:p>
            <a:pPr algn="ctr">
              <a:buNone/>
            </a:pPr>
            <a:r>
              <a:rPr lang="ar-SA" dirty="0" smtClean="0"/>
              <a:t>2-أن يبدي التلميذ قبولاً لما يكلف </a:t>
            </a:r>
            <a:r>
              <a:rPr lang="ar-SA" dirty="0" err="1" smtClean="0"/>
              <a:t>به</a:t>
            </a:r>
            <a:r>
              <a:rPr lang="ar-SA" dirty="0" smtClean="0"/>
              <a:t> كقراءة موضوع ما أو قصة تتضمن قيماً واتجاهات إيجابية مثل الأمانة الصدق إماطة الأذى عن الطريق...الخ.</a:t>
            </a:r>
          </a:p>
          <a:p>
            <a:pPr algn="ctr">
              <a:buNone/>
            </a:pPr>
            <a:endParaRPr lang="ar-SA" dirty="0" smtClean="0"/>
          </a:p>
          <a:p>
            <a:pPr algn="ctr">
              <a:buNone/>
            </a:pPr>
            <a:r>
              <a:rPr lang="ar-SA" dirty="0" smtClean="0"/>
              <a:t>3-أن يتابع التلميذ قراءة الموضوعات والقصص التي تستهويه أو يميل إليها وأن يختار </a:t>
            </a:r>
            <a:r>
              <a:rPr lang="ar-SA" dirty="0" err="1" smtClean="0"/>
              <a:t>مايقرأ</a:t>
            </a:r>
            <a:r>
              <a:rPr lang="ar-SA" dirty="0" smtClean="0"/>
              <a:t> عن رغبة وميل </a:t>
            </a:r>
            <a:r>
              <a:rPr lang="ar-SA" dirty="0" err="1" smtClean="0"/>
              <a:t>حقيقي</a:t>
            </a:r>
            <a:r>
              <a:rPr lang="ar-SA" dirty="0" smtClean="0"/>
              <a:t> ويبدي تأثره بما يقرأ.</a:t>
            </a:r>
          </a:p>
          <a:p>
            <a:pPr algn="ctr">
              <a:buNone/>
            </a:pPr>
            <a:endParaRPr lang="ar-SA" dirty="0" smtClean="0"/>
          </a:p>
          <a:p>
            <a:pPr algn="ctr">
              <a:buNone/>
            </a:pPr>
            <a:r>
              <a:rPr lang="ar-SA" dirty="0" smtClean="0"/>
              <a:t>4-أن يتطوع لقراءة قصة أو مقال على زملائه داخل الصف بصوت واضح ومسموع.</a:t>
            </a:r>
          </a:p>
          <a:p>
            <a:pPr algn="ctr">
              <a:buNone/>
            </a:pPr>
            <a:r>
              <a:rPr lang="ar-SA" dirty="0" smtClean="0"/>
              <a:t>5-أن يظهر </a:t>
            </a:r>
            <a:r>
              <a:rPr lang="ar-SA" dirty="0" err="1" smtClean="0"/>
              <a:t>سرورة</a:t>
            </a:r>
            <a:r>
              <a:rPr lang="ar-SA" dirty="0" smtClean="0"/>
              <a:t> عندما يتعاون مع </a:t>
            </a:r>
            <a:r>
              <a:rPr lang="ar-SA" dirty="0" err="1" smtClean="0"/>
              <a:t>زملائة</a:t>
            </a:r>
            <a:r>
              <a:rPr lang="ar-SA" dirty="0" smtClean="0"/>
              <a:t> في أي نشاط قرائي.</a:t>
            </a:r>
          </a:p>
          <a:p>
            <a:pPr algn="ctr">
              <a:buNone/>
            </a:pPr>
            <a:endParaRPr lang="ar-SA" dirty="0" smtClean="0"/>
          </a:p>
          <a:p>
            <a:pPr algn="ctr">
              <a:buNone/>
            </a:pPr>
            <a:r>
              <a:rPr lang="ar-SA" dirty="0" smtClean="0"/>
              <a:t>6-أن يعتز التلميذ برأيه بعيداً عن التعصب والميول الشخصية وأن يحترم تفكير الآخرين وإن كان مخالفاً لرأيه........الخ.</a:t>
            </a:r>
          </a:p>
          <a:p>
            <a:pPr algn="r">
              <a:buNone/>
            </a:pPr>
            <a:r>
              <a:rPr lang="ar-SA" dirty="0" smtClean="0"/>
              <a:t> </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سؤال فردي</a:t>
            </a:r>
            <a:endParaRPr lang="ar-SA" dirty="0"/>
          </a:p>
        </p:txBody>
      </p:sp>
      <p:sp>
        <p:nvSpPr>
          <p:cNvPr id="3" name="عنصر نائب للمحتوى 2"/>
          <p:cNvSpPr>
            <a:spLocks noGrp="1"/>
          </p:cNvSpPr>
          <p:nvPr>
            <p:ph idx="1"/>
          </p:nvPr>
        </p:nvSpPr>
        <p:spPr/>
        <p:txBody>
          <a:bodyPr/>
          <a:lstStyle/>
          <a:p>
            <a:pPr algn="r">
              <a:buNone/>
            </a:pPr>
            <a:endParaRPr lang="ar-SA" dirty="0" smtClean="0">
              <a:solidFill>
                <a:srgbClr val="FF0000"/>
              </a:solidFill>
            </a:endParaRPr>
          </a:p>
          <a:p>
            <a:pPr algn="r">
              <a:buNone/>
            </a:pPr>
            <a:endParaRPr lang="ar-SA" dirty="0" smtClean="0">
              <a:solidFill>
                <a:srgbClr val="FF0000"/>
              </a:solidFill>
            </a:endParaRPr>
          </a:p>
          <a:p>
            <a:pPr algn="ctr">
              <a:buNone/>
            </a:pPr>
            <a:r>
              <a:rPr lang="ar-SA" sz="5400" dirty="0" err="1" smtClean="0">
                <a:solidFill>
                  <a:srgbClr val="FF0000"/>
                </a:solidFill>
                <a:latin typeface="Arabic Typesetting" pitchFamily="66" charset="-78"/>
                <a:cs typeface="Arabic Typesetting" pitchFamily="66" charset="-78"/>
              </a:rPr>
              <a:t>مالمقصود</a:t>
            </a:r>
            <a:r>
              <a:rPr lang="ar-SA" sz="5400" dirty="0" smtClean="0">
                <a:solidFill>
                  <a:srgbClr val="FF0000"/>
                </a:solidFill>
                <a:latin typeface="Arabic Typesetting" pitchFamily="66" charset="-78"/>
                <a:cs typeface="Arabic Typesetting" pitchFamily="66" charset="-78"/>
              </a:rPr>
              <a:t> </a:t>
            </a:r>
            <a:r>
              <a:rPr lang="ar-SA" sz="5400" dirty="0" err="1" smtClean="0">
                <a:solidFill>
                  <a:srgbClr val="FF0000"/>
                </a:solidFill>
                <a:latin typeface="Arabic Typesetting" pitchFamily="66" charset="-78"/>
                <a:cs typeface="Arabic Typesetting" pitchFamily="66" charset="-78"/>
              </a:rPr>
              <a:t>بالقراءة؟</a:t>
            </a:r>
            <a:endParaRPr lang="ar-SA" sz="5400" dirty="0" smtClean="0">
              <a:solidFill>
                <a:srgbClr val="FF0000"/>
              </a:solidFill>
              <a:latin typeface="Arabic Typesetting" pitchFamily="66" charset="-78"/>
              <a:cs typeface="Arabic Typesetting" pitchFamily="66" charset="-78"/>
            </a:endParaRPr>
          </a:p>
          <a:p>
            <a:pPr algn="r">
              <a:buNone/>
            </a:pP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228600"/>
            <a:ext cx="8305800" cy="1828800"/>
          </a:xfrm>
        </p:spPr>
        <p:txBody>
          <a:bodyPr>
            <a:normAutofit fontScale="90000"/>
          </a:bodyPr>
          <a:lstStyle/>
          <a:p>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رابعاً: الأهداف الشخصية</a:t>
            </a:r>
            <a:br>
              <a:rPr lang="ar-SA" dirty="0" smtClean="0"/>
            </a:br>
            <a:r>
              <a:rPr lang="ar-SA" dirty="0" smtClean="0"/>
              <a:t/>
            </a:r>
            <a:br>
              <a:rPr lang="ar-SA" dirty="0" smtClean="0"/>
            </a:br>
            <a:endParaRPr lang="ar-SA" dirty="0"/>
          </a:p>
        </p:txBody>
      </p:sp>
      <p:sp>
        <p:nvSpPr>
          <p:cNvPr id="3" name="عنصر نائب للمحتوى 2"/>
          <p:cNvSpPr>
            <a:spLocks noGrp="1"/>
          </p:cNvSpPr>
          <p:nvPr>
            <p:ph idx="1"/>
          </p:nvPr>
        </p:nvSpPr>
        <p:spPr/>
        <p:txBody>
          <a:bodyPr/>
          <a:lstStyle/>
          <a:p>
            <a:pPr algn="ctr">
              <a:buNone/>
            </a:pPr>
            <a:endParaRPr lang="ar-SA" dirty="0" smtClean="0"/>
          </a:p>
          <a:p>
            <a:pPr algn="ctr">
              <a:buNone/>
            </a:pPr>
            <a:endParaRPr lang="ar-SA" dirty="0" smtClean="0"/>
          </a:p>
          <a:p>
            <a:pPr algn="ctr">
              <a:buNone/>
            </a:pPr>
            <a:r>
              <a:rPr lang="ar-SA" dirty="0" smtClean="0"/>
              <a:t>القراءة تشبع حاجات التلميذ للاستقلال والثقة بالنفس و الاكتشاف والاتصال بالآخرين و مشاركتهم في الافكار والمشاعر بالإضافة إلى تنمية ميول الفرد واهتماماته والاستفادة من أوقات الفراغ والاستمتاع </a:t>
            </a:r>
            <a:r>
              <a:rPr lang="ar-SA" dirty="0" err="1" smtClean="0"/>
              <a:t>بها</a:t>
            </a:r>
            <a:endParaRPr lang="ar-SA" dirty="0" smtClean="0"/>
          </a:p>
          <a:p>
            <a:pPr algn="ctr">
              <a:buNone/>
            </a:pPr>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ctr">
              <a:buNone/>
            </a:pPr>
            <a:endParaRPr lang="ar-SA" dirty="0" smtClean="0"/>
          </a:p>
          <a:p>
            <a:pPr algn="ctr">
              <a:buNone/>
            </a:pPr>
            <a:endParaRPr lang="ar-SA" dirty="0" smtClean="0"/>
          </a:p>
          <a:p>
            <a:pPr algn="ctr">
              <a:buNone/>
            </a:pPr>
            <a:r>
              <a:rPr lang="ar-SA" dirty="0" smtClean="0"/>
              <a:t>انتهت المحاضرة</a:t>
            </a:r>
          </a:p>
          <a:p>
            <a:pPr algn="ctr">
              <a:buNone/>
            </a:pP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في هذه المحاضرة سنتحدث </a:t>
            </a:r>
            <a:r>
              <a:rPr lang="ar-SA" dirty="0" err="1" smtClean="0"/>
              <a:t>عن:</a:t>
            </a:r>
            <a:endParaRPr lang="ar-SA" dirty="0"/>
          </a:p>
        </p:txBody>
      </p:sp>
      <p:sp>
        <p:nvSpPr>
          <p:cNvPr id="3" name="عنصر نائب للمحتوى 2"/>
          <p:cNvSpPr>
            <a:spLocks noGrp="1"/>
          </p:cNvSpPr>
          <p:nvPr>
            <p:ph idx="1"/>
          </p:nvPr>
        </p:nvSpPr>
        <p:spPr/>
        <p:txBody>
          <a:bodyPr>
            <a:normAutofit/>
          </a:bodyPr>
          <a:lstStyle/>
          <a:p>
            <a:pPr algn="r">
              <a:buNone/>
            </a:pPr>
            <a:r>
              <a:rPr lang="ar-SA" dirty="0" smtClean="0"/>
              <a:t>مقدمة عن القراءة</a:t>
            </a:r>
          </a:p>
          <a:p>
            <a:pPr algn="r">
              <a:buNone/>
            </a:pPr>
            <a:r>
              <a:rPr lang="ar-SA" dirty="0" smtClean="0"/>
              <a:t>لماذا </a:t>
            </a:r>
            <a:r>
              <a:rPr lang="ar-SA" dirty="0" err="1" smtClean="0"/>
              <a:t>نقرأ؟</a:t>
            </a:r>
            <a:r>
              <a:rPr lang="ar-SA" dirty="0" smtClean="0"/>
              <a:t> </a:t>
            </a:r>
          </a:p>
          <a:p>
            <a:pPr algn="r">
              <a:buNone/>
            </a:pPr>
            <a:r>
              <a:rPr lang="ar-SA" dirty="0" smtClean="0"/>
              <a:t>مفهوم القراءة</a:t>
            </a:r>
          </a:p>
          <a:p>
            <a:pPr algn="r">
              <a:buNone/>
            </a:pPr>
            <a:r>
              <a:rPr lang="ar-SA" dirty="0" smtClean="0"/>
              <a:t>المراحل التي مرت </a:t>
            </a:r>
            <a:r>
              <a:rPr lang="ar-SA" dirty="0" err="1" smtClean="0"/>
              <a:t>بها</a:t>
            </a:r>
            <a:r>
              <a:rPr lang="ar-SA" dirty="0" smtClean="0"/>
              <a:t> القراءة</a:t>
            </a:r>
          </a:p>
          <a:p>
            <a:pPr algn="r">
              <a:buNone/>
            </a:pPr>
            <a:r>
              <a:rPr lang="ar-SA" dirty="0" smtClean="0"/>
              <a:t>عناصر القراءة</a:t>
            </a:r>
          </a:p>
          <a:p>
            <a:pPr algn="r">
              <a:buNone/>
            </a:pPr>
            <a:r>
              <a:rPr lang="ar-SA" dirty="0" smtClean="0"/>
              <a:t>أهمية القراءة</a:t>
            </a:r>
          </a:p>
          <a:p>
            <a:pPr algn="r">
              <a:buNone/>
            </a:pPr>
            <a:r>
              <a:rPr lang="ar-SA" dirty="0" smtClean="0"/>
              <a:t>وظائف القراءة</a:t>
            </a:r>
          </a:p>
          <a:p>
            <a:pPr algn="r">
              <a:buNone/>
            </a:pPr>
            <a:r>
              <a:rPr lang="ar-SA" dirty="0" smtClean="0"/>
              <a:t>أهداف القراءة</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 </a:t>
            </a:r>
            <a:r>
              <a:rPr lang="ar-SA" dirty="0" smtClean="0"/>
              <a:t> مقدمة عن القراءة</a:t>
            </a:r>
            <a:endParaRPr lang="ar-SA" dirty="0"/>
          </a:p>
        </p:txBody>
      </p:sp>
      <p:sp>
        <p:nvSpPr>
          <p:cNvPr id="3" name="عنصر نائب للمحتوى 2"/>
          <p:cNvSpPr>
            <a:spLocks noGrp="1"/>
          </p:cNvSpPr>
          <p:nvPr>
            <p:ph idx="1"/>
          </p:nvPr>
        </p:nvSpPr>
        <p:spPr/>
        <p:txBody>
          <a:bodyPr>
            <a:normAutofit fontScale="92500" lnSpcReduction="20000"/>
          </a:bodyPr>
          <a:lstStyle/>
          <a:p>
            <a:pPr algn="ctr">
              <a:buNone/>
            </a:pPr>
            <a:r>
              <a:rPr lang="ar-SA" dirty="0" smtClean="0"/>
              <a:t>القراءة من أفضل نعم الله تعالى على خلقه من البشر قال تعالى“ اقرأ باسم ربك الذي </a:t>
            </a:r>
            <a:r>
              <a:rPr lang="ar-SA" dirty="0" err="1" smtClean="0"/>
              <a:t>خلق </a:t>
            </a:r>
            <a:r>
              <a:rPr lang="ar-SA" dirty="0" smtClean="0"/>
              <a:t>...</a:t>
            </a:r>
            <a:r>
              <a:rPr lang="ar-SA" dirty="0" err="1" smtClean="0"/>
              <a:t>الأية“</a:t>
            </a:r>
            <a:r>
              <a:rPr lang="en-US" dirty="0" smtClean="0"/>
              <a:t> </a:t>
            </a:r>
            <a:endParaRPr lang="ar-SA" dirty="0" smtClean="0"/>
          </a:p>
          <a:p>
            <a:pPr algn="ctr">
              <a:buNone/>
            </a:pPr>
            <a:endParaRPr lang="ar-SA" dirty="0" smtClean="0"/>
          </a:p>
          <a:p>
            <a:pPr algn="ctr">
              <a:buNone/>
            </a:pPr>
            <a:r>
              <a:rPr lang="ar-SA" dirty="0" smtClean="0"/>
              <a:t>القراءة عنصر أساسي وهام لتطوير مقدرة الإنسان على التعلم </a:t>
            </a:r>
            <a:endParaRPr lang="en-US" dirty="0" smtClean="0"/>
          </a:p>
          <a:p>
            <a:pPr algn="ctr">
              <a:buNone/>
            </a:pPr>
            <a:r>
              <a:rPr lang="ar-SA" dirty="0" smtClean="0"/>
              <a:t>الذاتي والمستمر مدى الحياة.</a:t>
            </a:r>
          </a:p>
          <a:p>
            <a:pPr algn="ctr">
              <a:buNone/>
            </a:pPr>
            <a:endParaRPr lang="ar-SA" dirty="0" smtClean="0"/>
          </a:p>
          <a:p>
            <a:pPr algn="ctr">
              <a:buNone/>
            </a:pPr>
            <a:r>
              <a:rPr lang="ar-SA" dirty="0" smtClean="0"/>
              <a:t>القراءة أحد أهم أجزاء اللغة وهي وسيلة للتواصل بين الأفراد وهي وسيلة لفهم العالم المحيط والتفاعل معه.</a:t>
            </a:r>
          </a:p>
          <a:p>
            <a:pPr algn="ctr">
              <a:buNone/>
            </a:pPr>
            <a:endParaRPr lang="ar-SA" dirty="0" smtClean="0"/>
          </a:p>
          <a:p>
            <a:pPr algn="ctr">
              <a:buNone/>
            </a:pPr>
            <a:r>
              <a:rPr lang="ar-SA" dirty="0" smtClean="0"/>
              <a:t>القراءة هي أحد مكونات اللغة التي لاغنى عنها، فاللغة تتكون من حروف وأرقام ورموز معروفة ومتداولة للتواصل بين الناس لفظياً وغير لفظيا وتتكون من قراءة وكتابة </a:t>
            </a:r>
            <a:r>
              <a:rPr lang="ar-SA" dirty="0" err="1" smtClean="0"/>
              <a:t>وقواعد.</a:t>
            </a:r>
            <a:r>
              <a:rPr lang="ar-SA" dirty="0" smtClean="0"/>
              <a:t> </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لماذا </a:t>
            </a:r>
            <a:r>
              <a:rPr lang="ar-SA" dirty="0" err="1" smtClean="0"/>
              <a:t>نقرأ ؟</a:t>
            </a:r>
            <a:endParaRPr lang="ar-SA" dirty="0"/>
          </a:p>
        </p:txBody>
      </p:sp>
      <p:sp>
        <p:nvSpPr>
          <p:cNvPr id="3" name="عنصر نائب للمحتوى 2"/>
          <p:cNvSpPr>
            <a:spLocks noGrp="1"/>
          </p:cNvSpPr>
          <p:nvPr>
            <p:ph idx="1"/>
          </p:nvPr>
        </p:nvSpPr>
        <p:spPr/>
        <p:txBody>
          <a:bodyPr>
            <a:normAutofit fontScale="70000" lnSpcReduction="20000"/>
          </a:bodyPr>
          <a:lstStyle/>
          <a:p>
            <a:pPr algn="r">
              <a:buNone/>
            </a:pPr>
            <a:r>
              <a:rPr lang="ar-SA" dirty="0" smtClean="0"/>
              <a:t>1- لأن في القراءة متعة للنفس وغذاء للعقل.</a:t>
            </a:r>
          </a:p>
          <a:p>
            <a:pPr algn="r">
              <a:buNone/>
            </a:pPr>
            <a:r>
              <a:rPr lang="ar-SA" dirty="0" smtClean="0"/>
              <a:t>2-لأن في القراءة إزالة لفوارق الزمان والمكان فنعيش في أعمار الناس جميعاً ونعيش معهم أينما كانوا وأينما ذهبوا.</a:t>
            </a:r>
          </a:p>
          <a:p>
            <a:pPr algn="r">
              <a:buNone/>
            </a:pPr>
            <a:r>
              <a:rPr lang="ar-SA" dirty="0" smtClean="0"/>
              <a:t>3-لأن في القراءة سياحة للعقل البشري بين رياض الحاضر وظلال الماضي.</a:t>
            </a:r>
          </a:p>
          <a:p>
            <a:pPr algn="r">
              <a:buNone/>
            </a:pPr>
            <a:r>
              <a:rPr lang="ar-SA" dirty="0" smtClean="0"/>
              <a:t>4-لأن القراءة تنقلنا من عالم ضيق محدود الأفق إلى عالم آخر أوسع أفقاً وأبدع غاية.</a:t>
            </a:r>
          </a:p>
          <a:p>
            <a:pPr algn="r">
              <a:buNone/>
            </a:pPr>
            <a:r>
              <a:rPr lang="ar-SA" dirty="0" smtClean="0"/>
              <a:t>5-القراءة لا تعترف بالفواصل الزمنية ولا بالحدود الجغرافية ولا بالفوارق </a:t>
            </a:r>
            <a:r>
              <a:rPr lang="ar-SA" dirty="0" err="1" smtClean="0"/>
              <a:t>الاجتماعية </a:t>
            </a:r>
            <a:r>
              <a:rPr lang="ar-SA" dirty="0" smtClean="0"/>
              <a:t>، فيستطيع القارئ أن يعيش في كل العصور </a:t>
            </a:r>
            <a:endParaRPr lang="en-US" dirty="0" smtClean="0"/>
          </a:p>
          <a:p>
            <a:pPr algn="r">
              <a:buNone/>
            </a:pPr>
            <a:r>
              <a:rPr lang="ar-SA" dirty="0" smtClean="0"/>
              <a:t>وفي كل الممالك والأمصار.</a:t>
            </a:r>
          </a:p>
          <a:p>
            <a:pPr algn="r">
              <a:buNone/>
            </a:pPr>
            <a:r>
              <a:rPr lang="ar-SA" dirty="0" smtClean="0"/>
              <a:t>5- لأن القراءة تساعدنا على معرفة العالم من حولنا.</a:t>
            </a:r>
          </a:p>
          <a:p>
            <a:pPr algn="r">
              <a:buNone/>
            </a:pPr>
            <a:r>
              <a:rPr lang="ar-SA" dirty="0" smtClean="0"/>
              <a:t>6-لأن القراءة تسهم في غرس عادات واتجاهات حميدة لدى الفرد كحب العمل والخير والتعاون ومساعدة </a:t>
            </a:r>
            <a:r>
              <a:rPr lang="ar-SA" dirty="0" err="1" smtClean="0"/>
              <a:t>الأخرين.</a:t>
            </a:r>
            <a:endParaRPr lang="ar-SA" dirty="0" smtClean="0"/>
          </a:p>
          <a:p>
            <a:pPr algn="r">
              <a:buNone/>
            </a:pPr>
            <a:r>
              <a:rPr lang="ar-SA" dirty="0" smtClean="0"/>
              <a:t>7-لأنها الوسيلة الفذة القادرة على النهوض بالمجتمعات وربطها مع بعضها البعض.</a:t>
            </a:r>
          </a:p>
          <a:p>
            <a:pPr algn="r">
              <a:buNone/>
            </a:pPr>
            <a:r>
              <a:rPr lang="ar-SA" dirty="0" smtClean="0"/>
              <a:t>8- بالقراءة نستطيع أن نخلق مع الكتاب والعلماء والمفكرين صداقة نحس فضلها ونشعر بوجودها،وهي تأخذ طابعاً خاصاً فالقارئ أخذ من صديقة المؤلف أحسن وأجمل </a:t>
            </a:r>
            <a:r>
              <a:rPr lang="ar-SA" dirty="0" err="1" smtClean="0"/>
              <a:t>ماعنده.</a:t>
            </a:r>
            <a:endParaRPr lang="ar-SA" dirty="0" smtClean="0"/>
          </a:p>
          <a:p>
            <a:pPr algn="r">
              <a:buNone/>
            </a:pP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مفهوم القراءة</a:t>
            </a:r>
            <a:endParaRPr lang="ar-SA" dirty="0"/>
          </a:p>
        </p:txBody>
      </p:sp>
      <p:sp>
        <p:nvSpPr>
          <p:cNvPr id="3" name="عنصر نائب للمحتوى 2"/>
          <p:cNvSpPr>
            <a:spLocks noGrp="1"/>
          </p:cNvSpPr>
          <p:nvPr>
            <p:ph idx="1"/>
          </p:nvPr>
        </p:nvSpPr>
        <p:spPr/>
        <p:txBody>
          <a:bodyPr>
            <a:normAutofit/>
          </a:bodyPr>
          <a:lstStyle/>
          <a:p>
            <a:pPr algn="ctr">
              <a:buNone/>
            </a:pPr>
            <a:r>
              <a:rPr lang="ar-SA" dirty="0" smtClean="0"/>
              <a:t>يعتقد البعض أن عملية القراءة عملية سهلة وبسيطة تعتمد على رؤية الشخص للكلمة وينطقها ضمن السياق الموضوعة فيه والحقيقة غير ذلك تماماً فالقراءة عملية ميكانيكية تستلزم عمليات عقلية متعددة من الفرد.</a:t>
            </a:r>
          </a:p>
          <a:p>
            <a:pPr algn="ctr">
              <a:buNone/>
            </a:pPr>
            <a:endParaRPr lang="ar-SA" dirty="0" smtClean="0"/>
          </a:p>
          <a:p>
            <a:pPr algn="ctr">
              <a:buNone/>
            </a:pPr>
            <a:r>
              <a:rPr lang="ar-SA" dirty="0" smtClean="0"/>
              <a:t>القراءة عملية ميكانيكية تستلزم عمليات عقلية متعددة.</a:t>
            </a:r>
          </a:p>
          <a:p>
            <a:pPr algn="ctr">
              <a:buNone/>
            </a:pPr>
            <a:endParaRPr lang="ar-SA" dirty="0" smtClean="0"/>
          </a:p>
          <a:p>
            <a:pPr algn="ctr">
              <a:buNone/>
            </a:pPr>
            <a:r>
              <a:rPr lang="ar-SA" dirty="0" smtClean="0"/>
              <a:t>القراءة عملية نطق وتعرف وفهم ونقد وتحليل وتفسير واستنتاج وحل للمشكلات التي يواجهها الفرد.</a:t>
            </a:r>
          </a:p>
          <a:p>
            <a:pPr algn="ctr">
              <a:buNone/>
            </a:pP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pPr algn="ctr">
              <a:buNone/>
            </a:pPr>
            <a:r>
              <a:rPr lang="ar-SA" dirty="0" smtClean="0"/>
              <a:t>يشير مفهوم القراءة إلى تلك العلاقات المتبادلة و الكلية التي يقيمها الفرد مع المعلومات الرمزية وهي الجانب البصري لعملية التعلم وتشمل على سبع خطوات</a:t>
            </a:r>
          </a:p>
          <a:p>
            <a:pPr marL="514350" indent="-514350" algn="r" rtl="1">
              <a:buFont typeface="+mj-lt"/>
              <a:buAutoNum type="arabicParenR"/>
            </a:pPr>
            <a:r>
              <a:rPr lang="ar-SA" dirty="0" smtClean="0"/>
              <a:t>التعرف على الحروف الابجدية.</a:t>
            </a:r>
          </a:p>
          <a:p>
            <a:pPr marL="514350" indent="-514350" algn="r" rtl="1">
              <a:buFont typeface="+mj-lt"/>
              <a:buAutoNum type="arabicParenR"/>
            </a:pPr>
            <a:r>
              <a:rPr lang="ar-SA" dirty="0" smtClean="0"/>
              <a:t>تمثيل الكلمات عقلياً.</a:t>
            </a:r>
          </a:p>
          <a:p>
            <a:pPr marL="514350" indent="-514350" algn="r" rtl="1">
              <a:buFont typeface="+mj-lt"/>
              <a:buAutoNum type="arabicParenR"/>
            </a:pPr>
            <a:r>
              <a:rPr lang="ar-SA" dirty="0" smtClean="0"/>
              <a:t>الدمج الداخلي بين العبارات المقروءة.</a:t>
            </a:r>
          </a:p>
          <a:p>
            <a:pPr marL="514350" indent="-514350" algn="r" rtl="1">
              <a:buFont typeface="+mj-lt"/>
              <a:buAutoNum type="arabicParenR"/>
            </a:pPr>
            <a:r>
              <a:rPr lang="ar-SA" dirty="0" smtClean="0"/>
              <a:t>الدمج الخارجي وربط الجديد بالقديم من المعلومات.</a:t>
            </a:r>
          </a:p>
          <a:p>
            <a:pPr marL="514350" indent="-514350" algn="r" rtl="1">
              <a:buFont typeface="+mj-lt"/>
              <a:buAutoNum type="arabicParenR"/>
            </a:pPr>
            <a:r>
              <a:rPr lang="ar-SA" dirty="0" smtClean="0"/>
              <a:t>تخزين المعلومات.</a:t>
            </a:r>
          </a:p>
          <a:p>
            <a:pPr marL="514350" indent="-514350" algn="r" rtl="1">
              <a:buFont typeface="+mj-lt"/>
              <a:buAutoNum type="arabicParenR"/>
            </a:pPr>
            <a:r>
              <a:rPr lang="ar-SA" dirty="0" smtClean="0"/>
              <a:t>الاستدعاء.</a:t>
            </a:r>
          </a:p>
          <a:p>
            <a:pPr marL="514350" indent="-514350" algn="r" rtl="1">
              <a:buFont typeface="+mj-lt"/>
              <a:buAutoNum type="arabicParenR"/>
            </a:pPr>
            <a:r>
              <a:rPr lang="ar-SA" dirty="0" smtClean="0"/>
              <a:t>استخدام ما تم تعلمه في التفكير والتواصل.</a:t>
            </a:r>
          </a:p>
          <a:p>
            <a:pPr algn="r">
              <a:buNone/>
            </a:pP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pPr algn="ctr">
              <a:buNone/>
            </a:pPr>
            <a:r>
              <a:rPr lang="ar-SA" dirty="0" smtClean="0"/>
              <a:t>عرف بوزان القراءة على انها عملية عقلية تتكون من ست مراحل هي</a:t>
            </a:r>
          </a:p>
          <a:p>
            <a:pPr algn="r">
              <a:buNone/>
            </a:pPr>
            <a:r>
              <a:rPr lang="ar-SA" dirty="0" smtClean="0"/>
              <a:t>1- التمثل: وهي تمثل البيانات البصرية عن طريق العين.</a:t>
            </a:r>
          </a:p>
          <a:p>
            <a:pPr algn="r">
              <a:buNone/>
            </a:pPr>
            <a:r>
              <a:rPr lang="ar-SA" dirty="0" smtClean="0"/>
              <a:t>2- التعرف: تعرف الأحرف والكلمات.</a:t>
            </a:r>
          </a:p>
          <a:p>
            <a:pPr algn="r">
              <a:buNone/>
            </a:pPr>
            <a:r>
              <a:rPr lang="ar-SA" dirty="0" smtClean="0"/>
              <a:t>3-الفهم: ربط المفردات المقروءة بالمعنى الكلي للنص.</a:t>
            </a:r>
          </a:p>
          <a:p>
            <a:pPr algn="r">
              <a:buNone/>
            </a:pPr>
            <a:r>
              <a:rPr lang="ar-SA" dirty="0" smtClean="0"/>
              <a:t>4-الاستيعاب: ربط المعلومات المقروءة بالمخزون المعرفي للقارئ.</a:t>
            </a:r>
          </a:p>
          <a:p>
            <a:pPr algn="r">
              <a:buNone/>
            </a:pPr>
            <a:r>
              <a:rPr lang="en-US" dirty="0" smtClean="0"/>
              <a:t> </a:t>
            </a:r>
            <a:r>
              <a:rPr lang="ar-SA" dirty="0" smtClean="0"/>
              <a:t>5-الاحتفاظ:تخزين المعلومات في الذاكرة بفاعلية وكفاية.</a:t>
            </a:r>
          </a:p>
          <a:p>
            <a:pPr algn="r">
              <a:buNone/>
            </a:pPr>
            <a:r>
              <a:rPr lang="ar-SA" dirty="0" smtClean="0"/>
              <a:t>6-الاستدعاء: ذكر المعلومات واستثمارها في التواصل الفعال مع الذات ومع الآخرين ويكون التواصل مع الذات بالتفكير السليم الواضح.</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المراحل التي مرت </a:t>
            </a:r>
            <a:r>
              <a:rPr lang="ar-SA" dirty="0" err="1" smtClean="0"/>
              <a:t>بها</a:t>
            </a:r>
            <a:r>
              <a:rPr lang="ar-SA" dirty="0" smtClean="0"/>
              <a:t> القراءة</a:t>
            </a:r>
            <a:endParaRPr lang="ar-SA" dirty="0"/>
          </a:p>
        </p:txBody>
      </p:sp>
      <p:sp>
        <p:nvSpPr>
          <p:cNvPr id="3" name="عنصر نائب للمحتوى 2"/>
          <p:cNvSpPr>
            <a:spLocks noGrp="1"/>
          </p:cNvSpPr>
          <p:nvPr>
            <p:ph idx="1"/>
          </p:nvPr>
        </p:nvSpPr>
        <p:spPr/>
        <p:txBody>
          <a:bodyPr>
            <a:normAutofit fontScale="77500" lnSpcReduction="20000"/>
          </a:bodyPr>
          <a:lstStyle/>
          <a:p>
            <a:pPr algn="r">
              <a:buNone/>
            </a:pPr>
            <a:r>
              <a:rPr lang="ar-SA" dirty="0" smtClean="0"/>
              <a:t>كان مفهوم القراءة محصوراً في دائرة ضيقة حدودها الإدراك البصري للرموز </a:t>
            </a:r>
            <a:r>
              <a:rPr lang="ar-SA" dirty="0" err="1" smtClean="0"/>
              <a:t>المكتوبة </a:t>
            </a:r>
            <a:r>
              <a:rPr lang="ar-SA" dirty="0" smtClean="0"/>
              <a:t>، وتعرفها والنطق </a:t>
            </a:r>
            <a:r>
              <a:rPr lang="ar-SA" dirty="0" err="1" smtClean="0"/>
              <a:t>بها</a:t>
            </a:r>
            <a:r>
              <a:rPr lang="ar-SA" dirty="0" smtClean="0"/>
              <a:t>، وكان القارئ الجيد هو السليم الأداء.</a:t>
            </a:r>
          </a:p>
          <a:p>
            <a:pPr algn="r">
              <a:buNone/>
            </a:pPr>
            <a:r>
              <a:rPr lang="ar-SA" dirty="0" smtClean="0"/>
              <a:t>ونتيجة للأبحاث التربوية تغير هذا المفهوم وصارت القراءة عملية فكرية عقلية ترمي إلى الفهم.</a:t>
            </a:r>
          </a:p>
          <a:p>
            <a:pPr algn="r">
              <a:buNone/>
            </a:pPr>
            <a:r>
              <a:rPr lang="ar-SA" dirty="0" smtClean="0"/>
              <a:t>ثم تطور بعد ذلك ليضاف إليه عنصر آخر وهو تفاعل القارئ مع النص المقروء تفاعلاً يجعله </a:t>
            </a:r>
            <a:r>
              <a:rPr lang="ar-SA" dirty="0" err="1" smtClean="0"/>
              <a:t>يرضى </a:t>
            </a:r>
            <a:r>
              <a:rPr lang="ar-SA" dirty="0" smtClean="0"/>
              <a:t>، أو </a:t>
            </a:r>
            <a:r>
              <a:rPr lang="ar-SA" dirty="0" err="1" smtClean="0"/>
              <a:t>يسخط </a:t>
            </a:r>
            <a:r>
              <a:rPr lang="ar-SA" dirty="0" smtClean="0"/>
              <a:t>، أو يعجب، أو </a:t>
            </a:r>
            <a:r>
              <a:rPr lang="ar-SA" dirty="0" err="1" smtClean="0"/>
              <a:t>يشتاق </a:t>
            </a:r>
            <a:r>
              <a:rPr lang="ar-SA" dirty="0" smtClean="0"/>
              <a:t>، ـويسر، أو يحزن.....الخ.</a:t>
            </a:r>
          </a:p>
          <a:p>
            <a:pPr algn="r">
              <a:buNone/>
            </a:pPr>
            <a:r>
              <a:rPr lang="ar-SA" dirty="0" smtClean="0"/>
              <a:t>ثم انتقل مفهوم القراءة إلى استخدام </a:t>
            </a:r>
            <a:r>
              <a:rPr lang="ar-SA" dirty="0" err="1" smtClean="0"/>
              <a:t>مايفهمه</a:t>
            </a:r>
            <a:r>
              <a:rPr lang="ar-SA" dirty="0" smtClean="0"/>
              <a:t> القارئ وما يستخلصه مما يقرأ في مواجهة المشكلات والانتفاع </a:t>
            </a:r>
            <a:r>
              <a:rPr lang="ar-SA" dirty="0" err="1" smtClean="0"/>
              <a:t>به</a:t>
            </a:r>
            <a:r>
              <a:rPr lang="ar-SA" dirty="0" smtClean="0"/>
              <a:t> في المواقف الحياتية.</a:t>
            </a:r>
          </a:p>
          <a:p>
            <a:pPr algn="r">
              <a:buNone/>
            </a:pPr>
            <a:r>
              <a:rPr lang="ar-SA" dirty="0" smtClean="0"/>
              <a:t>إذن خلاصة القول إذا لم تستخدم </a:t>
            </a:r>
            <a:r>
              <a:rPr lang="ar-SA" dirty="0" err="1" smtClean="0"/>
              <a:t>ماتقرأ</a:t>
            </a:r>
            <a:r>
              <a:rPr lang="ar-SA" dirty="0" smtClean="0"/>
              <a:t> وتوظفه بما يعود عليك بالنفع فأنت لم ولا تعد قارئاً.</a:t>
            </a:r>
          </a:p>
          <a:p>
            <a:pPr algn="r">
              <a:buNone/>
            </a:pPr>
            <a:r>
              <a:rPr lang="ar-SA" dirty="0" smtClean="0"/>
              <a:t>مثال: التنزه في حديقة وقراءة لافته مكتوب </a:t>
            </a:r>
            <a:r>
              <a:rPr lang="ar-SA" dirty="0" err="1" smtClean="0"/>
              <a:t>عليها </a:t>
            </a:r>
            <a:r>
              <a:rPr lang="ar-SA" dirty="0" smtClean="0"/>
              <a:t>(ممنوع قطف الأزهار) ثم يقوم المتنزه بقطف الازهار هنا نقول انك لم تقرأ اللافته وان فعل لأنه لم يطبقها.</a:t>
            </a:r>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سبوك">
  <a:themeElements>
    <a:clrScheme name="مسبوك">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مسبوك">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سبوك">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1421</TotalTime>
  <Words>1142</Words>
  <Application>Microsoft Office PowerPoint</Application>
  <PresentationFormat>عرض على الشاشة (3:4)‏</PresentationFormat>
  <Paragraphs>153</Paragraphs>
  <Slides>21</Slides>
  <Notes>0</Notes>
  <HiddenSlides>0</HiddenSlides>
  <MMClips>0</MMClips>
  <ScaleCrop>false</ScaleCrop>
  <HeadingPairs>
    <vt:vector size="4" baseType="variant">
      <vt:variant>
        <vt:lpstr>سمة</vt:lpstr>
      </vt:variant>
      <vt:variant>
        <vt:i4>1</vt:i4>
      </vt:variant>
      <vt:variant>
        <vt:lpstr>عناوين الشرائح</vt:lpstr>
      </vt:variant>
      <vt:variant>
        <vt:i4>21</vt:i4>
      </vt:variant>
    </vt:vector>
  </HeadingPairs>
  <TitlesOfParts>
    <vt:vector size="22" baseType="lpstr">
      <vt:lpstr>مسبوك</vt:lpstr>
      <vt:lpstr>الفصل الأول</vt:lpstr>
      <vt:lpstr>سؤال فردي</vt:lpstr>
      <vt:lpstr>في هذه المحاضرة سنتحدث عن:</vt:lpstr>
      <vt:lpstr>  مقدمة عن القراءة</vt:lpstr>
      <vt:lpstr>لماذا نقرأ ؟</vt:lpstr>
      <vt:lpstr>مفهوم القراءة</vt:lpstr>
      <vt:lpstr>الشريحة 7</vt:lpstr>
      <vt:lpstr>الشريحة 8</vt:lpstr>
      <vt:lpstr>المراحل التي مرت بها القراءة</vt:lpstr>
      <vt:lpstr>سؤال للمجموعة</vt:lpstr>
      <vt:lpstr>عناصر القراءة</vt:lpstr>
      <vt:lpstr>سؤال للمجموعة</vt:lpstr>
      <vt:lpstr>الشريحة 13</vt:lpstr>
      <vt:lpstr> أهمية القراءة </vt:lpstr>
      <vt:lpstr> وظائف القراءة </vt:lpstr>
      <vt:lpstr>أهداف القراءة</vt:lpstr>
      <vt:lpstr>  أولاً: الأهداف المعرفية  </vt:lpstr>
      <vt:lpstr> ثانياً: الأهداف الاجتماعية </vt:lpstr>
      <vt:lpstr>    ثالثاً: الأهداف الوجدانية </vt:lpstr>
      <vt:lpstr>             رابعاً: الأهداف الشخصية  </vt:lpstr>
      <vt:lpstr>الشريحة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القراءة واهميتها</dc:title>
  <dc:creator>Windows User</dc:creator>
  <cp:lastModifiedBy>user0</cp:lastModifiedBy>
  <cp:revision>24</cp:revision>
  <dcterms:created xsi:type="dcterms:W3CDTF">2015-02-07T10:50:58Z</dcterms:created>
  <dcterms:modified xsi:type="dcterms:W3CDTF">2015-03-02T07:21:14Z</dcterms:modified>
</cp:coreProperties>
</file>