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58.xml" ContentType="application/vnd.openxmlformats-officedocument.presentationml.slideLayout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Default Extension="bin" ContentType="application/vnd.ms-office.legacyDiagramText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theme/themeOverride4.xml" ContentType="application/vnd.openxmlformats-officedocument.themeOverr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legacyDocTextInfo.bin" ContentType="application/vnd.ms-office.legacyDocTextInfo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Override9.xml" ContentType="application/vnd.openxmlformats-officedocument.themeOverr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Override5.xml" ContentType="application/vnd.openxmlformats-officedocument.themeOverr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53" r:id="rId4"/>
    <p:sldMasterId id="2147483655" r:id="rId5"/>
    <p:sldMasterId id="2147483657" r:id="rId6"/>
    <p:sldMasterId id="2147483659" r:id="rId7"/>
    <p:sldMasterId id="2147483661" r:id="rId8"/>
    <p:sldMasterId id="2147483663" r:id="rId9"/>
    <p:sldMasterId id="2147483665" r:id="rId10"/>
    <p:sldMasterId id="2147483667" r:id="rId11"/>
    <p:sldMasterId id="2147483669" r:id="rId12"/>
    <p:sldMasterId id="2147483671" r:id="rId13"/>
    <p:sldMasterId id="2147483673" r:id="rId14"/>
    <p:sldMasterId id="2147483675" r:id="rId15"/>
    <p:sldMasterId id="2147483677" r:id="rId16"/>
    <p:sldMasterId id="2147483679" r:id="rId17"/>
  </p:sldMasterIdLst>
  <p:sldIdLst>
    <p:sldId id="257" r:id="rId18"/>
    <p:sldId id="258" r:id="rId19"/>
    <p:sldId id="259" r:id="rId20"/>
    <p:sldId id="260" r:id="rId21"/>
    <p:sldId id="261" r:id="rId22"/>
    <p:sldId id="262" r:id="rId23"/>
    <p:sldId id="263" r:id="rId24"/>
    <p:sldId id="264" r:id="rId25"/>
    <p:sldId id="265" r:id="rId26"/>
    <p:sldId id="266" r:id="rId27"/>
    <p:sldId id="267" r:id="rId28"/>
    <p:sldId id="268" r:id="rId29"/>
    <p:sldId id="269" r:id="rId30"/>
    <p:sldId id="270" r:id="rId31"/>
    <p:sldId id="271" r:id="rId32"/>
    <p:sldId id="272" r:id="rId33"/>
    <p:sldId id="273" r:id="rId34"/>
    <p:sldId id="274" r:id="rId35"/>
    <p:sldId id="275" r:id="rId36"/>
    <p:sldId id="276" r:id="rId37"/>
    <p:sldId id="277" r:id="rId38"/>
    <p:sldId id="278" r:id="rId39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B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66" d="100"/>
          <a:sy n="66" d="100"/>
        </p:scale>
        <p:origin x="-1200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slide" Target="slides/slide20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4" Type="http://schemas.microsoft.com/office/2006/relationships/legacyDocTextInfo" Target="legacyDocTextInfo.bin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2F684B-D647-4704-9686-CD9E62BDF49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2EBFD-F01B-4B29-8033-727E65F14C0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70931-0337-4FF3-B78A-37AAE7540EB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u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4819A-1138-4DB2-8ACC-E2794517C9C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u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87EFB-8179-42DF-A982-4E1CD42EE3D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u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798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7988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57FF964-3784-41EB-B749-10CD19DA818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67022-A2BE-405B-9131-2297D45EFB8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13FBD-8FB3-4354-B82A-C698509968E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341D2-A829-4396-BA01-41CD727A38F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9D2B99-79FE-4E18-A038-0750214CB26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3E311-410B-448E-B81C-5D3FB41DDA1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8BEDE-B308-43D1-BDEF-13B34C71A5B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8214E-12BB-4DF9-AA51-6F159AD2291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5B68B-5D5F-4032-9C98-B174CFCF06E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F3EEF-FFC7-4F39-BE40-2C1E9810465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70D42-E2D5-47AB-A84B-1D96ECBC622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54E7A-CD4D-4E89-BEAB-2219333BB05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9BEF020-97C3-407B-B4BA-F602B9FCD6E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4F2DC-DB4C-4C53-A194-8A20601FEFF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 dir="vert"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5B970-D521-4E9A-B43B-62750D47AF9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 dir="vert"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D0ACB-7556-40F9-9843-49CC45512C2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 dir="vert"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08E98-2B2F-48FD-B313-BF309900842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 dir="vert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62603-1B75-4E10-9A1D-8E957583D0E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5530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5530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B6E51E-98EA-4A2F-B0F3-2D69584DA03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C73A4-D0E7-4404-9CC0-04211EAC44A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 dir="vert"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CB6EC-6AF9-4855-A1AB-15F7A9F059F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 dir="vert"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CFB41-E3A6-4B10-B373-1CF7586951A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 dir="vert"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D119C-384F-4DF3-837F-E3A57CEE0FF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 dir="vert"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1E785-01E0-4968-A7C2-EB986DD1055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 dir="vert"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8808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8808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938E43-BA49-4E4E-82CC-B17686FE604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2C83F-6692-4C0E-92AF-F2DB0F8E242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4E6A7-61E7-4F30-B9F6-59FDDC8562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1F895-AA11-46E2-B7C5-E8D5F1EA28A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35659-3A8A-4B35-BBB3-B13C9563899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1788A-25BA-4727-B83C-3133BA09007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D8EFA-1B0A-4155-85ED-822EA06AA82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AB766-A7B2-464F-95D7-771412B6AD2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734AF-570D-45C2-8F8E-CF2286EBFE5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BEB07-E583-47F4-875D-75A10AB7B51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F15D9-F44C-4D37-9CDE-EE7A3B2F429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D76D5-3A00-4D7C-AFD2-9086DCF0B77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6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187"/>
              <a:ext cx="4299" cy="3372"/>
              <a:chOff x="0" y="0"/>
              <a:chExt cx="5533" cy="4341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7"/>
                  <a:ext cx="2919" cy="2150"/>
                  <a:chOff x="1265" y="815"/>
                  <a:chExt cx="2919" cy="2150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5"/>
                    <a:ext cx="2919" cy="215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4" y="1503"/>
                    <a:ext cx="1259" cy="2325"/>
                    <a:chOff x="3470" y="1531"/>
                    <a:chExt cx="1259" cy="2325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9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2"/>
                    <a:ext cx="2462" cy="1331"/>
                    <a:chOff x="2864" y="2020"/>
                    <a:chExt cx="2462" cy="1331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20"/>
                      <a:ext cx="1813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0" y="1804"/>
                    <a:ext cx="2478" cy="1064"/>
                    <a:chOff x="2896" y="1832"/>
                    <a:chExt cx="2478" cy="1064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32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6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1" cy="657"/>
                    <a:chOff x="2958" y="1414"/>
                    <a:chExt cx="2341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2"/>
                    <a:chOff x="2983" y="1269"/>
                    <a:chExt cx="2150" cy="342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90"/>
                      <a:ext cx="1404" cy="21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0"/>
                    <a:ext cx="1879" cy="426"/>
                    <a:chOff x="2938" y="918"/>
                    <a:chExt cx="1879" cy="426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8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8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1"/>
                      <a:ext cx="92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2" cy="1333"/>
                    <a:chOff x="-5" y="2196"/>
                    <a:chExt cx="2462" cy="1333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3" cy="3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3"/>
                    <a:chOff x="-52" y="2009"/>
                    <a:chExt cx="2477" cy="1063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6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6"/>
                    <a:ext cx="2472" cy="927"/>
                    <a:chOff x="-74" y="1814"/>
                    <a:chExt cx="2472" cy="927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4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7" y="1563"/>
                    <a:ext cx="2340" cy="656"/>
                    <a:chOff x="23" y="1591"/>
                    <a:chExt cx="2340" cy="656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58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7"/>
                    <a:ext cx="2150" cy="344"/>
                    <a:chOff x="189" y="1445"/>
                    <a:chExt cx="2150" cy="344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5"/>
                      <a:ext cx="754" cy="3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2"/>
                    <a:ext cx="1849" cy="553"/>
                    <a:chOff x="616" y="900"/>
                    <a:chExt cx="1849" cy="553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0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90"/>
                    <a:ext cx="1767" cy="742"/>
                    <a:chOff x="911" y="590"/>
                    <a:chExt cx="1767" cy="742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90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5"/>
                    <a:ext cx="778" cy="1514"/>
                    <a:chOff x="1633" y="103"/>
                    <a:chExt cx="778" cy="1514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3" y="959"/>
                      <a:ext cx="110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0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5" cy="1535"/>
                    <a:chOff x="1935" y="28"/>
                    <a:chExt cx="635" cy="1535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2" y="925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6" cy="566"/>
                    <a:chOff x="2822" y="672"/>
                    <a:chExt cx="1846" cy="566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3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2" cy="717"/>
                    <a:chOff x="2683" y="445"/>
                    <a:chExt cx="1782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5"/>
                      <a:ext cx="66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9"/>
                    <a:ext cx="1026" cy="1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39" cy="1520"/>
                    <a:chOff x="2800" y="41"/>
                    <a:chExt cx="639" cy="1520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0" y="182"/>
                      <a:ext cx="570" cy="2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9" y="135"/>
                    <a:ext cx="1016" cy="1463"/>
                    <a:chOff x="2935" y="163"/>
                    <a:chExt cx="1016" cy="1463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2" y="914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62"/>
                      <a:ext cx="621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5" y="4"/>
                    <a:ext cx="241" cy="1448"/>
                    <a:chOff x="2731" y="32"/>
                    <a:chExt cx="241" cy="1448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1"/>
                      <a:ext cx="512" cy="13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4" cy="2449"/>
                    <a:chOff x="943" y="1769"/>
                    <a:chExt cx="1084" cy="2449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6" y="3511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2"/>
                    <a:chOff x="1455" y="1936"/>
                    <a:chExt cx="766" cy="2372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8" y="2578"/>
                      <a:ext cx="1595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5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0" y="1961"/>
                    <a:ext cx="460" cy="2329"/>
                    <a:chOff x="1954" y="1989"/>
                    <a:chExt cx="493" cy="2604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1" y="2694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2" y="3897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5"/>
                    <a:chOff x="3334" y="1717"/>
                    <a:chExt cx="1125" cy="2425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9"/>
                    <a:ext cx="882" cy="2424"/>
                    <a:chOff x="3181" y="1867"/>
                    <a:chExt cx="882" cy="2424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2"/>
                      <a:ext cx="1649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4" cy="46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6"/>
                    <a:ext cx="620" cy="2385"/>
                    <a:chOff x="3006" y="1984"/>
                    <a:chExt cx="620" cy="2385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61"/>
                      <a:ext cx="160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3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2"/>
                    <a:ext cx="404" cy="2220"/>
                    <a:chOff x="2819" y="2100"/>
                    <a:chExt cx="404" cy="2220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3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7" cy="2185"/>
                    <a:chOff x="2287" y="2135"/>
                    <a:chExt cx="427" cy="2185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1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3" y="313"/>
                <a:ext cx="5460" cy="3667"/>
                <a:chOff x="73" y="313"/>
                <a:chExt cx="5460" cy="3667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3" y="313"/>
                  <a:ext cx="5460" cy="3667"/>
                  <a:chOff x="73" y="313"/>
                  <a:chExt cx="5460" cy="3667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6"/>
                    <a:ext cx="2568" cy="2047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1"/>
                    <a:ext cx="2017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1"/>
                    <a:ext cx="1426" cy="2380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2"/>
                    <a:ext cx="2541" cy="2380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3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29"/>
                  <a:ext cx="443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51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1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</p:grpSp>
      </p:grpSp>
      <p:sp>
        <p:nvSpPr>
          <p:cNvPr id="91271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91272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D0C479-39F3-4445-B7E2-7F34DB5F1CD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045FD-0B69-4A16-A108-5B2169B5D5B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5699E-449B-4EBE-A86B-4D6733281EB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F684-531B-4C97-8F13-DCDD6947B55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CDD27-470E-4340-B755-6792978887F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4685B-EDE0-4A24-8976-A48981C38E3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D270A-DBED-4CE1-BA81-87E7EB769C1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21093-683F-4990-ABE1-0D44D891FC8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FC454-C188-4910-A079-44EE2F729C2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545A4-AA3B-45CA-A090-73EE5464B1D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701B5-6A44-4CB0-9DF9-A86374BD089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90F8E-1F9B-4016-BA15-03D10A7D5EC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74D160-750B-4124-8F8C-8766A39D719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F8ADD-97A3-443D-A71F-6C2B77370DB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058C7-9348-4027-B443-0F78C9061A2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13835-6956-4260-B961-D47D49F0C79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57D52-9955-453C-AC65-A6C54888B8B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0AD4E-8D1A-4FF3-80E8-CB13460D3DA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7B681-7BAD-417E-8160-52147A12776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69EB-7816-42B2-A730-4A58D14F063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D6A00-6E4C-4F0E-A821-A5D7C3504EE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D6AEA-10B5-422F-B3BD-462319AD2F5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EBC3B-99BF-4F59-8FA0-1E8EEA16844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0A0F3-D7F3-4622-B206-6CC3169FBF6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B64A1-32D9-440E-8A14-33FB2B725E3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67DF5-BEE7-471E-89EB-E5C297E537C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B172D-B7A5-4803-9633-02A0A088BD3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BBC66-6498-453A-9BCE-AB5A8639FBC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F2630-59A4-4032-B572-ECAA90F608F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7B315-E2BC-4EF3-AEA6-AAC2253DE32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0D0B5-ECCD-4D90-837F-2A1341F1E2E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09308-A0E5-4FCF-99CB-3BAF2BB1880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FF9BB-E2D4-45E6-9144-058C03CFA3E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عنوان ومخطط أو مخطط هيكل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ـ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ar-SA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90B90-9F84-4429-9465-064E821CEF2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5837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5837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BB4DAA-3410-45C6-86C4-571908C165E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8019C-CF82-4FFE-9F2E-341BBCA2F23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362DC-6DEF-48CF-817A-BEE265670BE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010B8-989F-49F5-9039-1B68BE558CF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1BF7D-A315-4F19-BF69-805953F88AF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6D9F2-2F00-4BF5-80D6-0BC21BAD2F7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9DB83-8C54-4739-A25E-1B918056EC6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8C8FD-3EB0-477F-9887-596003360EF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60761-794C-4F04-87D6-D7629606254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C5738-C9E8-4B8C-8D8D-E6A3BA952AB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327A4-96CB-4CFC-BCF8-D954EE17D0F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52946-B9DC-4A3C-8CFC-779769DE0F2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defRPr/>
              </a:pPr>
              <a:endParaRPr kumimoji="1"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defRPr/>
              </a:pPr>
              <a:endParaRPr kumimoji="1" lang="en-U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defRPr/>
              </a:pPr>
              <a:endParaRPr kumimoji="1" 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0"/>
              <a:ext cx="816" cy="3975"/>
              <a:chOff x="4944" y="0"/>
              <a:chExt cx="816" cy="3975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0"/>
                <a:ext cx="480" cy="1431"/>
                <a:chOff x="5280" y="0"/>
                <a:chExt cx="480" cy="1431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5" y="-1"/>
                  <a:ext cx="174" cy="176"/>
                  <a:chOff x="1667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67" y="323"/>
                    <a:ext cx="1690" cy="2560"/>
                    <a:chOff x="166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defRPr/>
              </a:pPr>
              <a:endParaRPr kumimoji="1" lang="en-US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rtl="0">
                <a:defRPr/>
              </a:pPr>
              <a:endParaRPr kumimoji="1" lang="en-US"/>
            </a:p>
          </p:txBody>
        </p:sp>
      </p:grpSp>
      <p:sp>
        <p:nvSpPr>
          <p:cNvPr id="60473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60474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3070BF6-B9B9-445A-B82F-84FF8C96580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21A61-A4CD-4C52-85B2-F6870A0ABFE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E14E3-6E63-4573-B1F8-398F46E343D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0177C-DBEA-46A4-AE8D-ABE6697B88A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0A661-EA9A-45B9-909E-4E3C3DAEBF3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B16B3-D075-4E5E-9D3F-8A77FDE49B1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F48DF-20F9-4CF1-B637-12BDE9CBD06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31F4D-6115-43C6-88F3-2D53632CC70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02135-FAEC-4442-B5AF-2DE0F10EB97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457F4-E297-4782-9D2E-E07AF04BDBE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3026C-15F8-4E5C-9BDA-67F464FC99D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23EDC-4E8D-4E3C-8B73-DFD2F794216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6455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64552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4BF161-978C-4641-BA4D-CB0EDF35825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3FCE6-61E3-4B75-ADED-17FCCD0E8DE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4FDE6-7BEB-409A-A788-58934F88933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876A0-1A36-45EF-BC12-FBEAEE19810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7DF10-DBB7-4F45-9B37-E6E58C1D22A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00D96-2F06-4770-B62C-B0C07434828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5488A-4ABD-4F39-8F7D-1EBD65D94B4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AA486-E957-4705-A6EC-B8E9CAF5D85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9299B-02D0-439D-8443-CFAAD4CC850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9A925-D8BC-40F7-AA61-8AB59D19E6F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8530-2641-4065-81F7-056342C0D01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C8D6D-1A44-4DCF-B5AF-E350504F163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عنوان ومخطط أو مخطط هيكل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ـ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ar-SA" noProof="0" smtClean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7A3DE-159B-42AD-A405-CE0E0C0E4E5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67608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67609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99780B-6947-4704-8113-BE8E66EBF1E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91096-5049-45B8-9882-8B218624F40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F2A5C-2E91-4975-A34E-C4591A6B171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CC531-B8F4-4A7B-AD36-74927502155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C368A-4FFC-4B5F-8272-8B0D5AD6D38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21879-F880-4010-97B9-42A6DE0951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E4266-9FF1-45EF-9AB0-4DE811A74C3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A7A04-C064-4E71-B49D-E7654E16ECF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CF281-DDA0-4208-A27F-D8A6C25D951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3E666-05A1-41EE-AB83-0B5180FB3BD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1C96D-22BA-4106-B902-3B9E6CB1E4C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34B49-E756-4806-AD34-647304034B8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defRPr/>
              </a:pP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defRPr/>
              </a:pPr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706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7066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fld id="{A810D828-8EF6-4264-B77C-23A1505BF26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51DD14-40B0-4166-B314-7E3700AE4C5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C4B52-20CF-4EC7-A0EA-C58196FC7A2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CDB16-670C-4421-8462-E33327610B6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06389-B9C3-4472-9D61-5846A5A3173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C24CB-3E83-4351-9A40-B49C94B31A0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CF716-2BE0-4680-A988-2867556200F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A7883-3664-425D-9025-6646DCEF4A8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41F90-03BB-424B-9798-A7E4C62E3E4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4058B-CA31-44ED-AAB8-ADE71E66CCE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BCBD6-51F0-4309-8F5F-E0C6CC5D1F6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E1BD2-CA9B-43F9-B3A4-8421C40343A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47EE7-2AF3-4643-95A9-7479414E04A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عنوان ومخطط أو مخطط هيكل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ـ SmartArt 2"/>
          <p:cNvSpPr>
            <a:spLocks noGrp="1"/>
          </p:cNvSpPr>
          <p:nvPr>
            <p:ph type="dgm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pPr lvl="0"/>
            <a:endParaRPr lang="ar-SA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FCFE4-5718-4F82-AC56-D60CB56B83F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7394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7394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969C3FA-6E9F-465F-8235-EEFF3EFDF02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D16DF-6826-47E3-8B9F-F27C7596CF6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9B30C-A1C8-4794-81F4-88F080965E2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8DF77-0913-4621-B43E-662D4E22B49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92AE5-B381-4B85-8DA8-BF713F74B90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68E76-7FD7-4814-A6CA-64D73FC7DC2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F082B-FD80-4E3E-A84C-19A9FE4AB9D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9FA34-38AB-455D-9A7B-C93F7E85CEB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650F4-8B6D-44A6-BA24-D721FD681BA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5DC86-F9D5-4BD9-A0FF-2451823C6FF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2D3BF-4B1B-4417-934C-BD8B664FD41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94018-85C1-4347-9456-062121BD44C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strips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</p:grpSp>
      </p:grpSp>
      <p:sp>
        <p:nvSpPr>
          <p:cNvPr id="7695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7695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3D8DC54D-B1EC-4365-978D-67FAFD01B8C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E8197-7DE5-40A0-8AAE-90890C8EB0A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u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9DA3D-FD1E-469A-8BD4-81AA10BFB78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u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398C-E62E-49CB-BBF4-2DF1039BBE8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u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E3064-7DD9-4D0E-AB5A-7E32104806B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u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16E0D-0544-4B58-B1C6-0169A871565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u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12A73-A7A0-42E3-8B3D-89E5677E13B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u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06F40-43F9-4146-8767-7733986D1AD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8.xml"/><Relationship Id="rId2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36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456B331-B0B4-442E-81CF-9B598C138A1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3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ransition spd="slow">
    <p:cover dir="rd"/>
  </p:transition>
  <p:timing>
    <p:tnLst>
      <p:par>
        <p:cTn id="1" dur="indefinite" restart="never" nodeType="tmRoot"/>
      </p:par>
    </p:tnLst>
  </p:timing>
  <p:txStyles>
    <p:titleStyle>
      <a:lvl1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78851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8852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788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2243A97D-DD3B-4E44-88FA-3F665D402A3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92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transition spd="slow">
    <p:split/>
  </p:transition>
  <p:timing>
    <p:tnLst>
      <p:par>
        <p:cTn id="1" dur="indefinite" restart="never" nodeType="tmRoot"/>
      </p:par>
    </p:tnLst>
  </p:timing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8192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defRPr/>
              </a:pPr>
              <a:endParaRPr lang="en-US"/>
            </a:p>
          </p:txBody>
        </p:sp>
        <p:pic>
          <p:nvPicPr>
            <p:cNvPr id="18441" name="Picture 4" descr="slidemaster_med3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19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0C14CBD8-53BE-456B-9DDF-F8120A0F45A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</p:sldLayoutIdLst>
  <p:transition spd="slow">
    <p:comb dir="vert"/>
  </p:transition>
  <p:timing>
    <p:tnLst>
      <p:par>
        <p:cTn id="1" dur="indefinite" restart="never" nodeType="tmRoot"/>
      </p:par>
    </p:tnLst>
  </p:timing>
  <p:txStyles>
    <p:titleStyle>
      <a:lvl1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 smtClean="0">
                <a:latin typeface="Arial Black" pitchFamily="34" charset="0"/>
              </a:defRPr>
            </a:lvl1pPr>
          </a:lstStyle>
          <a:p>
            <a:pPr>
              <a:defRPr/>
            </a:pPr>
            <a:fld id="{5789D7C0-7B6A-45C6-A552-EC5F2B75DD1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946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8704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704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704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>
                <a:defRPr/>
              </a:pPr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8704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>
                <a:defRPr/>
              </a:pPr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8704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>
                <a:defRPr/>
              </a:pPr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8705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>
                <a:defRPr/>
              </a:pPr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8705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705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>
                <a:defRPr/>
              </a:pPr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8705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>
                <a:defRPr/>
              </a:pPr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946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94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8705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transition spd="slow">
    <p:newsflash/>
  </p:transition>
  <p:timing>
    <p:tnLst>
      <p:par>
        <p:cTn id="1" dur="indefinite" restart="never" nodeType="tmRoot"/>
      </p:par>
    </p:tnLst>
  </p:timing>
  <p:txStyles>
    <p:titleStyle>
      <a:lvl1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20488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90116" name="Oval 4"/>
              <p:cNvSpPr>
                <a:spLocks noChangeArrowheads="1"/>
              </p:cNvSpPr>
              <p:nvPr/>
            </p:nvSpPr>
            <p:spPr bwMode="hidden">
              <a:xfrm>
                <a:off x="1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117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</p:grpSp>
        <p:grpSp>
          <p:nvGrpSpPr>
            <p:cNvPr id="20489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90119" name="Oval 7"/>
              <p:cNvSpPr>
                <a:spLocks noChangeArrowheads="1"/>
              </p:cNvSpPr>
              <p:nvPr/>
            </p:nvSpPr>
            <p:spPr bwMode="hidden">
              <a:xfrm>
                <a:off x="-1" y="1"/>
                <a:ext cx="769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120" name="Oval 8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</p:grpSp>
        <p:grpSp>
          <p:nvGrpSpPr>
            <p:cNvPr id="20490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90122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123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</p:grpSp>
        <p:grpSp>
          <p:nvGrpSpPr>
            <p:cNvPr id="20491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20492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90126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90127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20493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20516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90130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7" y="2235"/>
                    <a:ext cx="1720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31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48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17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90133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34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18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90136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37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19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90139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2" y="1634"/>
                    <a:ext cx="1677" cy="33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40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4" y="2036"/>
                    <a:ext cx="900" cy="52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20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90142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43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21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90145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46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67"/>
                    <a:ext cx="755" cy="3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22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90148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6" y="1128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49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4" y="918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23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90151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5" y="2357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52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24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90154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55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25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90157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58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7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26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90160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3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61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27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90163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89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64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28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90166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67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4"/>
                    <a:ext cx="755" cy="3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29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90169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70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30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90172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73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31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90175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0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76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0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32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90178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79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33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90181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82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34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90184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2" y="924"/>
                    <a:ext cx="1059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85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35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90187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0" y="1022"/>
                    <a:ext cx="1232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88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62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36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90190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33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91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61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sp>
              <p:nvSpPr>
                <p:cNvPr id="90192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90193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grpSp>
              <p:nvGrpSpPr>
                <p:cNvPr id="20539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90195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2" y="936"/>
                    <a:ext cx="1061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96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69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40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90198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199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41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90201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202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42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90204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205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09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43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90207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208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4" y="3635"/>
                    <a:ext cx="854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44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90210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38" y="2692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211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0" y="3897"/>
                    <a:ext cx="917" cy="47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45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90213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214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46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90216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39"/>
                    <a:ext cx="1649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217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3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47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90219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59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220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1" y="3744"/>
                    <a:ext cx="86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48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90222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8" y="2711"/>
                    <a:ext cx="1469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223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30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grpSp>
              <p:nvGrpSpPr>
                <p:cNvPr id="20549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90225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2" y="2759"/>
                    <a:ext cx="1435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90226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0" y="3786"/>
                    <a:ext cx="770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</p:grpSp>
          <p:sp>
            <p:nvSpPr>
              <p:cNvPr id="90227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28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29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30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6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31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1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32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33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34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35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36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9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37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2" cy="32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38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39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40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8" cy="90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41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42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43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44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45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46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47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248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</p:grpSp>
      </p:grpSp>
      <p:sp>
        <p:nvSpPr>
          <p:cNvPr id="20483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20484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90251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252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253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400" smtClean="0">
                <a:latin typeface="+mn-lt"/>
              </a:defRPr>
            </a:lvl1pPr>
          </a:lstStyle>
          <a:p>
            <a:pPr>
              <a:defRPr/>
            </a:pPr>
            <a:fld id="{F10E4F43-1F91-4FFD-95D0-CFA45E83B55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95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2A2B536-ED63-4A63-8A7B-F7EFF05883C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96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  <p:sldLayoutId id="2147483982" r:id="rId12"/>
  </p:sldLayoutIdLst>
  <p:transition spd="slow">
    <p:zoom dir="in"/>
  </p:transition>
  <p:txStyles>
    <p:titleStyle>
      <a:lvl1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 smtClean="0"/>
            </a:lvl1pPr>
          </a:lstStyle>
          <a:p>
            <a:pPr>
              <a:defRPr/>
            </a:pPr>
            <a:fld id="{1F8E8537-0597-491C-B083-E27C5668D54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9224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427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427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428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428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428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</p:grpSp>
        <p:sp>
          <p:nvSpPr>
            <p:cNvPr id="5428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428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5428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542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8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4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  <p:sldLayoutId id="2147483859" r:id="rId12"/>
  </p:sldLayoutIdLst>
  <p:transition spd="slow">
    <p:wheel spokes="2"/>
  </p:transition>
  <p:timing>
    <p:tnLst>
      <p:par>
        <p:cTn id="1" dur="indefinite" restart="never" nodeType="tmRoot"/>
      </p:par>
    </p:tnLst>
  </p:timing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5734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734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734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735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735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735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735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735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573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25781E7-A3BC-4236-8ACA-78181DA907F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5735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5735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5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ransition spd="slow">
    <p:wipe dir="u"/>
  </p:transition>
  <p:timing>
    <p:tnLst>
      <p:par>
        <p:cTn id="1" dur="indefinite" restart="never" nodeType="tmRoot"/>
      </p:par>
    </p:tnLst>
  </p:timing>
  <p:txStyles>
    <p:titleStyle>
      <a:lvl1pPr algn="l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939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defRPr/>
              </a:pPr>
              <a:endParaRPr kumimoji="1" lang="en-US"/>
            </a:p>
          </p:txBody>
        </p:sp>
        <p:sp>
          <p:nvSpPr>
            <p:cNvPr id="5939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defRPr/>
              </a:pPr>
              <a:endParaRPr kumimoji="1" lang="en-US"/>
            </a:p>
          </p:txBody>
        </p:sp>
        <p:sp>
          <p:nvSpPr>
            <p:cNvPr id="5939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defRPr/>
              </a:pPr>
              <a:endParaRPr kumimoji="1" lang="en-US"/>
            </a:p>
          </p:txBody>
        </p:sp>
        <p:grpSp>
          <p:nvGrpSpPr>
            <p:cNvPr id="11275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128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130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131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59402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  <p:sp>
                  <p:nvSpPr>
                    <p:cNvPr id="59403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ar-SA"/>
                    </a:p>
                  </p:txBody>
                </p:sp>
              </p:grpSp>
              <p:sp>
                <p:nvSpPr>
                  <p:cNvPr id="59404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59405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59406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59407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59408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  <p:sp>
                <p:nvSpPr>
                  <p:cNvPr id="59409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ar-SA"/>
                  </a:p>
                </p:txBody>
              </p:sp>
            </p:grpSp>
            <p:pic>
              <p:nvPicPr>
                <p:cNvPr id="1130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31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31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31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31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31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31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31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128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128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29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29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29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29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29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29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29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29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29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29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30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30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30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30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30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30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30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30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59438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9439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9440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9441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9442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9443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9444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9445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9446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defRPr/>
              </a:pPr>
              <a:endParaRPr kumimoji="1" lang="en-US"/>
            </a:p>
          </p:txBody>
        </p:sp>
        <p:sp>
          <p:nvSpPr>
            <p:cNvPr id="59447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59448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rtl="0">
                <a:defRPr/>
              </a:pPr>
              <a:endParaRPr kumimoji="1" lang="en-US"/>
            </a:p>
          </p:txBody>
        </p:sp>
      </p:grpSp>
      <p:sp>
        <p:nvSpPr>
          <p:cNvPr id="1126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126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59451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452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453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000" smtClean="0"/>
            </a:lvl1pPr>
          </a:lstStyle>
          <a:p>
            <a:pPr>
              <a:defRPr/>
            </a:pPr>
            <a:fld id="{F9F0E070-869D-47E4-8E5D-5C16AC72FAB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ransition spd="slow">
    <p:push dir="r"/>
  </p:transition>
  <p:timing>
    <p:tnLst>
      <p:par>
        <p:cTn id="1" dur="indefinite" restart="never" nodeType="tmRoot"/>
      </p:par>
    </p:tnLst>
  </p:timing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63491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492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493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494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495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496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497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498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499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00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01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02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03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04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05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06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07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08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09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10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11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12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13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14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15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16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17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18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19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20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21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22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23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3524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63525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63526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63527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528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529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 smtClean="0">
                <a:latin typeface="+mn-lt"/>
              </a:defRPr>
            </a:lvl1pPr>
          </a:lstStyle>
          <a:p>
            <a:pPr>
              <a:defRPr/>
            </a:pPr>
            <a:fld id="{E6CE9570-EF0B-400E-873A-723E02AB132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7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</p:sldLayoutIdLst>
  <p:transition spd="slow">
    <p:wheel spokes="1"/>
  </p:transition>
  <p:timing>
    <p:tnLst>
      <p:par>
        <p:cTn id="1" dur="indefinite" restart="never" nodeType="tmRoot"/>
      </p:par>
    </p:tnLst>
  </p:timing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66563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64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65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66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67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68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69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7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71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72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73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74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75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76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77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78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79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80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81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82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6583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66584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66585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6658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87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5B364213-15A6-4A16-95DF-2BD7531BFC3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6588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8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</p:sldLayoutIdLst>
  <p:transition spd="slow">
    <p:checker/>
  </p:transition>
  <p:timing>
    <p:tnLst>
      <p:par>
        <p:cTn id="1" dur="indefinite" restart="never" nodeType="tmRoot"/>
      </p:par>
    </p:tnLst>
  </p:timing>
  <p:txStyles>
    <p:titleStyle>
      <a:lvl1pPr algn="ctr" rtl="1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4344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696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96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ar-SA"/>
              </a:p>
            </p:txBody>
          </p:sp>
        </p:grpSp>
        <p:grpSp>
          <p:nvGrpSpPr>
            <p:cNvPr id="14345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6963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964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</p:grpSp>
      </p:grpSp>
      <p:sp>
        <p:nvSpPr>
          <p:cNvPr id="1433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434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6964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4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4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l" rtl="0">
              <a:defRPr sz="26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7630FFE-8A83-4DCF-B435-E32756E7462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  <p:sldLayoutId id="2147483911" r:id="rId12"/>
  </p:sldLayoutIdLst>
  <p:transition spd="slow">
    <p:comb/>
  </p:transition>
  <p:timing>
    <p:tnLst>
      <p:par>
        <p:cTn id="1" dur="indefinite" restart="never" nodeType="tmRoot"/>
      </p:par>
    </p:tnLst>
  </p:timing>
  <p:txStyles>
    <p:titleStyle>
      <a:lvl1pPr algn="l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1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7270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0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0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1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1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1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1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1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1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1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1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1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1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2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2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2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2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2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2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2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2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2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2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3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3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3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3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3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3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3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3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3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rtl="0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73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4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4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4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4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4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4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4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4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4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4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5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5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5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5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5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5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5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5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5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5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6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6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6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6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6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6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6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6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6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6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7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7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7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7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7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7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7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7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7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7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8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8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8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8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8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8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8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8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8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8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9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9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9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9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9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9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9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9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9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79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0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0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0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0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0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0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0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0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0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0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1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1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1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1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1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1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1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1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1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1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2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2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2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2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2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2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2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2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2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2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3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3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3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3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3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3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3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3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3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3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4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4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4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4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4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4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4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4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4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4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5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5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5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5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5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5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5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5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5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5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6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6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6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6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6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6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6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6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6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6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7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7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7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7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7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7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7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7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7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7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8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8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8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8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8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8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8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8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8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8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9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9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9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9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9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9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9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9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9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89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0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0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0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0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0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0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0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0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0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0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1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1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1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1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1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1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1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1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1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1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2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7292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7292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4EEA654-7C87-4949-ABE5-62CE1CC84FA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2923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924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925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72926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90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</p:sldLayoutIdLst>
  <p:transition spd="slow">
    <p:strips/>
  </p:transition>
  <p:timing>
    <p:tnLst>
      <p:par>
        <p:cTn id="1" dur="indefinite" restart="never" nodeType="tmRoot"/>
      </p:par>
    </p:tnLst>
  </p:timing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639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75780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81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82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83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84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85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86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87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88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89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90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91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92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</p:grpSp>
        <p:grpSp>
          <p:nvGrpSpPr>
            <p:cNvPr id="1639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579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9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9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9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9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79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0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0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0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0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0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0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0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0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0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0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1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1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1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1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1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1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1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1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1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1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2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2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2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2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2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2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2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2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2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2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3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3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3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3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3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3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3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3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3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3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4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4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4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4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4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4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4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4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4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4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5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5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5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5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5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5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5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5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5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5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6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6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6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6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6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6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6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6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6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6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7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7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7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7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7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7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7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7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7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7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8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8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8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8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8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8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8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8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8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8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9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9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9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9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9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9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9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9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9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89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0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0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0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0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0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0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0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0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0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0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1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1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1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1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1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1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1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1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1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1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2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2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2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2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2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2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2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2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92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</p:grpSp>
      </p:grpSp>
      <p:sp>
        <p:nvSpPr>
          <p:cNvPr id="7592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7593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93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93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000" smtClean="0"/>
            </a:lvl1pPr>
          </a:lstStyle>
          <a:p>
            <a:pPr>
              <a:defRPr/>
            </a:pPr>
            <a:fld id="{298C75FB-D524-4981-AD0C-F77433313CE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593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9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</p:sldLayoutIdLst>
  <p:transition spd="slow">
    <p:cover dir="ru"/>
  </p:transition>
  <p:timing>
    <p:tnLst>
      <p:par>
        <p:cTn id="1" dur="indefinite" restart="never" nodeType="tmRoot"/>
      </p:par>
    </p:tnLst>
  </p:timing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6.xml"/><Relationship Id="rId1" Type="http://schemas.openxmlformats.org/officeDocument/2006/relationships/themeOverride" Target="../theme/themeOverr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2.xml"/><Relationship Id="rId1" Type="http://schemas.openxmlformats.org/officeDocument/2006/relationships/themeOverride" Target="../theme/themeOverride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0.xml"/><Relationship Id="rId1" Type="http://schemas.openxmlformats.org/officeDocument/2006/relationships/themeOverride" Target="../theme/themeOverrid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0.xml"/><Relationship Id="rId1" Type="http://schemas.openxmlformats.org/officeDocument/2006/relationships/themeOverride" Target="../theme/themeOverride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6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9.xml"/><Relationship Id="rId1" Type="http://schemas.openxmlformats.org/officeDocument/2006/relationships/themeOverride" Target="../theme/themeOverr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sz="5400" dirty="0" smtClean="0">
                <a:solidFill>
                  <a:srgbClr val="FF0000"/>
                </a:solidFill>
                <a:cs typeface="AL-Mateen" pitchFamily="2" charset="-78"/>
              </a:rPr>
              <a:t>مفهوم الثقافة الإسلامية</a:t>
            </a:r>
            <a:endParaRPr lang="en-US" sz="5400" dirty="0" smtClean="0">
              <a:solidFill>
                <a:srgbClr val="FF0000"/>
              </a:solidFill>
              <a:cs typeface="AL-Mateen" pitchFamily="2" charset="-78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1Minus"/>
              <a:defRPr/>
            </a:pPr>
            <a:r>
              <a:rPr lang="ar-SA" sz="4000" smtClean="0"/>
              <a:t>تعريف الثقافة في اللغة : </a:t>
            </a:r>
          </a:p>
          <a:p>
            <a:pPr marL="609600" indent="-609600" eaLnBrk="1" hangingPunct="1">
              <a:buFontTx/>
              <a:buNone/>
              <a:defRPr/>
            </a:pPr>
            <a:endParaRPr lang="ar-SA" sz="4000" smtClean="0"/>
          </a:p>
          <a:p>
            <a:pPr marL="609600" indent="-609600" algn="ctr" eaLnBrk="1" hangingPunct="1">
              <a:buFontTx/>
              <a:buNone/>
              <a:defRPr/>
            </a:pPr>
            <a:endParaRPr lang="en-US" sz="5400" smtClean="0">
              <a:cs typeface="Akhbar MT" pitchFamily="2" charset="-78"/>
            </a:endParaRPr>
          </a:p>
        </p:txBody>
      </p:sp>
      <p:grpSp>
        <p:nvGrpSpPr>
          <p:cNvPr id="5" name="Organization Chart 9"/>
          <p:cNvGrpSpPr>
            <a:grpSpLocks noChangeAspect="1"/>
          </p:cNvGrpSpPr>
          <p:nvPr/>
        </p:nvGrpSpPr>
        <p:grpSpPr bwMode="auto">
          <a:xfrm>
            <a:off x="250825" y="2997200"/>
            <a:ext cx="8497888" cy="3168650"/>
            <a:chOff x="1134" y="1270"/>
            <a:chExt cx="1834" cy="814"/>
          </a:xfrm>
        </p:grpSpPr>
        <p:cxnSp>
          <p:nvCxnSpPr>
            <p:cNvPr id="1028" name="_s1028"/>
            <p:cNvCxnSpPr>
              <a:cxnSpLocks noChangeShapeType="1"/>
              <a:stCxn id="10" idx="0"/>
              <a:endCxn id="8" idx="2"/>
            </p:cNvCxnSpPr>
            <p:nvPr/>
          </p:nvCxnSpPr>
          <p:spPr bwMode="auto">
            <a:xfrm rot="5400000" flipH="1">
              <a:off x="2175" y="1434"/>
              <a:ext cx="238" cy="485"/>
            </a:xfrm>
            <a:prstGeom prst="bentConnector3">
              <a:avLst>
                <a:gd name="adj1" fmla="val 12329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1029" name="_s1029"/>
            <p:cNvCxnSpPr>
              <a:cxnSpLocks noChangeShapeType="1"/>
              <a:stCxn id="9" idx="0"/>
              <a:endCxn id="8" idx="2"/>
            </p:cNvCxnSpPr>
            <p:nvPr/>
          </p:nvCxnSpPr>
          <p:spPr bwMode="auto">
            <a:xfrm rot="16200000">
              <a:off x="1690" y="1434"/>
              <a:ext cx="238" cy="485"/>
            </a:xfrm>
            <a:prstGeom prst="bentConnector3">
              <a:avLst>
                <a:gd name="adj1" fmla="val 12329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8" name="_s1030"/>
            <p:cNvSpPr>
              <a:spLocks noChangeArrowheads="1"/>
            </p:cNvSpPr>
            <p:nvPr/>
          </p:nvSpPr>
          <p:spPr bwMode="auto">
            <a:xfrm>
              <a:off x="1619" y="127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2900" b="1" i="0" u="none" strike="noStrike" cap="none" normalizeH="0" baseline="0" dirty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استعمال مادة ( ثَقَف ) يرجع إلى</a:t>
              </a:r>
              <a:r>
                <a:rPr kumimoji="0" lang="ar-SA" sz="2900" b="0" i="0" u="none" strike="noStrike" cap="none" normalizeH="0" baseline="0" dirty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9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_s1031"/>
            <p:cNvSpPr>
              <a:spLocks noChangeArrowheads="1"/>
            </p:cNvSpPr>
            <p:nvPr/>
          </p:nvSpPr>
          <p:spPr bwMode="auto">
            <a:xfrm>
              <a:off x="1134" y="179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2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Mudir MT" pitchFamily="2" charset="-78"/>
                </a:rPr>
                <a:t>أمور حسية </a:t>
              </a: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2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Mudir MT" pitchFamily="2" charset="-78"/>
                </a:rPr>
                <a:t>( تقويم المعوج ، التسوية ......)</a:t>
              </a:r>
              <a:endParaRPr kumimoji="0" lang="en-US" sz="2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Mudir MT" pitchFamily="2" charset="-78"/>
              </a:endParaRPr>
            </a:p>
          </p:txBody>
        </p:sp>
        <p:sp>
          <p:nvSpPr>
            <p:cNvPr id="10" name="_s1032"/>
            <p:cNvSpPr>
              <a:spLocks noChangeArrowheads="1"/>
            </p:cNvSpPr>
            <p:nvPr/>
          </p:nvSpPr>
          <p:spPr bwMode="auto">
            <a:xfrm>
              <a:off x="2104" y="179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Mudir MT" pitchFamily="2" charset="-78"/>
                </a:rPr>
                <a:t>أمور معنوية : </a:t>
              </a: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Mudir MT" pitchFamily="2" charset="-78"/>
                </a:rPr>
                <a:t>( الحذق ، الفطنة ، الذكاء ......)</a:t>
              </a:r>
              <a:r>
                <a:rPr kumimoji="0" lang="ar-SA" sz="2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Mudir MT" pitchFamily="2" charset="-78"/>
                </a:rPr>
                <a:t> </a:t>
              </a:r>
              <a:endParaRPr kumimoji="0" lang="en-US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Mudir MT" pitchFamily="2" charset="-78"/>
              </a:endParaRPr>
            </a:p>
          </p:txBody>
        </p:sp>
      </p:grp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4000" b="1" dirty="0" smtClean="0">
                <a:solidFill>
                  <a:srgbClr val="FFFF00"/>
                </a:solidFill>
              </a:rPr>
              <a:t>آثار الثقافة الإسلامية على غيرها من الثقافات</a:t>
            </a:r>
            <a:r>
              <a:rPr lang="ar-SA" sz="4000" dirty="0" smtClean="0">
                <a:solidFill>
                  <a:srgbClr val="FFFF00"/>
                </a:solidFill>
              </a:rPr>
              <a:t> </a:t>
            </a:r>
            <a:endParaRPr lang="en-US" sz="4000" dirty="0" smtClean="0">
              <a:solidFill>
                <a:srgbClr val="FFFF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ar-SA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ar-SA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ar-SA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ar-SA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45060" name="Line 5"/>
          <p:cNvSpPr>
            <a:spLocks noChangeShapeType="1"/>
          </p:cNvSpPr>
          <p:nvPr/>
        </p:nvSpPr>
        <p:spPr bwMode="auto">
          <a:xfrm flipV="1">
            <a:off x="1331913" y="2636838"/>
            <a:ext cx="67691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5061" name="Line 6"/>
          <p:cNvSpPr>
            <a:spLocks noChangeShapeType="1"/>
          </p:cNvSpPr>
          <p:nvPr/>
        </p:nvSpPr>
        <p:spPr bwMode="auto">
          <a:xfrm>
            <a:off x="8101013" y="2636838"/>
            <a:ext cx="0" cy="5048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diamond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5062" name="Line 7"/>
          <p:cNvSpPr>
            <a:spLocks noChangeShapeType="1"/>
          </p:cNvSpPr>
          <p:nvPr/>
        </p:nvSpPr>
        <p:spPr bwMode="auto">
          <a:xfrm>
            <a:off x="4572000" y="2636838"/>
            <a:ext cx="0" cy="5048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5063" name="Line 14"/>
          <p:cNvSpPr>
            <a:spLocks noChangeShapeType="1"/>
          </p:cNvSpPr>
          <p:nvPr/>
        </p:nvSpPr>
        <p:spPr bwMode="auto">
          <a:xfrm>
            <a:off x="1331913" y="2636838"/>
            <a:ext cx="0" cy="5048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diamond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5064" name="Text Box 17"/>
          <p:cNvSpPr txBox="1">
            <a:spLocks noChangeArrowheads="1"/>
          </p:cNvSpPr>
          <p:nvPr/>
        </p:nvSpPr>
        <p:spPr bwMode="auto">
          <a:xfrm>
            <a:off x="6372225" y="3357563"/>
            <a:ext cx="244792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b="1" dirty="0">
                <a:cs typeface="Mudir MT" pitchFamily="2" charset="-78"/>
              </a:rPr>
              <a:t>الثقافة </a:t>
            </a:r>
            <a:r>
              <a:rPr lang="ar-SA" b="1" dirty="0" smtClean="0">
                <a:cs typeface="Mudir MT" pitchFamily="2" charset="-78"/>
              </a:rPr>
              <a:t>الأوروبية </a:t>
            </a:r>
            <a:endParaRPr lang="ar-SA" b="1" dirty="0">
              <a:cs typeface="Mudir MT" pitchFamily="2" charset="-78"/>
            </a:endParaRPr>
          </a:p>
          <a:p>
            <a:pPr algn="ctr">
              <a:spcBef>
                <a:spcPct val="50000"/>
              </a:spcBef>
            </a:pPr>
            <a:r>
              <a:rPr lang="ar-SA" b="1" dirty="0">
                <a:cs typeface="Mudir MT" pitchFamily="2" charset="-78"/>
              </a:rPr>
              <a:t>( حركات الإصلاح الديني ) </a:t>
            </a:r>
            <a:endParaRPr lang="en-US" b="1" dirty="0">
              <a:cs typeface="Mudir MT" pitchFamily="2" charset="-78"/>
            </a:endParaRPr>
          </a:p>
        </p:txBody>
      </p:sp>
      <p:sp>
        <p:nvSpPr>
          <p:cNvPr id="45065" name="Text Box 18"/>
          <p:cNvSpPr txBox="1">
            <a:spLocks noChangeArrowheads="1"/>
          </p:cNvSpPr>
          <p:nvPr/>
        </p:nvSpPr>
        <p:spPr bwMode="auto">
          <a:xfrm>
            <a:off x="3348038" y="3357563"/>
            <a:ext cx="25923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 b="1"/>
              <a:t>الشرق الأقصى </a:t>
            </a:r>
          </a:p>
          <a:p>
            <a:pPr algn="ctr">
              <a:spcBef>
                <a:spcPct val="50000"/>
              </a:spcBef>
            </a:pPr>
            <a:r>
              <a:rPr lang="ar-SA" sz="2000" b="1"/>
              <a:t> ( حركة التجار المسلمين  ) </a:t>
            </a:r>
            <a:endParaRPr lang="en-US" sz="2000" b="1"/>
          </a:p>
        </p:txBody>
      </p:sp>
      <p:sp>
        <p:nvSpPr>
          <p:cNvPr id="45066" name="Text Box 19"/>
          <p:cNvSpPr txBox="1">
            <a:spLocks noChangeArrowheads="1"/>
          </p:cNvSpPr>
          <p:nvPr/>
        </p:nvSpPr>
        <p:spPr bwMode="auto">
          <a:xfrm>
            <a:off x="755650" y="3429000"/>
            <a:ext cx="194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 b="1">
                <a:cs typeface="Mudir MT" pitchFamily="2" charset="-78"/>
              </a:rPr>
              <a:t>حركة الترجمة </a:t>
            </a:r>
            <a:endParaRPr lang="en-US" sz="2000" b="1">
              <a:cs typeface="Mudir MT" pitchFamily="2" charset="-78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dirty="0" smtClean="0">
                <a:solidFill>
                  <a:srgbClr val="FF0000"/>
                </a:solidFill>
                <a:cs typeface="Al-Mothnna" pitchFamily="2" charset="-78"/>
              </a:rPr>
              <a:t>مصادر الثقافة الإسلامية </a:t>
            </a:r>
            <a:endParaRPr lang="en-US" b="1" dirty="0" smtClean="0">
              <a:solidFill>
                <a:srgbClr val="FF0000"/>
              </a:solidFill>
              <a:cs typeface="Al-Mothnna" pitchFamily="2" charset="-78"/>
            </a:endParaRPr>
          </a:p>
        </p:txBody>
      </p:sp>
      <p:sp>
        <p:nvSpPr>
          <p:cNvPr id="2253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ar-SA" smtClean="0"/>
          </a:p>
          <a:p>
            <a:pPr eaLnBrk="1" hangingPunct="1">
              <a:buFont typeface="Arial" pitchFamily="34" charset="0"/>
              <a:buNone/>
              <a:defRPr/>
            </a:pPr>
            <a:endParaRPr lang="en-US" smtClean="0"/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1187450" y="2133600"/>
            <a:ext cx="6696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7885113" y="2133600"/>
            <a:ext cx="0" cy="5746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oval" w="med" len="med"/>
            <a:tailEnd type="diamond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6086" name="Text Box 7"/>
          <p:cNvSpPr txBox="1">
            <a:spLocks noChangeArrowheads="1"/>
          </p:cNvSpPr>
          <p:nvPr/>
        </p:nvSpPr>
        <p:spPr bwMode="auto">
          <a:xfrm>
            <a:off x="6732588" y="2852738"/>
            <a:ext cx="22320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 b="1" dirty="0">
                <a:cs typeface="Mudir MT" pitchFamily="2" charset="-78"/>
              </a:rPr>
              <a:t>مصادر </a:t>
            </a:r>
            <a:r>
              <a:rPr lang="ar-SA" sz="2400" b="1" dirty="0" smtClean="0">
                <a:cs typeface="Mudir MT" pitchFamily="2" charset="-78"/>
              </a:rPr>
              <a:t>شرعية </a:t>
            </a:r>
            <a:r>
              <a:rPr lang="ar-SA" sz="2400" b="1" dirty="0">
                <a:cs typeface="Mudir MT" pitchFamily="2" charset="-78"/>
              </a:rPr>
              <a:t>أصلية </a:t>
            </a:r>
          </a:p>
          <a:p>
            <a:pPr algn="ctr">
              <a:spcBef>
                <a:spcPct val="50000"/>
              </a:spcBef>
            </a:pPr>
            <a:r>
              <a:rPr lang="ar-SA" sz="2400" b="1" dirty="0">
                <a:cs typeface="Mudir MT" pitchFamily="2" charset="-78"/>
              </a:rPr>
              <a:t>( الكتاب والسنة ) </a:t>
            </a:r>
            <a:endParaRPr lang="en-US" sz="2400" b="1" dirty="0">
              <a:cs typeface="Mudir MT" pitchFamily="2" charset="-78"/>
            </a:endParaRPr>
          </a:p>
        </p:txBody>
      </p:sp>
      <p:sp>
        <p:nvSpPr>
          <p:cNvPr id="46087" name="Text Box 8"/>
          <p:cNvSpPr txBox="1">
            <a:spLocks noChangeArrowheads="1"/>
          </p:cNvSpPr>
          <p:nvPr/>
        </p:nvSpPr>
        <p:spPr bwMode="auto">
          <a:xfrm>
            <a:off x="179388" y="2924175"/>
            <a:ext cx="223202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 b="1">
                <a:cs typeface="Mudir MT" pitchFamily="2" charset="-78"/>
              </a:rPr>
              <a:t>مصادر فرعية </a:t>
            </a:r>
          </a:p>
          <a:p>
            <a:pPr algn="ctr">
              <a:spcBef>
                <a:spcPct val="50000"/>
              </a:spcBef>
            </a:pPr>
            <a:r>
              <a:rPr lang="ar-SA" sz="2400" b="1">
                <a:cs typeface="Mudir MT" pitchFamily="2" charset="-78"/>
              </a:rPr>
              <a:t>( الإجماع القياس)</a:t>
            </a:r>
            <a:endParaRPr lang="en-US" sz="2400" b="1">
              <a:cs typeface="Mudir MT" pitchFamily="2" charset="-78"/>
            </a:endParaRPr>
          </a:p>
        </p:txBody>
      </p:sp>
      <p:sp>
        <p:nvSpPr>
          <p:cNvPr id="46088" name="Line 9"/>
          <p:cNvSpPr>
            <a:spLocks noChangeShapeType="1"/>
          </p:cNvSpPr>
          <p:nvPr/>
        </p:nvSpPr>
        <p:spPr bwMode="auto">
          <a:xfrm>
            <a:off x="1187450" y="2133600"/>
            <a:ext cx="0" cy="5746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oval" w="med" len="med"/>
            <a:tailEnd type="diamond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>
                <a:cs typeface="Mudir MT" pitchFamily="2" charset="-78"/>
              </a:rPr>
              <a:t>أولاً : المصادر الشرعية الأصلية</a:t>
            </a:r>
            <a:r>
              <a:rPr lang="ar-SA" smtClean="0"/>
              <a:t> 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ar-SA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</p:txBody>
      </p:sp>
      <p:sp>
        <p:nvSpPr>
          <p:cNvPr id="47108" name="Line 4"/>
          <p:cNvSpPr>
            <a:spLocks noChangeShapeType="1"/>
          </p:cNvSpPr>
          <p:nvPr/>
        </p:nvSpPr>
        <p:spPr bwMode="auto">
          <a:xfrm>
            <a:off x="5651500" y="2492375"/>
            <a:ext cx="2089150" cy="0"/>
          </a:xfrm>
          <a:prstGeom prst="line">
            <a:avLst/>
          </a:prstGeom>
          <a:noFill/>
          <a:ln w="76200" cmpd="tri">
            <a:solidFill>
              <a:srgbClr val="FFFF00"/>
            </a:solidFill>
            <a:round/>
            <a:headEnd type="stealth" w="lg" len="lg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1549400" y="2205038"/>
            <a:ext cx="3959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>
                <a:cs typeface="Mudir MT" pitchFamily="2" charset="-78"/>
              </a:rPr>
              <a:t> القرآن الكريم =  كلام الله </a:t>
            </a:r>
            <a:endParaRPr lang="en-US" sz="3200" b="1">
              <a:cs typeface="Mudir MT" pitchFamily="2" charset="-78"/>
            </a:endParaRPr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>
            <a:off x="5651500" y="3644900"/>
            <a:ext cx="2089150" cy="0"/>
          </a:xfrm>
          <a:prstGeom prst="line">
            <a:avLst/>
          </a:prstGeom>
          <a:noFill/>
          <a:ln w="76200" cmpd="tri">
            <a:solidFill>
              <a:srgbClr val="FF9900"/>
            </a:solidFill>
            <a:round/>
            <a:headEnd type="stealth" w="lg" len="lg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1476375" y="3357563"/>
            <a:ext cx="41021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>
                <a:cs typeface="Mudir MT" pitchFamily="2" charset="-78"/>
              </a:rPr>
              <a:t>السنة النبوية = كلام الرسول </a:t>
            </a:r>
            <a:endParaRPr lang="en-US" sz="3200" b="1">
              <a:cs typeface="Mudir MT" pitchFamily="2" charset="-78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sz="4000" b="1" smtClean="0">
                <a:cs typeface="Mudir MT" pitchFamily="2" charset="-78"/>
              </a:rPr>
              <a:t>مزايا القرآن الكريم </a:t>
            </a:r>
            <a:endParaRPr lang="en-US" sz="4000" b="1" smtClean="0">
              <a:cs typeface="Mudir MT" pitchFamily="2" charset="-78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ar-SA" b="1" smtClean="0">
                <a:cs typeface="Mudir MT" pitchFamily="2" charset="-78"/>
              </a:rPr>
              <a:t>1- </a:t>
            </a:r>
            <a:r>
              <a:rPr lang="ar-SA" sz="4000" b="1" smtClean="0">
                <a:cs typeface="Mudir MT" pitchFamily="2" charset="-78"/>
              </a:rPr>
              <a:t>حفظه الله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ar-SA" sz="4000" b="1" smtClean="0">
                <a:cs typeface="Mudir MT" pitchFamily="2" charset="-78"/>
              </a:rPr>
              <a:t>2- جاء مؤيداً ومصدقاً للكتب السابقة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ar-SA" sz="4000" b="1" smtClean="0">
                <a:cs typeface="Mudir MT" pitchFamily="2" charset="-78"/>
              </a:rPr>
              <a:t>3- جمع كل ما تفرق غيره</a:t>
            </a:r>
            <a:r>
              <a:rPr lang="ar-SA" sz="3600" b="1" smtClean="0">
                <a:cs typeface="Mudir MT" pitchFamily="2" charset="-78"/>
              </a:rPr>
              <a:t> </a:t>
            </a:r>
            <a:endParaRPr lang="en-US" sz="3600" b="1" smtClean="0">
              <a:cs typeface="Mudir MT" pitchFamily="2" charset="-78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sz="6000" b="1" smtClean="0">
                <a:cs typeface="Mudir MT" pitchFamily="2" charset="-78"/>
              </a:rPr>
              <a:t>السنة النبوية </a:t>
            </a:r>
            <a:endParaRPr lang="en-US" sz="6000" b="1" smtClean="0">
              <a:cs typeface="Mudir MT" pitchFamily="2" charset="-78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ar-SA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49156" name="Line 4"/>
          <p:cNvSpPr>
            <a:spLocks noChangeShapeType="1"/>
          </p:cNvSpPr>
          <p:nvPr/>
        </p:nvSpPr>
        <p:spPr bwMode="auto">
          <a:xfrm>
            <a:off x="1476375" y="2420938"/>
            <a:ext cx="6335713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>
            <a:off x="7812088" y="2420938"/>
            <a:ext cx="0" cy="503237"/>
          </a:xfrm>
          <a:prstGeom prst="line">
            <a:avLst/>
          </a:prstGeom>
          <a:noFill/>
          <a:ln w="76200">
            <a:solidFill>
              <a:schemeClr val="accent2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>
            <a:off x="1476375" y="2420938"/>
            <a:ext cx="0" cy="50323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6948488" y="3213100"/>
            <a:ext cx="15113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 لغة : </a:t>
            </a:r>
          </a:p>
          <a:p>
            <a:pPr>
              <a:spcBef>
                <a:spcPct val="50000"/>
              </a:spcBef>
            </a:pPr>
            <a:r>
              <a:rPr lang="ar-SA" sz="2800" b="1"/>
              <a:t>الطريقة </a:t>
            </a:r>
            <a:endParaRPr lang="en-US" sz="2800" b="1"/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395288" y="3068638"/>
            <a:ext cx="2520950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 dirty="0"/>
              <a:t>        </a:t>
            </a:r>
            <a:r>
              <a:rPr lang="ar-SA" sz="2800" b="1" dirty="0" smtClean="0"/>
              <a:t>اصطلاحاً </a:t>
            </a:r>
            <a:endParaRPr lang="ar-SA" sz="2800" b="1" dirty="0"/>
          </a:p>
          <a:p>
            <a:pPr>
              <a:spcBef>
                <a:spcPct val="50000"/>
              </a:spcBef>
            </a:pPr>
            <a:r>
              <a:rPr lang="ar-SA" sz="2400" b="1" dirty="0"/>
              <a:t> أقوال وأفعال </a:t>
            </a:r>
            <a:r>
              <a:rPr lang="ar-SA" sz="2400" b="1" dirty="0" err="1"/>
              <a:t>وتقريرات</a:t>
            </a:r>
            <a:r>
              <a:rPr lang="ar-SA" sz="2800" b="1" dirty="0"/>
              <a:t> </a:t>
            </a:r>
            <a:endParaRPr lang="en-US" sz="2800" b="1" dirty="0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sz="7200" b="1" smtClean="0">
                <a:latin typeface="Arabic Typesetting" pitchFamily="66" charset="-78"/>
                <a:cs typeface="Mudir MT" pitchFamily="2" charset="-78"/>
              </a:rPr>
              <a:t>السنة</a:t>
            </a:r>
            <a:r>
              <a:rPr lang="ar-SA" sz="7200" b="1" smtClean="0"/>
              <a:t> </a:t>
            </a:r>
            <a:endParaRPr lang="en-US" sz="7200" b="1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ar-SA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>
            <a:off x="827088" y="2492375"/>
            <a:ext cx="7704137" cy="0"/>
          </a:xfrm>
          <a:prstGeom prst="line">
            <a:avLst/>
          </a:prstGeom>
          <a:noFill/>
          <a:ln w="9525">
            <a:solidFill>
              <a:srgbClr val="993366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>
            <a:off x="8532813" y="2492375"/>
            <a:ext cx="0" cy="504825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4500563" y="2492375"/>
            <a:ext cx="0" cy="504825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>
            <a:off x="827088" y="2492375"/>
            <a:ext cx="0" cy="504825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0184" name="Text Box 9"/>
          <p:cNvSpPr txBox="1">
            <a:spLocks noChangeArrowheads="1"/>
          </p:cNvSpPr>
          <p:nvPr/>
        </p:nvSpPr>
        <p:spPr bwMode="auto">
          <a:xfrm>
            <a:off x="7740650" y="3213100"/>
            <a:ext cx="12239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b="1">
                <a:cs typeface="Mudir MT" pitchFamily="2" charset="-78"/>
              </a:rPr>
              <a:t>قولية </a:t>
            </a:r>
            <a:endParaRPr lang="en-US" sz="2800" b="1">
              <a:cs typeface="Mudir MT" pitchFamily="2" charset="-78"/>
            </a:endParaRPr>
          </a:p>
        </p:txBody>
      </p:sp>
      <p:sp>
        <p:nvSpPr>
          <p:cNvPr id="50185" name="Text Box 10"/>
          <p:cNvSpPr txBox="1">
            <a:spLocks noChangeArrowheads="1"/>
          </p:cNvSpPr>
          <p:nvPr/>
        </p:nvSpPr>
        <p:spPr bwMode="auto">
          <a:xfrm>
            <a:off x="3851275" y="3213100"/>
            <a:ext cx="12239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b="1">
                <a:cs typeface="Mudir MT" pitchFamily="2" charset="-78"/>
              </a:rPr>
              <a:t>عملية </a:t>
            </a:r>
            <a:endParaRPr lang="en-US" sz="2800" b="1">
              <a:cs typeface="Mudir MT" pitchFamily="2" charset="-78"/>
            </a:endParaRPr>
          </a:p>
        </p:txBody>
      </p:sp>
      <p:sp>
        <p:nvSpPr>
          <p:cNvPr id="50186" name="Text Box 11"/>
          <p:cNvSpPr txBox="1">
            <a:spLocks noChangeArrowheads="1"/>
          </p:cNvSpPr>
          <p:nvPr/>
        </p:nvSpPr>
        <p:spPr bwMode="auto">
          <a:xfrm>
            <a:off x="179388" y="3213100"/>
            <a:ext cx="12239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b="1">
                <a:cs typeface="Mudir MT" pitchFamily="2" charset="-78"/>
              </a:rPr>
              <a:t>تقريرية </a:t>
            </a:r>
            <a:endParaRPr lang="en-US" sz="2800" b="1">
              <a:cs typeface="Mudir MT" pitchFamily="2" charset="-78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>
                <a:effectLst>
                  <a:outerShdw blurRad="38100" dist="38100" dir="2700000" algn="tl">
                    <a:srgbClr val="FFFFFF"/>
                  </a:outerShdw>
                </a:effectLst>
                <a:cs typeface="Mudir MT" pitchFamily="2" charset="-78"/>
              </a:rPr>
              <a:t>أحوال السنة مع القرآن </a:t>
            </a:r>
            <a:endParaRPr lang="en-US" b="1" smtClean="0">
              <a:effectLst>
                <a:outerShdw blurRad="38100" dist="38100" dir="2700000" algn="tl">
                  <a:srgbClr val="FFFFFF"/>
                </a:outerShdw>
              </a:effectLst>
              <a:cs typeface="Mudir MT" pitchFamily="2" charset="-78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ar-SA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827088" y="2492375"/>
            <a:ext cx="770413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>
            <a:off x="8532813" y="2492375"/>
            <a:ext cx="0" cy="504825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>
            <a:off x="4716463" y="2492375"/>
            <a:ext cx="0" cy="5048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1207" name="Line 7"/>
          <p:cNvSpPr>
            <a:spLocks noChangeShapeType="1"/>
          </p:cNvSpPr>
          <p:nvPr/>
        </p:nvSpPr>
        <p:spPr bwMode="auto">
          <a:xfrm>
            <a:off x="827088" y="2492375"/>
            <a:ext cx="0" cy="504825"/>
          </a:xfrm>
          <a:prstGeom prst="line">
            <a:avLst/>
          </a:prstGeom>
          <a:noFill/>
          <a:ln w="76200">
            <a:solidFill>
              <a:srgbClr val="CC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7740650" y="3213100"/>
            <a:ext cx="12239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b="1">
                <a:cs typeface="Mudir MT" pitchFamily="2" charset="-78"/>
              </a:rPr>
              <a:t>موافقة  </a:t>
            </a:r>
            <a:endParaRPr lang="en-US" sz="2800" b="1">
              <a:cs typeface="Mudir MT" pitchFamily="2" charset="-78"/>
            </a:endParaRPr>
          </a:p>
        </p:txBody>
      </p:sp>
      <p:sp>
        <p:nvSpPr>
          <p:cNvPr id="51209" name="Text Box 10"/>
          <p:cNvSpPr txBox="1">
            <a:spLocks noChangeArrowheads="1"/>
          </p:cNvSpPr>
          <p:nvPr/>
        </p:nvSpPr>
        <p:spPr bwMode="auto">
          <a:xfrm>
            <a:off x="3924300" y="3284538"/>
            <a:ext cx="16557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b="1">
                <a:cs typeface="Mudir MT" pitchFamily="2" charset="-78"/>
              </a:rPr>
              <a:t>بيان وتفسير   </a:t>
            </a:r>
            <a:endParaRPr lang="en-US" sz="2800" b="1">
              <a:cs typeface="Mudir MT" pitchFamily="2" charset="-78"/>
            </a:endParaRPr>
          </a:p>
        </p:txBody>
      </p:sp>
      <p:sp>
        <p:nvSpPr>
          <p:cNvPr id="51210" name="Text Box 12"/>
          <p:cNvSpPr txBox="1">
            <a:spLocks noChangeArrowheads="1"/>
          </p:cNvSpPr>
          <p:nvPr/>
        </p:nvSpPr>
        <p:spPr bwMode="auto">
          <a:xfrm>
            <a:off x="0" y="3284538"/>
            <a:ext cx="16557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b="1">
                <a:cs typeface="Mudir MT" pitchFamily="2" charset="-78"/>
              </a:rPr>
              <a:t>زائدة</a:t>
            </a:r>
            <a:endParaRPr lang="en-US" sz="2800" b="1">
              <a:cs typeface="Mudir MT" pitchFamily="2" charset="-78"/>
            </a:endParaRPr>
          </a:p>
        </p:txBody>
      </p:sp>
      <p:sp>
        <p:nvSpPr>
          <p:cNvPr id="51211" name="Text Box 13"/>
          <p:cNvSpPr txBox="1">
            <a:spLocks noChangeArrowheads="1"/>
          </p:cNvSpPr>
          <p:nvPr/>
        </p:nvSpPr>
        <p:spPr bwMode="auto">
          <a:xfrm>
            <a:off x="8604250" y="3068638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b="1"/>
              <a:t>1</a:t>
            </a:r>
            <a:endParaRPr lang="en-US" b="1"/>
          </a:p>
        </p:txBody>
      </p:sp>
      <p:sp>
        <p:nvSpPr>
          <p:cNvPr id="51212" name="Text Box 14"/>
          <p:cNvSpPr txBox="1">
            <a:spLocks noChangeArrowheads="1"/>
          </p:cNvSpPr>
          <p:nvPr/>
        </p:nvSpPr>
        <p:spPr bwMode="auto">
          <a:xfrm>
            <a:off x="4859338" y="2924175"/>
            <a:ext cx="288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b="1"/>
              <a:t>2</a:t>
            </a:r>
            <a:endParaRPr lang="en-US" b="1"/>
          </a:p>
        </p:txBody>
      </p:sp>
      <p:sp>
        <p:nvSpPr>
          <p:cNvPr id="51213" name="Text Box 15"/>
          <p:cNvSpPr txBox="1">
            <a:spLocks noChangeArrowheads="1"/>
          </p:cNvSpPr>
          <p:nvPr/>
        </p:nvSpPr>
        <p:spPr bwMode="auto">
          <a:xfrm>
            <a:off x="971550" y="2924175"/>
            <a:ext cx="288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b="1"/>
              <a:t>3</a:t>
            </a:r>
            <a:endParaRPr lang="en-US" b="1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b="0" dirty="0" smtClean="0">
                <a:solidFill>
                  <a:srgbClr val="FFFF00"/>
                </a:solidFill>
                <a:cs typeface="AL-Mateen" pitchFamily="2" charset="-78"/>
              </a:rPr>
              <a:t>المصادر الفرعية</a:t>
            </a:r>
            <a:r>
              <a:rPr lang="ar-SA" dirty="0" smtClean="0">
                <a:solidFill>
                  <a:srgbClr val="FFFF00"/>
                </a:solidFill>
                <a:cs typeface="AL-Mateen" pitchFamily="2" charset="-78"/>
              </a:rPr>
              <a:t> </a:t>
            </a:r>
            <a:endParaRPr lang="en-US" dirty="0" smtClean="0">
              <a:solidFill>
                <a:srgbClr val="FFFF00"/>
              </a:solidFill>
              <a:cs typeface="AL-Mateen" pitchFamily="2" charset="-78"/>
            </a:endParaRPr>
          </a:p>
        </p:txBody>
      </p:sp>
      <p:grpSp>
        <p:nvGrpSpPr>
          <p:cNvPr id="4" name="Organization Chart 24"/>
          <p:cNvGrpSpPr>
            <a:grpSpLocks noChangeAspect="1"/>
          </p:cNvGrpSpPr>
          <p:nvPr/>
        </p:nvGrpSpPr>
        <p:grpSpPr bwMode="auto">
          <a:xfrm>
            <a:off x="838200" y="2362200"/>
            <a:ext cx="7693025" cy="3724275"/>
            <a:chOff x="1134" y="1272"/>
            <a:chExt cx="4895" cy="720"/>
          </a:xfrm>
        </p:grpSpPr>
        <p:cxnSp>
          <p:nvCxnSpPr>
            <p:cNvPr id="2052" name="_s2052"/>
            <p:cNvCxnSpPr>
              <a:cxnSpLocks noChangeShapeType="1"/>
              <a:stCxn id="15" idx="0"/>
              <a:endCxn id="10" idx="2"/>
            </p:cNvCxnSpPr>
            <p:nvPr/>
          </p:nvCxnSpPr>
          <p:spPr bwMode="auto">
            <a:xfrm rot="5400000" flipH="1" flipV="1">
              <a:off x="2500" y="626"/>
              <a:ext cx="144" cy="2012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</p:cxnSp>
        <p:cxnSp>
          <p:nvCxnSpPr>
            <p:cNvPr id="2053" name="_s2053"/>
            <p:cNvCxnSpPr>
              <a:cxnSpLocks noChangeShapeType="1"/>
              <a:stCxn id="14" idx="0"/>
              <a:endCxn id="10" idx="2"/>
            </p:cNvCxnSpPr>
            <p:nvPr/>
          </p:nvCxnSpPr>
          <p:spPr bwMode="auto">
            <a:xfrm rot="5400000" flipH="1" flipV="1">
              <a:off x="3004" y="1130"/>
              <a:ext cx="144" cy="1004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</p:cxnSp>
        <p:cxnSp>
          <p:nvCxnSpPr>
            <p:cNvPr id="2054" name="_s2054"/>
            <p:cNvCxnSpPr>
              <a:cxnSpLocks noChangeShapeType="1"/>
              <a:stCxn id="13" idx="0"/>
              <a:endCxn id="10" idx="2"/>
            </p:cNvCxnSpPr>
            <p:nvPr/>
          </p:nvCxnSpPr>
          <p:spPr bwMode="auto">
            <a:xfrm rot="16200000" flipV="1">
              <a:off x="3507" y="1630"/>
              <a:ext cx="144" cy="3"/>
            </a:xfrm>
            <a:prstGeom prst="straightConnector1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</p:spPr>
        </p:cxnSp>
        <p:cxnSp>
          <p:nvCxnSpPr>
            <p:cNvPr id="2055" name="_s2055"/>
            <p:cNvCxnSpPr>
              <a:cxnSpLocks noChangeShapeType="1"/>
              <a:stCxn id="12" idx="0"/>
              <a:endCxn id="10" idx="2"/>
            </p:cNvCxnSpPr>
            <p:nvPr/>
          </p:nvCxnSpPr>
          <p:spPr bwMode="auto">
            <a:xfrm rot="16200000" flipV="1">
              <a:off x="4515" y="622"/>
              <a:ext cx="144" cy="2019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</p:cxnSp>
        <p:cxnSp>
          <p:nvCxnSpPr>
            <p:cNvPr id="2056" name="_s2056"/>
            <p:cNvCxnSpPr>
              <a:cxnSpLocks noChangeShapeType="1"/>
              <a:stCxn id="11" idx="0"/>
              <a:endCxn id="10" idx="2"/>
            </p:cNvCxnSpPr>
            <p:nvPr/>
          </p:nvCxnSpPr>
          <p:spPr bwMode="auto">
            <a:xfrm rot="16200000" flipV="1">
              <a:off x="4011" y="1126"/>
              <a:ext cx="144" cy="1011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</p:cxnSp>
        <p:sp>
          <p:nvSpPr>
            <p:cNvPr id="10" name="_s2057"/>
            <p:cNvSpPr>
              <a:spLocks noChangeArrowheads="1"/>
            </p:cNvSpPr>
            <p:nvPr/>
          </p:nvSpPr>
          <p:spPr bwMode="auto">
            <a:xfrm>
              <a:off x="3055" y="1272"/>
              <a:ext cx="1045" cy="288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2500" b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L-Mateen" pitchFamily="2" charset="-78"/>
                </a:rPr>
                <a:t>المصادر الفرعية </a:t>
              </a:r>
              <a:endParaRPr kumimoji="0" lang="en-US" sz="25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L-Mateen" pitchFamily="2" charset="-78"/>
              </a:endParaRPr>
            </a:p>
          </p:txBody>
        </p:sp>
        <p:sp>
          <p:nvSpPr>
            <p:cNvPr id="11" name="_s2058"/>
            <p:cNvSpPr>
              <a:spLocks noChangeArrowheads="1"/>
            </p:cNvSpPr>
            <p:nvPr/>
          </p:nvSpPr>
          <p:spPr bwMode="auto">
            <a:xfrm>
              <a:off x="4157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339966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2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Mudir MT" pitchFamily="2" charset="-78"/>
                </a:rPr>
                <a:t>القياس</a:t>
              </a:r>
              <a:r>
                <a:rPr kumimoji="0" lang="ar-S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_s2059"/>
            <p:cNvSpPr>
              <a:spLocks noChangeArrowheads="1"/>
            </p:cNvSpPr>
            <p:nvPr/>
          </p:nvSpPr>
          <p:spPr bwMode="auto">
            <a:xfrm>
              <a:off x="5165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2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Mudir MT" pitchFamily="2" charset="-78"/>
                </a:rPr>
                <a:t>   </a:t>
              </a:r>
              <a:r>
                <a:rPr kumimoji="0" lang="ar-SA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Mudir MT" pitchFamily="2" charset="-78"/>
                </a:rPr>
                <a:t>الإجماع</a:t>
              </a:r>
              <a:r>
                <a:rPr kumimoji="0" lang="ar-SA" sz="2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Mudir MT" pitchFamily="2" charset="-78"/>
                </a:rPr>
                <a:t> </a:t>
              </a:r>
              <a:r>
                <a:rPr kumimoji="0" lang="ar-SA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Mudir MT" pitchFamily="2" charset="-78"/>
                </a:rPr>
                <a:t>	</a:t>
              </a: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Mudir MT" pitchFamily="2" charset="-78"/>
              </a:endParaRPr>
            </a:p>
          </p:txBody>
        </p:sp>
        <p:sp>
          <p:nvSpPr>
            <p:cNvPr id="13" name="_s2060"/>
            <p:cNvSpPr>
              <a:spLocks noChangeArrowheads="1"/>
            </p:cNvSpPr>
            <p:nvPr/>
          </p:nvSpPr>
          <p:spPr bwMode="auto">
            <a:xfrm>
              <a:off x="3149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Mudir MT" pitchFamily="2" charset="-78"/>
                </a:rPr>
                <a:t>التاريخ الإسلامي </a:t>
              </a:r>
              <a:endParaRPr kumimoji="0" lang="en-US" sz="1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Mudir MT" pitchFamily="2" charset="-78"/>
              </a:endParaRPr>
            </a:p>
          </p:txBody>
        </p:sp>
        <p:sp>
          <p:nvSpPr>
            <p:cNvPr id="14" name="_s2061"/>
            <p:cNvSpPr>
              <a:spLocks noChangeArrowheads="1"/>
            </p:cNvSpPr>
            <p:nvPr/>
          </p:nvSpPr>
          <p:spPr bwMode="auto">
            <a:xfrm>
              <a:off x="2142" y="1704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993366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Mudir MT" pitchFamily="2" charset="-78"/>
                </a:rPr>
                <a:t>اللغة العربية </a:t>
              </a:r>
              <a:endParaRPr kumimoji="0" lang="en-US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Mudir MT" pitchFamily="2" charset="-78"/>
              </a:endParaRPr>
            </a:p>
          </p:txBody>
        </p:sp>
        <p:sp>
          <p:nvSpPr>
            <p:cNvPr id="15" name="_s2062"/>
            <p:cNvSpPr>
              <a:spLocks noChangeArrowheads="1"/>
            </p:cNvSpPr>
            <p:nvPr/>
          </p:nvSpPr>
          <p:spPr bwMode="auto">
            <a:xfrm>
              <a:off x="1134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80800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3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الخبرات الإنسانية النافعة </a:t>
              </a:r>
              <a:endParaRPr kumimoji="0" lang="en-US" sz="13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endParaRPr lang="ar-SA" sz="4000" b="1" smtClean="0">
              <a:cs typeface="Mudir MT" pitchFamily="2" charset="-78"/>
            </a:endParaRPr>
          </a:p>
          <a:p>
            <a:pPr algn="ctr" eaLnBrk="1" hangingPunct="1">
              <a:buFontTx/>
              <a:buNone/>
              <a:defRPr/>
            </a:pPr>
            <a:endParaRPr lang="ar-SA" sz="4000" b="1" smtClean="0">
              <a:cs typeface="Mudir MT" pitchFamily="2" charset="-78"/>
            </a:endParaRPr>
          </a:p>
          <a:p>
            <a:pPr algn="ctr" eaLnBrk="1" hangingPunct="1">
              <a:buFontTx/>
              <a:buNone/>
              <a:defRPr/>
            </a:pPr>
            <a:r>
              <a:rPr lang="ar-SA" sz="2800" smtClean="0"/>
              <a:t> </a:t>
            </a:r>
            <a:endParaRPr lang="en-US" sz="2800" smtClean="0"/>
          </a:p>
        </p:txBody>
      </p:sp>
      <p:grpSp>
        <p:nvGrpSpPr>
          <p:cNvPr id="4" name="Organization Chart 5"/>
          <p:cNvGrpSpPr>
            <a:grpSpLocks noChangeAspect="1"/>
          </p:cNvGrpSpPr>
          <p:nvPr/>
        </p:nvGrpSpPr>
        <p:grpSpPr bwMode="auto">
          <a:xfrm>
            <a:off x="323850" y="1600200"/>
            <a:ext cx="8569325" cy="4525963"/>
            <a:chOff x="1134" y="1272"/>
            <a:chExt cx="1872" cy="720"/>
          </a:xfrm>
        </p:grpSpPr>
        <p:cxnSp>
          <p:nvCxnSpPr>
            <p:cNvPr id="3076" name="_s3076"/>
            <p:cNvCxnSpPr>
              <a:cxnSpLocks noChangeShapeType="1"/>
              <a:stCxn id="9" idx="0"/>
              <a:endCxn id="7" idx="2"/>
            </p:cNvCxnSpPr>
            <p:nvPr/>
          </p:nvCxnSpPr>
          <p:spPr bwMode="auto">
            <a:xfrm rot="5400000" flipH="1">
              <a:off x="2250" y="1380"/>
              <a:ext cx="144" cy="504"/>
            </a:xfrm>
            <a:prstGeom prst="bentConnector3">
              <a:avLst>
                <a:gd name="adj1" fmla="val 12611"/>
              </a:avLst>
            </a:prstGeom>
            <a:noFill/>
            <a:ln w="79375">
              <a:solidFill>
                <a:schemeClr val="tx1"/>
              </a:solidFill>
              <a:miter lim="800000"/>
              <a:headEnd/>
              <a:tailEnd type="stealth" w="med" len="med"/>
            </a:ln>
          </p:spPr>
        </p:cxnSp>
        <p:cxnSp>
          <p:nvCxnSpPr>
            <p:cNvPr id="3077" name="_s3077"/>
            <p:cNvCxnSpPr>
              <a:cxnSpLocks noChangeShapeType="1"/>
              <a:stCxn id="8" idx="0"/>
              <a:endCxn id="7" idx="2"/>
            </p:cNvCxnSpPr>
            <p:nvPr/>
          </p:nvCxnSpPr>
          <p:spPr bwMode="auto">
            <a:xfrm rot="16200000">
              <a:off x="1746" y="1380"/>
              <a:ext cx="144" cy="504"/>
            </a:xfrm>
            <a:prstGeom prst="bentConnector3">
              <a:avLst>
                <a:gd name="adj1" fmla="val 12611"/>
              </a:avLst>
            </a:prstGeom>
            <a:noFill/>
            <a:ln w="85725">
              <a:solidFill>
                <a:schemeClr val="tx1"/>
              </a:solidFill>
              <a:miter lim="800000"/>
              <a:headEnd type="oval" w="med" len="med"/>
              <a:tailEnd type="triangle" w="med" len="med"/>
            </a:ln>
          </p:spPr>
        </p:cxnSp>
        <p:sp>
          <p:nvSpPr>
            <p:cNvPr id="7" name="_s3078"/>
            <p:cNvSpPr>
              <a:spLocks noChangeArrowheads="1"/>
            </p:cNvSpPr>
            <p:nvPr/>
          </p:nvSpPr>
          <p:spPr bwMode="auto">
            <a:xfrm>
              <a:off x="1638" y="1272"/>
              <a:ext cx="864" cy="28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4300" b="1" i="0" u="none" strike="noStrike" cap="none" normalizeH="0" baseline="0" dirty="0" smtClean="0">
                  <a:ln>
                    <a:noFill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/>
                  <a:latin typeface="Monotype Koufi" pitchFamily="2" charset="-78"/>
                  <a:ea typeface="Monotype Koufi" pitchFamily="2" charset="-78"/>
                  <a:cs typeface="Monotype Koufi" pitchFamily="2" charset="-78"/>
                </a:rPr>
                <a:t>التحديات التي تواجهها الثقافة الإسلامية</a:t>
              </a:r>
              <a:endParaRPr kumimoji="0" lang="en-US" sz="43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ea typeface="Monotype Koufi" pitchFamily="2" charset="-78"/>
                <a:cs typeface="Monotype Koufi" pitchFamily="2" charset="-78"/>
              </a:endParaRPr>
            </a:p>
          </p:txBody>
        </p:sp>
        <p:sp>
          <p:nvSpPr>
            <p:cNvPr id="8" name="_s3079"/>
            <p:cNvSpPr>
              <a:spLocks noChangeArrowheads="1"/>
            </p:cNvSpPr>
            <p:nvPr/>
          </p:nvSpPr>
          <p:spPr bwMode="auto">
            <a:xfrm>
              <a:off x="1134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3400" b="1" i="0" u="none" strike="noStrike" cap="none" normalizeH="0" baseline="0" smtClean="0">
                  <a:ln>
                    <a:noFill/>
                  </a:ln>
                  <a:solidFill>
                    <a:srgbClr val="CCFB1F"/>
                  </a:solidFill>
                  <a:effectLst/>
                  <a:latin typeface="Arial" pitchFamily="34" charset="0"/>
                  <a:cs typeface="Arial" pitchFamily="34" charset="0"/>
                </a:rPr>
                <a:t>الغزو الفكري </a:t>
              </a:r>
              <a:endParaRPr kumimoji="0" lang="en-US" sz="3400" b="1" i="0" u="none" strike="noStrike" cap="none" normalizeH="0" baseline="0" smtClean="0">
                <a:ln>
                  <a:noFill/>
                </a:ln>
                <a:solidFill>
                  <a:srgbClr val="CCFB1F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_s3080"/>
            <p:cNvSpPr>
              <a:spLocks noChangeArrowheads="1"/>
            </p:cNvSpPr>
            <p:nvPr/>
          </p:nvSpPr>
          <p:spPr bwMode="auto">
            <a:xfrm>
              <a:off x="2142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34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الغزو العسكري </a:t>
              </a:r>
              <a:endParaRPr kumimoji="0" lang="en-US" sz="34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0" dirty="0" smtClean="0">
                <a:solidFill>
                  <a:srgbClr val="FFFF00"/>
                </a:solidFill>
                <a:cs typeface="AL-Mateen" pitchFamily="2" charset="-78"/>
              </a:rPr>
              <a:t>أولاً : الغزو العسكري</a:t>
            </a:r>
            <a:r>
              <a:rPr lang="ar-SA" sz="4000" dirty="0" smtClean="0">
                <a:solidFill>
                  <a:srgbClr val="FFFF00"/>
                </a:solidFill>
                <a:cs typeface="AL-Mateen" pitchFamily="2" charset="-78"/>
              </a:rPr>
              <a:t> </a:t>
            </a:r>
            <a:endParaRPr lang="en-US" sz="4000" dirty="0" smtClean="0">
              <a:solidFill>
                <a:srgbClr val="FFFF00"/>
              </a:solidFill>
              <a:cs typeface="AL-Mateen" pitchFamily="2" charset="-78"/>
            </a:endParaRPr>
          </a:p>
        </p:txBody>
      </p:sp>
      <p:graphicFrame>
        <p:nvGraphicFramePr>
          <p:cNvPr id="4098" name="Diagram 5"/>
          <p:cNvGraphicFramePr>
            <a:graphicFrameLocks/>
          </p:cNvGraphicFramePr>
          <p:nvPr>
            <p:ph idx="1"/>
          </p:nvPr>
        </p:nvGraphicFramePr>
        <p:xfrm>
          <a:off x="457200" y="1600200"/>
          <a:ext cx="8229600" cy="3844925"/>
        </p:xfrm>
        <a:graphic>
          <a:graphicData uri="http://schemas.openxmlformats.org/drawingml/2006/compatibility">
            <com:legacyDrawing xmlns:com="http://schemas.openxmlformats.org/drawingml/2006/compatibility" spid="_x0000_s4098"/>
          </a:graphicData>
        </a:graphic>
      </p:graphicFrame>
      <p:sp>
        <p:nvSpPr>
          <p:cNvPr id="4107" name="Text Box 14"/>
          <p:cNvSpPr txBox="1">
            <a:spLocks noChangeArrowheads="1"/>
          </p:cNvSpPr>
          <p:nvPr/>
        </p:nvSpPr>
        <p:spPr bwMode="auto">
          <a:xfrm>
            <a:off x="611188" y="5661025"/>
            <a:ext cx="7848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/>
              <a:t>الغزو الشيوعي </a:t>
            </a:r>
            <a:endParaRPr lang="en-US" sz="3200" b="1"/>
          </a:p>
        </p:txBody>
      </p:sp>
      <p:sp>
        <p:nvSpPr>
          <p:cNvPr id="4108" name="Line 15"/>
          <p:cNvSpPr>
            <a:spLocks noChangeShapeType="1"/>
          </p:cNvSpPr>
          <p:nvPr/>
        </p:nvSpPr>
        <p:spPr bwMode="auto">
          <a:xfrm flipH="1">
            <a:off x="3203575" y="6021388"/>
            <a:ext cx="30241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109" name="Text Box 16"/>
          <p:cNvSpPr txBox="1">
            <a:spLocks noChangeArrowheads="1"/>
          </p:cNvSpPr>
          <p:nvPr/>
        </p:nvSpPr>
        <p:spPr bwMode="auto">
          <a:xfrm>
            <a:off x="395288" y="5805488"/>
            <a:ext cx="2663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>
                <a:cs typeface="Mudir MT" pitchFamily="2" charset="-78"/>
              </a:rPr>
              <a:t>الجهات الصهيونية </a:t>
            </a:r>
            <a:endParaRPr lang="en-US" sz="2400" b="1">
              <a:cs typeface="Mudir MT" pitchFamily="2" charset="-78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z="5400" b="0" dirty="0" smtClean="0">
                <a:solidFill>
                  <a:srgbClr val="FF0000"/>
                </a:solidFill>
                <a:cs typeface="AL-Battar" pitchFamily="2" charset="-78"/>
              </a:rPr>
              <a:t>معنى الثقافة عند الغرب </a:t>
            </a:r>
            <a:endParaRPr lang="en-US" sz="5400" b="0" dirty="0" smtClean="0">
              <a:solidFill>
                <a:srgbClr val="FF0000"/>
              </a:solidFill>
              <a:cs typeface="AL-Battar" pitchFamily="2" charset="-78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ar-SA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ar-SA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36868" name="Text Box 20"/>
          <p:cNvSpPr txBox="1">
            <a:spLocks noChangeArrowheads="1"/>
          </p:cNvSpPr>
          <p:nvPr/>
        </p:nvSpPr>
        <p:spPr bwMode="auto">
          <a:xfrm>
            <a:off x="5003800" y="2349500"/>
            <a:ext cx="360045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 b="1">
                <a:cs typeface="Mudir MT" pitchFamily="2" charset="-78"/>
              </a:rPr>
              <a:t>فلاحة الأرض وتنمية محصولاتها </a:t>
            </a:r>
          </a:p>
          <a:p>
            <a:pPr algn="ctr">
              <a:spcBef>
                <a:spcPct val="50000"/>
              </a:spcBef>
            </a:pPr>
            <a:r>
              <a:rPr lang="ar-SA" sz="2400" b="1">
                <a:cs typeface="Mudir MT" pitchFamily="2" charset="-78"/>
              </a:rPr>
              <a:t>( معنى حسي  ) </a:t>
            </a:r>
            <a:endParaRPr lang="en-US" sz="2400" b="1">
              <a:cs typeface="Mudir MT" pitchFamily="2" charset="-78"/>
            </a:endParaRPr>
          </a:p>
        </p:txBody>
      </p:sp>
      <p:sp>
        <p:nvSpPr>
          <p:cNvPr id="36869" name="Line 21"/>
          <p:cNvSpPr>
            <a:spLocks noChangeShapeType="1"/>
          </p:cNvSpPr>
          <p:nvPr/>
        </p:nvSpPr>
        <p:spPr bwMode="auto">
          <a:xfrm flipH="1" flipV="1">
            <a:off x="3995738" y="2708275"/>
            <a:ext cx="863600" cy="0"/>
          </a:xfrm>
          <a:prstGeom prst="line">
            <a:avLst/>
          </a:prstGeom>
          <a:noFill/>
          <a:ln w="76200">
            <a:solidFill>
              <a:srgbClr val="FF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6870" name="Text Box 22"/>
          <p:cNvSpPr txBox="1">
            <a:spLocks noChangeArrowheads="1"/>
          </p:cNvSpPr>
          <p:nvPr/>
        </p:nvSpPr>
        <p:spPr bwMode="auto">
          <a:xfrm>
            <a:off x="395288" y="2420938"/>
            <a:ext cx="360045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 b="1">
                <a:cs typeface="Mudir MT" pitchFamily="2" charset="-78"/>
              </a:rPr>
              <a:t>تنمية العقل والذوق والأدب </a:t>
            </a:r>
          </a:p>
          <a:p>
            <a:pPr algn="ctr">
              <a:spcBef>
                <a:spcPct val="50000"/>
              </a:spcBef>
            </a:pPr>
            <a:r>
              <a:rPr lang="ar-SA" sz="2400" b="1">
                <a:cs typeface="Mudir MT" pitchFamily="2" charset="-78"/>
              </a:rPr>
              <a:t>( معنى معنوي ) </a:t>
            </a:r>
            <a:endParaRPr lang="en-US" sz="2400" b="1">
              <a:cs typeface="Mudir MT" pitchFamily="2" charset="-78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dirty="0" smtClean="0">
                <a:solidFill>
                  <a:srgbClr val="FFFF00"/>
                </a:solidFill>
                <a:cs typeface="AL-Mateen" pitchFamily="2" charset="-78"/>
              </a:rPr>
              <a:t>ثانياً الغزو الفكري </a:t>
            </a:r>
            <a:endParaRPr lang="en-US" dirty="0" smtClean="0">
              <a:solidFill>
                <a:srgbClr val="FFFF00"/>
              </a:solidFill>
              <a:cs typeface="AL-Mateen" pitchFamily="2" charset="-78"/>
            </a:endParaRPr>
          </a:p>
        </p:txBody>
      </p:sp>
      <p:grpSp>
        <p:nvGrpSpPr>
          <p:cNvPr id="4" name="Organization Chart 6"/>
          <p:cNvGrpSpPr>
            <a:grpSpLocks noChangeAspect="1"/>
          </p:cNvGrpSpPr>
          <p:nvPr/>
        </p:nvGrpSpPr>
        <p:grpSpPr bwMode="auto">
          <a:xfrm>
            <a:off x="457200" y="1600200"/>
            <a:ext cx="8229600" cy="4530725"/>
            <a:chOff x="1134" y="1272"/>
            <a:chExt cx="3888" cy="720"/>
          </a:xfrm>
        </p:grpSpPr>
        <p:cxnSp>
          <p:nvCxnSpPr>
            <p:cNvPr id="5124" name="_s5124"/>
            <p:cNvCxnSpPr>
              <a:cxnSpLocks noChangeShapeType="1"/>
              <a:stCxn id="13" idx="0"/>
              <a:endCxn id="9" idx="2"/>
            </p:cNvCxnSpPr>
            <p:nvPr/>
          </p:nvCxnSpPr>
          <p:spPr bwMode="auto">
            <a:xfrm rot="16200000">
              <a:off x="2754" y="1380"/>
              <a:ext cx="144" cy="504"/>
            </a:xfrm>
            <a:prstGeom prst="bentConnector3">
              <a:avLst>
                <a:gd name="adj1" fmla="val 1263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5125" name="_s5125"/>
            <p:cNvCxnSpPr>
              <a:cxnSpLocks noChangeShapeType="1"/>
              <a:stCxn id="12" idx="0"/>
              <a:endCxn id="9" idx="2"/>
            </p:cNvCxnSpPr>
            <p:nvPr/>
          </p:nvCxnSpPr>
          <p:spPr bwMode="auto">
            <a:xfrm rot="5400000" flipH="1">
              <a:off x="3762" y="876"/>
              <a:ext cx="144" cy="1512"/>
            </a:xfrm>
            <a:prstGeom prst="bentConnector3">
              <a:avLst>
                <a:gd name="adj1" fmla="val 12630"/>
              </a:avLst>
            </a:prstGeom>
            <a:noFill/>
            <a:ln w="123825">
              <a:solidFill>
                <a:schemeClr val="tx1"/>
              </a:solidFill>
              <a:miter lim="800000"/>
              <a:headEnd/>
              <a:tailEnd type="diamond" w="med" len="med"/>
            </a:ln>
          </p:spPr>
        </p:cxnSp>
        <p:cxnSp>
          <p:nvCxnSpPr>
            <p:cNvPr id="5126" name="_s5126"/>
            <p:cNvCxnSpPr>
              <a:cxnSpLocks noChangeShapeType="1"/>
              <a:stCxn id="11" idx="0"/>
              <a:endCxn id="9" idx="2"/>
            </p:cNvCxnSpPr>
            <p:nvPr/>
          </p:nvCxnSpPr>
          <p:spPr bwMode="auto">
            <a:xfrm rot="5400000" flipH="1">
              <a:off x="3258" y="1380"/>
              <a:ext cx="144" cy="504"/>
            </a:xfrm>
            <a:prstGeom prst="bentConnector3">
              <a:avLst>
                <a:gd name="adj1" fmla="val 12630"/>
              </a:avLst>
            </a:prstGeom>
            <a:noFill/>
            <a:ln w="111125">
              <a:solidFill>
                <a:schemeClr val="tx1"/>
              </a:solidFill>
              <a:miter lim="800000"/>
              <a:headEnd/>
              <a:tailEnd type="diamond" w="med" len="med"/>
            </a:ln>
          </p:spPr>
        </p:cxnSp>
        <p:cxnSp>
          <p:nvCxnSpPr>
            <p:cNvPr id="5127" name="_s5127"/>
            <p:cNvCxnSpPr>
              <a:cxnSpLocks noChangeShapeType="1"/>
              <a:stCxn id="10" idx="0"/>
              <a:endCxn id="9" idx="2"/>
            </p:cNvCxnSpPr>
            <p:nvPr/>
          </p:nvCxnSpPr>
          <p:spPr bwMode="auto">
            <a:xfrm rot="16200000">
              <a:off x="2250" y="876"/>
              <a:ext cx="144" cy="1512"/>
            </a:xfrm>
            <a:prstGeom prst="bentConnector3">
              <a:avLst>
                <a:gd name="adj1" fmla="val 12630"/>
              </a:avLst>
            </a:prstGeom>
            <a:noFill/>
            <a:ln w="101600">
              <a:solidFill>
                <a:schemeClr val="tx1"/>
              </a:solidFill>
              <a:miter lim="800000"/>
              <a:headEnd/>
              <a:tailEnd type="diamond" w="med" len="med"/>
            </a:ln>
          </p:spPr>
        </p:cxnSp>
        <p:sp>
          <p:nvSpPr>
            <p:cNvPr id="9" name="_s5128"/>
            <p:cNvSpPr>
              <a:spLocks noChangeArrowheads="1"/>
            </p:cNvSpPr>
            <p:nvPr/>
          </p:nvSpPr>
          <p:spPr bwMode="auto">
            <a:xfrm>
              <a:off x="2646" y="1272"/>
              <a:ext cx="864" cy="28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3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Mudir MT" pitchFamily="2" charset="-78"/>
                </a:rPr>
                <a:t>وسائل الغزو الفكري </a:t>
              </a:r>
              <a:endParaRPr kumimoji="0" lang="en-US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Mudir MT" pitchFamily="2" charset="-78"/>
              </a:endParaRPr>
            </a:p>
          </p:txBody>
        </p:sp>
        <p:sp>
          <p:nvSpPr>
            <p:cNvPr id="10" name="_s5129"/>
            <p:cNvSpPr>
              <a:spLocks noChangeArrowheads="1"/>
            </p:cNvSpPr>
            <p:nvPr/>
          </p:nvSpPr>
          <p:spPr bwMode="auto">
            <a:xfrm>
              <a:off x="1134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9933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4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التغريب</a:t>
              </a:r>
              <a:r>
                <a:rPr kumimoji="0" lang="ar-SA" sz="15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 </a:t>
              </a:r>
              <a:endParaRPr kumimoji="0" lang="en-US" sz="1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_s5130"/>
            <p:cNvSpPr>
              <a:spLocks noChangeArrowheads="1"/>
            </p:cNvSpPr>
            <p:nvPr/>
          </p:nvSpPr>
          <p:spPr bwMode="auto">
            <a:xfrm>
              <a:off x="3150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33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الاستشراق</a:t>
              </a:r>
              <a:r>
                <a:rPr kumimoji="0" lang="ar-SA" sz="15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_s5131"/>
            <p:cNvSpPr>
              <a:spLocks noChangeArrowheads="1"/>
            </p:cNvSpPr>
            <p:nvPr/>
          </p:nvSpPr>
          <p:spPr bwMode="auto">
            <a:xfrm>
              <a:off x="4158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37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الإعلام </a:t>
              </a:r>
              <a:endParaRPr kumimoji="0" lang="en-US" sz="3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_s5132"/>
            <p:cNvSpPr>
              <a:spLocks noChangeArrowheads="1"/>
            </p:cNvSpPr>
            <p:nvPr/>
          </p:nvSpPr>
          <p:spPr bwMode="auto">
            <a:xfrm>
              <a:off x="2142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3700" b="1" i="0" u="none" strike="noStrike" cap="none" normalizeH="0" baseline="0" dirty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التنصير</a:t>
              </a:r>
              <a:r>
                <a:rPr kumimoji="0" lang="ar-SA" sz="1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rganization Chart 5"/>
          <p:cNvGrpSpPr>
            <a:grpSpLocks noChangeAspect="1"/>
          </p:cNvGrpSpPr>
          <p:nvPr/>
        </p:nvGrpSpPr>
        <p:grpSpPr bwMode="auto">
          <a:xfrm>
            <a:off x="1093817" y="857232"/>
            <a:ext cx="7693025" cy="3724275"/>
            <a:chOff x="1134" y="1272"/>
            <a:chExt cx="4895" cy="720"/>
          </a:xfrm>
        </p:grpSpPr>
        <p:cxnSp>
          <p:nvCxnSpPr>
            <p:cNvPr id="6148" name="_s6148"/>
            <p:cNvCxnSpPr>
              <a:cxnSpLocks noChangeShapeType="1"/>
              <a:stCxn id="14" idx="0"/>
              <a:endCxn id="9" idx="2"/>
            </p:cNvCxnSpPr>
            <p:nvPr/>
          </p:nvCxnSpPr>
          <p:spPr bwMode="auto">
            <a:xfrm rot="16200000">
              <a:off x="3006" y="1127"/>
              <a:ext cx="144" cy="1009"/>
            </a:xfrm>
            <a:prstGeom prst="bentConnector3">
              <a:avLst>
                <a:gd name="adj1" fmla="val 15319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149" name="_s6149"/>
            <p:cNvCxnSpPr>
              <a:cxnSpLocks noChangeShapeType="1"/>
              <a:stCxn id="13" idx="0"/>
              <a:endCxn id="9" idx="2"/>
            </p:cNvCxnSpPr>
            <p:nvPr/>
          </p:nvCxnSpPr>
          <p:spPr bwMode="auto">
            <a:xfrm rot="16200000">
              <a:off x="3511" y="1631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150" name="_s6150"/>
            <p:cNvCxnSpPr>
              <a:cxnSpLocks noChangeShapeType="1"/>
              <a:stCxn id="12" idx="0"/>
              <a:endCxn id="9" idx="2"/>
            </p:cNvCxnSpPr>
            <p:nvPr/>
          </p:nvCxnSpPr>
          <p:spPr bwMode="auto">
            <a:xfrm rot="5400000" flipH="1">
              <a:off x="4518" y="624"/>
              <a:ext cx="144" cy="2016"/>
            </a:xfrm>
            <a:prstGeom prst="bentConnector3">
              <a:avLst>
                <a:gd name="adj1" fmla="val 15319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151" name="_s6151"/>
            <p:cNvCxnSpPr>
              <a:cxnSpLocks noChangeShapeType="1"/>
              <a:stCxn id="11" idx="0"/>
              <a:endCxn id="9" idx="2"/>
            </p:cNvCxnSpPr>
            <p:nvPr/>
          </p:nvCxnSpPr>
          <p:spPr bwMode="auto">
            <a:xfrm rot="5400000" flipH="1">
              <a:off x="4014" y="1128"/>
              <a:ext cx="144" cy="1008"/>
            </a:xfrm>
            <a:prstGeom prst="bentConnector3">
              <a:avLst>
                <a:gd name="adj1" fmla="val 15319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6152" name="_s6152"/>
            <p:cNvCxnSpPr>
              <a:cxnSpLocks noChangeShapeType="1"/>
              <a:stCxn id="10" idx="0"/>
              <a:endCxn id="9" idx="2"/>
            </p:cNvCxnSpPr>
            <p:nvPr/>
          </p:nvCxnSpPr>
          <p:spPr bwMode="auto">
            <a:xfrm rot="16200000">
              <a:off x="2502" y="624"/>
              <a:ext cx="144" cy="2016"/>
            </a:xfrm>
            <a:prstGeom prst="bentConnector3">
              <a:avLst>
                <a:gd name="adj1" fmla="val 15319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9" name="_s6153"/>
            <p:cNvSpPr>
              <a:spLocks noChangeArrowheads="1"/>
            </p:cNvSpPr>
            <p:nvPr/>
          </p:nvSpPr>
          <p:spPr bwMode="auto">
            <a:xfrm>
              <a:off x="3149" y="1272"/>
              <a:ext cx="864" cy="28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Mudir MT" pitchFamily="2" charset="-78"/>
                </a:rPr>
                <a:t>آثار التحديات التي تواجه الثقافة الإسلامية </a:t>
              </a:r>
              <a:endParaRPr kumimoji="0" lang="en-US" sz="3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Mudir MT" pitchFamily="2" charset="-78"/>
              </a:endParaRPr>
            </a:p>
          </p:txBody>
        </p:sp>
        <p:sp>
          <p:nvSpPr>
            <p:cNvPr id="10" name="_s6154"/>
            <p:cNvSpPr>
              <a:spLocks noChangeArrowheads="1"/>
            </p:cNvSpPr>
            <p:nvPr/>
          </p:nvSpPr>
          <p:spPr bwMode="auto">
            <a:xfrm>
              <a:off x="1134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33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المرأة</a:t>
              </a:r>
              <a:r>
                <a:rPr kumimoji="0" lang="ar-S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_s6155"/>
            <p:cNvSpPr>
              <a:spLocks noChangeArrowheads="1"/>
            </p:cNvSpPr>
            <p:nvPr/>
          </p:nvSpPr>
          <p:spPr bwMode="auto">
            <a:xfrm>
              <a:off x="4157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6666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33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المسلمين</a:t>
              </a:r>
              <a:r>
                <a:rPr kumimoji="0" lang="ar-SA" sz="33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33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_s6156"/>
            <p:cNvSpPr>
              <a:spLocks noChangeArrowheads="1"/>
            </p:cNvSpPr>
            <p:nvPr/>
          </p:nvSpPr>
          <p:spPr bwMode="auto">
            <a:xfrm>
              <a:off x="5165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37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الإسلام</a:t>
              </a:r>
              <a:r>
                <a:rPr kumimoji="0" lang="ar-SA" sz="11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_s6157"/>
            <p:cNvSpPr>
              <a:spLocks noChangeArrowheads="1"/>
            </p:cNvSpPr>
            <p:nvPr/>
          </p:nvSpPr>
          <p:spPr bwMode="auto">
            <a:xfrm>
              <a:off x="3149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37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اللغة</a:t>
              </a:r>
              <a:r>
                <a:rPr kumimoji="0" lang="ar-S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_s6158"/>
            <p:cNvSpPr>
              <a:spLocks noChangeArrowheads="1"/>
            </p:cNvSpPr>
            <p:nvPr/>
          </p:nvSpPr>
          <p:spPr bwMode="auto">
            <a:xfrm>
              <a:off x="2142" y="1704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33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التعليم</a:t>
              </a:r>
              <a:r>
                <a:rPr kumimoji="0" lang="ar-SA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rganization Chart 5"/>
          <p:cNvGrpSpPr>
            <a:grpSpLocks noChangeAspect="1"/>
          </p:cNvGrpSpPr>
          <p:nvPr/>
        </p:nvGrpSpPr>
        <p:grpSpPr bwMode="auto">
          <a:xfrm>
            <a:off x="1071538" y="928670"/>
            <a:ext cx="7693025" cy="3724275"/>
            <a:chOff x="1134" y="1272"/>
            <a:chExt cx="3888" cy="720"/>
          </a:xfrm>
        </p:grpSpPr>
        <p:cxnSp>
          <p:nvCxnSpPr>
            <p:cNvPr id="7172" name="_s7172"/>
            <p:cNvCxnSpPr>
              <a:cxnSpLocks noChangeShapeType="1"/>
              <a:stCxn id="13" idx="0"/>
              <a:endCxn id="9" idx="2"/>
            </p:cNvCxnSpPr>
            <p:nvPr/>
          </p:nvCxnSpPr>
          <p:spPr bwMode="auto">
            <a:xfrm rot="5400000" flipH="1">
              <a:off x="3259" y="1379"/>
              <a:ext cx="144" cy="505"/>
            </a:xfrm>
            <a:prstGeom prst="bentConnector3">
              <a:avLst>
                <a:gd name="adj1" fmla="val 15319"/>
              </a:avLst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</p:cxnSp>
        <p:cxnSp>
          <p:nvCxnSpPr>
            <p:cNvPr id="7173" name="_s7173"/>
            <p:cNvCxnSpPr>
              <a:cxnSpLocks noChangeShapeType="1"/>
              <a:stCxn id="12" idx="0"/>
              <a:endCxn id="9" idx="2"/>
            </p:cNvCxnSpPr>
            <p:nvPr/>
          </p:nvCxnSpPr>
          <p:spPr bwMode="auto">
            <a:xfrm rot="5400000" flipH="1">
              <a:off x="3762" y="876"/>
              <a:ext cx="144" cy="1512"/>
            </a:xfrm>
            <a:prstGeom prst="bentConnector3">
              <a:avLst>
                <a:gd name="adj1" fmla="val 15319"/>
              </a:avLst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</p:cxnSp>
        <p:cxnSp>
          <p:nvCxnSpPr>
            <p:cNvPr id="7174" name="_s7174"/>
            <p:cNvCxnSpPr>
              <a:cxnSpLocks noChangeShapeType="1"/>
              <a:stCxn id="11" idx="0"/>
              <a:endCxn id="9" idx="2"/>
            </p:cNvCxnSpPr>
            <p:nvPr/>
          </p:nvCxnSpPr>
          <p:spPr bwMode="auto">
            <a:xfrm rot="16200000">
              <a:off x="2754" y="1380"/>
              <a:ext cx="144" cy="504"/>
            </a:xfrm>
            <a:prstGeom prst="bentConnector3">
              <a:avLst>
                <a:gd name="adj1" fmla="val 15319"/>
              </a:avLst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</p:cxnSp>
        <p:cxnSp>
          <p:nvCxnSpPr>
            <p:cNvPr id="7175" name="_s7175"/>
            <p:cNvCxnSpPr>
              <a:cxnSpLocks noChangeShapeType="1"/>
              <a:stCxn id="10" idx="0"/>
              <a:endCxn id="9" idx="2"/>
            </p:cNvCxnSpPr>
            <p:nvPr/>
          </p:nvCxnSpPr>
          <p:spPr bwMode="auto">
            <a:xfrm rot="16200000">
              <a:off x="2250" y="876"/>
              <a:ext cx="144" cy="1512"/>
            </a:xfrm>
            <a:prstGeom prst="bentConnector3">
              <a:avLst>
                <a:gd name="adj1" fmla="val 15319"/>
              </a:avLst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</p:cxnSp>
        <p:sp>
          <p:nvSpPr>
            <p:cNvPr id="9" name="_s7176"/>
            <p:cNvSpPr>
              <a:spLocks noChangeArrowheads="1"/>
            </p:cNvSpPr>
            <p:nvPr/>
          </p:nvSpPr>
          <p:spPr bwMode="auto">
            <a:xfrm>
              <a:off x="2646" y="1272"/>
              <a:ext cx="864" cy="28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25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Mudir MT" pitchFamily="2" charset="-78"/>
                </a:rPr>
                <a:t>موقف المسلم من الثقافات الأخرى </a:t>
              </a:r>
              <a:endParaRPr kumimoji="0" lang="en-US" sz="25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Mudir MT" pitchFamily="2" charset="-78"/>
              </a:endParaRPr>
            </a:p>
          </p:txBody>
        </p:sp>
        <p:sp>
          <p:nvSpPr>
            <p:cNvPr id="10" name="_s7177"/>
            <p:cNvSpPr>
              <a:spLocks noChangeArrowheads="1"/>
            </p:cNvSpPr>
            <p:nvPr/>
          </p:nvSpPr>
          <p:spPr bwMode="auto">
            <a:xfrm>
              <a:off x="1134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00B05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2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" pitchFamily="34" charset="0"/>
                  <a:cs typeface="Mudir MT" pitchFamily="2" charset="-78"/>
                </a:rPr>
                <a:t>الاتجاه الايجابي </a:t>
              </a:r>
              <a:endPara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Mudir MT" pitchFamily="2" charset="-78"/>
              </a:endParaRPr>
            </a:p>
          </p:txBody>
        </p:sp>
        <p:sp>
          <p:nvSpPr>
            <p:cNvPr id="11" name="_s7178"/>
            <p:cNvSpPr>
              <a:spLocks noChangeArrowheads="1"/>
            </p:cNvSpPr>
            <p:nvPr/>
          </p:nvSpPr>
          <p:spPr bwMode="auto">
            <a:xfrm>
              <a:off x="2142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2000" b="1" i="0" u="none" strike="noStrike" cap="none" normalizeH="0" baseline="0" dirty="0" smtClean="0">
                  <a:ln>
                    <a:noFill/>
                  </a:ln>
                  <a:solidFill>
                    <a:srgbClr val="00B0F0"/>
                  </a:solidFill>
                  <a:effectLst/>
                  <a:latin typeface="Arial" pitchFamily="34" charset="0"/>
                  <a:cs typeface="Mudir MT" pitchFamily="2" charset="-78"/>
                </a:rPr>
                <a:t>الاتجاه التوفيقي </a:t>
              </a: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cs typeface="Mudir MT" pitchFamily="2" charset="-78"/>
              </a:endParaRPr>
            </a:p>
          </p:txBody>
        </p:sp>
        <p:sp>
          <p:nvSpPr>
            <p:cNvPr id="12" name="_s7179"/>
            <p:cNvSpPr>
              <a:spLocks noChangeArrowheads="1"/>
            </p:cNvSpPr>
            <p:nvPr/>
          </p:nvSpPr>
          <p:spPr bwMode="auto">
            <a:xfrm>
              <a:off x="4158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95000"/>
                      <a:lumOff val="5000"/>
                    </a:schemeClr>
                  </a:solidFill>
                  <a:effectLst/>
                  <a:latin typeface="Arial" pitchFamily="34" charset="0"/>
                  <a:cs typeface="Mudir MT" pitchFamily="2" charset="-78"/>
                </a:rPr>
                <a:t>الاتجاه السلبي </a:t>
              </a:r>
              <a:endPara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cs typeface="Mudir MT" pitchFamily="2" charset="-78"/>
              </a:endParaRPr>
            </a:p>
          </p:txBody>
        </p:sp>
        <p:sp>
          <p:nvSpPr>
            <p:cNvPr id="13" name="_s7180"/>
            <p:cNvSpPr>
              <a:spLocks noChangeArrowheads="1"/>
            </p:cNvSpPr>
            <p:nvPr/>
          </p:nvSpPr>
          <p:spPr bwMode="auto">
            <a:xfrm>
              <a:off x="3150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2400" b="1" i="0" u="none" strike="noStrike" cap="none" normalizeH="0" baseline="0" dirty="0" smtClean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latin typeface="Arial" pitchFamily="34" charset="0"/>
                  <a:cs typeface="Mudir MT" pitchFamily="2" charset="-78"/>
                </a:rPr>
                <a:t>الاتجاه التغريبي </a:t>
              </a:r>
              <a:endPara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itchFamily="34" charset="0"/>
                <a:cs typeface="Mudir MT" pitchFamily="2" charset="-78"/>
              </a:endParaRPr>
            </a:p>
          </p:txBody>
        </p:sp>
      </p:grp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smtClean="0">
                <a:cs typeface="Mudir MT" pitchFamily="2" charset="-78"/>
              </a:rPr>
              <a:t>ب- تعريف الثقافة في الاصطلاح</a:t>
            </a:r>
            <a:r>
              <a:rPr lang="ar-SA" smtClean="0"/>
              <a:t> </a:t>
            </a:r>
            <a:endParaRPr lang="en-US" smtClean="0"/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 eaLnBrk="1" hangingPunct="1">
              <a:buFont typeface="Wingdings" pitchFamily="2" charset="2"/>
              <a:buNone/>
              <a:defRPr/>
            </a:pPr>
            <a:r>
              <a:rPr lang="ar-SA" sz="4800" b="1" dirty="0" smtClean="0">
                <a:cs typeface="Mudir MT" pitchFamily="2" charset="-78"/>
              </a:rPr>
              <a:t>    </a:t>
            </a:r>
            <a:r>
              <a:rPr lang="ar-SA" sz="5400" dirty="0" smtClean="0">
                <a:cs typeface="Akhbar MT" pitchFamily="2" charset="-78"/>
              </a:rPr>
              <a:t>هي جملة العلوم والمعارف والفنون التي يطلب العلم </a:t>
            </a:r>
            <a:r>
              <a:rPr lang="ar-SA" sz="5400" dirty="0" err="1" smtClean="0">
                <a:cs typeface="Akhbar MT" pitchFamily="2" charset="-78"/>
              </a:rPr>
              <a:t>بها</a:t>
            </a:r>
            <a:r>
              <a:rPr lang="ar-SA" sz="5400" dirty="0" smtClean="0">
                <a:cs typeface="Akhbar MT" pitchFamily="2" charset="-78"/>
              </a:rPr>
              <a:t> والحِذْقُ فيها.  </a:t>
            </a:r>
            <a:endParaRPr lang="en-US" sz="5400" dirty="0" smtClean="0">
              <a:cs typeface="Akhbar MT" pitchFamily="2" charset="-78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b="1" smtClean="0">
                <a:cs typeface="Mudir MT" pitchFamily="2" charset="-78"/>
              </a:rPr>
              <a:t>العلاقة بين الثقافة وغيرها من المعارف </a:t>
            </a:r>
            <a:endParaRPr lang="en-US" b="1" smtClean="0">
              <a:cs typeface="Mudir MT" pitchFamily="2" charset="-78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ar-SA" smtClean="0"/>
          </a:p>
          <a:p>
            <a:pPr algn="ctr" eaLnBrk="1" hangingPunct="1">
              <a:buFontTx/>
              <a:buNone/>
            </a:pPr>
            <a:r>
              <a:rPr lang="ar-SA" sz="5400" smtClean="0">
                <a:cs typeface="Mudir MT" pitchFamily="2" charset="-78"/>
              </a:rPr>
              <a:t>الثقافة</a:t>
            </a:r>
            <a:r>
              <a:rPr lang="ar-SA" smtClean="0"/>
              <a:t>                                   </a:t>
            </a:r>
            <a:r>
              <a:rPr lang="ar-SA" sz="5400" smtClean="0">
                <a:cs typeface="Mudir MT" pitchFamily="2" charset="-78"/>
              </a:rPr>
              <a:t>العلم</a:t>
            </a:r>
          </a:p>
          <a:p>
            <a:pPr algn="ctr" eaLnBrk="1" hangingPunct="1">
              <a:buFontTx/>
              <a:buNone/>
            </a:pPr>
            <a:r>
              <a:rPr lang="ar-SA" sz="5400" smtClean="0">
                <a:cs typeface="Mudir MT" pitchFamily="2" charset="-78"/>
              </a:rPr>
              <a:t>الثقافة</a:t>
            </a:r>
            <a:r>
              <a:rPr lang="ar-SA" smtClean="0"/>
              <a:t>                                 </a:t>
            </a:r>
            <a:r>
              <a:rPr lang="ar-SA" sz="5400" smtClean="0">
                <a:cs typeface="Mudir MT" pitchFamily="2" charset="-78"/>
              </a:rPr>
              <a:t>الحضارة</a:t>
            </a:r>
            <a:endParaRPr lang="en-US" smtClean="0"/>
          </a:p>
          <a:p>
            <a:pPr algn="ctr" eaLnBrk="1" hangingPunct="1">
              <a:buFontTx/>
              <a:buNone/>
            </a:pPr>
            <a:r>
              <a:rPr lang="ar-SA" smtClean="0"/>
              <a:t> </a:t>
            </a:r>
            <a:endParaRPr lang="en-US" smtClean="0"/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 flipH="1">
            <a:off x="1908175" y="2708275"/>
            <a:ext cx="374491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dash"/>
            <a:round/>
            <a:headEnd/>
            <a:tailEnd type="stealth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8917" name="Line 6"/>
          <p:cNvSpPr>
            <a:spLocks noChangeShapeType="1"/>
          </p:cNvSpPr>
          <p:nvPr/>
        </p:nvSpPr>
        <p:spPr bwMode="auto">
          <a:xfrm flipH="1">
            <a:off x="2411413" y="3644900"/>
            <a:ext cx="3600450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dash"/>
            <a:round/>
            <a:headEnd/>
            <a:tailEnd type="stealth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b="0" smtClean="0">
                <a:effectLst>
                  <a:outerShdw blurRad="38100" dist="38100" dir="2700000" algn="tl">
                    <a:srgbClr val="FFFFFF"/>
                  </a:outerShdw>
                </a:effectLst>
                <a:cs typeface="Mudir MT" pitchFamily="2" charset="-78"/>
              </a:rPr>
              <a:t>أولاً العلاقة بين الثقافة والعلم </a:t>
            </a:r>
            <a:endParaRPr lang="en-US" b="0" smtClean="0">
              <a:effectLst>
                <a:outerShdw blurRad="38100" dist="38100" dir="2700000" algn="tl">
                  <a:srgbClr val="FFFFFF"/>
                </a:outerShdw>
              </a:effectLst>
              <a:cs typeface="Mudir MT" pitchFamily="2" charset="-78"/>
            </a:endParaRP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ar-SA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ar-SA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ar-SA" sz="4000" b="1" smtClean="0">
                <a:effectLst>
                  <a:outerShdw blurRad="38100" dist="38100" dir="2700000" algn="tl">
                    <a:srgbClr val="FFFFFF"/>
                  </a:outerShdw>
                </a:effectLst>
                <a:cs typeface="Mudir MT" pitchFamily="2" charset="-78"/>
              </a:rPr>
              <a:t>             </a:t>
            </a:r>
            <a:r>
              <a:rPr lang="ar-SA" sz="2800" b="1" smtClean="0">
                <a:effectLst>
                  <a:outerShdw blurRad="38100" dist="38100" dir="2700000" algn="tl">
                    <a:srgbClr val="FFFFFF"/>
                  </a:outerShdw>
                </a:effectLst>
                <a:cs typeface="Mudir MT" pitchFamily="2" charset="-78"/>
              </a:rPr>
              <a:t>  أ</a:t>
            </a:r>
            <a:r>
              <a:rPr lang="ar-SA" sz="4000" b="1" smtClean="0">
                <a:effectLst>
                  <a:outerShdw blurRad="38100" dist="38100" dir="2700000" algn="tl">
                    <a:srgbClr val="FFFFFF"/>
                  </a:outerShdw>
                </a:effectLst>
                <a:cs typeface="Mudir MT" pitchFamily="2" charset="-78"/>
              </a:rPr>
              <a:t>                                               </a:t>
            </a:r>
            <a:r>
              <a:rPr lang="ar-SA" sz="2400" b="1" smtClean="0">
                <a:effectLst>
                  <a:outerShdw blurRad="38100" dist="38100" dir="2700000" algn="tl">
                    <a:srgbClr val="FFFFFF"/>
                  </a:outerShdw>
                </a:effectLst>
                <a:cs typeface="Mudir MT" pitchFamily="2" charset="-78"/>
              </a:rPr>
              <a:t>ب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ar-SA" sz="4000" b="1" smtClean="0">
                <a:effectLst>
                  <a:outerShdw blurRad="38100" dist="38100" dir="2700000" algn="tl">
                    <a:srgbClr val="FFFFFF"/>
                  </a:outerShdw>
                </a:effectLst>
                <a:cs typeface="Mudir MT" pitchFamily="2" charset="-78"/>
              </a:rPr>
              <a:t>تشابة أو تكامل					اختلاف </a:t>
            </a:r>
            <a:endParaRPr lang="en-US" sz="4000" b="1" smtClean="0">
              <a:effectLst>
                <a:outerShdw blurRad="38100" dist="38100" dir="2700000" algn="tl">
                  <a:srgbClr val="FFFFFF"/>
                </a:outerShdw>
              </a:effectLst>
              <a:cs typeface="Mudir MT" pitchFamily="2" charset="-78"/>
            </a:endParaRPr>
          </a:p>
        </p:txBody>
      </p:sp>
      <p:sp>
        <p:nvSpPr>
          <p:cNvPr id="39940" name="Line 6"/>
          <p:cNvSpPr>
            <a:spLocks noChangeShapeType="1"/>
          </p:cNvSpPr>
          <p:nvPr/>
        </p:nvSpPr>
        <p:spPr bwMode="auto">
          <a:xfrm>
            <a:off x="4572000" y="1557338"/>
            <a:ext cx="2520950" cy="194310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9941" name="Line 7"/>
          <p:cNvSpPr>
            <a:spLocks noChangeShapeType="1"/>
          </p:cNvSpPr>
          <p:nvPr/>
        </p:nvSpPr>
        <p:spPr bwMode="auto">
          <a:xfrm flipH="1">
            <a:off x="1763713" y="1557338"/>
            <a:ext cx="2808287" cy="2016125"/>
          </a:xfrm>
          <a:prstGeom prst="line">
            <a:avLst/>
          </a:prstGeom>
          <a:noFill/>
          <a:ln w="57150">
            <a:solidFill>
              <a:srgbClr val="99CC00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smtClean="0">
                <a:cs typeface="Mudir MT" pitchFamily="2" charset="-78"/>
              </a:rPr>
              <a:t>ثانياً العلاقة بين الثقافة والحضارة </a:t>
            </a:r>
            <a:endParaRPr lang="en-US" b="1" smtClean="0">
              <a:cs typeface="Mudir MT" pitchFamily="2" charset="-78"/>
            </a:endParaRPr>
          </a:p>
        </p:txBody>
      </p:sp>
      <p:sp>
        <p:nvSpPr>
          <p:cNvPr id="40963" name="Line 4"/>
          <p:cNvSpPr>
            <a:spLocks noChangeShapeType="1"/>
          </p:cNvSpPr>
          <p:nvPr/>
        </p:nvSpPr>
        <p:spPr bwMode="auto">
          <a:xfrm>
            <a:off x="4572000" y="1557338"/>
            <a:ext cx="0" cy="7921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0964" name="Line 5"/>
          <p:cNvSpPr>
            <a:spLocks noChangeShapeType="1"/>
          </p:cNvSpPr>
          <p:nvPr/>
        </p:nvSpPr>
        <p:spPr bwMode="auto">
          <a:xfrm>
            <a:off x="4572000" y="2420938"/>
            <a:ext cx="3455988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0965" name="Line 6"/>
          <p:cNvSpPr>
            <a:spLocks noChangeShapeType="1"/>
          </p:cNvSpPr>
          <p:nvPr/>
        </p:nvSpPr>
        <p:spPr bwMode="auto">
          <a:xfrm flipH="1">
            <a:off x="1258888" y="2420938"/>
            <a:ext cx="3313112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0966" name="Line 7"/>
          <p:cNvSpPr>
            <a:spLocks noChangeShapeType="1"/>
          </p:cNvSpPr>
          <p:nvPr/>
        </p:nvSpPr>
        <p:spPr bwMode="auto">
          <a:xfrm>
            <a:off x="8027988" y="2349500"/>
            <a:ext cx="0" cy="574675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0967" name="Line 8"/>
          <p:cNvSpPr>
            <a:spLocks noChangeShapeType="1"/>
          </p:cNvSpPr>
          <p:nvPr/>
        </p:nvSpPr>
        <p:spPr bwMode="auto">
          <a:xfrm>
            <a:off x="1258888" y="2349500"/>
            <a:ext cx="0" cy="574675"/>
          </a:xfrm>
          <a:prstGeom prst="line">
            <a:avLst/>
          </a:prstGeom>
          <a:noFill/>
          <a:ln w="76200">
            <a:solidFill>
              <a:srgbClr val="0033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0968" name="Text Box 9"/>
          <p:cNvSpPr txBox="1">
            <a:spLocks noChangeArrowheads="1"/>
          </p:cNvSpPr>
          <p:nvPr/>
        </p:nvSpPr>
        <p:spPr bwMode="auto">
          <a:xfrm>
            <a:off x="6156325" y="2997200"/>
            <a:ext cx="2592388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 dirty="0">
                <a:cs typeface="Mudir MT" pitchFamily="2" charset="-78"/>
              </a:rPr>
              <a:t>   </a:t>
            </a:r>
            <a:r>
              <a:rPr lang="ar-SA" sz="2800" b="1" dirty="0" smtClean="0">
                <a:cs typeface="Mudir MT" pitchFamily="2" charset="-78"/>
              </a:rPr>
              <a:t>نظري</a:t>
            </a:r>
            <a:r>
              <a:rPr lang="ar-SA" sz="2000" b="1" dirty="0" smtClean="0">
                <a:cs typeface="Mudir MT" pitchFamily="2" charset="-78"/>
              </a:rPr>
              <a:t> </a:t>
            </a:r>
            <a:endParaRPr lang="ar-SA" sz="2000" b="1" dirty="0">
              <a:cs typeface="Mudir MT" pitchFamily="2" charset="-78"/>
            </a:endParaRPr>
          </a:p>
          <a:p>
            <a:pPr>
              <a:spcBef>
                <a:spcPct val="50000"/>
              </a:spcBef>
            </a:pPr>
            <a:r>
              <a:rPr lang="ar-SA" sz="2000" b="1" dirty="0">
                <a:cs typeface="Mudir MT" pitchFamily="2" charset="-78"/>
              </a:rPr>
              <a:t>الثقافة = الجوانب المعنوية</a:t>
            </a:r>
          </a:p>
          <a:p>
            <a:pPr>
              <a:spcBef>
                <a:spcPct val="50000"/>
              </a:spcBef>
            </a:pPr>
            <a:r>
              <a:rPr lang="ar-SA" sz="2000" b="1" dirty="0">
                <a:cs typeface="Mudir MT" pitchFamily="2" charset="-78"/>
              </a:rPr>
              <a:t>الحضارة = الماديات </a:t>
            </a:r>
            <a:endParaRPr lang="en-US" sz="2000" b="1" dirty="0">
              <a:cs typeface="Mudir MT" pitchFamily="2" charset="-78"/>
            </a:endParaRPr>
          </a:p>
        </p:txBody>
      </p:sp>
      <p:sp>
        <p:nvSpPr>
          <p:cNvPr id="40969" name="Text Box 11"/>
          <p:cNvSpPr txBox="1">
            <a:spLocks noChangeArrowheads="1"/>
          </p:cNvSpPr>
          <p:nvPr/>
        </p:nvSpPr>
        <p:spPr bwMode="auto">
          <a:xfrm>
            <a:off x="-612775" y="3141663"/>
            <a:ext cx="2592388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>
                <a:cs typeface="Mudir MT" pitchFamily="2" charset="-78"/>
              </a:rPr>
              <a:t>    عملي</a:t>
            </a:r>
            <a:r>
              <a:rPr lang="ar-SA" sz="2000" b="1">
                <a:cs typeface="Mudir MT" pitchFamily="2" charset="-78"/>
              </a:rPr>
              <a:t>  </a:t>
            </a:r>
          </a:p>
          <a:p>
            <a:pPr>
              <a:spcBef>
                <a:spcPct val="50000"/>
              </a:spcBef>
            </a:pPr>
            <a:r>
              <a:rPr lang="ar-SA" sz="2400" b="1">
                <a:cs typeface="Mudir MT" pitchFamily="2" charset="-78"/>
              </a:rPr>
              <a:t>ارتباط وثيق</a:t>
            </a:r>
            <a:r>
              <a:rPr lang="ar-SA" sz="3200" b="1">
                <a:cs typeface="Mudir MT" pitchFamily="2" charset="-78"/>
              </a:rPr>
              <a:t> </a:t>
            </a:r>
            <a:endParaRPr lang="en-US" sz="3200" b="1">
              <a:cs typeface="Mudir MT" pitchFamily="2" charset="-78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الثقافة الإسلامية </a:t>
            </a:r>
            <a:endParaRPr lang="en-US" dirty="0" smtClean="0">
              <a:solidFill>
                <a:srgbClr val="FFFF00"/>
              </a:solidFill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ar-SA" sz="4400" b="1" dirty="0" smtClean="0"/>
              <a:t>معرفة</a:t>
            </a:r>
            <a:r>
              <a:rPr lang="ar-SA" sz="4400" b="1" dirty="0" smtClean="0">
                <a:cs typeface="Aharoni" pitchFamily="2" charset="-79"/>
              </a:rPr>
              <a:t> </a:t>
            </a:r>
            <a:r>
              <a:rPr lang="ar-SA" sz="4400" b="1" dirty="0" smtClean="0"/>
              <a:t>مقومات</a:t>
            </a:r>
            <a:r>
              <a:rPr lang="ar-SA" sz="4400" b="1" dirty="0" smtClean="0">
                <a:cs typeface="Aharoni" pitchFamily="2" charset="-79"/>
              </a:rPr>
              <a:t> </a:t>
            </a:r>
            <a:r>
              <a:rPr lang="ar-SA" sz="4400" b="1" dirty="0" smtClean="0"/>
              <a:t>الأمة</a:t>
            </a:r>
            <a:r>
              <a:rPr lang="ar-SA" sz="4400" b="1" dirty="0" smtClean="0">
                <a:cs typeface="Aharoni" pitchFamily="2" charset="-79"/>
              </a:rPr>
              <a:t> </a:t>
            </a:r>
            <a:r>
              <a:rPr lang="ar-SA" sz="4400" b="1" dirty="0" smtClean="0"/>
              <a:t>الإسلامية</a:t>
            </a:r>
            <a:r>
              <a:rPr lang="ar-SA" sz="4400" b="1" dirty="0" smtClean="0">
                <a:cs typeface="Aharoni" pitchFamily="2" charset="-79"/>
              </a:rPr>
              <a:t> </a:t>
            </a:r>
            <a:r>
              <a:rPr lang="ar-SA" sz="4400" b="1" dirty="0" smtClean="0"/>
              <a:t>من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4400" b="1" dirty="0" smtClean="0">
              <a:cs typeface="Aharoni" pitchFamily="2" charset="-79"/>
            </a:endParaRPr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>
            <a:off x="827088" y="2708275"/>
            <a:ext cx="7200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>
            <a:off x="8027988" y="2708275"/>
            <a:ext cx="0" cy="4333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1990" name="Line 6"/>
          <p:cNvSpPr>
            <a:spLocks noChangeShapeType="1"/>
          </p:cNvSpPr>
          <p:nvPr/>
        </p:nvSpPr>
        <p:spPr bwMode="auto">
          <a:xfrm>
            <a:off x="6084888" y="2708275"/>
            <a:ext cx="0" cy="4333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1991" name="Text Box 10"/>
          <p:cNvSpPr txBox="1">
            <a:spLocks noChangeArrowheads="1"/>
          </p:cNvSpPr>
          <p:nvPr/>
        </p:nvSpPr>
        <p:spPr bwMode="auto">
          <a:xfrm>
            <a:off x="7740650" y="3357563"/>
            <a:ext cx="649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>
                <a:cs typeface="Mudir MT" pitchFamily="2" charset="-78"/>
              </a:rPr>
              <a:t>دين</a:t>
            </a:r>
            <a:endParaRPr lang="en-US" sz="2400" b="1">
              <a:cs typeface="Mudir MT" pitchFamily="2" charset="-78"/>
            </a:endParaRPr>
          </a:p>
        </p:txBody>
      </p:sp>
      <p:sp>
        <p:nvSpPr>
          <p:cNvPr id="41992" name="Text Box 11"/>
          <p:cNvSpPr txBox="1">
            <a:spLocks noChangeArrowheads="1"/>
          </p:cNvSpPr>
          <p:nvPr/>
        </p:nvSpPr>
        <p:spPr bwMode="auto">
          <a:xfrm>
            <a:off x="5651500" y="3500438"/>
            <a:ext cx="649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>
                <a:cs typeface="Mudir MT" pitchFamily="2" charset="-78"/>
              </a:rPr>
              <a:t>لغة </a:t>
            </a:r>
            <a:endParaRPr lang="en-US" sz="2400" b="1">
              <a:cs typeface="Mudir MT" pitchFamily="2" charset="-78"/>
            </a:endParaRPr>
          </a:p>
        </p:txBody>
      </p:sp>
      <p:sp>
        <p:nvSpPr>
          <p:cNvPr id="41993" name="Text Box 12"/>
          <p:cNvSpPr txBox="1">
            <a:spLocks noChangeArrowheads="1"/>
          </p:cNvSpPr>
          <p:nvPr/>
        </p:nvSpPr>
        <p:spPr bwMode="auto">
          <a:xfrm>
            <a:off x="3995738" y="3500438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>
                <a:cs typeface="Mudir MT" pitchFamily="2" charset="-78"/>
              </a:rPr>
              <a:t>تاريخ</a:t>
            </a:r>
            <a:endParaRPr lang="en-US" sz="2400" b="1">
              <a:cs typeface="Mudir MT" pitchFamily="2" charset="-78"/>
            </a:endParaRPr>
          </a:p>
        </p:txBody>
      </p:sp>
      <p:sp>
        <p:nvSpPr>
          <p:cNvPr id="41994" name="Text Box 13"/>
          <p:cNvSpPr txBox="1">
            <a:spLocks noChangeArrowheads="1"/>
          </p:cNvSpPr>
          <p:nvPr/>
        </p:nvSpPr>
        <p:spPr bwMode="auto">
          <a:xfrm>
            <a:off x="2051050" y="3573463"/>
            <a:ext cx="938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>
                <a:cs typeface="Mudir MT" pitchFamily="2" charset="-78"/>
              </a:rPr>
              <a:t>حضارة</a:t>
            </a:r>
            <a:endParaRPr lang="en-US" sz="2400" b="1">
              <a:cs typeface="Mudir MT" pitchFamily="2" charset="-78"/>
            </a:endParaRPr>
          </a:p>
        </p:txBody>
      </p:sp>
      <p:sp>
        <p:nvSpPr>
          <p:cNvPr id="41995" name="Text Box 14"/>
          <p:cNvSpPr txBox="1">
            <a:spLocks noChangeArrowheads="1"/>
          </p:cNvSpPr>
          <p:nvPr/>
        </p:nvSpPr>
        <p:spPr bwMode="auto">
          <a:xfrm>
            <a:off x="323850" y="3573463"/>
            <a:ext cx="649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>
                <a:cs typeface="Mudir MT" pitchFamily="2" charset="-78"/>
              </a:rPr>
              <a:t>قيم </a:t>
            </a:r>
            <a:endParaRPr lang="en-US" sz="2400" b="1">
              <a:cs typeface="Mudir MT" pitchFamily="2" charset="-78"/>
            </a:endParaRPr>
          </a:p>
        </p:txBody>
      </p:sp>
      <p:sp>
        <p:nvSpPr>
          <p:cNvPr id="41996" name="Line 15"/>
          <p:cNvSpPr>
            <a:spLocks noChangeShapeType="1"/>
          </p:cNvSpPr>
          <p:nvPr/>
        </p:nvSpPr>
        <p:spPr bwMode="auto">
          <a:xfrm>
            <a:off x="4500563" y="2708275"/>
            <a:ext cx="0" cy="4333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1997" name="Line 16"/>
          <p:cNvSpPr>
            <a:spLocks noChangeShapeType="1"/>
          </p:cNvSpPr>
          <p:nvPr/>
        </p:nvSpPr>
        <p:spPr bwMode="auto">
          <a:xfrm>
            <a:off x="2555875" y="2708275"/>
            <a:ext cx="0" cy="4333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1998" name="Line 17"/>
          <p:cNvSpPr>
            <a:spLocks noChangeShapeType="1"/>
          </p:cNvSpPr>
          <p:nvPr/>
        </p:nvSpPr>
        <p:spPr bwMode="auto">
          <a:xfrm>
            <a:off x="900113" y="2708275"/>
            <a:ext cx="0" cy="4333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b="0" dirty="0" smtClean="0">
                <a:solidFill>
                  <a:srgbClr val="FF0000"/>
                </a:solidFill>
                <a:cs typeface="AL-Mateen" pitchFamily="2" charset="-78"/>
              </a:rPr>
              <a:t>أهداف دراسة الثقافة الإسلامية </a:t>
            </a:r>
            <a:endParaRPr lang="en-US" b="0" dirty="0" smtClean="0">
              <a:solidFill>
                <a:srgbClr val="FF0000"/>
              </a:solidFill>
              <a:cs typeface="AL-Mateen" pitchFamily="2" charset="-78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ar-SA" b="1" dirty="0" smtClean="0">
                <a:cs typeface="Mudir MT" pitchFamily="2" charset="-78"/>
              </a:rPr>
              <a:t>1- إمداد الدارس بحصيلة مناسبة من المعارف </a:t>
            </a:r>
          </a:p>
          <a:p>
            <a:pPr eaLnBrk="1" hangingPunct="1">
              <a:buFont typeface="Wingdings" pitchFamily="2" charset="2"/>
              <a:buNone/>
            </a:pPr>
            <a:r>
              <a:rPr lang="ar-SA" b="1" dirty="0" smtClean="0">
                <a:cs typeface="Mudir MT" pitchFamily="2" charset="-78"/>
              </a:rPr>
              <a:t>2- تنمية روح الولاء للإسلام </a:t>
            </a:r>
          </a:p>
          <a:p>
            <a:pPr eaLnBrk="1" hangingPunct="1">
              <a:buFont typeface="Wingdings" pitchFamily="2" charset="2"/>
              <a:buNone/>
            </a:pPr>
            <a:r>
              <a:rPr lang="ar-SA" b="1" dirty="0" smtClean="0">
                <a:cs typeface="Mudir MT" pitchFamily="2" charset="-78"/>
              </a:rPr>
              <a:t>3- إبراز النظرة الشمولية للإسلام </a:t>
            </a:r>
          </a:p>
          <a:p>
            <a:pPr eaLnBrk="1" hangingPunct="1">
              <a:buFont typeface="Wingdings" pitchFamily="2" charset="2"/>
              <a:buNone/>
            </a:pPr>
            <a:r>
              <a:rPr lang="ar-SA" b="1" dirty="0" smtClean="0">
                <a:cs typeface="Mudir MT" pitchFamily="2" charset="-78"/>
              </a:rPr>
              <a:t>4- تحصين الدارس ضد الغزو الفكري </a:t>
            </a:r>
          </a:p>
          <a:p>
            <a:pPr eaLnBrk="1" hangingPunct="1">
              <a:buFont typeface="Wingdings" pitchFamily="2" charset="2"/>
              <a:buNone/>
            </a:pPr>
            <a:r>
              <a:rPr lang="ar-SA" b="1" dirty="0" smtClean="0">
                <a:cs typeface="Mudir MT" pitchFamily="2" charset="-78"/>
              </a:rPr>
              <a:t>5- تجلية موقف الإسلام من قضايا العصر</a:t>
            </a:r>
            <a:r>
              <a:rPr lang="ar-SA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أهمية الثقافة الإسلامية </a:t>
            </a:r>
            <a:endParaRPr lang="en-US" dirty="0" smtClean="0">
              <a:solidFill>
                <a:srgbClr val="FF0000"/>
              </a:solidFill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ar-SA" sz="3600" b="1" dirty="0" smtClean="0">
                <a:cs typeface="Mudir MT" pitchFamily="2" charset="-78"/>
              </a:rPr>
              <a:t>1- تقدم التصور الصحيح للحياة والإنسان والكون </a:t>
            </a:r>
          </a:p>
          <a:p>
            <a:pPr eaLnBrk="1" hangingPunct="1">
              <a:buFontTx/>
              <a:buNone/>
              <a:defRPr/>
            </a:pPr>
            <a:r>
              <a:rPr lang="ar-SA" b="1" dirty="0" smtClean="0">
                <a:cs typeface="Mudir MT" pitchFamily="2" charset="-78"/>
              </a:rPr>
              <a:t>2- تمثل الدرع الواقي والحصن المنيع ضد التيارات </a:t>
            </a:r>
          </a:p>
          <a:p>
            <a:pPr eaLnBrk="1" hangingPunct="1">
              <a:buFontTx/>
              <a:buNone/>
              <a:defRPr/>
            </a:pPr>
            <a:r>
              <a:rPr lang="ar-SA" sz="3600" b="1" dirty="0" smtClean="0">
                <a:cs typeface="Mudir MT" pitchFamily="2" charset="-78"/>
              </a:rPr>
              <a:t>3- توفر للمسلم حياة هادئة </a:t>
            </a:r>
            <a:endParaRPr lang="en-US" sz="3600" b="1" dirty="0" smtClean="0">
              <a:cs typeface="Mudir MT" pitchFamily="2" charset="-78"/>
            </a:endParaRPr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Slit">
  <a:themeElements>
    <a:clrScheme name="Slit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Slit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it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Proposal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Fireworks">
  <a:themeElements>
    <a:clrScheme name="Fireworks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Fireworks">
      <a:majorFont>
        <a:latin typeface="Arial Black"/>
        <a:ea typeface=""/>
        <a:cs typeface="Arial"/>
      </a:majorFont>
      <a:minorFont>
        <a:latin typeface="Arial Black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reworks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Ocean">
  <a:themeElements>
    <a:clrScheme name="1_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1_Ocea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Glass Layers">
  <a:themeElements>
    <a:clrScheme name="Glass Layers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Glass Layers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ass Layers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Layers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Kimono">
  <a:themeElements>
    <a:clrScheme name="Kimono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Kimon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alance">
  <a:themeElements>
    <a:clrScheme name="Balance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Balance">
      <a:majorFont>
        <a:latin typeface="Arial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ance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ce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urtain Call">
  <a:themeElements>
    <a:clrScheme name="Curtain Call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Curtain Call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Digital Dots">
  <a:themeElements>
    <a:clrScheme name="Digital Dots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Digital Dot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gital Dot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Compass">
  <a:themeElements>
    <a:clrScheme name="Compass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Compas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mpass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ss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cean 7">
    <a:dk1>
      <a:srgbClr val="5F5F5F"/>
    </a:dk1>
    <a:lt1>
      <a:srgbClr val="FFFFFF"/>
    </a:lt1>
    <a:dk2>
      <a:srgbClr val="FF6600"/>
    </a:dk2>
    <a:lt2>
      <a:srgbClr val="FFFFFF"/>
    </a:lt2>
    <a:accent1>
      <a:srgbClr val="CC6600"/>
    </a:accent1>
    <a:accent2>
      <a:srgbClr val="FF6600"/>
    </a:accent2>
    <a:accent3>
      <a:srgbClr val="FFB8AA"/>
    </a:accent3>
    <a:accent4>
      <a:srgbClr val="DADADA"/>
    </a:accent4>
    <a:accent5>
      <a:srgbClr val="E2B8AA"/>
    </a:accent5>
    <a:accent6>
      <a:srgbClr val="E75C00"/>
    </a:accent6>
    <a:hlink>
      <a:srgbClr val="FFFF99"/>
    </a:hlink>
    <a:folHlink>
      <a:srgbClr val="FFCC99"/>
    </a:folHlink>
  </a:clrScheme>
</a:themeOverride>
</file>

<file path=ppt/theme/themeOverride2.xml><?xml version="1.0" encoding="utf-8"?>
<a:themeOverride xmlns:a="http://schemas.openxmlformats.org/drawingml/2006/main">
  <a:clrScheme name="Kimono 7">
    <a:dk1>
      <a:srgbClr val="2F1311"/>
    </a:dk1>
    <a:lt1>
      <a:srgbClr val="CFC7B5"/>
    </a:lt1>
    <a:dk2>
      <a:srgbClr val="853F35"/>
    </a:dk2>
    <a:lt2>
      <a:srgbClr val="8E7F5E"/>
    </a:lt2>
    <a:accent1>
      <a:srgbClr val="EBD2A5"/>
    </a:accent1>
    <a:accent2>
      <a:srgbClr val="A5C9A8"/>
    </a:accent2>
    <a:accent3>
      <a:srgbClr val="E4E0D7"/>
    </a:accent3>
    <a:accent4>
      <a:srgbClr val="270E0D"/>
    </a:accent4>
    <a:accent5>
      <a:srgbClr val="F3E5CF"/>
    </a:accent5>
    <a:accent6>
      <a:srgbClr val="95B698"/>
    </a:accent6>
    <a:hlink>
      <a:srgbClr val="C68510"/>
    </a:hlink>
    <a:folHlink>
      <a:srgbClr val="E5A871"/>
    </a:folHlink>
  </a:clrScheme>
</a:themeOverride>
</file>

<file path=ppt/theme/themeOverride3.xml><?xml version="1.0" encoding="utf-8"?>
<a:themeOverride xmlns:a="http://schemas.openxmlformats.org/drawingml/2006/main">
  <a:clrScheme name="Glass Layers 8">
    <a:dk1>
      <a:srgbClr val="000000"/>
    </a:dk1>
    <a:lt1>
      <a:srgbClr val="EAEAEA"/>
    </a:lt1>
    <a:dk2>
      <a:srgbClr val="000000"/>
    </a:dk2>
    <a:lt2>
      <a:srgbClr val="C1C2CB"/>
    </a:lt2>
    <a:accent1>
      <a:srgbClr val="F1F1F7"/>
    </a:accent1>
    <a:accent2>
      <a:srgbClr val="8C8CB4"/>
    </a:accent2>
    <a:accent3>
      <a:srgbClr val="F3F3F3"/>
    </a:accent3>
    <a:accent4>
      <a:srgbClr val="000000"/>
    </a:accent4>
    <a:accent5>
      <a:srgbClr val="F7F7FA"/>
    </a:accent5>
    <a:accent6>
      <a:srgbClr val="7E7EA3"/>
    </a:accent6>
    <a:hlink>
      <a:srgbClr val="A3FFFF"/>
    </a:hlink>
    <a:folHlink>
      <a:srgbClr val="9E99FF"/>
    </a:folHlink>
  </a:clrScheme>
</a:themeOverride>
</file>

<file path=ppt/theme/themeOverride4.xml><?xml version="1.0" encoding="utf-8"?>
<a:themeOverride xmlns:a="http://schemas.openxmlformats.org/drawingml/2006/main">
  <a:clrScheme name="Curtain Call 3">
    <a:dk1>
      <a:srgbClr val="4C3D57"/>
    </a:dk1>
    <a:lt1>
      <a:srgbClr val="FFFFFF"/>
    </a:lt1>
    <a:dk2>
      <a:srgbClr val="660066"/>
    </a:dk2>
    <a:lt2>
      <a:srgbClr val="FDFBE3"/>
    </a:lt2>
    <a:accent1>
      <a:srgbClr val="976C9E"/>
    </a:accent1>
    <a:accent2>
      <a:srgbClr val="1E1822"/>
    </a:accent2>
    <a:accent3>
      <a:srgbClr val="B8AAB8"/>
    </a:accent3>
    <a:accent4>
      <a:srgbClr val="DADADA"/>
    </a:accent4>
    <a:accent5>
      <a:srgbClr val="C9BACC"/>
    </a:accent5>
    <a:accent6>
      <a:srgbClr val="1A151E"/>
    </a:accent6>
    <a:hlink>
      <a:srgbClr val="D8C460"/>
    </a:hlink>
    <a:folHlink>
      <a:srgbClr val="C3C2BD"/>
    </a:folHlink>
  </a:clrScheme>
</a:themeOverride>
</file>

<file path=ppt/theme/themeOverride5.xml><?xml version="1.0" encoding="utf-8"?>
<a:themeOverride xmlns:a="http://schemas.openxmlformats.org/drawingml/2006/main">
  <a:clrScheme name="Pixel 2">
    <a:dk1>
      <a:srgbClr val="009999"/>
    </a:dk1>
    <a:lt1>
      <a:srgbClr val="FFFFFF"/>
    </a:lt1>
    <a:dk2>
      <a:srgbClr val="334B49"/>
    </a:dk2>
    <a:lt2>
      <a:srgbClr val="FFFFFF"/>
    </a:lt2>
    <a:accent1>
      <a:srgbClr val="33CCCC"/>
    </a:accent1>
    <a:accent2>
      <a:srgbClr val="008080"/>
    </a:accent2>
    <a:accent3>
      <a:srgbClr val="ADB1B1"/>
    </a:accent3>
    <a:accent4>
      <a:srgbClr val="DADADA"/>
    </a:accent4>
    <a:accent5>
      <a:srgbClr val="ADE2E2"/>
    </a:accent5>
    <a:accent6>
      <a:srgbClr val="007373"/>
    </a:accent6>
    <a:hlink>
      <a:srgbClr val="FFCC00"/>
    </a:hlink>
    <a:folHlink>
      <a:srgbClr val="006666"/>
    </a:folHlink>
  </a:clrScheme>
</a:themeOverride>
</file>

<file path=ppt/theme/themeOverride6.xml><?xml version="1.0" encoding="utf-8"?>
<a:themeOverride xmlns:a="http://schemas.openxmlformats.org/drawingml/2006/main">
  <a:clrScheme name="Digital Dots 4">
    <a:dk1>
      <a:srgbClr val="000000"/>
    </a:dk1>
    <a:lt1>
      <a:srgbClr val="FDEB9D"/>
    </a:lt1>
    <a:dk2>
      <a:srgbClr val="000000"/>
    </a:dk2>
    <a:lt2>
      <a:srgbClr val="E0CE82"/>
    </a:lt2>
    <a:accent1>
      <a:srgbClr val="EAEAEA"/>
    </a:accent1>
    <a:accent2>
      <a:srgbClr val="C2B476"/>
    </a:accent2>
    <a:accent3>
      <a:srgbClr val="FEF3CC"/>
    </a:accent3>
    <a:accent4>
      <a:srgbClr val="000000"/>
    </a:accent4>
    <a:accent5>
      <a:srgbClr val="F3F3F3"/>
    </a:accent5>
    <a:accent6>
      <a:srgbClr val="B0A36A"/>
    </a:accent6>
    <a:hlink>
      <a:srgbClr val="A47900"/>
    </a:hlink>
    <a:folHlink>
      <a:srgbClr val="8C8900"/>
    </a:folHlink>
  </a:clrScheme>
</a:themeOverride>
</file>

<file path=ppt/theme/themeOverride7.xml><?xml version="1.0" encoding="utf-8"?>
<a:themeOverride xmlns:a="http://schemas.openxmlformats.org/drawingml/2006/main">
  <a:clrScheme name="Capsules 6">
    <a:dk1>
      <a:srgbClr val="808000"/>
    </a:dk1>
    <a:lt1>
      <a:srgbClr val="FFFFFF"/>
    </a:lt1>
    <a:dk2>
      <a:srgbClr val="006666"/>
    </a:dk2>
    <a:lt2>
      <a:srgbClr val="FFFFFF"/>
    </a:lt2>
    <a:accent1>
      <a:srgbClr val="FFCC66"/>
    </a:accent1>
    <a:accent2>
      <a:srgbClr val="00ACA8"/>
    </a:accent2>
    <a:accent3>
      <a:srgbClr val="AAB8B8"/>
    </a:accent3>
    <a:accent4>
      <a:srgbClr val="DADADA"/>
    </a:accent4>
    <a:accent5>
      <a:srgbClr val="FFE2B8"/>
    </a:accent5>
    <a:accent6>
      <a:srgbClr val="009B98"/>
    </a:accent6>
    <a:hlink>
      <a:srgbClr val="CCCC00"/>
    </a:hlink>
    <a:folHlink>
      <a:srgbClr val="33CCCC"/>
    </a:folHlink>
  </a:clrScheme>
</a:themeOverride>
</file>

<file path=ppt/theme/themeOverride8.xml><?xml version="1.0" encoding="utf-8"?>
<a:themeOverride xmlns:a="http://schemas.openxmlformats.org/drawingml/2006/main">
  <a:clrScheme name="Stream 6">
    <a:dk1>
      <a:srgbClr val="5E4444"/>
    </a:dk1>
    <a:lt1>
      <a:srgbClr val="F7F3F3"/>
    </a:lt1>
    <a:dk2>
      <a:srgbClr val="8A6362"/>
    </a:dk2>
    <a:lt2>
      <a:srgbClr val="D8C1BA"/>
    </a:lt2>
    <a:accent1>
      <a:srgbClr val="CC6600"/>
    </a:accent1>
    <a:accent2>
      <a:srgbClr val="C16059"/>
    </a:accent2>
    <a:accent3>
      <a:srgbClr val="C4B7B7"/>
    </a:accent3>
    <a:accent4>
      <a:srgbClr val="D3D0D0"/>
    </a:accent4>
    <a:accent5>
      <a:srgbClr val="E2B8AA"/>
    </a:accent5>
    <a:accent6>
      <a:srgbClr val="AF5650"/>
    </a:accent6>
    <a:hlink>
      <a:srgbClr val="FFCC00"/>
    </a:hlink>
    <a:folHlink>
      <a:srgbClr val="CBB557"/>
    </a:folHlink>
  </a:clrScheme>
</a:themeOverride>
</file>

<file path=ppt/theme/themeOverride9.xml><?xml version="1.0" encoding="utf-8"?>
<a:themeOverride xmlns:a="http://schemas.openxmlformats.org/drawingml/2006/main">
  <a:clrScheme name="Capsules 8">
    <a:dk1>
      <a:srgbClr val="FF0000"/>
    </a:dk1>
    <a:lt1>
      <a:srgbClr val="FFFFFF"/>
    </a:lt1>
    <a:dk2>
      <a:srgbClr val="000000"/>
    </a:dk2>
    <a:lt2>
      <a:srgbClr val="FFFFFF"/>
    </a:lt2>
    <a:accent1>
      <a:srgbClr val="FFCC00"/>
    </a:accent1>
    <a:accent2>
      <a:srgbClr val="CC3300"/>
    </a:accent2>
    <a:accent3>
      <a:srgbClr val="AAAAAA"/>
    </a:accent3>
    <a:accent4>
      <a:srgbClr val="DADADA"/>
    </a:accent4>
    <a:accent5>
      <a:srgbClr val="FFE2AA"/>
    </a:accent5>
    <a:accent6>
      <a:srgbClr val="B92D00"/>
    </a:accent6>
    <a:hlink>
      <a:srgbClr val="FF6600"/>
    </a:hlink>
    <a:folHlink>
      <a:srgbClr val="FF7C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C13ADE45C40BF04F94463A55316ECC3B" ma:contentTypeVersion="1" ma:contentTypeDescription="إنشاء مستند جديد." ma:contentTypeScope="" ma:versionID="6c4b55ce737b9ef9d93c98e6beacd5a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5b0644a7e13efc998d0e8f4d0158f56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جدولة تاريخ البدء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جدولة تاريخ الانتهاء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1CA6E5-AE85-4F2A-9AEC-369F6D90B01F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8EFC92F8-B328-430A-BCDD-66A1AE04B4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D533B73-667A-4FEF-A374-8E6D515B01A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274</TotalTime>
  <Words>365</Words>
  <Application>Microsoft Office PowerPoint</Application>
  <PresentationFormat>عرض على الشاشة (3:4)‏</PresentationFormat>
  <Paragraphs>124</Paragraphs>
  <Slides>22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11</vt:i4>
      </vt:variant>
      <vt:variant>
        <vt:lpstr>سمة</vt:lpstr>
      </vt:variant>
      <vt:variant>
        <vt:i4>14</vt:i4>
      </vt:variant>
      <vt:variant>
        <vt:lpstr>عناوين الشرائح</vt:lpstr>
      </vt:variant>
      <vt:variant>
        <vt:i4>22</vt:i4>
      </vt:variant>
    </vt:vector>
  </HeadingPairs>
  <TitlesOfParts>
    <vt:vector size="47" baseType="lpstr">
      <vt:lpstr>Arial</vt:lpstr>
      <vt:lpstr>Tahoma</vt:lpstr>
      <vt:lpstr>Wingdings</vt:lpstr>
      <vt:lpstr>Calibri</vt:lpstr>
      <vt:lpstr>Garamond</vt:lpstr>
      <vt:lpstr>Arial Black</vt:lpstr>
      <vt:lpstr>Times New Roman</vt:lpstr>
      <vt:lpstr>Akhbar MT</vt:lpstr>
      <vt:lpstr>Mudir MT</vt:lpstr>
      <vt:lpstr>Aharoni</vt:lpstr>
      <vt:lpstr>Arabic Typesetting</vt:lpstr>
      <vt:lpstr>Ocean</vt:lpstr>
      <vt:lpstr>Stream</vt:lpstr>
      <vt:lpstr>Glass Layers</vt:lpstr>
      <vt:lpstr>Kimono</vt:lpstr>
      <vt:lpstr>Balance</vt:lpstr>
      <vt:lpstr>Curtain Call</vt:lpstr>
      <vt:lpstr>Capsules</vt:lpstr>
      <vt:lpstr>Digital Dots</vt:lpstr>
      <vt:lpstr>Compass</vt:lpstr>
      <vt:lpstr>Slit</vt:lpstr>
      <vt:lpstr>Proposal</vt:lpstr>
      <vt:lpstr>Pixel</vt:lpstr>
      <vt:lpstr>Fireworks</vt:lpstr>
      <vt:lpstr>1_Ocean</vt:lpstr>
      <vt:lpstr>مفهوم الثقافة الإسلامية</vt:lpstr>
      <vt:lpstr>معنى الثقافة عند الغرب </vt:lpstr>
      <vt:lpstr>ب- تعريف الثقافة في الاصطلاح </vt:lpstr>
      <vt:lpstr>العلاقة بين الثقافة وغيرها من المعارف </vt:lpstr>
      <vt:lpstr>أولاً العلاقة بين الثقافة والعلم </vt:lpstr>
      <vt:lpstr>ثانياً العلاقة بين الثقافة والحضارة </vt:lpstr>
      <vt:lpstr>الثقافة الإسلامية </vt:lpstr>
      <vt:lpstr>أهداف دراسة الثقافة الإسلامية </vt:lpstr>
      <vt:lpstr>أهمية الثقافة الإسلامية </vt:lpstr>
      <vt:lpstr>آثار الثقافة الإسلامية على غيرها من الثقافات </vt:lpstr>
      <vt:lpstr>مصادر الثقافة الإسلامية </vt:lpstr>
      <vt:lpstr>أولاً : المصادر الشرعية الأصلية </vt:lpstr>
      <vt:lpstr>مزايا القرآن الكريم </vt:lpstr>
      <vt:lpstr>السنة النبوية </vt:lpstr>
      <vt:lpstr>السنة </vt:lpstr>
      <vt:lpstr>أحوال السنة مع القرآن </vt:lpstr>
      <vt:lpstr>المصادر الفرعية </vt:lpstr>
      <vt:lpstr>الشريحة 18</vt:lpstr>
      <vt:lpstr>أولاً : الغزو العسكري </vt:lpstr>
      <vt:lpstr>ثانياً الغزو الفكري </vt:lpstr>
      <vt:lpstr>الشريحة 21</vt:lpstr>
      <vt:lpstr>الشريحة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مفهوم الثقافة الإسلامية</dc:title>
  <dc:creator>user 2</dc:creator>
  <cp:lastModifiedBy>xp</cp:lastModifiedBy>
  <cp:revision>12</cp:revision>
  <dcterms:created xsi:type="dcterms:W3CDTF">2010-10-13T17:18:38Z</dcterms:created>
  <dcterms:modified xsi:type="dcterms:W3CDTF">2014-02-24T19:13:35Z</dcterms:modified>
</cp:coreProperties>
</file>