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62" r:id="rId5"/>
    <p:sldId id="303" r:id="rId6"/>
    <p:sldId id="304" r:id="rId7"/>
    <p:sldId id="305" r:id="rId8"/>
    <p:sldId id="306" r:id="rId9"/>
    <p:sldId id="307" r:id="rId10"/>
    <p:sldId id="31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8" r:id="rId21"/>
    <p:sldId id="319" r:id="rId22"/>
    <p:sldId id="320" r:id="rId23"/>
    <p:sldId id="323" r:id="rId24"/>
    <p:sldId id="322" r:id="rId25"/>
    <p:sldId id="32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04-Dec-13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04-Dec-13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04-Dec-13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04-Dec-13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04-Dec-13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04-Dec-13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04-Dec-13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04-Dec-13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10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Human Resource Management and Labor Relations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342935" y="1765163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Staffing </a:t>
            </a:r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Organization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01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managers have determined that new employees are needed, they must </a:t>
            </a:r>
            <a:r>
              <a:rPr lang="en-US" dirty="0" smtClean="0"/>
              <a:t>then turn </a:t>
            </a:r>
            <a:r>
              <a:rPr lang="en-US" dirty="0"/>
              <a:t>their attention to </a:t>
            </a:r>
            <a:r>
              <a:rPr lang="en-US" u="sng" dirty="0"/>
              <a:t>recruiting and hiring</a:t>
            </a:r>
            <a:r>
              <a:rPr lang="en-US" dirty="0"/>
              <a:t> the right mix of people. </a:t>
            </a:r>
            <a:endParaRPr lang="en-US" dirty="0" smtClean="0"/>
          </a:p>
          <a:p>
            <a:r>
              <a:rPr lang="en-US" dirty="0" smtClean="0"/>
              <a:t>This involves two </a:t>
            </a:r>
            <a:r>
              <a:rPr lang="en-US" dirty="0"/>
              <a:t>processes: 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cquiring </a:t>
            </a:r>
            <a:r>
              <a:rPr lang="en-US" dirty="0"/>
              <a:t>staff from outside the company </a:t>
            </a:r>
            <a:r>
              <a:rPr lang="en-US" dirty="0" smtClean="0"/>
              <a:t>(External staffing)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romoting </a:t>
            </a:r>
            <a:r>
              <a:rPr lang="en-US" dirty="0"/>
              <a:t>staff </a:t>
            </a:r>
            <a:r>
              <a:rPr lang="en-US" dirty="0" smtClean="0"/>
              <a:t>from within (Internal staffing).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4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Recruiting Human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Recruiting:</a:t>
            </a:r>
            <a:r>
              <a:rPr lang="en-US" b="1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process </a:t>
            </a:r>
            <a:r>
              <a:rPr lang="en-US" dirty="0"/>
              <a:t>of attracting </a:t>
            </a:r>
            <a:r>
              <a:rPr lang="en-US" dirty="0" smtClean="0"/>
              <a:t>qualified persons </a:t>
            </a:r>
            <a:r>
              <a:rPr lang="en-US" dirty="0"/>
              <a:t>to apply for jobs an organization </a:t>
            </a:r>
            <a:r>
              <a:rPr lang="en-US" dirty="0" smtClean="0"/>
              <a:t>is seeking </a:t>
            </a:r>
            <a:r>
              <a:rPr lang="en-US" dirty="0"/>
              <a:t>to </a:t>
            </a:r>
            <a:r>
              <a:rPr lang="en-US" dirty="0" smtClean="0"/>
              <a:t>fill. </a:t>
            </a:r>
          </a:p>
          <a:p>
            <a:pPr algn="just"/>
            <a:r>
              <a:rPr lang="en-US" dirty="0" smtClean="0"/>
              <a:t>There are </a:t>
            </a:r>
            <a:r>
              <a:rPr lang="en-US" u="sng" dirty="0" smtClean="0"/>
              <a:t>two types </a:t>
            </a:r>
            <a:r>
              <a:rPr lang="en-US" dirty="0" smtClean="0"/>
              <a:t>of recruiting: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Internal </a:t>
            </a:r>
            <a:r>
              <a:rPr lang="en-US" b="1" dirty="0" smtClean="0">
                <a:solidFill>
                  <a:schemeClr val="accent2"/>
                </a:solidFill>
              </a:rPr>
              <a:t>Recruiting: </a:t>
            </a:r>
            <a:r>
              <a:rPr lang="en-US" dirty="0"/>
              <a:t>is considering </a:t>
            </a:r>
            <a:r>
              <a:rPr lang="en-US" u="sng" dirty="0" smtClean="0"/>
              <a:t>present employees </a:t>
            </a:r>
            <a:r>
              <a:rPr lang="en-US" dirty="0" smtClean="0"/>
              <a:t>as </a:t>
            </a:r>
            <a:r>
              <a:rPr lang="en-US" dirty="0"/>
              <a:t>candidates for </a:t>
            </a:r>
            <a:r>
              <a:rPr lang="en-US" dirty="0" smtClean="0"/>
              <a:t>openings. Methods include:</a:t>
            </a:r>
          </a:p>
          <a:p>
            <a:pPr lvl="2"/>
            <a:r>
              <a:rPr lang="en-US" dirty="0" smtClean="0"/>
              <a:t>Promotions</a:t>
            </a:r>
          </a:p>
          <a:p>
            <a:pPr lvl="2"/>
            <a:r>
              <a:rPr lang="en-US" dirty="0" smtClean="0"/>
              <a:t>Skill inventory system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External </a:t>
            </a:r>
            <a:r>
              <a:rPr lang="en-US" b="1" dirty="0" smtClean="0">
                <a:solidFill>
                  <a:schemeClr val="accent2"/>
                </a:solidFill>
              </a:rPr>
              <a:t>Recruiting: </a:t>
            </a:r>
            <a:r>
              <a:rPr lang="en-US" dirty="0"/>
              <a:t>is attracting persons </a:t>
            </a:r>
            <a:r>
              <a:rPr lang="en-US" u="sng" dirty="0" smtClean="0"/>
              <a:t>outside the </a:t>
            </a:r>
            <a:r>
              <a:rPr lang="en-US" u="sng" dirty="0"/>
              <a:t>organization </a:t>
            </a:r>
            <a:r>
              <a:rPr lang="en-US" dirty="0"/>
              <a:t>to apply for </a:t>
            </a:r>
            <a:r>
              <a:rPr lang="en-US" dirty="0" smtClean="0"/>
              <a:t>jobs. Methods include:</a:t>
            </a:r>
          </a:p>
          <a:p>
            <a:pPr lvl="2"/>
            <a:r>
              <a:rPr lang="en-US" dirty="0" smtClean="0"/>
              <a:t>Posting </a:t>
            </a:r>
            <a:r>
              <a:rPr lang="en-US" dirty="0"/>
              <a:t>jobs on </a:t>
            </a:r>
            <a:r>
              <a:rPr lang="en-US" dirty="0" smtClean="0"/>
              <a:t>the company </a:t>
            </a:r>
            <a:r>
              <a:rPr lang="en-US" dirty="0"/>
              <a:t>website or other job </a:t>
            </a:r>
            <a:r>
              <a:rPr lang="en-US" dirty="0" smtClean="0"/>
              <a:t>sites (e.g. Monster.com).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ampus interviews.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mployment agencies.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06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Selecting Human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5716"/>
            <a:ext cx="10515600" cy="512426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intent of the selection process is to gather from </a:t>
            </a:r>
            <a:r>
              <a:rPr lang="en-US" dirty="0" smtClean="0"/>
              <a:t>applicants the </a:t>
            </a:r>
            <a:r>
              <a:rPr lang="en-US" dirty="0"/>
              <a:t>information that will </a:t>
            </a:r>
            <a:r>
              <a:rPr lang="en-US" b="1" dirty="0">
                <a:solidFill>
                  <a:srgbClr val="00B050"/>
                </a:solidFill>
              </a:rPr>
              <a:t>predict job success</a:t>
            </a:r>
            <a:r>
              <a:rPr lang="en-US" dirty="0"/>
              <a:t> and then to hire the candidates likely </a:t>
            </a:r>
            <a:r>
              <a:rPr lang="en-US" dirty="0" smtClean="0"/>
              <a:t>to be </a:t>
            </a:r>
            <a:r>
              <a:rPr lang="en-US" dirty="0"/>
              <a:t>most successful</a:t>
            </a:r>
            <a:r>
              <a:rPr lang="en-US" dirty="0" smtClean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59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Selections Devices include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>
                <a:solidFill>
                  <a:srgbClr val="0070C0"/>
                </a:solidFill>
              </a:rPr>
              <a:t>Application </a:t>
            </a:r>
            <a:r>
              <a:rPr lang="en-US" b="1" dirty="0">
                <a:solidFill>
                  <a:srgbClr val="0070C0"/>
                </a:solidFill>
              </a:rPr>
              <a:t>Forms: </a:t>
            </a:r>
            <a:r>
              <a:rPr lang="en-US" dirty="0" smtClean="0"/>
              <a:t>is </a:t>
            </a:r>
            <a:r>
              <a:rPr lang="en-US" dirty="0"/>
              <a:t>an efficient </a:t>
            </a:r>
            <a:r>
              <a:rPr lang="en-US" dirty="0" smtClean="0"/>
              <a:t>way </a:t>
            </a:r>
            <a:r>
              <a:rPr lang="en-US" dirty="0"/>
              <a:t>of gathering information about the applicant’s </a:t>
            </a:r>
            <a:r>
              <a:rPr lang="en-US" dirty="0" smtClean="0"/>
              <a:t>work </a:t>
            </a:r>
            <a:r>
              <a:rPr lang="en-US" dirty="0"/>
              <a:t>history, </a:t>
            </a:r>
            <a:r>
              <a:rPr lang="en-US" dirty="0" smtClean="0"/>
              <a:t>education, </a:t>
            </a:r>
            <a:r>
              <a:rPr lang="en-US" dirty="0"/>
              <a:t>and other </a:t>
            </a:r>
            <a:r>
              <a:rPr lang="en-US" dirty="0" smtClean="0"/>
              <a:t>demographic </a:t>
            </a:r>
            <a:r>
              <a:rPr lang="en-US" dirty="0"/>
              <a:t>data.</a:t>
            </a:r>
          </a:p>
          <a:p>
            <a:pPr algn="just"/>
            <a:r>
              <a:rPr lang="en-US" b="1" dirty="0">
                <a:solidFill>
                  <a:srgbClr val="0070C0"/>
                </a:solidFill>
              </a:rPr>
              <a:t>Tests: </a:t>
            </a:r>
            <a:r>
              <a:rPr lang="en-US" dirty="0"/>
              <a:t>Tests of ability, </a:t>
            </a:r>
            <a:r>
              <a:rPr lang="en-US" dirty="0" smtClean="0"/>
              <a:t>skills, </a:t>
            </a:r>
            <a:r>
              <a:rPr lang="en-US" dirty="0"/>
              <a:t>aptitude, or knowledge relevant to a particular job are usually the </a:t>
            </a:r>
            <a:r>
              <a:rPr lang="en-US" b="1" u="sng" dirty="0"/>
              <a:t>best predictors of job success</a:t>
            </a:r>
            <a:r>
              <a:rPr lang="en-US" dirty="0"/>
              <a:t>, although tests of general intelligence or personality are occasionally useful as well.</a:t>
            </a:r>
          </a:p>
          <a:p>
            <a:pPr algn="just"/>
            <a:r>
              <a:rPr lang="en-US" b="1" dirty="0">
                <a:solidFill>
                  <a:srgbClr val="0070C0"/>
                </a:solidFill>
              </a:rPr>
              <a:t>Interviews: </a:t>
            </a:r>
            <a:endParaRPr lang="en-US" b="1" dirty="0" smtClean="0">
              <a:solidFill>
                <a:srgbClr val="0070C0"/>
              </a:solidFill>
            </a:endParaRPr>
          </a:p>
          <a:p>
            <a:pPr lvl="1" algn="just"/>
            <a:r>
              <a:rPr lang="en-US" b="1" i="1" dirty="0"/>
              <a:t>S</a:t>
            </a:r>
            <a:r>
              <a:rPr lang="en-US" b="1" i="1" dirty="0" smtClean="0"/>
              <a:t>tructured </a:t>
            </a:r>
            <a:r>
              <a:rPr lang="en-US" b="1" i="1" dirty="0"/>
              <a:t>interview</a:t>
            </a:r>
            <a:r>
              <a:rPr lang="en-US" i="1" dirty="0"/>
              <a:t>, </a:t>
            </a:r>
            <a:r>
              <a:rPr lang="en-US" dirty="0"/>
              <a:t>questions are written in advance, and all inter­viewees follow the same question list with each </a:t>
            </a:r>
            <a:r>
              <a:rPr lang="en-US" dirty="0" smtClean="0"/>
              <a:t>candidate. </a:t>
            </a:r>
          </a:p>
          <a:p>
            <a:pPr lvl="1" algn="just"/>
            <a:r>
              <a:rPr lang="en-US" b="1" i="1" dirty="0"/>
              <a:t>U</a:t>
            </a:r>
            <a:r>
              <a:rPr lang="en-US" b="1" i="1" dirty="0" smtClean="0"/>
              <a:t>nstructured </a:t>
            </a:r>
            <a:r>
              <a:rPr lang="en-US" b="1" i="1" dirty="0"/>
              <a:t>interview</a:t>
            </a:r>
            <a:r>
              <a:rPr lang="en-US" i="1" dirty="0"/>
              <a:t>, </a:t>
            </a:r>
            <a:r>
              <a:rPr lang="en-US" dirty="0"/>
              <a:t>questions are asked at random</a:t>
            </a:r>
            <a:r>
              <a:rPr lang="en-US" dirty="0" smtClean="0"/>
              <a:t>.</a:t>
            </a:r>
            <a:endParaRPr lang="en-US" b="1" dirty="0" smtClean="0"/>
          </a:p>
          <a:p>
            <a:pPr algn="just"/>
            <a:r>
              <a:rPr lang="en-US" b="1" dirty="0">
                <a:solidFill>
                  <a:srgbClr val="0070C0"/>
                </a:solidFill>
              </a:rPr>
              <a:t>Other Techniques: </a:t>
            </a:r>
            <a:r>
              <a:rPr lang="en-US" dirty="0"/>
              <a:t>Organizations often require applicants to take </a:t>
            </a:r>
            <a:r>
              <a:rPr lang="en-US" b="1" dirty="0"/>
              <a:t>physical exams and drug tests</a:t>
            </a:r>
            <a:r>
              <a:rPr lang="en-US" dirty="0"/>
              <a:t>. Some organizations also run credit checks on prospective employees.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27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3467" y="1710837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Developing the Workforce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7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Training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is </a:t>
            </a:r>
            <a:r>
              <a:rPr lang="en-US" dirty="0"/>
              <a:t>a necessary practice if the organization wants to maintain a qualified and </a:t>
            </a:r>
            <a:r>
              <a:rPr lang="en-US" dirty="0" smtClean="0"/>
              <a:t>effective workforce.</a:t>
            </a:r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On-the-Job Training: </a:t>
            </a:r>
            <a:r>
              <a:rPr lang="en-US" dirty="0"/>
              <a:t>T</a:t>
            </a:r>
            <a:r>
              <a:rPr lang="en-US" dirty="0" smtClean="0"/>
              <a:t>raining</a:t>
            </a:r>
            <a:r>
              <a:rPr lang="en-US" dirty="0"/>
              <a:t>, </a:t>
            </a:r>
            <a:r>
              <a:rPr lang="en-US" dirty="0" smtClean="0"/>
              <a:t>sometimes informal</a:t>
            </a:r>
            <a:r>
              <a:rPr lang="en-US" dirty="0"/>
              <a:t>, conducted while an employee </a:t>
            </a:r>
            <a:r>
              <a:rPr lang="en-US" dirty="0" smtClean="0"/>
              <a:t>is at work.</a:t>
            </a:r>
          </a:p>
          <a:p>
            <a:r>
              <a:rPr lang="en-US" b="1" dirty="0">
                <a:solidFill>
                  <a:srgbClr val="FF0000"/>
                </a:solidFill>
              </a:rPr>
              <a:t>Off-the-Job </a:t>
            </a:r>
            <a:r>
              <a:rPr lang="en-US" b="1" dirty="0" smtClean="0">
                <a:solidFill>
                  <a:srgbClr val="FF0000"/>
                </a:solidFill>
              </a:rPr>
              <a:t>Training: </a:t>
            </a:r>
            <a:r>
              <a:rPr lang="en-US" dirty="0"/>
              <a:t>T</a:t>
            </a:r>
            <a:r>
              <a:rPr lang="en-US" dirty="0" smtClean="0"/>
              <a:t>raining </a:t>
            </a:r>
            <a:r>
              <a:rPr lang="en-US" dirty="0"/>
              <a:t>conducted </a:t>
            </a:r>
            <a:r>
              <a:rPr lang="en-US" dirty="0" smtClean="0"/>
              <a:t>in a </a:t>
            </a:r>
            <a:r>
              <a:rPr lang="en-US" dirty="0"/>
              <a:t>controlled environment away from </a:t>
            </a:r>
            <a:r>
              <a:rPr lang="en-US" dirty="0" smtClean="0"/>
              <a:t>the work site.</a:t>
            </a:r>
          </a:p>
          <a:p>
            <a:r>
              <a:rPr lang="en-US" b="1" dirty="0">
                <a:solidFill>
                  <a:srgbClr val="FF0000"/>
                </a:solidFill>
              </a:rPr>
              <a:t>Vestibule </a:t>
            </a:r>
            <a:r>
              <a:rPr lang="en-US" b="1" dirty="0" smtClean="0">
                <a:solidFill>
                  <a:srgbClr val="FF0000"/>
                </a:solidFill>
              </a:rPr>
              <a:t>Training: </a:t>
            </a:r>
            <a:r>
              <a:rPr lang="en-US" dirty="0"/>
              <a:t>off-the-job </a:t>
            </a:r>
            <a:r>
              <a:rPr lang="en-US" dirty="0" smtClean="0"/>
              <a:t>training conducted in </a:t>
            </a:r>
            <a:r>
              <a:rPr lang="en-US" dirty="0"/>
              <a:t>a </a:t>
            </a:r>
            <a:r>
              <a:rPr lang="en-US" u="sng" dirty="0"/>
              <a:t>simulated</a:t>
            </a:r>
            <a:r>
              <a:rPr lang="en-US" dirty="0"/>
              <a:t> </a:t>
            </a:r>
            <a:r>
              <a:rPr lang="en-US" dirty="0" smtClean="0"/>
              <a:t>environment.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3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Performance appraisals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>
                <a:solidFill>
                  <a:srgbClr val="7030A0"/>
                </a:solidFill>
              </a:rPr>
              <a:t>Performance Appraisal: </a:t>
            </a:r>
            <a:r>
              <a:rPr lang="en-US" dirty="0"/>
              <a:t>is the evaluation of an employee’s job performance in order </a:t>
            </a:r>
            <a:r>
              <a:rPr lang="en-US" dirty="0" smtClean="0"/>
              <a:t>to determine the </a:t>
            </a:r>
            <a:r>
              <a:rPr lang="en-US" dirty="0"/>
              <a:t>degree to which the </a:t>
            </a:r>
            <a:r>
              <a:rPr lang="en-US" dirty="0" smtClean="0"/>
              <a:t>employee is </a:t>
            </a:r>
            <a:r>
              <a:rPr lang="en-US" dirty="0"/>
              <a:t>performing </a:t>
            </a:r>
            <a:r>
              <a:rPr lang="en-US" dirty="0" smtClean="0"/>
              <a:t>effectively.</a:t>
            </a:r>
          </a:p>
          <a:p>
            <a:pPr algn="just"/>
            <a:r>
              <a:rPr lang="en-US" dirty="0"/>
              <a:t>The appraisal process begins when a manager defines performance </a:t>
            </a:r>
            <a:r>
              <a:rPr lang="en-US" dirty="0" smtClean="0"/>
              <a:t>standards for </a:t>
            </a:r>
            <a:r>
              <a:rPr lang="en-US" dirty="0"/>
              <a:t>an employee. The manager then observes the employee’s </a:t>
            </a:r>
            <a:r>
              <a:rPr lang="en-US" dirty="0" smtClean="0"/>
              <a:t>performance.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91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Performance </a:t>
            </a:r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Evaluation Form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861" y="1531691"/>
            <a:ext cx="3675707" cy="532630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34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1475448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Compensation and Benefits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62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Learning Objectives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Define </a:t>
            </a:r>
            <a:r>
              <a:rPr lang="en-US" sz="2000" i="1" dirty="0"/>
              <a:t>human resource management </a:t>
            </a:r>
            <a:r>
              <a:rPr lang="en-US" sz="2000" dirty="0"/>
              <a:t>and explain how managers plan for their organization’s human resource needs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Identify the tasks in staffing a company and discuss ways in which organizations select new employees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Describe how managers develop the workforce in their organization through training and performance appraisal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Describe the main components of a compensation system and describe some of the key legal issues involved in hiring, compensating, and managing workers in today’s workplace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Discuss the legal context of human resource management and identify the contemporary legal issues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Discuss workforce diversity, </a:t>
            </a:r>
            <a:r>
              <a:rPr lang="en-US" sz="2000" dirty="0" smtClean="0"/>
              <a:t>the management </a:t>
            </a:r>
            <a:r>
              <a:rPr lang="en-US" sz="2000" dirty="0"/>
              <a:t>of knowledge workers, and the use of a contingent workforce as important changes in the contemporary workplace</a:t>
            </a:r>
            <a:r>
              <a:rPr lang="en-US" sz="2000" dirty="0" smtClean="0"/>
              <a:t>.</a:t>
            </a:r>
            <a:endParaRPr lang="en-US" sz="2000" dirty="0"/>
          </a:p>
          <a:p>
            <a:pPr lvl="0"/>
            <a:r>
              <a:rPr lang="en-US" sz="2000" dirty="0"/>
              <a:t>Explain why workers organize into labor unions. </a:t>
            </a:r>
          </a:p>
          <a:p>
            <a:pPr lvl="0"/>
            <a:r>
              <a:rPr lang="en-US" sz="2000" dirty="0"/>
              <a:t>Describe the collective bargaining process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Compensation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System: </a:t>
            </a:r>
            <a:r>
              <a:rPr lang="en-US" dirty="0"/>
              <a:t>is the total package </a:t>
            </a:r>
            <a:r>
              <a:rPr lang="en-US" dirty="0" smtClean="0"/>
              <a:t>of rewards that organizations </a:t>
            </a:r>
            <a:r>
              <a:rPr lang="en-US" dirty="0"/>
              <a:t>provide </a:t>
            </a:r>
            <a:r>
              <a:rPr lang="en-US" dirty="0" smtClean="0"/>
              <a:t>to Individuals in </a:t>
            </a:r>
            <a:r>
              <a:rPr lang="en-US" dirty="0"/>
              <a:t>return for their </a:t>
            </a:r>
            <a:r>
              <a:rPr lang="en-US" dirty="0" smtClean="0"/>
              <a:t>work.</a:t>
            </a:r>
          </a:p>
          <a:p>
            <a:endParaRPr lang="en-US" dirty="0" smtClean="0"/>
          </a:p>
          <a:p>
            <a:r>
              <a:rPr lang="en-US" dirty="0"/>
              <a:t>Finding the right combination </a:t>
            </a:r>
            <a:r>
              <a:rPr lang="en-US" dirty="0" smtClean="0"/>
              <a:t>of compensation </a:t>
            </a:r>
            <a:r>
              <a:rPr lang="en-US" dirty="0"/>
              <a:t>elements is always complicated by the need to make employees </a:t>
            </a:r>
            <a:r>
              <a:rPr lang="en-US" dirty="0" smtClean="0"/>
              <a:t>feel valued</a:t>
            </a:r>
            <a:r>
              <a:rPr lang="en-US" dirty="0"/>
              <a:t>, while holding down company costs.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26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Wages and Salaries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Wages </a:t>
            </a:r>
            <a:r>
              <a:rPr lang="en-US" dirty="0"/>
              <a:t>compensation in the form of </a:t>
            </a:r>
            <a:r>
              <a:rPr lang="en-US" dirty="0" smtClean="0"/>
              <a:t>money paid </a:t>
            </a:r>
            <a:r>
              <a:rPr lang="en-US" dirty="0"/>
              <a:t>for time </a:t>
            </a:r>
            <a:r>
              <a:rPr lang="en-US" dirty="0" smtClean="0"/>
              <a:t>worked.</a:t>
            </a:r>
          </a:p>
          <a:p>
            <a:r>
              <a:rPr lang="en-US" b="1" dirty="0"/>
              <a:t>Salary </a:t>
            </a:r>
            <a:r>
              <a:rPr lang="en-US" dirty="0"/>
              <a:t>compensation in the form of </a:t>
            </a:r>
            <a:r>
              <a:rPr lang="en-US" dirty="0" smtClean="0"/>
              <a:t>money paid </a:t>
            </a:r>
            <a:r>
              <a:rPr lang="en-US" dirty="0"/>
              <a:t>for </a:t>
            </a:r>
            <a:r>
              <a:rPr lang="en-US" dirty="0" smtClean="0"/>
              <a:t>performing of a job.</a:t>
            </a:r>
          </a:p>
          <a:p>
            <a:r>
              <a:rPr lang="en-US" dirty="0"/>
              <a:t>In setting wage and salary levels, a company may start by looking at its </a:t>
            </a:r>
            <a:r>
              <a:rPr lang="en-US" dirty="0" smtClean="0"/>
              <a:t>competitors’ levels</a:t>
            </a:r>
            <a:r>
              <a:rPr lang="en-US" dirty="0"/>
              <a:t>. Firms must also decide how their internal wage and salary levels </a:t>
            </a:r>
            <a:r>
              <a:rPr lang="en-US" dirty="0" smtClean="0"/>
              <a:t>will compare </a:t>
            </a:r>
            <a:r>
              <a:rPr lang="en-US" dirty="0"/>
              <a:t>for different </a:t>
            </a:r>
            <a:r>
              <a:rPr lang="en-US" dirty="0" smtClean="0"/>
              <a:t>jobs.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04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Incentive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Incentive Program </a:t>
            </a:r>
            <a:r>
              <a:rPr lang="en-US" b="1" dirty="0" smtClean="0"/>
              <a:t>is a </a:t>
            </a:r>
            <a:r>
              <a:rPr lang="en-US" dirty="0" smtClean="0"/>
              <a:t>special compensation program </a:t>
            </a:r>
            <a:r>
              <a:rPr lang="en-US" dirty="0"/>
              <a:t>designed to motivate </a:t>
            </a:r>
            <a:r>
              <a:rPr lang="en-US" dirty="0" smtClean="0"/>
              <a:t>high performance.</a:t>
            </a:r>
          </a:p>
          <a:p>
            <a:r>
              <a:rPr lang="en-US" dirty="0" smtClean="0"/>
              <a:t>There are two types of incentive programs: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Individual Incentives.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Companywide Incentives.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44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1. Individual </a:t>
            </a:r>
            <a:r>
              <a:rPr lang="en-US" b="1" i="1" dirty="0">
                <a:latin typeface="Aharoni" panose="02010803020104030203" pitchFamily="2" charset="-79"/>
                <a:cs typeface="Aharoni" panose="02010803020104030203" pitchFamily="2" charset="-79"/>
              </a:rPr>
              <a:t>Incentives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could be:</a:t>
            </a:r>
          </a:p>
          <a:p>
            <a:pPr lvl="1"/>
            <a:r>
              <a:rPr lang="en-US" sz="2800" dirty="0"/>
              <a:t>Sales bonus </a:t>
            </a:r>
          </a:p>
          <a:p>
            <a:pPr lvl="1"/>
            <a:r>
              <a:rPr lang="en-US" sz="2800" b="1" dirty="0"/>
              <a:t>Merit salary </a:t>
            </a:r>
            <a:r>
              <a:rPr lang="en-US" sz="2800" b="1" dirty="0" smtClean="0"/>
              <a:t>systems: </a:t>
            </a:r>
            <a:r>
              <a:rPr lang="en-US" sz="2800" dirty="0"/>
              <a:t>link pay raises to performance levels in non-sales jobs.</a:t>
            </a:r>
          </a:p>
          <a:p>
            <a:pPr lvl="1"/>
            <a:r>
              <a:rPr lang="en-US" sz="2800" b="1" dirty="0" smtClean="0"/>
              <a:t>Stock options: </a:t>
            </a:r>
            <a:r>
              <a:rPr lang="en-US" sz="2800" dirty="0" smtClean="0"/>
              <a:t>Executives </a:t>
            </a:r>
            <a:r>
              <a:rPr lang="en-US" sz="2800" dirty="0"/>
              <a:t>commonly receive Stocks as incentives</a:t>
            </a:r>
          </a:p>
          <a:p>
            <a:pPr lvl="1"/>
            <a:r>
              <a:rPr lang="en-US" sz="2800" b="1" dirty="0" smtClean="0"/>
              <a:t>Pay </a:t>
            </a:r>
            <a:r>
              <a:rPr lang="en-US" sz="2800" b="1" dirty="0"/>
              <a:t>for Performance </a:t>
            </a:r>
            <a:r>
              <a:rPr lang="en-US" sz="2800" dirty="0"/>
              <a:t>(or variable </a:t>
            </a:r>
            <a:r>
              <a:rPr lang="en-US" sz="2800" dirty="0" smtClean="0"/>
              <a:t>pay) in which middle </a:t>
            </a:r>
            <a:r>
              <a:rPr lang="en-US" sz="2800" dirty="0"/>
              <a:t>managers are rewarded for especially productive output.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09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2. Companywide </a:t>
            </a:r>
            <a:r>
              <a:rPr lang="en-US" b="1" i="1" dirty="0">
                <a:latin typeface="Aharoni" panose="02010803020104030203" pitchFamily="2" charset="-79"/>
                <a:cs typeface="Aharoni" panose="02010803020104030203" pitchFamily="2" charset="-79"/>
              </a:rPr>
              <a:t>Incentives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Are incentive </a:t>
            </a:r>
            <a:r>
              <a:rPr lang="en-US" dirty="0"/>
              <a:t>programs apply to all the </a:t>
            </a:r>
            <a:r>
              <a:rPr lang="en-US" dirty="0" smtClean="0"/>
              <a:t>employees in </a:t>
            </a:r>
            <a:r>
              <a:rPr lang="en-US" dirty="0"/>
              <a:t>a firm. </a:t>
            </a:r>
            <a:endParaRPr lang="en-US" dirty="0" smtClean="0"/>
          </a:p>
          <a:p>
            <a:r>
              <a:rPr lang="en-US" b="1" dirty="0">
                <a:solidFill>
                  <a:schemeClr val="accent2"/>
                </a:solidFill>
              </a:rPr>
              <a:t>P</a:t>
            </a:r>
            <a:r>
              <a:rPr lang="en-US" b="1" dirty="0" smtClean="0">
                <a:solidFill>
                  <a:schemeClr val="accent2"/>
                </a:solidFill>
              </a:rPr>
              <a:t>rofit-sharing plans: </a:t>
            </a:r>
            <a:r>
              <a:rPr lang="en-US" dirty="0"/>
              <a:t>P</a:t>
            </a:r>
            <a:r>
              <a:rPr lang="en-US" dirty="0" smtClean="0"/>
              <a:t>rofits </a:t>
            </a:r>
            <a:r>
              <a:rPr lang="en-US" dirty="0"/>
              <a:t>earned above a </a:t>
            </a:r>
            <a:r>
              <a:rPr lang="en-US" dirty="0" smtClean="0"/>
              <a:t>certain level </a:t>
            </a:r>
            <a:r>
              <a:rPr lang="en-US" dirty="0"/>
              <a:t>are distributed to employees. </a:t>
            </a:r>
            <a:endParaRPr lang="en-US" dirty="0" smtClean="0"/>
          </a:p>
          <a:p>
            <a:r>
              <a:rPr lang="en-US" b="1" dirty="0">
                <a:solidFill>
                  <a:schemeClr val="accent2"/>
                </a:solidFill>
              </a:rPr>
              <a:t>G</a:t>
            </a:r>
            <a:r>
              <a:rPr lang="en-US" b="1" dirty="0" smtClean="0">
                <a:solidFill>
                  <a:schemeClr val="accent2"/>
                </a:solidFill>
              </a:rPr>
              <a:t>ain sharing plans: </a:t>
            </a:r>
            <a:r>
              <a:rPr lang="en-US" dirty="0" smtClean="0"/>
              <a:t>Distribute </a:t>
            </a:r>
            <a:r>
              <a:rPr lang="en-US" dirty="0"/>
              <a:t>bonuses </a:t>
            </a:r>
            <a:r>
              <a:rPr lang="en-US" dirty="0" smtClean="0"/>
              <a:t>to Employees when </a:t>
            </a:r>
            <a:r>
              <a:rPr lang="en-US" dirty="0"/>
              <a:t>a company’s costs are reduced through greater work efficiency. </a:t>
            </a:r>
            <a:endParaRPr lang="en-US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Pay for Knowledge plans: </a:t>
            </a:r>
            <a:r>
              <a:rPr lang="en-US" dirty="0" smtClean="0"/>
              <a:t>Pay </a:t>
            </a:r>
            <a:r>
              <a:rPr lang="en-US" dirty="0"/>
              <a:t>workers to learn new skills and to become proficient </a:t>
            </a:r>
            <a:r>
              <a:rPr lang="en-US" dirty="0" smtClean="0"/>
              <a:t>at different jobs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341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Benefits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Benefits: </a:t>
            </a:r>
            <a:r>
              <a:rPr lang="en-US" dirty="0"/>
              <a:t>are </a:t>
            </a:r>
            <a:r>
              <a:rPr lang="en-US" dirty="0" smtClean="0"/>
              <a:t>compensation </a:t>
            </a:r>
            <a:r>
              <a:rPr lang="en-US" dirty="0"/>
              <a:t>other than wages </a:t>
            </a:r>
            <a:r>
              <a:rPr lang="en-US" dirty="0" smtClean="0"/>
              <a:t>and salaries and </a:t>
            </a:r>
            <a:r>
              <a:rPr lang="en-US" dirty="0"/>
              <a:t>other </a:t>
            </a:r>
            <a:r>
              <a:rPr lang="en-US" dirty="0" smtClean="0"/>
              <a:t>incentives offered </a:t>
            </a:r>
            <a:r>
              <a:rPr lang="en-US" dirty="0"/>
              <a:t>by a firm to its </a:t>
            </a:r>
            <a:r>
              <a:rPr lang="en-US" dirty="0" smtClean="0"/>
              <a:t>workers.</a:t>
            </a:r>
          </a:p>
          <a:p>
            <a:r>
              <a:rPr lang="en-US" dirty="0" smtClean="0"/>
              <a:t>Benefits </a:t>
            </a:r>
            <a:r>
              <a:rPr lang="en-US" dirty="0"/>
              <a:t>e</a:t>
            </a:r>
            <a:r>
              <a:rPr lang="en-US" dirty="0" smtClean="0"/>
              <a:t>xamples could be:</a:t>
            </a:r>
          </a:p>
          <a:p>
            <a:pPr lvl="1"/>
            <a:r>
              <a:rPr lang="en-US" dirty="0" smtClean="0"/>
              <a:t>Health</a:t>
            </a:r>
            <a:r>
              <a:rPr lang="en-US" dirty="0"/>
              <a:t>, life, and disability </a:t>
            </a:r>
            <a:r>
              <a:rPr lang="en-US" dirty="0" smtClean="0"/>
              <a:t>insurance.</a:t>
            </a:r>
          </a:p>
          <a:p>
            <a:pPr lvl="1"/>
            <a:r>
              <a:rPr lang="en-US" dirty="0" smtClean="0"/>
              <a:t>On-site </a:t>
            </a:r>
            <a:r>
              <a:rPr lang="en-US" dirty="0"/>
              <a:t>child-care centers. </a:t>
            </a:r>
            <a:endParaRPr lang="en-US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educed membership fees </a:t>
            </a:r>
            <a:r>
              <a:rPr lang="en-US" dirty="0"/>
              <a:t>at gyms and health </a:t>
            </a:r>
            <a:r>
              <a:rPr lang="en-US" dirty="0" smtClean="0"/>
              <a:t>clubs.</a:t>
            </a:r>
          </a:p>
          <a:p>
            <a:pPr lvl="1"/>
            <a:r>
              <a:rPr lang="en-US" dirty="0"/>
              <a:t>Retirement Plans or (pension plans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Cafeteria Benefits Plan</a:t>
            </a:r>
            <a:r>
              <a:rPr lang="en-US" dirty="0"/>
              <a:t> benefit plan that sets limits on benefits per employee, each of whom may choose from a variety of alternative </a:t>
            </a:r>
            <a:r>
              <a:rPr lang="en-US" dirty="0" smtClean="0"/>
              <a:t>benefits.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4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1850" y="1573940"/>
            <a:ext cx="10515600" cy="2852737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Foundations </a:t>
            </a:r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Human</a:t>
            </a:r>
            <a:b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5400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Resource </a:t>
            </a:r>
            <a:r>
              <a:rPr lang="en-US" sz="5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Management (HRM)</a:t>
            </a:r>
            <a:endParaRPr lang="en-US" sz="54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What is HRM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Human Resource Management (HRM) </a:t>
            </a:r>
            <a:r>
              <a:rPr lang="en-US" dirty="0"/>
              <a:t>is a set </a:t>
            </a:r>
            <a:r>
              <a:rPr lang="en-US" dirty="0" smtClean="0"/>
              <a:t>of </a:t>
            </a:r>
            <a:r>
              <a:rPr lang="en-US" dirty="0"/>
              <a:t>organizational activities directed </a:t>
            </a:r>
            <a:r>
              <a:rPr lang="en-US" dirty="0" smtClean="0"/>
              <a:t>at </a:t>
            </a:r>
            <a:r>
              <a:rPr lang="en-US" u="sng" dirty="0" smtClean="0"/>
              <a:t>attracting</a:t>
            </a:r>
            <a:r>
              <a:rPr lang="en-US" dirty="0" smtClean="0"/>
              <a:t>, </a:t>
            </a:r>
            <a:r>
              <a:rPr lang="en-US" u="sng" dirty="0" smtClean="0"/>
              <a:t>developing</a:t>
            </a:r>
            <a:r>
              <a:rPr lang="en-US" dirty="0"/>
              <a:t>, and </a:t>
            </a:r>
            <a:r>
              <a:rPr lang="en-US" u="sng" dirty="0"/>
              <a:t>maintaining</a:t>
            </a:r>
            <a:r>
              <a:rPr lang="en-US" dirty="0"/>
              <a:t> </a:t>
            </a:r>
            <a:r>
              <a:rPr lang="en-US" dirty="0" smtClean="0"/>
              <a:t>an effective workforce.</a:t>
            </a:r>
          </a:p>
          <a:p>
            <a:r>
              <a:rPr lang="en-US" dirty="0"/>
              <a:t>Human </a:t>
            </a:r>
            <a:r>
              <a:rPr lang="en-US" dirty="0" smtClean="0"/>
              <a:t>has </a:t>
            </a:r>
            <a:r>
              <a:rPr lang="en-US" dirty="0"/>
              <a:t>a </a:t>
            </a:r>
            <a:r>
              <a:rPr lang="en-US" dirty="0" smtClean="0"/>
              <a:t>great impact </a:t>
            </a:r>
            <a:r>
              <a:rPr lang="en-US" dirty="0"/>
              <a:t>on a firm’s bottom-line performance. </a:t>
            </a:r>
          </a:p>
          <a:p>
            <a:r>
              <a:rPr lang="en-US" dirty="0"/>
              <a:t>M</a:t>
            </a:r>
            <a:r>
              <a:rPr lang="en-US" dirty="0" smtClean="0"/>
              <a:t>any </a:t>
            </a:r>
            <a:r>
              <a:rPr lang="en-US" dirty="0"/>
              <a:t>firms are developing strategic HR plans that are integrated with other </a:t>
            </a:r>
            <a:r>
              <a:rPr lang="en-US" dirty="0" smtClean="0"/>
              <a:t>strategic planning </a:t>
            </a:r>
            <a:r>
              <a:rPr lang="en-US" dirty="0"/>
              <a:t>activities.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HR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Planning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starting point in attracting qualified </a:t>
            </a:r>
            <a:r>
              <a:rPr lang="en-US" dirty="0" smtClean="0"/>
              <a:t>human resources </a:t>
            </a:r>
            <a:r>
              <a:rPr lang="en-US" dirty="0"/>
              <a:t>is </a:t>
            </a:r>
            <a:r>
              <a:rPr lang="en-US" b="1" dirty="0"/>
              <a:t>planning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b="1" dirty="0" smtClean="0"/>
              <a:t>HR </a:t>
            </a:r>
            <a:r>
              <a:rPr lang="en-US" b="1" dirty="0"/>
              <a:t>planning </a:t>
            </a:r>
            <a:r>
              <a:rPr lang="en-US" dirty="0"/>
              <a:t>involves </a:t>
            </a:r>
            <a:r>
              <a:rPr lang="en-US" b="1" dirty="0">
                <a:solidFill>
                  <a:srgbClr val="FF0000"/>
                </a:solidFill>
              </a:rPr>
              <a:t>job analysis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forecasting</a:t>
            </a:r>
            <a:r>
              <a:rPr lang="en-US" dirty="0" smtClean="0"/>
              <a:t> the </a:t>
            </a:r>
            <a:r>
              <a:rPr lang="en-US" u="sng" dirty="0"/>
              <a:t>demand</a:t>
            </a:r>
            <a:r>
              <a:rPr lang="en-US" dirty="0"/>
              <a:t> for, and </a:t>
            </a:r>
            <a:r>
              <a:rPr lang="en-US" u="sng" dirty="0"/>
              <a:t>supply</a:t>
            </a:r>
            <a:r>
              <a:rPr lang="en-US" dirty="0"/>
              <a:t> of, labor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255" y="2885342"/>
            <a:ext cx="4531312" cy="397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4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Job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6661"/>
            <a:ext cx="10515600" cy="471030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Job analysis </a:t>
            </a:r>
            <a:r>
              <a:rPr lang="en-US" dirty="0"/>
              <a:t>is a systematic analysis of jobs within an </a:t>
            </a:r>
            <a:r>
              <a:rPr lang="en-US" dirty="0" smtClean="0"/>
              <a:t>organization.</a:t>
            </a:r>
          </a:p>
          <a:p>
            <a:r>
              <a:rPr lang="en-US" dirty="0" smtClean="0"/>
              <a:t> </a:t>
            </a:r>
            <a:r>
              <a:rPr lang="en-US" dirty="0"/>
              <a:t>A job analysis results </a:t>
            </a:r>
            <a:r>
              <a:rPr lang="en-US" dirty="0" smtClean="0"/>
              <a:t>in </a:t>
            </a:r>
            <a:r>
              <a:rPr lang="en-US" u="sng" dirty="0" smtClean="0"/>
              <a:t>two </a:t>
            </a:r>
            <a:r>
              <a:rPr lang="en-US" u="sng" dirty="0"/>
              <a:t>things</a:t>
            </a:r>
            <a:r>
              <a:rPr lang="en-US" dirty="0" smtClean="0"/>
              <a:t>:</a:t>
            </a: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1. Job Description: </a:t>
            </a:r>
            <a:r>
              <a:rPr lang="en-US" dirty="0"/>
              <a:t>is </a:t>
            </a:r>
            <a:r>
              <a:rPr lang="en-US" dirty="0" smtClean="0"/>
              <a:t>the list </a:t>
            </a:r>
            <a:r>
              <a:rPr lang="en-US" dirty="0"/>
              <a:t>of the </a:t>
            </a:r>
            <a:r>
              <a:rPr lang="en-US" dirty="0" smtClean="0"/>
              <a:t>duties and </a:t>
            </a:r>
            <a:r>
              <a:rPr lang="en-US" dirty="0"/>
              <a:t>responsibilities of a job, its </a:t>
            </a:r>
            <a:r>
              <a:rPr lang="en-US" dirty="0" smtClean="0"/>
              <a:t>working conditions, and </a:t>
            </a:r>
            <a:r>
              <a:rPr lang="en-US" dirty="0"/>
              <a:t>the tools, </a:t>
            </a:r>
            <a:r>
              <a:rPr lang="en-US" dirty="0" smtClean="0"/>
              <a:t>materials, equipment, and </a:t>
            </a:r>
            <a:r>
              <a:rPr lang="en-US" dirty="0"/>
              <a:t>information used to perform </a:t>
            </a:r>
            <a:r>
              <a:rPr lang="en-US" dirty="0" smtClean="0"/>
              <a:t>it.</a:t>
            </a: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2. Job Specification: </a:t>
            </a:r>
            <a:r>
              <a:rPr lang="en-US" dirty="0"/>
              <a:t>is the list of the </a:t>
            </a:r>
            <a:r>
              <a:rPr lang="en-US" dirty="0" smtClean="0"/>
              <a:t>skills, abilities</a:t>
            </a:r>
            <a:r>
              <a:rPr lang="en-US" dirty="0"/>
              <a:t>, and other credentials </a:t>
            </a:r>
            <a:r>
              <a:rPr lang="en-US" dirty="0" smtClean="0"/>
              <a:t>and Qualifications required </a:t>
            </a:r>
            <a:r>
              <a:rPr lang="en-US" dirty="0"/>
              <a:t>by a </a:t>
            </a:r>
            <a:r>
              <a:rPr lang="en-US" dirty="0" smtClean="0"/>
              <a:t>job.</a:t>
            </a:r>
          </a:p>
          <a:p>
            <a:r>
              <a:rPr lang="en-US" dirty="0"/>
              <a:t>Job analysis information is used in many HR </a:t>
            </a:r>
            <a:r>
              <a:rPr lang="en-US" dirty="0" smtClean="0"/>
              <a:t>activities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smtClean="0"/>
              <a:t>Using appropriate selection methods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creating performance </a:t>
            </a:r>
            <a:r>
              <a:rPr lang="en-US" dirty="0"/>
              <a:t>appraisal </a:t>
            </a:r>
            <a:r>
              <a:rPr lang="en-US" dirty="0" smtClean="0"/>
              <a:t>systems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setting compensation </a:t>
            </a:r>
            <a:r>
              <a:rPr lang="en-US" dirty="0"/>
              <a:t>rates.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8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Forecasting HR Demand and Supply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manager starts </a:t>
            </a:r>
            <a:r>
              <a:rPr lang="en-US" dirty="0" smtClean="0"/>
              <a:t>forecasting by assessing:</a:t>
            </a:r>
          </a:p>
          <a:p>
            <a:pPr marL="457200" lvl="1" indent="0">
              <a:buNone/>
            </a:pPr>
            <a:r>
              <a:rPr lang="en-US" dirty="0" smtClean="0"/>
              <a:t>- Trends </a:t>
            </a:r>
            <a:r>
              <a:rPr lang="en-US" dirty="0"/>
              <a:t>in past HR </a:t>
            </a:r>
            <a:r>
              <a:rPr lang="en-US" dirty="0" smtClean="0"/>
              <a:t>usage. </a:t>
            </a:r>
          </a:p>
          <a:p>
            <a:pPr marL="457200" lvl="1" indent="0">
              <a:buNone/>
            </a:pPr>
            <a:r>
              <a:rPr lang="en-US" dirty="0" smtClean="0"/>
              <a:t>- Future organizational plans.</a:t>
            </a:r>
          </a:p>
          <a:p>
            <a:pPr marL="457200" lvl="1" indent="0">
              <a:buNone/>
            </a:pPr>
            <a:r>
              <a:rPr lang="en-US" dirty="0" smtClean="0"/>
              <a:t>- And </a:t>
            </a:r>
            <a:r>
              <a:rPr lang="en-US" dirty="0"/>
              <a:t>general economic </a:t>
            </a:r>
            <a:r>
              <a:rPr lang="en-US" dirty="0" smtClean="0"/>
              <a:t>trends. </a:t>
            </a:r>
          </a:p>
          <a:p>
            <a:r>
              <a:rPr lang="en-US" dirty="0" smtClean="0"/>
              <a:t>Forecasting </a:t>
            </a:r>
            <a:r>
              <a:rPr lang="en-US" dirty="0"/>
              <a:t>the supply of labor is really </a:t>
            </a:r>
            <a:r>
              <a:rPr lang="en-US" b="1" dirty="0"/>
              <a:t>two tasks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Forecasting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internal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supply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dirty="0" smtClean="0"/>
              <a:t>The </a:t>
            </a:r>
            <a:r>
              <a:rPr lang="en-US" dirty="0"/>
              <a:t>number and type of employees who will be </a:t>
            </a:r>
            <a:r>
              <a:rPr lang="en-US" dirty="0" smtClean="0"/>
              <a:t>in the </a:t>
            </a:r>
            <a:r>
              <a:rPr lang="en-US" dirty="0"/>
              <a:t>firm at some future date.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Forecasting 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external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supply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US" dirty="0" smtClean="0"/>
              <a:t>The </a:t>
            </a:r>
            <a:r>
              <a:rPr lang="en-US" dirty="0"/>
              <a:t>number and type of people who will be </a:t>
            </a:r>
            <a:r>
              <a:rPr lang="en-US" dirty="0" smtClean="0"/>
              <a:t>available for </a:t>
            </a:r>
            <a:r>
              <a:rPr lang="en-US" dirty="0"/>
              <a:t>hiring from the labor market at large.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71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Important HR Planning Techniques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Replacement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Chart </a:t>
            </a:r>
            <a:r>
              <a:rPr lang="en-US" dirty="0" smtClean="0"/>
              <a:t>is a</a:t>
            </a:r>
            <a:r>
              <a:rPr lang="en-US" b="1" dirty="0" smtClean="0"/>
              <a:t> </a:t>
            </a:r>
            <a:r>
              <a:rPr lang="en-US" dirty="0" smtClean="0"/>
              <a:t>list </a:t>
            </a:r>
            <a:r>
              <a:rPr lang="en-US" dirty="0"/>
              <a:t>of each </a:t>
            </a:r>
            <a:r>
              <a:rPr lang="en-US" dirty="0" smtClean="0"/>
              <a:t>management position</a:t>
            </a:r>
            <a:r>
              <a:rPr lang="en-US" dirty="0"/>
              <a:t>, who occupies it, how long </a:t>
            </a:r>
            <a:r>
              <a:rPr lang="en-US" dirty="0" smtClean="0"/>
              <a:t>that person </a:t>
            </a:r>
            <a:r>
              <a:rPr lang="en-US" dirty="0"/>
              <a:t>will likely stay in the job, and who </a:t>
            </a:r>
            <a:r>
              <a:rPr lang="en-US" dirty="0" smtClean="0"/>
              <a:t>is qualified </a:t>
            </a:r>
            <a:r>
              <a:rPr lang="en-US" dirty="0"/>
              <a:t>as a </a:t>
            </a:r>
            <a:r>
              <a:rPr lang="en-US" dirty="0" smtClean="0"/>
              <a:t>replacement.</a:t>
            </a:r>
          </a:p>
          <a:p>
            <a:pPr lvl="1" algn="just"/>
            <a:r>
              <a:rPr lang="en-US" dirty="0" smtClean="0"/>
              <a:t>It is </a:t>
            </a:r>
            <a:r>
              <a:rPr lang="en-US" dirty="0"/>
              <a:t>a technique commonly used to plan for specific positions at </a:t>
            </a:r>
            <a:r>
              <a:rPr lang="en-US" u="sng" dirty="0"/>
              <a:t>higher organizational level</a:t>
            </a:r>
            <a:r>
              <a:rPr lang="en-US" dirty="0" smtClean="0"/>
              <a:t>.</a:t>
            </a:r>
            <a:endParaRPr lang="en-US" b="1" i="1" dirty="0" smtClean="0"/>
          </a:p>
          <a:p>
            <a:pPr algn="just"/>
            <a:r>
              <a:rPr lang="en-US" b="1" i="1" dirty="0" smtClean="0">
                <a:solidFill>
                  <a:schemeClr val="accent4">
                    <a:lumMod val="75000"/>
                  </a:schemeClr>
                </a:solidFill>
              </a:rPr>
              <a:t>Skills </a:t>
            </a:r>
            <a:r>
              <a:rPr lang="en-US" b="1" i="1" dirty="0">
                <a:solidFill>
                  <a:schemeClr val="accent4">
                    <a:lumMod val="75000"/>
                  </a:schemeClr>
                </a:solidFill>
              </a:rPr>
              <a:t>Inventories </a:t>
            </a:r>
            <a:r>
              <a:rPr lang="en-US" b="1" i="1" dirty="0" smtClean="0"/>
              <a:t>(</a:t>
            </a:r>
            <a:r>
              <a:rPr lang="en-US" i="1" dirty="0"/>
              <a:t>E</a:t>
            </a:r>
            <a:r>
              <a:rPr lang="en-US" i="1" dirty="0" smtClean="0"/>
              <a:t>mployee Information </a:t>
            </a:r>
            <a:r>
              <a:rPr lang="en-US" i="1" dirty="0"/>
              <a:t>S</a:t>
            </a:r>
            <a:r>
              <a:rPr lang="en-US" i="1" dirty="0" smtClean="0"/>
              <a:t>ystems):</a:t>
            </a:r>
            <a:r>
              <a:rPr lang="en-US" dirty="0" smtClean="0"/>
              <a:t> is a computerized systems that </a:t>
            </a:r>
            <a:r>
              <a:rPr lang="en-US" dirty="0"/>
              <a:t>contain information on each employee’s education, skills, work </a:t>
            </a:r>
            <a:r>
              <a:rPr lang="en-US" dirty="0" smtClean="0"/>
              <a:t>experience, and </a:t>
            </a:r>
            <a:r>
              <a:rPr lang="en-US" dirty="0"/>
              <a:t>career aspirations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>
                <a:solidFill>
                  <a:srgbClr val="7030A0"/>
                </a:solidFill>
              </a:rPr>
              <a:t>How can we forecast the external supply?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50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Matching HR Supply and Demand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After comparing future demand and </a:t>
            </a:r>
            <a:r>
              <a:rPr lang="en-US" dirty="0" smtClean="0"/>
              <a:t>internal supply</a:t>
            </a:r>
            <a:r>
              <a:rPr lang="en-US" dirty="0"/>
              <a:t>, managers can make plans to manage predicted </a:t>
            </a:r>
            <a:r>
              <a:rPr lang="en-US" b="1" dirty="0">
                <a:solidFill>
                  <a:srgbClr val="FF0000"/>
                </a:solidFill>
              </a:rPr>
              <a:t>shortfalls</a:t>
            </a:r>
            <a:r>
              <a:rPr lang="en-US" dirty="0"/>
              <a:t> or </a:t>
            </a:r>
            <a:r>
              <a:rPr lang="en-US" b="1" dirty="0" smtClean="0">
                <a:solidFill>
                  <a:srgbClr val="00B050"/>
                </a:solidFill>
              </a:rPr>
              <a:t>overstaffing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If </a:t>
            </a:r>
            <a:r>
              <a:rPr lang="en-US" dirty="0"/>
              <a:t>a </a:t>
            </a:r>
            <a:r>
              <a:rPr lang="en-US" b="1" dirty="0">
                <a:solidFill>
                  <a:srgbClr val="FF0000"/>
                </a:solidFill>
              </a:rPr>
              <a:t>shortfall</a:t>
            </a:r>
            <a:r>
              <a:rPr lang="en-US" dirty="0"/>
              <a:t> is </a:t>
            </a:r>
            <a:r>
              <a:rPr lang="en-US" dirty="0" smtClean="0"/>
              <a:t>predicted:</a:t>
            </a:r>
          </a:p>
          <a:p>
            <a:pPr lvl="1" algn="just"/>
            <a:r>
              <a:rPr lang="en-US" dirty="0" smtClean="0"/>
              <a:t>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employees can be hired, present employees can be </a:t>
            </a:r>
            <a:r>
              <a:rPr lang="en-US" dirty="0" smtClean="0"/>
              <a:t>retrained and </a:t>
            </a:r>
            <a:r>
              <a:rPr lang="en-US" dirty="0"/>
              <a:t>transferred into understaffed areas, individuals approaching </a:t>
            </a:r>
            <a:r>
              <a:rPr lang="en-US" dirty="0" smtClean="0"/>
              <a:t>retirement can </a:t>
            </a:r>
            <a:r>
              <a:rPr lang="en-US" dirty="0"/>
              <a:t>be convinced to stay on, or labor-saving or productivity-enhancing systems </a:t>
            </a:r>
            <a:r>
              <a:rPr lang="en-US" dirty="0" smtClean="0"/>
              <a:t>can be </a:t>
            </a:r>
            <a:r>
              <a:rPr lang="en-US" dirty="0"/>
              <a:t>installed. </a:t>
            </a:r>
            <a:endParaRPr lang="en-US" dirty="0" smtClean="0"/>
          </a:p>
          <a:p>
            <a:pPr algn="just"/>
            <a:r>
              <a:rPr lang="en-US" dirty="0" smtClean="0"/>
              <a:t>If </a:t>
            </a:r>
            <a:r>
              <a:rPr lang="en-US" b="1" dirty="0">
                <a:solidFill>
                  <a:srgbClr val="00B050"/>
                </a:solidFill>
              </a:rPr>
              <a:t>overstaffing</a:t>
            </a:r>
            <a:r>
              <a:rPr lang="en-US" dirty="0"/>
              <a:t> is </a:t>
            </a:r>
            <a:r>
              <a:rPr lang="en-US" dirty="0" smtClean="0"/>
              <a:t>expected:</a:t>
            </a:r>
          </a:p>
          <a:p>
            <a:pPr lvl="1" algn="just"/>
            <a:r>
              <a:rPr lang="en-US" dirty="0"/>
              <a:t>O</a:t>
            </a:r>
            <a:r>
              <a:rPr lang="en-US" dirty="0" smtClean="0"/>
              <a:t>ptions </a:t>
            </a:r>
            <a:r>
              <a:rPr lang="en-US" dirty="0"/>
              <a:t>are </a:t>
            </a:r>
            <a:r>
              <a:rPr lang="en-US" dirty="0" smtClean="0"/>
              <a:t>transferring the </a:t>
            </a:r>
            <a:r>
              <a:rPr lang="en-US" dirty="0"/>
              <a:t>extra employees, not replacing individuals who quit, encouraging early </a:t>
            </a:r>
            <a:r>
              <a:rPr lang="en-US" dirty="0" smtClean="0"/>
              <a:t>retirement, and </a:t>
            </a:r>
            <a:r>
              <a:rPr lang="en-US" dirty="0"/>
              <a:t>laying off </a:t>
            </a:r>
            <a:r>
              <a:rPr lang="en-US" dirty="0" smtClean="0"/>
              <a:t>workers.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98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2620</TotalTime>
  <Words>1453</Words>
  <Application>Microsoft Office PowerPoint</Application>
  <PresentationFormat>Widescreen</PresentationFormat>
  <Paragraphs>143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Aharoni</vt:lpstr>
      <vt:lpstr>Arial</vt:lpstr>
      <vt:lpstr>Calibri</vt:lpstr>
      <vt:lpstr>Calibri Light</vt:lpstr>
      <vt:lpstr>Office Theme</vt:lpstr>
      <vt:lpstr>Chapter 10</vt:lpstr>
      <vt:lpstr>Learning Objectives </vt:lpstr>
      <vt:lpstr>Foundations of Human Resource Management (HRM)</vt:lpstr>
      <vt:lpstr>What is HRM</vt:lpstr>
      <vt:lpstr>HR Planning</vt:lpstr>
      <vt:lpstr>Job analysis</vt:lpstr>
      <vt:lpstr>Forecasting HR Demand and Supply</vt:lpstr>
      <vt:lpstr>Important HR Planning Techniques </vt:lpstr>
      <vt:lpstr>Matching HR Supply and Demand</vt:lpstr>
      <vt:lpstr>Staffing the Organization</vt:lpstr>
      <vt:lpstr>PowerPoint Presentation</vt:lpstr>
      <vt:lpstr>Recruiting Human Resources</vt:lpstr>
      <vt:lpstr>Selecting Human Resources</vt:lpstr>
      <vt:lpstr>Selections Devices include</vt:lpstr>
      <vt:lpstr>Developing the Workforce</vt:lpstr>
      <vt:lpstr>Training</vt:lpstr>
      <vt:lpstr>Performance appraisals </vt:lpstr>
      <vt:lpstr>Performance Evaluation Form</vt:lpstr>
      <vt:lpstr>Compensation and Benefits</vt:lpstr>
      <vt:lpstr>PowerPoint Presentation</vt:lpstr>
      <vt:lpstr>Wages and Salaries</vt:lpstr>
      <vt:lpstr>Incentive Programs</vt:lpstr>
      <vt:lpstr>1. Individual Incentives</vt:lpstr>
      <vt:lpstr>2. Companywide Incentives </vt:lpstr>
      <vt:lpstr>Benefits Programs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M. Kamel</cp:lastModifiedBy>
  <cp:revision>201</cp:revision>
  <dcterms:created xsi:type="dcterms:W3CDTF">2013-09-14T21:41:12Z</dcterms:created>
  <dcterms:modified xsi:type="dcterms:W3CDTF">2013-12-04T07:52:16Z</dcterms:modified>
</cp:coreProperties>
</file>