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9" r:id="rId3"/>
    <p:sldId id="262" r:id="rId4"/>
    <p:sldId id="263" r:id="rId5"/>
    <p:sldId id="264" r:id="rId6"/>
    <p:sldId id="265" r:id="rId7"/>
    <p:sldId id="266" r:id="rId8"/>
    <p:sldId id="274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5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8C58D5-64DC-402C-9005-A4D484D53A6F}" type="datetimeFigureOut">
              <a:rPr lang="en-US" smtClean="0"/>
              <a:t>19-Dec-13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825C9A-04EE-4E60-9C69-8683B6C7D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391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825C9A-04EE-4E60-9C69-8683B6C7D767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004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DBCC6-F97F-463A-9713-15BBDCE7C106}" type="datetime1">
              <a:rPr lang="en-US" smtClean="0"/>
              <a:t>19-Dec-13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660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8F81-CFA8-4CEC-9033-B9D7BB6260BF}" type="datetime1">
              <a:rPr lang="en-US" smtClean="0"/>
              <a:t>19-Dec-13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645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718EA-3146-4143-B0EA-85510588C905}" type="datetime1">
              <a:rPr lang="en-US" smtClean="0"/>
              <a:t>19-Dec-13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992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3CB03-14A2-4C5F-8EBD-F9EAF6865871}" type="datetime1">
              <a:rPr lang="en-US" smtClean="0"/>
              <a:t>19-Dec-13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210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C4FFB-F4A7-4AFE-9FBB-E615F8AE9F5B}" type="datetime1">
              <a:rPr lang="en-US" smtClean="0"/>
              <a:t>19-Dec-13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350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FA0D-C34A-480F-9891-19317E924987}" type="datetime1">
              <a:rPr lang="en-US" smtClean="0"/>
              <a:t>19-Dec-13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232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3B69C-184F-4C94-A1A0-38412F6614EA}" type="datetime1">
              <a:rPr lang="en-US" smtClean="0"/>
              <a:t>19-Dec-13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81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4930B-E12B-4F13-9E5E-A20E7B60CF59}" type="datetime1">
              <a:rPr lang="en-US" smtClean="0"/>
              <a:t>19-Dec-13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085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6E38E-B54A-486D-B35B-2955C9015ACE}" type="datetime1">
              <a:rPr lang="en-US" smtClean="0"/>
              <a:t>19-Dec-13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857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A955-3E7A-431E-AC22-E42DDF5DB0A8}" type="datetime1">
              <a:rPr lang="en-US" smtClean="0"/>
              <a:t>19-Dec-13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778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244B6-5AE0-4235-8987-BC7C209EF6AA}" type="datetime1">
              <a:rPr lang="en-US" smtClean="0"/>
              <a:t>19-Dec-13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305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A52A85-DA90-4620-9A56-64F3E9483CBC}" type="datetime1">
              <a:rPr lang="en-US" smtClean="0"/>
              <a:t>19-Dec-13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182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Chapter 11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Marketing </a:t>
            </a:r>
            <a:r>
              <a:rPr lang="en-US" sz="36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Process and </a:t>
            </a:r>
            <a:r>
              <a:rPr lang="en-US" sz="36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</a:t>
            </a:r>
            <a:r>
              <a:rPr lang="en-US" sz="36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onsumer </a:t>
            </a:r>
            <a:r>
              <a:rPr lang="en-US" sz="36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Behavior: Selected </a:t>
            </a:r>
            <a:r>
              <a:rPr lang="en-US" sz="36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topics</a:t>
            </a:r>
            <a:endParaRPr lang="en-US" sz="36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1745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Product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Product</a:t>
            </a:r>
            <a:r>
              <a:rPr lang="en-US" dirty="0"/>
              <a:t> </a:t>
            </a:r>
            <a:r>
              <a:rPr lang="en-US" dirty="0" smtClean="0"/>
              <a:t>:is a good</a:t>
            </a:r>
            <a:r>
              <a:rPr lang="en-US" dirty="0"/>
              <a:t>, service, or idea that </a:t>
            </a:r>
            <a:r>
              <a:rPr lang="en-US" dirty="0" smtClean="0"/>
              <a:t>is Marketed to </a:t>
            </a:r>
            <a:r>
              <a:rPr lang="en-US" dirty="0"/>
              <a:t>fill consumers’ needs and </a:t>
            </a:r>
            <a:r>
              <a:rPr lang="en-US" dirty="0" smtClean="0"/>
              <a:t>wants.</a:t>
            </a:r>
          </a:p>
          <a:p>
            <a:r>
              <a:rPr lang="en-US" b="1" dirty="0"/>
              <a:t>Product Differentiation </a:t>
            </a:r>
            <a:r>
              <a:rPr lang="en-US" dirty="0"/>
              <a:t>creation of </a:t>
            </a:r>
            <a:r>
              <a:rPr lang="en-US" dirty="0" smtClean="0"/>
              <a:t>a product </a:t>
            </a:r>
            <a:r>
              <a:rPr lang="en-US" dirty="0"/>
              <a:t>feature or product image </a:t>
            </a:r>
            <a:r>
              <a:rPr lang="en-US" dirty="0" smtClean="0"/>
              <a:t>that differs </a:t>
            </a:r>
            <a:r>
              <a:rPr lang="en-US" dirty="0"/>
              <a:t>enough from existing products </a:t>
            </a:r>
            <a:r>
              <a:rPr lang="en-US" dirty="0" smtClean="0"/>
              <a:t>to attract </a:t>
            </a:r>
            <a:r>
              <a:rPr lang="en-US" dirty="0"/>
              <a:t>customers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8667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Pricing </a:t>
            </a:r>
            <a:r>
              <a:rPr lang="en-US" dirty="0"/>
              <a:t>process of determining the best </a:t>
            </a:r>
            <a:r>
              <a:rPr lang="en-US" dirty="0" smtClean="0"/>
              <a:t>price at </a:t>
            </a:r>
            <a:r>
              <a:rPr lang="en-US" dirty="0"/>
              <a:t>which to sell a </a:t>
            </a:r>
            <a:r>
              <a:rPr lang="en-US" dirty="0" smtClean="0"/>
              <a:t>product.</a:t>
            </a:r>
          </a:p>
          <a:p>
            <a:r>
              <a:rPr lang="en-US" dirty="0"/>
              <a:t>Successful </a:t>
            </a:r>
            <a:r>
              <a:rPr lang="en-US" dirty="0" smtClean="0"/>
              <a:t>pricing means </a:t>
            </a:r>
            <a:r>
              <a:rPr lang="en-US" dirty="0"/>
              <a:t>finding a profitable middle ground </a:t>
            </a:r>
            <a:r>
              <a:rPr lang="en-US" dirty="0" smtClean="0"/>
              <a:t>between Costs and competitor’s prices.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37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Place (Distribution)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Place (Distribution) </a:t>
            </a:r>
            <a:r>
              <a:rPr lang="en-US" dirty="0"/>
              <a:t>part of the </a:t>
            </a:r>
            <a:r>
              <a:rPr lang="en-US" dirty="0" smtClean="0"/>
              <a:t>marketing mix </a:t>
            </a:r>
            <a:r>
              <a:rPr lang="en-US" dirty="0"/>
              <a:t>concerned with getting products </a:t>
            </a:r>
            <a:r>
              <a:rPr lang="en-US" dirty="0" smtClean="0"/>
              <a:t>from producers </a:t>
            </a:r>
            <a:r>
              <a:rPr lang="en-US" dirty="0"/>
              <a:t>to </a:t>
            </a:r>
            <a:r>
              <a:rPr lang="en-US" dirty="0" smtClean="0"/>
              <a:t>consumers.</a:t>
            </a:r>
          </a:p>
          <a:p>
            <a:r>
              <a:rPr lang="en-US" dirty="0" smtClean="0"/>
              <a:t>Includes decisions about:</a:t>
            </a:r>
          </a:p>
          <a:p>
            <a:pPr lvl="1"/>
            <a:r>
              <a:rPr lang="en-US" dirty="0" smtClean="0"/>
              <a:t>warehousing </a:t>
            </a:r>
            <a:r>
              <a:rPr lang="en-US" dirty="0"/>
              <a:t>and inventory </a:t>
            </a:r>
            <a:r>
              <a:rPr lang="en-US" dirty="0" smtClean="0"/>
              <a:t>control.</a:t>
            </a:r>
          </a:p>
          <a:p>
            <a:pPr lvl="1"/>
            <a:r>
              <a:rPr lang="en-US" dirty="0" smtClean="0"/>
              <a:t>transportation options.</a:t>
            </a:r>
          </a:p>
          <a:p>
            <a:pPr lvl="1"/>
            <a:r>
              <a:rPr lang="en-US" i="1" dirty="0" smtClean="0"/>
              <a:t>Channels.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2950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Promotion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Promotion: </a:t>
            </a:r>
            <a:r>
              <a:rPr lang="en-US" dirty="0" smtClean="0"/>
              <a:t>Refers </a:t>
            </a:r>
            <a:r>
              <a:rPr lang="en-US" dirty="0"/>
              <a:t>to </a:t>
            </a:r>
            <a:r>
              <a:rPr lang="en-US" dirty="0" smtClean="0"/>
              <a:t>techniques for </a:t>
            </a:r>
            <a:r>
              <a:rPr lang="en-US" dirty="0"/>
              <a:t>communicating information about </a:t>
            </a:r>
            <a:r>
              <a:rPr lang="en-US" dirty="0" smtClean="0"/>
              <a:t>products. </a:t>
            </a:r>
          </a:p>
          <a:p>
            <a:r>
              <a:rPr lang="en-US" dirty="0" smtClean="0"/>
              <a:t>It is the </a:t>
            </a:r>
            <a:r>
              <a:rPr lang="en-US" dirty="0"/>
              <a:t>most visible component of the marketing </a:t>
            </a:r>
            <a:r>
              <a:rPr lang="en-US" dirty="0" smtClean="0"/>
              <a:t>mix.</a:t>
            </a:r>
          </a:p>
          <a:p>
            <a:r>
              <a:rPr lang="en-US" dirty="0" smtClean="0"/>
              <a:t>The </a:t>
            </a:r>
            <a:r>
              <a:rPr lang="en-US" dirty="0"/>
              <a:t>most important </a:t>
            </a:r>
            <a:r>
              <a:rPr lang="en-US" u="sng" dirty="0"/>
              <a:t>promotional tools </a:t>
            </a:r>
            <a:r>
              <a:rPr lang="en-US" dirty="0" smtClean="0"/>
              <a:t>include: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dvertising</a:t>
            </a:r>
            <a:r>
              <a:rPr lang="en-US" dirty="0"/>
              <a:t>, </a:t>
            </a:r>
            <a:endParaRPr lang="en-US" dirty="0" smtClean="0"/>
          </a:p>
          <a:p>
            <a:pPr lvl="1"/>
            <a:r>
              <a:rPr lang="en-US" dirty="0"/>
              <a:t>P</a:t>
            </a:r>
            <a:r>
              <a:rPr lang="en-US" dirty="0" smtClean="0"/>
              <a:t>ersonal </a:t>
            </a:r>
            <a:r>
              <a:rPr lang="en-US" dirty="0"/>
              <a:t>selling, </a:t>
            </a:r>
            <a:endParaRPr lang="en-US" dirty="0" smtClean="0"/>
          </a:p>
          <a:p>
            <a:pPr lvl="1"/>
            <a:r>
              <a:rPr lang="en-US" dirty="0"/>
              <a:t>S</a:t>
            </a:r>
            <a:r>
              <a:rPr lang="en-US" dirty="0" smtClean="0"/>
              <a:t>ales promotions, 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ublicity/public </a:t>
            </a:r>
            <a:r>
              <a:rPr lang="en-US" dirty="0"/>
              <a:t>relations, </a:t>
            </a:r>
            <a:endParaRPr lang="en-US" dirty="0" smtClean="0"/>
          </a:p>
          <a:p>
            <a:pPr lvl="1"/>
            <a:r>
              <a:rPr lang="en-US" dirty="0"/>
              <a:t>D</a:t>
            </a:r>
            <a:r>
              <a:rPr lang="en-US" dirty="0" smtClean="0"/>
              <a:t>irect </a:t>
            </a:r>
            <a:r>
              <a:rPr lang="en-US" dirty="0"/>
              <a:t>or </a:t>
            </a:r>
            <a:r>
              <a:rPr lang="en-US" dirty="0" smtClean="0"/>
              <a:t>interactive marketing</a:t>
            </a:r>
            <a:r>
              <a:rPr lang="en-US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886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Blending It All Together: Integrated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Integrated Marketing </a:t>
            </a:r>
            <a:r>
              <a:rPr lang="en-US" b="1" dirty="0" smtClean="0"/>
              <a:t>Strategy: </a:t>
            </a:r>
            <a:r>
              <a:rPr lang="en-US" dirty="0"/>
              <a:t>S</a:t>
            </a:r>
            <a:r>
              <a:rPr lang="en-US" dirty="0" smtClean="0"/>
              <a:t>trategy that blends (Mixes) </a:t>
            </a:r>
            <a:r>
              <a:rPr lang="en-US" dirty="0"/>
              <a:t>together the </a:t>
            </a:r>
            <a:r>
              <a:rPr lang="en-US" b="1" dirty="0"/>
              <a:t>Four Ps </a:t>
            </a:r>
            <a:r>
              <a:rPr lang="en-US" dirty="0"/>
              <a:t>of marketing </a:t>
            </a:r>
            <a:r>
              <a:rPr lang="en-US" dirty="0" smtClean="0"/>
              <a:t>to ensure </a:t>
            </a:r>
            <a:r>
              <a:rPr lang="en-US" dirty="0"/>
              <a:t>their compatibility with one </a:t>
            </a:r>
            <a:r>
              <a:rPr lang="en-US" dirty="0" smtClean="0"/>
              <a:t>another and </a:t>
            </a:r>
            <a:r>
              <a:rPr lang="en-US" dirty="0"/>
              <a:t>with the company’s </a:t>
            </a:r>
            <a:r>
              <a:rPr lang="en-US" dirty="0" smtClean="0"/>
              <a:t>non-marketing activities </a:t>
            </a:r>
            <a:r>
              <a:rPr lang="en-US" dirty="0"/>
              <a:t>as well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0421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Target Marketing and Market</a:t>
            </a:r>
            <a:br>
              <a:rPr lang="en-US" sz="54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sz="54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Segmentation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5805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Target Market </a:t>
            </a:r>
            <a:r>
              <a:rPr lang="en-US" dirty="0"/>
              <a:t>group of people who </a:t>
            </a:r>
            <a:r>
              <a:rPr lang="en-US" dirty="0" smtClean="0"/>
              <a:t>have </a:t>
            </a:r>
            <a:r>
              <a:rPr lang="en-US" b="1" u="sng" dirty="0" smtClean="0"/>
              <a:t>Similar</a:t>
            </a:r>
            <a:r>
              <a:rPr lang="en-US" dirty="0" smtClean="0"/>
              <a:t> wants </a:t>
            </a:r>
            <a:r>
              <a:rPr lang="en-US" dirty="0"/>
              <a:t>and needs and can </a:t>
            </a:r>
            <a:r>
              <a:rPr lang="en-US" dirty="0" smtClean="0"/>
              <a:t>be expected to </a:t>
            </a:r>
            <a:r>
              <a:rPr lang="en-US" dirty="0"/>
              <a:t>show </a:t>
            </a:r>
            <a:r>
              <a:rPr lang="en-US" b="1" u="sng" dirty="0"/>
              <a:t>interest in the </a:t>
            </a:r>
            <a:r>
              <a:rPr lang="en-US" b="1" u="sng" dirty="0" smtClean="0"/>
              <a:t>same products.</a:t>
            </a:r>
          </a:p>
          <a:p>
            <a:r>
              <a:rPr lang="en-US" dirty="0"/>
              <a:t>Target marketing requires market </a:t>
            </a:r>
            <a:r>
              <a:rPr lang="en-US" dirty="0" smtClean="0"/>
              <a:t>segmentation.</a:t>
            </a:r>
            <a:endParaRPr lang="en-US" b="1" dirty="0" smtClean="0"/>
          </a:p>
          <a:p>
            <a:r>
              <a:rPr lang="en-US" b="1" dirty="0" smtClean="0"/>
              <a:t>Market </a:t>
            </a:r>
            <a:r>
              <a:rPr lang="en-US" b="1" dirty="0"/>
              <a:t>Segmentation </a:t>
            </a:r>
            <a:r>
              <a:rPr lang="en-US" dirty="0"/>
              <a:t>process of dividing </a:t>
            </a:r>
            <a:r>
              <a:rPr lang="en-US" dirty="0" smtClean="0"/>
              <a:t>a market </a:t>
            </a:r>
            <a:r>
              <a:rPr lang="en-US" dirty="0"/>
              <a:t>into categories of customer types, </a:t>
            </a:r>
            <a:r>
              <a:rPr lang="en-US" dirty="0" smtClean="0"/>
              <a:t>or “segments”.</a:t>
            </a:r>
          </a:p>
          <a:p>
            <a:r>
              <a:rPr lang="en-US" b="1" dirty="0"/>
              <a:t>Product Positioning </a:t>
            </a:r>
            <a:r>
              <a:rPr lang="en-US" dirty="0"/>
              <a:t>process of </a:t>
            </a:r>
            <a:r>
              <a:rPr lang="en-US" dirty="0" smtClean="0"/>
              <a:t>fixing, adapting, and </a:t>
            </a:r>
            <a:r>
              <a:rPr lang="en-US" dirty="0"/>
              <a:t>communicating the nature </a:t>
            </a:r>
            <a:r>
              <a:rPr lang="en-US" dirty="0" smtClean="0"/>
              <a:t>of a </a:t>
            </a:r>
            <a:r>
              <a:rPr lang="en-US" dirty="0"/>
              <a:t>product</a:t>
            </a:r>
            <a:endParaRPr lang="en-US" b="1" u="sn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8533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Identifying Market Segments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Most important five variables for identifying market segments: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1" dirty="0">
                <a:solidFill>
                  <a:srgbClr val="00B050"/>
                </a:solidFill>
              </a:rPr>
              <a:t>Geographic Variables </a:t>
            </a:r>
            <a:r>
              <a:rPr lang="en-US" dirty="0"/>
              <a:t>geographic </a:t>
            </a:r>
            <a:r>
              <a:rPr lang="en-US" dirty="0" smtClean="0"/>
              <a:t>units that </a:t>
            </a:r>
            <a:r>
              <a:rPr lang="en-US" dirty="0"/>
              <a:t>may be considered in developing </a:t>
            </a:r>
            <a:r>
              <a:rPr lang="en-US" dirty="0" smtClean="0"/>
              <a:t>a segmentation strategy. </a:t>
            </a:r>
            <a:r>
              <a:rPr lang="en-US" i="1" dirty="0" smtClean="0"/>
              <a:t>(East – West – middle east)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1" dirty="0">
                <a:solidFill>
                  <a:srgbClr val="00B050"/>
                </a:solidFill>
              </a:rPr>
              <a:t>Demographic Variables </a:t>
            </a:r>
            <a:r>
              <a:rPr lang="en-US" dirty="0"/>
              <a:t>characteristics </a:t>
            </a:r>
            <a:r>
              <a:rPr lang="en-US" dirty="0" smtClean="0"/>
              <a:t>of populations </a:t>
            </a:r>
            <a:r>
              <a:rPr lang="en-US" dirty="0"/>
              <a:t>that may be considered </a:t>
            </a:r>
            <a:r>
              <a:rPr lang="en-US" dirty="0" smtClean="0"/>
              <a:t>in developing </a:t>
            </a:r>
            <a:r>
              <a:rPr lang="en-US" dirty="0"/>
              <a:t>a segmentation </a:t>
            </a:r>
            <a:r>
              <a:rPr lang="en-US" dirty="0" smtClean="0"/>
              <a:t>strategy. </a:t>
            </a:r>
            <a:r>
              <a:rPr lang="en-US" i="1" dirty="0" smtClean="0"/>
              <a:t>(Age – income – Gender)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1" dirty="0">
                <a:solidFill>
                  <a:srgbClr val="00B050"/>
                </a:solidFill>
              </a:rPr>
              <a:t>Geo-Demographic </a:t>
            </a:r>
            <a:r>
              <a:rPr lang="en-US" b="1" dirty="0" smtClean="0">
                <a:solidFill>
                  <a:srgbClr val="00B050"/>
                </a:solidFill>
              </a:rPr>
              <a:t>Variables </a:t>
            </a:r>
            <a:r>
              <a:rPr lang="en-US" u="sng" dirty="0">
                <a:solidFill>
                  <a:srgbClr val="FF0000"/>
                </a:solidFill>
              </a:rPr>
              <a:t>combination</a:t>
            </a:r>
            <a:r>
              <a:rPr lang="en-US" dirty="0"/>
              <a:t> </a:t>
            </a:r>
            <a:r>
              <a:rPr lang="en-US" dirty="0" smtClean="0"/>
              <a:t>of </a:t>
            </a:r>
            <a:r>
              <a:rPr lang="en-US" u="sng" dirty="0" smtClean="0"/>
              <a:t>geographic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u="sng" dirty="0"/>
              <a:t>demographic</a:t>
            </a:r>
            <a:r>
              <a:rPr lang="en-US" dirty="0"/>
              <a:t> traits used </a:t>
            </a:r>
            <a:r>
              <a:rPr lang="en-US" dirty="0" smtClean="0"/>
              <a:t>in developing </a:t>
            </a:r>
            <a:r>
              <a:rPr lang="en-US" dirty="0"/>
              <a:t>a segmentation </a:t>
            </a:r>
            <a:r>
              <a:rPr lang="en-US" dirty="0" smtClean="0"/>
              <a:t>strategy.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1" dirty="0">
                <a:solidFill>
                  <a:srgbClr val="00B050"/>
                </a:solidFill>
              </a:rPr>
              <a:t>Psychographic Variables </a:t>
            </a:r>
            <a:r>
              <a:rPr lang="en-US" dirty="0" smtClean="0"/>
              <a:t>consumer characteristics, such </a:t>
            </a:r>
            <a:r>
              <a:rPr lang="en-US" dirty="0"/>
              <a:t>as lifestyles, </a:t>
            </a:r>
            <a:r>
              <a:rPr lang="en-US" dirty="0" smtClean="0"/>
              <a:t>opinions, interests, and </a:t>
            </a:r>
            <a:r>
              <a:rPr lang="en-US" dirty="0"/>
              <a:t>attitudes that may be </a:t>
            </a:r>
            <a:r>
              <a:rPr lang="en-US" dirty="0" smtClean="0"/>
              <a:t>considered in </a:t>
            </a:r>
            <a:r>
              <a:rPr lang="en-US" dirty="0"/>
              <a:t>developing a segmentation </a:t>
            </a:r>
            <a:r>
              <a:rPr lang="en-US" dirty="0" smtClean="0"/>
              <a:t>strategy.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1" dirty="0">
                <a:solidFill>
                  <a:srgbClr val="00B050"/>
                </a:solidFill>
              </a:rPr>
              <a:t>Behavioral Variables </a:t>
            </a:r>
            <a:r>
              <a:rPr lang="en-US" dirty="0"/>
              <a:t>behavioral </a:t>
            </a:r>
            <a:r>
              <a:rPr lang="en-US" dirty="0" smtClean="0"/>
              <a:t>patterns displayed by </a:t>
            </a:r>
            <a:r>
              <a:rPr lang="en-US" dirty="0"/>
              <a:t>groups of consumers and </a:t>
            </a:r>
            <a:r>
              <a:rPr lang="en-US" dirty="0" smtClean="0"/>
              <a:t>that are </a:t>
            </a:r>
            <a:r>
              <a:rPr lang="en-US" dirty="0"/>
              <a:t>used in developing a </a:t>
            </a:r>
            <a:r>
              <a:rPr lang="en-US" dirty="0" smtClean="0"/>
              <a:t>segmentation strategy </a:t>
            </a:r>
            <a:r>
              <a:rPr lang="en-US" i="1" dirty="0" smtClean="0"/>
              <a:t>(Heavy users – specific purposes)</a:t>
            </a:r>
            <a:endParaRPr lang="en-US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186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Understanding Consumer</a:t>
            </a:r>
            <a:br>
              <a:rPr lang="en-US" sz="54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sz="54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Behavior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5066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Consumer Behavior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Consumer </a:t>
            </a:r>
            <a:r>
              <a:rPr lang="en-US" b="1" dirty="0" smtClean="0"/>
              <a:t>Behavior: </a:t>
            </a:r>
            <a:r>
              <a:rPr lang="en-US" dirty="0" smtClean="0"/>
              <a:t>is  </a:t>
            </a:r>
            <a:r>
              <a:rPr lang="en-US" dirty="0"/>
              <a:t>study of the </a:t>
            </a:r>
            <a:r>
              <a:rPr lang="en-US" dirty="0" smtClean="0"/>
              <a:t>decision process </a:t>
            </a:r>
            <a:r>
              <a:rPr lang="en-US" dirty="0"/>
              <a:t>by which people buy and </a:t>
            </a:r>
            <a:r>
              <a:rPr lang="en-US" dirty="0" smtClean="0"/>
              <a:t>consume products.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540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1850" y="1573940"/>
            <a:ext cx="10515600" cy="2852737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is Marketing</a:t>
            </a:r>
            <a:endParaRPr lang="en-US" sz="54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0625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The consumer</a:t>
            </a:r>
            <a:r>
              <a:rPr lang="en-US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 Buying Process</a:t>
            </a:r>
            <a:endParaRPr lang="en-US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4585" y="1825625"/>
            <a:ext cx="7642830" cy="435133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2204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Developing New Products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4646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Product life cycle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a product reaches the market, it enters the product </a:t>
            </a:r>
            <a:r>
              <a:rPr lang="en-US" dirty="0" smtClean="0"/>
              <a:t>life cycle.</a:t>
            </a:r>
          </a:p>
          <a:p>
            <a:r>
              <a:rPr lang="en-US" b="1" dirty="0" smtClean="0">
                <a:solidFill>
                  <a:srgbClr val="7030A0"/>
                </a:solidFill>
              </a:rPr>
              <a:t>Product life cycle </a:t>
            </a:r>
            <a:r>
              <a:rPr lang="en-US" b="1" dirty="0">
                <a:solidFill>
                  <a:srgbClr val="7030A0"/>
                </a:solidFill>
              </a:rPr>
              <a:t>(PLC): </a:t>
            </a:r>
            <a:r>
              <a:rPr lang="en-US" dirty="0" smtClean="0"/>
              <a:t>is a </a:t>
            </a:r>
            <a:r>
              <a:rPr lang="en-US" dirty="0"/>
              <a:t>series of stages through which it passes during </a:t>
            </a:r>
            <a:r>
              <a:rPr lang="en-US" dirty="0" smtClean="0"/>
              <a:t>its commercial </a:t>
            </a:r>
            <a:r>
              <a:rPr lang="en-US" dirty="0"/>
              <a:t>life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5999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Product life cycle stages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0751" y="1825625"/>
            <a:ext cx="6710497" cy="435133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7079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024" y="286870"/>
            <a:ext cx="10851776" cy="6434605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b="1" i="1" dirty="0">
                <a:solidFill>
                  <a:srgbClr val="FFC000"/>
                </a:solidFill>
              </a:rPr>
              <a:t>Introduction. </a:t>
            </a:r>
            <a:endParaRPr lang="en-US" b="1" i="1" dirty="0" smtClean="0">
              <a:solidFill>
                <a:srgbClr val="FFC000"/>
              </a:solidFill>
            </a:endParaRPr>
          </a:p>
          <a:p>
            <a:pPr lvl="1" algn="just"/>
            <a:r>
              <a:rPr lang="en-US" dirty="0" smtClean="0"/>
              <a:t>This </a:t>
            </a:r>
            <a:r>
              <a:rPr lang="en-US" dirty="0"/>
              <a:t>stage begins when the product reaches the </a:t>
            </a:r>
            <a:r>
              <a:rPr lang="en-US" dirty="0" smtClean="0"/>
              <a:t>marketplace. </a:t>
            </a:r>
          </a:p>
          <a:p>
            <a:pPr lvl="1" algn="just"/>
            <a:r>
              <a:rPr lang="en-US" dirty="0" smtClean="0"/>
              <a:t>Marketers </a:t>
            </a:r>
            <a:r>
              <a:rPr lang="en-US" u="sng" dirty="0"/>
              <a:t>focus on </a:t>
            </a:r>
            <a:r>
              <a:rPr lang="en-US" dirty="0"/>
              <a:t>making potential customers aware of the product </a:t>
            </a:r>
            <a:r>
              <a:rPr lang="en-US" dirty="0" smtClean="0"/>
              <a:t>and its </a:t>
            </a:r>
            <a:r>
              <a:rPr lang="en-US" dirty="0"/>
              <a:t>benefits. </a:t>
            </a:r>
            <a:endParaRPr lang="en-US" dirty="0" smtClean="0"/>
          </a:p>
          <a:p>
            <a:pPr lvl="1" algn="just"/>
            <a:r>
              <a:rPr lang="en-US" dirty="0" smtClean="0"/>
              <a:t>Extensive </a:t>
            </a:r>
            <a:r>
              <a:rPr lang="en-US" dirty="0"/>
              <a:t>development, production, and sales costs erase </a:t>
            </a:r>
            <a:r>
              <a:rPr lang="en-US" dirty="0" smtClean="0"/>
              <a:t>all profits</a:t>
            </a:r>
            <a:r>
              <a:rPr lang="en-US" dirty="0"/>
              <a:t>.</a:t>
            </a:r>
          </a:p>
          <a:p>
            <a:pPr algn="just"/>
            <a:r>
              <a:rPr lang="en-US" b="1" i="1" dirty="0">
                <a:solidFill>
                  <a:srgbClr val="00B050"/>
                </a:solidFill>
              </a:rPr>
              <a:t>Growth. </a:t>
            </a:r>
            <a:endParaRPr lang="en-US" b="1" i="1" dirty="0" smtClean="0">
              <a:solidFill>
                <a:srgbClr val="00B050"/>
              </a:solidFill>
            </a:endParaRPr>
          </a:p>
          <a:p>
            <a:pPr lvl="1" algn="just"/>
            <a:r>
              <a:rPr lang="en-US" dirty="0" smtClean="0"/>
              <a:t>Sales </a:t>
            </a:r>
            <a:r>
              <a:rPr lang="en-US" dirty="0"/>
              <a:t>start to </a:t>
            </a:r>
            <a:r>
              <a:rPr lang="en-US" dirty="0" smtClean="0"/>
              <a:t>climb rapidly</a:t>
            </a:r>
            <a:r>
              <a:rPr lang="en-US" dirty="0"/>
              <a:t>. </a:t>
            </a:r>
            <a:endParaRPr lang="en-US" dirty="0" smtClean="0"/>
          </a:p>
          <a:p>
            <a:pPr lvl="1" algn="just"/>
            <a:r>
              <a:rPr lang="en-US" dirty="0" smtClean="0"/>
              <a:t>Marketers </a:t>
            </a:r>
            <a:r>
              <a:rPr lang="en-US" dirty="0"/>
              <a:t>lower price slightly and continue promotional expenditures </a:t>
            </a:r>
            <a:r>
              <a:rPr lang="en-US" dirty="0" smtClean="0"/>
              <a:t>to increase </a:t>
            </a:r>
            <a:r>
              <a:rPr lang="en-US" dirty="0"/>
              <a:t>sales. </a:t>
            </a:r>
            <a:endParaRPr lang="en-US" dirty="0" smtClean="0"/>
          </a:p>
          <a:p>
            <a:pPr lvl="1" algn="just"/>
            <a:r>
              <a:rPr lang="en-US" dirty="0" smtClean="0"/>
              <a:t>The </a:t>
            </a:r>
            <a:r>
              <a:rPr lang="en-US" dirty="0"/>
              <a:t>product starts to show a profit as revenues surpass costs, </a:t>
            </a:r>
            <a:r>
              <a:rPr lang="en-US" dirty="0" smtClean="0"/>
              <a:t>and other </a:t>
            </a:r>
            <a:r>
              <a:rPr lang="en-US" dirty="0"/>
              <a:t>firms move rapidly to introduce their own versions.</a:t>
            </a:r>
          </a:p>
          <a:p>
            <a:pPr algn="just"/>
            <a:r>
              <a:rPr lang="en-US" b="1" i="1" dirty="0">
                <a:solidFill>
                  <a:srgbClr val="0070C0"/>
                </a:solidFill>
              </a:rPr>
              <a:t>Maturity. </a:t>
            </a:r>
            <a:endParaRPr lang="en-US" b="1" i="1" dirty="0" smtClean="0">
              <a:solidFill>
                <a:srgbClr val="0070C0"/>
              </a:solidFill>
            </a:endParaRPr>
          </a:p>
          <a:p>
            <a:pPr lvl="1" algn="just"/>
            <a:r>
              <a:rPr lang="en-US" dirty="0" smtClean="0"/>
              <a:t>Sales </a:t>
            </a:r>
            <a:r>
              <a:rPr lang="en-US" dirty="0"/>
              <a:t>growth starts to slow. </a:t>
            </a:r>
            <a:endParaRPr lang="en-US" dirty="0" smtClean="0"/>
          </a:p>
          <a:p>
            <a:pPr lvl="1" algn="just"/>
            <a:r>
              <a:rPr lang="en-US" dirty="0" smtClean="0"/>
              <a:t>Although </a:t>
            </a:r>
            <a:r>
              <a:rPr lang="en-US" dirty="0"/>
              <a:t>the product earns its </a:t>
            </a:r>
            <a:r>
              <a:rPr lang="en-US" dirty="0" smtClean="0"/>
              <a:t>highest profit </a:t>
            </a:r>
            <a:r>
              <a:rPr lang="en-US" dirty="0"/>
              <a:t>level early in this stage, increased competition eventually forces </a:t>
            </a:r>
            <a:r>
              <a:rPr lang="en-US" dirty="0" smtClean="0"/>
              <a:t>price cutting, increasing </a:t>
            </a:r>
            <a:r>
              <a:rPr lang="en-US" dirty="0"/>
              <a:t>advertising and promotional expenditures, and lower </a:t>
            </a:r>
            <a:r>
              <a:rPr lang="en-US" dirty="0" smtClean="0"/>
              <a:t>profits. </a:t>
            </a:r>
          </a:p>
          <a:p>
            <a:pPr lvl="1" algn="just"/>
            <a:r>
              <a:rPr lang="en-US" dirty="0" smtClean="0"/>
              <a:t>Toward </a:t>
            </a:r>
            <a:r>
              <a:rPr lang="en-US" dirty="0"/>
              <a:t>the end of the stage, sales start to fall</a:t>
            </a:r>
            <a:r>
              <a:rPr lang="en-US" dirty="0" smtClean="0"/>
              <a:t>.</a:t>
            </a:r>
          </a:p>
          <a:p>
            <a:pPr algn="just"/>
            <a:r>
              <a:rPr lang="en-US" b="1" i="1" dirty="0">
                <a:solidFill>
                  <a:srgbClr val="FF0000"/>
                </a:solidFill>
              </a:rPr>
              <a:t>Decline. </a:t>
            </a:r>
            <a:endParaRPr lang="en-US" b="1" i="1" dirty="0" smtClean="0">
              <a:solidFill>
                <a:srgbClr val="FF0000"/>
              </a:solidFill>
            </a:endParaRPr>
          </a:p>
          <a:p>
            <a:pPr lvl="1" algn="just"/>
            <a:r>
              <a:rPr lang="en-US" dirty="0" smtClean="0"/>
              <a:t>Sales </a:t>
            </a:r>
            <a:r>
              <a:rPr lang="en-US" dirty="0"/>
              <a:t>and profits continue to fall, as new products in the </a:t>
            </a:r>
            <a:r>
              <a:rPr lang="en-US" dirty="0" smtClean="0"/>
              <a:t>introduction stage </a:t>
            </a:r>
            <a:r>
              <a:rPr lang="en-US" dirty="0"/>
              <a:t>take away </a:t>
            </a:r>
            <a:r>
              <a:rPr lang="en-US" dirty="0" smtClean="0"/>
              <a:t>sales.</a:t>
            </a:r>
          </a:p>
          <a:p>
            <a:pPr lvl="1" algn="just"/>
            <a:r>
              <a:rPr lang="en-US" dirty="0" smtClean="0"/>
              <a:t>Firms </a:t>
            </a:r>
            <a:r>
              <a:rPr lang="en-US" dirty="0"/>
              <a:t>end or reduce promotional support (ads and salespeople</a:t>
            </a:r>
            <a:r>
              <a:rPr lang="en-US" dirty="0" smtClean="0"/>
              <a:t>), but </a:t>
            </a:r>
            <a:r>
              <a:rPr lang="en-US" dirty="0"/>
              <a:t>may let the product linger to provide some profits.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9017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2141" y="64296"/>
            <a:ext cx="5342965" cy="6793704"/>
          </a:xfrm>
        </p:spPr>
      </p:pic>
    </p:spTree>
    <p:extLst>
      <p:ext uri="{BB962C8B-B14F-4D97-AF65-F5344CB8AC3E}">
        <p14:creationId xmlns:p14="http://schemas.microsoft.com/office/powerpoint/2010/main" val="4058204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What is Marketing</a:t>
            </a:r>
            <a:endParaRPr lang="en-US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dirty="0" smtClean="0"/>
              <a:t>Marketing: is an </a:t>
            </a:r>
            <a:r>
              <a:rPr lang="en-US" dirty="0"/>
              <a:t>organizational function and a set of </a:t>
            </a:r>
            <a:r>
              <a:rPr lang="en-US" dirty="0" smtClean="0"/>
              <a:t>processes for </a:t>
            </a:r>
            <a:r>
              <a:rPr lang="en-US" dirty="0"/>
              <a:t>creating, communicating, and delivering value to customers and for </a:t>
            </a:r>
            <a:r>
              <a:rPr lang="en-US" dirty="0" smtClean="0"/>
              <a:t>managing customer </a:t>
            </a:r>
            <a:r>
              <a:rPr lang="en-US" dirty="0"/>
              <a:t>relationships in ways that benefit the organization and its stakeholders.”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361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Delivering Value – Value and Benefits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C</a:t>
                </a:r>
                <a:r>
                  <a:rPr lang="en-US" dirty="0" smtClean="0"/>
                  <a:t>ustomers buy products that offer </a:t>
                </a:r>
                <a:r>
                  <a:rPr lang="en-US" dirty="0"/>
                  <a:t>the </a:t>
                </a:r>
                <a:r>
                  <a:rPr lang="en-US" b="1" dirty="0"/>
                  <a:t>best value</a:t>
                </a:r>
                <a:r>
                  <a:rPr lang="en-US" dirty="0"/>
                  <a:t> when it comes to meeting their needs and wants.</a:t>
                </a:r>
                <a:endParaRPr lang="en-US" b="1" dirty="0" smtClean="0"/>
              </a:p>
              <a:p>
                <a:r>
                  <a:rPr lang="en-US" b="1" dirty="0" smtClean="0"/>
                  <a:t>Value is a </a:t>
                </a:r>
                <a:r>
                  <a:rPr lang="en-US" dirty="0" smtClean="0"/>
                  <a:t>relative </a:t>
                </a:r>
                <a:r>
                  <a:rPr lang="en-US" dirty="0"/>
                  <a:t>comparison of a </a:t>
                </a:r>
                <a:r>
                  <a:rPr lang="en-US" dirty="0" smtClean="0"/>
                  <a:t>product’s benefits </a:t>
                </a:r>
                <a:r>
                  <a:rPr lang="en-US" dirty="0"/>
                  <a:t>versus its </a:t>
                </a:r>
                <a:r>
                  <a:rPr lang="en-US" dirty="0" smtClean="0"/>
                  <a:t>costs</a:t>
                </a:r>
              </a:p>
              <a:p>
                <a:pPr marL="0" indent="0" algn="ctr">
                  <a:buNone/>
                </a:pPr>
                <a:endParaRPr lang="en-US" dirty="0" smtClean="0"/>
              </a:p>
              <a:p>
                <a:pPr marL="0" indent="0" algn="ctr">
                  <a:buNone/>
                </a:pPr>
                <a:r>
                  <a:rPr lang="en-US" dirty="0" smtClean="0"/>
                  <a:t>Value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𝐵𝑒𝑛𝑒𝑓𝑖𝑡𝑠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𝐶𝑜𝑠𝑡𝑠</m:t>
                        </m:r>
                      </m:den>
                    </m:f>
                  </m:oMath>
                </a14:m>
                <a:endParaRPr lang="en-US" dirty="0" smtClean="0"/>
              </a:p>
              <a:p>
                <a:endParaRPr lang="en-US" dirty="0"/>
              </a:p>
              <a:p>
                <a:r>
                  <a:rPr lang="en-US" dirty="0"/>
                  <a:t>A </a:t>
                </a:r>
                <a:r>
                  <a:rPr lang="en-US" b="1" dirty="0">
                    <a:solidFill>
                      <a:srgbClr val="FF0000"/>
                    </a:solidFill>
                  </a:rPr>
                  <a:t>satisfied customer </a:t>
                </a:r>
                <a:r>
                  <a:rPr lang="en-US" dirty="0"/>
                  <a:t>perceives </a:t>
                </a:r>
                <a:r>
                  <a:rPr lang="en-US" dirty="0" smtClean="0"/>
                  <a:t>the </a:t>
                </a:r>
                <a:r>
                  <a:rPr lang="en-US" b="1" u="sng" dirty="0" smtClean="0"/>
                  <a:t>benefits</a:t>
                </a:r>
                <a:r>
                  <a:rPr lang="en-US" dirty="0" smtClean="0"/>
                  <a:t> </a:t>
                </a:r>
                <a:r>
                  <a:rPr lang="en-US" dirty="0"/>
                  <a:t>derived from the purchase to be </a:t>
                </a:r>
                <a:r>
                  <a:rPr lang="en-US" b="1" u="sng" dirty="0"/>
                  <a:t>greater</a:t>
                </a:r>
                <a:r>
                  <a:rPr lang="en-US" dirty="0"/>
                  <a:t> than its </a:t>
                </a:r>
                <a:r>
                  <a:rPr lang="en-US" b="1" u="sng" dirty="0" smtClean="0"/>
                  <a:t>costs</a:t>
                </a:r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686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Delivering Value – Value and Utility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Utility is the Ability </a:t>
            </a:r>
            <a:r>
              <a:rPr lang="en-US" dirty="0"/>
              <a:t>of a product to satisfy </a:t>
            </a:r>
            <a:r>
              <a:rPr lang="en-US" dirty="0" smtClean="0"/>
              <a:t>a human want </a:t>
            </a:r>
            <a:r>
              <a:rPr lang="en-US" dirty="0"/>
              <a:t>or </a:t>
            </a:r>
            <a:r>
              <a:rPr lang="en-US" dirty="0" smtClean="0"/>
              <a:t>need.</a:t>
            </a:r>
          </a:p>
          <a:p>
            <a:r>
              <a:rPr lang="en-US" dirty="0" smtClean="0"/>
              <a:t>Marketing </a:t>
            </a:r>
            <a:r>
              <a:rPr lang="en-US" dirty="0"/>
              <a:t>strives to provide four </a:t>
            </a:r>
            <a:r>
              <a:rPr lang="en-US" dirty="0" smtClean="0"/>
              <a:t>kinds of utility:</a:t>
            </a:r>
          </a:p>
          <a:p>
            <a:pPr lvl="1"/>
            <a:r>
              <a:rPr lang="en-US" b="1" i="1" dirty="0">
                <a:solidFill>
                  <a:srgbClr val="7030A0"/>
                </a:solidFill>
              </a:rPr>
              <a:t>Form utility. </a:t>
            </a:r>
            <a:r>
              <a:rPr lang="en-US" dirty="0"/>
              <a:t>D</a:t>
            </a:r>
            <a:r>
              <a:rPr lang="en-US" dirty="0" smtClean="0"/>
              <a:t>esigning </a:t>
            </a:r>
            <a:r>
              <a:rPr lang="en-US" dirty="0"/>
              <a:t>products with features that </a:t>
            </a:r>
            <a:r>
              <a:rPr lang="en-US" dirty="0" smtClean="0"/>
              <a:t>customers want.</a:t>
            </a:r>
          </a:p>
          <a:p>
            <a:pPr lvl="1"/>
            <a:r>
              <a:rPr lang="en-US" b="1" i="1" dirty="0">
                <a:solidFill>
                  <a:srgbClr val="7030A0"/>
                </a:solidFill>
              </a:rPr>
              <a:t>Time utility. </a:t>
            </a:r>
            <a:r>
              <a:rPr lang="en-US" dirty="0"/>
              <a:t>P</a:t>
            </a:r>
            <a:r>
              <a:rPr lang="en-US" dirty="0" smtClean="0"/>
              <a:t>roviding </a:t>
            </a:r>
            <a:r>
              <a:rPr lang="en-US" dirty="0"/>
              <a:t>products when </a:t>
            </a:r>
            <a:r>
              <a:rPr lang="en-US" dirty="0" smtClean="0"/>
              <a:t>customers will </a:t>
            </a:r>
            <a:r>
              <a:rPr lang="en-US" dirty="0"/>
              <a:t>want them</a:t>
            </a:r>
            <a:r>
              <a:rPr lang="en-US" dirty="0" smtClean="0"/>
              <a:t>.</a:t>
            </a:r>
          </a:p>
          <a:p>
            <a:pPr lvl="1"/>
            <a:r>
              <a:rPr lang="en-US" b="1" i="1" dirty="0">
                <a:solidFill>
                  <a:srgbClr val="7030A0"/>
                </a:solidFill>
              </a:rPr>
              <a:t>Place utility. </a:t>
            </a:r>
            <a:r>
              <a:rPr lang="en-US" dirty="0" smtClean="0"/>
              <a:t>Providing </a:t>
            </a:r>
            <a:r>
              <a:rPr lang="en-US" dirty="0"/>
              <a:t>products where </a:t>
            </a:r>
            <a:r>
              <a:rPr lang="en-US" dirty="0" smtClean="0"/>
              <a:t>customers will </a:t>
            </a:r>
            <a:r>
              <a:rPr lang="en-US" dirty="0"/>
              <a:t>want </a:t>
            </a:r>
            <a:r>
              <a:rPr lang="en-US" dirty="0" smtClean="0"/>
              <a:t>them.</a:t>
            </a:r>
          </a:p>
          <a:p>
            <a:pPr lvl="1"/>
            <a:r>
              <a:rPr lang="en-US" b="1" i="1" dirty="0">
                <a:solidFill>
                  <a:srgbClr val="7030A0"/>
                </a:solidFill>
              </a:rPr>
              <a:t>Possession utility. </a:t>
            </a:r>
            <a:r>
              <a:rPr lang="en-US" dirty="0"/>
              <a:t>Marketing creates a possession utility by transferring </a:t>
            </a:r>
            <a:r>
              <a:rPr lang="en-US" dirty="0" smtClean="0"/>
              <a:t>product ownership </a:t>
            </a:r>
            <a:r>
              <a:rPr lang="en-US" dirty="0"/>
              <a:t>to customers </a:t>
            </a:r>
            <a:r>
              <a:rPr lang="en-US" dirty="0" smtClean="0"/>
              <a:t> by</a:t>
            </a:r>
          </a:p>
          <a:p>
            <a:pPr lvl="3"/>
            <a:r>
              <a:rPr lang="en-US" dirty="0"/>
              <a:t>S</a:t>
            </a:r>
            <a:r>
              <a:rPr lang="en-US" dirty="0" smtClean="0"/>
              <a:t>etting </a:t>
            </a:r>
            <a:r>
              <a:rPr lang="en-US" dirty="0"/>
              <a:t>selling prices, </a:t>
            </a:r>
            <a:endParaRPr lang="en-US" dirty="0" smtClean="0"/>
          </a:p>
          <a:p>
            <a:pPr lvl="3"/>
            <a:r>
              <a:rPr lang="en-US" dirty="0"/>
              <a:t>S</a:t>
            </a:r>
            <a:r>
              <a:rPr lang="en-US" dirty="0" smtClean="0"/>
              <a:t>etting </a:t>
            </a:r>
            <a:r>
              <a:rPr lang="en-US" dirty="0"/>
              <a:t>terms </a:t>
            </a:r>
            <a:r>
              <a:rPr lang="en-US" dirty="0" smtClean="0"/>
              <a:t>for customer credit payments</a:t>
            </a:r>
          </a:p>
          <a:p>
            <a:pPr lvl="3"/>
            <a:r>
              <a:rPr lang="en-US" dirty="0"/>
              <a:t>P</a:t>
            </a:r>
            <a:r>
              <a:rPr lang="en-US" dirty="0" smtClean="0"/>
              <a:t>roviding </a:t>
            </a:r>
            <a:r>
              <a:rPr lang="en-US" dirty="0"/>
              <a:t>ownership documents.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0340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Goods, Services, and Ideas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Marketing apply to:</a:t>
            </a:r>
          </a:p>
          <a:p>
            <a:pPr lvl="1"/>
            <a:r>
              <a:rPr lang="en-US" b="1" dirty="0" smtClean="0"/>
              <a:t>Consumer </a:t>
            </a:r>
            <a:r>
              <a:rPr lang="en-US" b="1" dirty="0"/>
              <a:t>Goods </a:t>
            </a:r>
            <a:r>
              <a:rPr lang="en-US" dirty="0"/>
              <a:t>physical products </a:t>
            </a:r>
            <a:r>
              <a:rPr lang="en-US" dirty="0" smtClean="0"/>
              <a:t>purchased </a:t>
            </a:r>
            <a:r>
              <a:rPr lang="en-US" u="sng" dirty="0" smtClean="0"/>
              <a:t>by </a:t>
            </a:r>
            <a:r>
              <a:rPr lang="en-US" u="sng" dirty="0"/>
              <a:t>consumers</a:t>
            </a:r>
            <a:r>
              <a:rPr lang="en-US" dirty="0"/>
              <a:t> for personal </a:t>
            </a:r>
            <a:r>
              <a:rPr lang="en-US" dirty="0" smtClean="0"/>
              <a:t>use. (Medicine, car, food)</a:t>
            </a:r>
          </a:p>
          <a:p>
            <a:pPr lvl="1"/>
            <a:r>
              <a:rPr lang="en-US" b="1" dirty="0"/>
              <a:t>Industrial Goods </a:t>
            </a:r>
            <a:r>
              <a:rPr lang="en-US" dirty="0"/>
              <a:t>physical products </a:t>
            </a:r>
            <a:r>
              <a:rPr lang="en-US" dirty="0" smtClean="0"/>
              <a:t>purchased </a:t>
            </a:r>
            <a:r>
              <a:rPr lang="en-US" u="sng" dirty="0" smtClean="0"/>
              <a:t>by </a:t>
            </a:r>
            <a:r>
              <a:rPr lang="en-US" u="sng" dirty="0"/>
              <a:t>companies</a:t>
            </a:r>
            <a:r>
              <a:rPr lang="en-US" dirty="0"/>
              <a:t> to produce other </a:t>
            </a:r>
            <a:r>
              <a:rPr lang="en-US" dirty="0" smtClean="0"/>
              <a:t>products (Raw materials, Machines)</a:t>
            </a:r>
          </a:p>
          <a:p>
            <a:pPr lvl="1"/>
            <a:r>
              <a:rPr lang="en-US" b="1" dirty="0"/>
              <a:t>Services </a:t>
            </a:r>
            <a:r>
              <a:rPr lang="en-US" dirty="0"/>
              <a:t>products having </a:t>
            </a:r>
            <a:r>
              <a:rPr lang="en-US" u="sng" dirty="0" smtClean="0"/>
              <a:t>nonphysical</a:t>
            </a:r>
            <a:r>
              <a:rPr lang="en-US" dirty="0" smtClean="0"/>
              <a:t> features or activity that can be purchased. (information</a:t>
            </a:r>
            <a:r>
              <a:rPr lang="en-US" dirty="0"/>
              <a:t>, </a:t>
            </a:r>
            <a:r>
              <a:rPr lang="en-US" dirty="0" smtClean="0"/>
              <a:t>expertise)</a:t>
            </a:r>
          </a:p>
          <a:p>
            <a:pPr lvl="1"/>
            <a:r>
              <a:rPr lang="en-US" dirty="0" smtClean="0"/>
              <a:t>Marketers </a:t>
            </a:r>
            <a:r>
              <a:rPr lang="en-US" dirty="0"/>
              <a:t>also promote </a:t>
            </a:r>
            <a:r>
              <a:rPr lang="en-US" b="1" dirty="0" smtClean="0"/>
              <a:t>ideas </a:t>
            </a:r>
            <a:r>
              <a:rPr lang="en-US" dirty="0" smtClean="0"/>
              <a:t>such as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 smtClean="0"/>
              <a:t>Ads warn us against </a:t>
            </a:r>
            <a:r>
              <a:rPr lang="en-US" dirty="0"/>
              <a:t>copyright infringement and piracy. </a:t>
            </a:r>
            <a:endParaRPr lang="en-US" dirty="0" smtClean="0"/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/>
              <a:t>A</a:t>
            </a:r>
            <a:r>
              <a:rPr lang="en-US" dirty="0" smtClean="0"/>
              <a:t>dvantages </a:t>
            </a:r>
            <a:r>
              <a:rPr lang="en-US" dirty="0"/>
              <a:t>of avoiding fast </a:t>
            </a:r>
            <a:r>
              <a:rPr lang="en-US" dirty="0" smtClean="0"/>
              <a:t>foods.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5256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Relationship Marketing and Customer </a:t>
            </a:r>
            <a:r>
              <a:rPr lang="en-US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Relationship Management</a:t>
            </a:r>
            <a:endParaRPr lang="en-US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Relationship </a:t>
            </a:r>
            <a:r>
              <a:rPr lang="en-US" b="1" dirty="0" smtClean="0"/>
              <a:t>Marketing: </a:t>
            </a:r>
            <a:r>
              <a:rPr lang="en-US" dirty="0"/>
              <a:t>is a marketing strategy </a:t>
            </a:r>
            <a:r>
              <a:rPr lang="en-US" dirty="0" smtClean="0"/>
              <a:t>that </a:t>
            </a:r>
            <a:r>
              <a:rPr lang="en-US" dirty="0"/>
              <a:t>emphasizes building </a:t>
            </a:r>
            <a:r>
              <a:rPr lang="en-US" dirty="0" smtClean="0"/>
              <a:t>lasting relationships with </a:t>
            </a:r>
            <a:r>
              <a:rPr lang="en-US" dirty="0"/>
              <a:t>customers and </a:t>
            </a:r>
            <a:r>
              <a:rPr lang="en-US" dirty="0" smtClean="0"/>
              <a:t>suppliers.</a:t>
            </a:r>
          </a:p>
          <a:p>
            <a:r>
              <a:rPr lang="en-US" dirty="0" smtClean="0"/>
              <a:t>Stronger relationships can </a:t>
            </a:r>
            <a:r>
              <a:rPr lang="en-US" dirty="0"/>
              <a:t>result </a:t>
            </a:r>
            <a:r>
              <a:rPr lang="en-US" dirty="0" smtClean="0"/>
              <a:t>in: </a:t>
            </a:r>
            <a:endParaRPr lang="en-US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G</a:t>
            </a:r>
            <a:r>
              <a:rPr lang="en-US" dirty="0" smtClean="0"/>
              <a:t>reater long-term satisfaction.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Greater customer loyalty</a:t>
            </a:r>
            <a:r>
              <a:rPr lang="en-US" dirty="0"/>
              <a:t>.</a:t>
            </a:r>
            <a:endParaRPr lang="en-US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Greater customer retention.</a:t>
            </a:r>
          </a:p>
          <a:p>
            <a:r>
              <a:rPr lang="en-US" b="1" dirty="0"/>
              <a:t>Customer Relationship Management (</a:t>
            </a:r>
            <a:r>
              <a:rPr lang="en-US" b="1" dirty="0" smtClean="0"/>
              <a:t>CRM): </a:t>
            </a:r>
            <a:r>
              <a:rPr lang="en-US" dirty="0"/>
              <a:t>is an organized methods that a firm uses to </a:t>
            </a:r>
            <a:r>
              <a:rPr lang="en-US" dirty="0" smtClean="0"/>
              <a:t>build better </a:t>
            </a:r>
            <a:r>
              <a:rPr lang="en-US" dirty="0"/>
              <a:t>information connections with </a:t>
            </a:r>
            <a:r>
              <a:rPr lang="en-US" dirty="0" smtClean="0"/>
              <a:t>clients, so </a:t>
            </a:r>
            <a:r>
              <a:rPr lang="en-US" dirty="0"/>
              <a:t>that stronger company-client </a:t>
            </a:r>
            <a:r>
              <a:rPr lang="en-US" dirty="0" smtClean="0"/>
              <a:t>relationships are developed.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1013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Strategy: The Marketing Mix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1290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In planning and implementing strategies, marketing managers develop the </a:t>
            </a:r>
            <a:r>
              <a:rPr lang="en-US" dirty="0" smtClean="0"/>
              <a:t>four basic </a:t>
            </a:r>
            <a:r>
              <a:rPr lang="en-US" dirty="0"/>
              <a:t>components (often called the “Four Ps”) of the marketing mix</a:t>
            </a:r>
            <a:r>
              <a:rPr lang="en-US" b="1" dirty="0"/>
              <a:t>: </a:t>
            </a:r>
            <a:r>
              <a:rPr lang="en-US" b="1" dirty="0">
                <a:solidFill>
                  <a:srgbClr val="7030A0"/>
                </a:solidFill>
              </a:rPr>
              <a:t>P</a:t>
            </a:r>
            <a:r>
              <a:rPr lang="en-US" b="1" dirty="0" smtClean="0">
                <a:solidFill>
                  <a:srgbClr val="7030A0"/>
                </a:solidFill>
              </a:rPr>
              <a:t>roduct</a:t>
            </a:r>
            <a:r>
              <a:rPr lang="en-US" dirty="0"/>
              <a:t>, </a:t>
            </a:r>
            <a:r>
              <a:rPr lang="en-US" b="1" dirty="0">
                <a:solidFill>
                  <a:srgbClr val="7030A0"/>
                </a:solidFill>
              </a:rPr>
              <a:t>P</a:t>
            </a:r>
            <a:r>
              <a:rPr lang="en-US" b="1" dirty="0" smtClean="0">
                <a:solidFill>
                  <a:srgbClr val="7030A0"/>
                </a:solidFill>
              </a:rPr>
              <a:t>ricing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rgbClr val="7030A0"/>
                </a:solidFill>
              </a:rPr>
              <a:t>Place</a:t>
            </a:r>
            <a:r>
              <a:rPr lang="en-US" dirty="0"/>
              <a:t>, and </a:t>
            </a:r>
            <a:r>
              <a:rPr lang="en-US" b="1" dirty="0" smtClean="0">
                <a:solidFill>
                  <a:srgbClr val="7030A0"/>
                </a:solidFill>
              </a:rPr>
              <a:t>Promotion</a:t>
            </a:r>
            <a:r>
              <a:rPr lang="en-US" dirty="0" smtClean="0"/>
              <a:t>.</a:t>
            </a:r>
          </a:p>
          <a:p>
            <a:pPr algn="just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219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2807</TotalTime>
  <Words>1091</Words>
  <Application>Microsoft Office PowerPoint</Application>
  <PresentationFormat>Widescreen</PresentationFormat>
  <Paragraphs>123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Aharoni</vt:lpstr>
      <vt:lpstr>Arial</vt:lpstr>
      <vt:lpstr>Calibri</vt:lpstr>
      <vt:lpstr>Calibri Light</vt:lpstr>
      <vt:lpstr>Cambria Math</vt:lpstr>
      <vt:lpstr>Wingdings</vt:lpstr>
      <vt:lpstr>Office Theme</vt:lpstr>
      <vt:lpstr>Chapter 11</vt:lpstr>
      <vt:lpstr>What is Marketing</vt:lpstr>
      <vt:lpstr>What is Marketing</vt:lpstr>
      <vt:lpstr>Delivering Value – Value and Benefits</vt:lpstr>
      <vt:lpstr>Delivering Value – Value and Utility</vt:lpstr>
      <vt:lpstr>Goods, Services, and Ideas</vt:lpstr>
      <vt:lpstr>Relationship Marketing and Customer Relationship Management</vt:lpstr>
      <vt:lpstr>Strategy: The Marketing Mix</vt:lpstr>
      <vt:lpstr>PowerPoint Presentation</vt:lpstr>
      <vt:lpstr>Product</vt:lpstr>
      <vt:lpstr>Price</vt:lpstr>
      <vt:lpstr>Place (Distribution)</vt:lpstr>
      <vt:lpstr>Promotion</vt:lpstr>
      <vt:lpstr>Blending It All Together: Integrated Strategy</vt:lpstr>
      <vt:lpstr>Target Marketing and Market Segmentation</vt:lpstr>
      <vt:lpstr>PowerPoint Presentation</vt:lpstr>
      <vt:lpstr>Identifying Market Segments</vt:lpstr>
      <vt:lpstr>Understanding Consumer Behavior</vt:lpstr>
      <vt:lpstr>Consumer Behavior</vt:lpstr>
      <vt:lpstr>The consumer Buying Process</vt:lpstr>
      <vt:lpstr>Developing New Products</vt:lpstr>
      <vt:lpstr>Product life cycle</vt:lpstr>
      <vt:lpstr>Product life cycle stages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</dc:title>
  <dc:creator>Mostafa Kamel</dc:creator>
  <cp:lastModifiedBy>Mostafa M. Kamel</cp:lastModifiedBy>
  <cp:revision>218</cp:revision>
  <dcterms:created xsi:type="dcterms:W3CDTF">2013-09-14T21:41:12Z</dcterms:created>
  <dcterms:modified xsi:type="dcterms:W3CDTF">2013-12-19T10:50:45Z</dcterms:modified>
</cp:coreProperties>
</file>