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9"/>
  </p:notesMasterIdLst>
  <p:sldIdLst>
    <p:sldId id="256" r:id="rId2"/>
    <p:sldId id="257" r:id="rId3"/>
    <p:sldId id="259" r:id="rId4"/>
    <p:sldId id="262" r:id="rId5"/>
    <p:sldId id="263" r:id="rId6"/>
    <p:sldId id="264" r:id="rId7"/>
    <p:sldId id="265" r:id="rId8"/>
    <p:sldId id="266" r:id="rId9"/>
    <p:sldId id="267" r:id="rId10"/>
    <p:sldId id="273" r:id="rId11"/>
    <p:sldId id="274" r:id="rId12"/>
    <p:sldId id="271" r:id="rId13"/>
    <p:sldId id="268" r:id="rId14"/>
    <p:sldId id="269" r:id="rId15"/>
    <p:sldId id="270" r:id="rId16"/>
    <p:sldId id="272" r:id="rId17"/>
    <p:sldId id="275" r:id="rId18"/>
    <p:sldId id="276" r:id="rId19"/>
    <p:sldId id="277" r:id="rId20"/>
    <p:sldId id="278" r:id="rId21"/>
    <p:sldId id="279" r:id="rId22"/>
    <p:sldId id="280" r:id="rId23"/>
    <p:sldId id="281" r:id="rId24"/>
    <p:sldId id="282" r:id="rId25"/>
    <p:sldId id="283" r:id="rId26"/>
    <p:sldId id="284" r:id="rId27"/>
    <p:sldId id="285" r:id="rId2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6" d="100"/>
          <a:sy n="106" d="100"/>
        </p:scale>
        <p:origin x="15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F8C58D5-64DC-402C-9005-A4D484D53A6F}" type="datetimeFigureOut">
              <a:rPr lang="en-US" smtClean="0"/>
              <a:t>19-Dec-13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2825C9A-04EE-4E60-9C69-8683B6C7D7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83910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DBCC6-F97F-463A-9713-15BBDCE7C106}" type="datetime1">
              <a:rPr lang="en-US" smtClean="0"/>
              <a:t>19-Dec-13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06601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F8F81-CFA8-4CEC-9033-B9D7BB6260BF}" type="datetime1">
              <a:rPr lang="en-US" smtClean="0"/>
              <a:t>19-Dec-13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6450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718EA-3146-4143-B0EA-85510588C905}" type="datetime1">
              <a:rPr lang="en-US" smtClean="0"/>
              <a:t>19-Dec-13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99925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B3CB03-14A2-4C5F-8EBD-F9EAF6865871}" type="datetime1">
              <a:rPr lang="en-US" smtClean="0"/>
              <a:t>19-Dec-13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82109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C4FFB-F4A7-4AFE-9FBB-E615F8AE9F5B}" type="datetime1">
              <a:rPr lang="en-US" smtClean="0"/>
              <a:t>19-Dec-13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23504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58FA0D-C34A-480F-9891-19317E924987}" type="datetime1">
              <a:rPr lang="en-US" smtClean="0"/>
              <a:t>19-Dec-13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72326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A3B69C-184F-4C94-A1A0-38412F6614EA}" type="datetime1">
              <a:rPr lang="en-US" smtClean="0"/>
              <a:t>19-Dec-13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581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84930B-E12B-4F13-9E5E-A20E7B60CF59}" type="datetime1">
              <a:rPr lang="en-US" smtClean="0"/>
              <a:t>19-Dec-13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60851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C6E38E-B54A-486D-B35B-2955C9015ACE}" type="datetime1">
              <a:rPr lang="en-US" smtClean="0"/>
              <a:t>19-Dec-13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8577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A955-3E7A-431E-AC22-E42DDF5DB0A8}" type="datetime1">
              <a:rPr lang="en-US" smtClean="0"/>
              <a:t>19-Dec-13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7786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244B6-5AE0-4235-8987-BC7C209EF6AA}" type="datetime1">
              <a:rPr lang="en-US" smtClean="0"/>
              <a:t>19-Dec-13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3305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A52A85-DA90-4620-9A56-64F3E9483CBC}" type="datetime1">
              <a:rPr lang="en-US" smtClean="0"/>
              <a:t>19-Dec-13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Prepared By Mostafa Kamel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A7B0E8-344D-4D98-BDDA-575F678DE3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1822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Chapter </a:t>
            </a:r>
            <a:r>
              <a:rPr lang="en-US" dirty="0" smtClean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13</a:t>
            </a:r>
            <a:endParaRPr lang="en-US" dirty="0">
              <a:solidFill>
                <a:srgbClr val="002060"/>
              </a:solidFill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Information</a:t>
            </a:r>
            <a:r>
              <a:rPr lang="en-US" sz="3600" dirty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 </a:t>
            </a:r>
            <a:r>
              <a:rPr lang="en-US" sz="3600" dirty="0" smtClean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Technology for Business: Selected topics</a:t>
            </a:r>
            <a:endParaRPr lang="en-US" sz="3600" dirty="0">
              <a:solidFill>
                <a:srgbClr val="002060"/>
              </a:solidFill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Prepared By Mostafa Kamel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417455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b="1" i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1. Hardware </a:t>
            </a:r>
            <a:r>
              <a:rPr lang="en-US" sz="5400" b="1" i="1" dirty="0">
                <a:latin typeface="Aharoni" panose="02010803020104030203" pitchFamily="2" charset="-79"/>
                <a:cs typeface="Aharoni" panose="02010803020104030203" pitchFamily="2" charset="-79"/>
              </a:rPr>
              <a:t>and software</a:t>
            </a:r>
            <a:endParaRPr lang="en-US" sz="5400" b="1" i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052804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b="1" dirty="0"/>
              <a:t>Hardware</a:t>
            </a:r>
            <a:r>
              <a:rPr lang="en-US" dirty="0"/>
              <a:t> </a:t>
            </a:r>
          </a:p>
          <a:p>
            <a:pPr lvl="1">
              <a:defRPr/>
            </a:pPr>
            <a:r>
              <a:rPr lang="en-US" dirty="0"/>
              <a:t>physical components of a computer network, such as keyboards, monitors, system units, and printers</a:t>
            </a:r>
          </a:p>
          <a:p>
            <a:pPr>
              <a:defRPr/>
            </a:pPr>
            <a:r>
              <a:rPr lang="en-US" b="1" dirty="0"/>
              <a:t>Software </a:t>
            </a:r>
          </a:p>
          <a:p>
            <a:pPr lvl="1">
              <a:defRPr/>
            </a:pPr>
            <a:r>
              <a:rPr lang="en-US" dirty="0"/>
              <a:t>programs that tell the computer how to function, what resources to use, how to use them, and application programs for specific activities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72157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2. The </a:t>
            </a:r>
            <a:r>
              <a:rPr lang="en-US" b="1" i="1" dirty="0">
                <a:latin typeface="Aharoni" panose="02010803020104030203" pitchFamily="2" charset="-79"/>
                <a:cs typeface="Aharoni" panose="02010803020104030203" pitchFamily="2" charset="-79"/>
              </a:rPr>
              <a:t>Internet and other communication resources</a:t>
            </a:r>
            <a:endParaRPr lang="en-US" i="1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1097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38615" y="1825625"/>
            <a:ext cx="10777396" cy="4351338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en-US" b="1" dirty="0"/>
              <a:t>Internet </a:t>
            </a:r>
          </a:p>
          <a:p>
            <a:pPr marL="457200" lvl="1" indent="0">
              <a:buNone/>
              <a:defRPr/>
            </a:pPr>
            <a:r>
              <a:rPr lang="en-US" dirty="0"/>
              <a:t>gigantic system of interconnected computer networks linked together by voice, electronic, and wireless </a:t>
            </a:r>
            <a:r>
              <a:rPr lang="en-US" dirty="0" smtClean="0"/>
              <a:t>technologies</a:t>
            </a:r>
          </a:p>
          <a:p>
            <a:pPr marL="457200" lvl="1" indent="0">
              <a:buNone/>
              <a:defRPr/>
            </a:pPr>
            <a:endParaRPr lang="en-US" b="1" i="1" dirty="0" smtClean="0"/>
          </a:p>
          <a:p>
            <a:pPr marL="0" indent="0">
              <a:buNone/>
              <a:defRPr/>
            </a:pPr>
            <a:r>
              <a:rPr lang="en-US" b="1" i="1" dirty="0"/>
              <a:t>The </a:t>
            </a:r>
            <a:r>
              <a:rPr lang="en-US" b="1" i="1" dirty="0"/>
              <a:t>Internet has produced a number of other </a:t>
            </a:r>
            <a:r>
              <a:rPr lang="en-US" b="1" i="1" dirty="0" smtClean="0"/>
              <a:t>business communications </a:t>
            </a:r>
            <a:r>
              <a:rPr lang="en-US" b="1" i="1" dirty="0"/>
              <a:t>technologies, </a:t>
            </a:r>
            <a:r>
              <a:rPr lang="en-US" b="1" i="1" dirty="0"/>
              <a:t>including: </a:t>
            </a:r>
          </a:p>
          <a:p>
            <a:pPr>
              <a:defRPr/>
            </a:pPr>
            <a:r>
              <a:rPr lang="en-US" b="1" i="1" dirty="0" smtClean="0">
                <a:solidFill>
                  <a:srgbClr val="00B050"/>
                </a:solidFill>
              </a:rPr>
              <a:t>Intranets.</a:t>
            </a:r>
            <a:endParaRPr lang="en-US" b="1" i="1" dirty="0" smtClean="0"/>
          </a:p>
          <a:p>
            <a:pPr>
              <a:defRPr/>
            </a:pPr>
            <a:r>
              <a:rPr lang="en-US" b="1" i="1" dirty="0" smtClean="0">
                <a:solidFill>
                  <a:srgbClr val="FF0000"/>
                </a:solidFill>
              </a:rPr>
              <a:t>Extranets.</a:t>
            </a:r>
          </a:p>
          <a:p>
            <a:pPr>
              <a:defRPr/>
            </a:pPr>
            <a:r>
              <a:rPr lang="en-US" b="1" i="1" dirty="0">
                <a:solidFill>
                  <a:srgbClr val="7030A0"/>
                </a:solidFill>
              </a:rPr>
              <a:t>E</a:t>
            </a:r>
            <a:r>
              <a:rPr lang="en-US" b="1" i="1" dirty="0" smtClean="0">
                <a:solidFill>
                  <a:srgbClr val="7030A0"/>
                </a:solidFill>
              </a:rPr>
              <a:t>lectronic conferencing</a:t>
            </a:r>
            <a:r>
              <a:rPr lang="en-US" b="1" i="1" dirty="0"/>
              <a:t>.</a:t>
            </a:r>
            <a:endParaRPr lang="en-US" b="1" i="1" dirty="0" smtClean="0"/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92470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B</a:t>
            </a:r>
            <a:r>
              <a:rPr lang="en-US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usiness </a:t>
            </a:r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communications technologies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b="1" dirty="0">
                <a:solidFill>
                  <a:srgbClr val="00B050"/>
                </a:solidFill>
              </a:rPr>
              <a:t>Intranet</a:t>
            </a:r>
            <a:r>
              <a:rPr lang="en-US" dirty="0"/>
              <a:t> </a:t>
            </a:r>
          </a:p>
          <a:p>
            <a:pPr lvl="1">
              <a:defRPr/>
            </a:pPr>
            <a:r>
              <a:rPr lang="en-US" dirty="0"/>
              <a:t>organization’s private network of internally linked websites accessible only to employees</a:t>
            </a:r>
          </a:p>
          <a:p>
            <a:pPr>
              <a:defRPr/>
            </a:pPr>
            <a:r>
              <a:rPr lang="en-US" b="1" dirty="0">
                <a:solidFill>
                  <a:srgbClr val="FF0000"/>
                </a:solidFill>
              </a:rPr>
              <a:t>Extranet</a:t>
            </a:r>
            <a:r>
              <a:rPr lang="en-US" dirty="0">
                <a:solidFill>
                  <a:srgbClr val="FF0000"/>
                </a:solidFill>
              </a:rPr>
              <a:t> </a:t>
            </a:r>
          </a:p>
          <a:p>
            <a:pPr lvl="1">
              <a:defRPr/>
            </a:pPr>
            <a:r>
              <a:rPr lang="en-US" dirty="0"/>
              <a:t>system that allows outsiders limited access to a firm’s internal information network</a:t>
            </a:r>
          </a:p>
          <a:p>
            <a:pPr>
              <a:defRPr/>
            </a:pPr>
            <a:r>
              <a:rPr lang="en-US" b="1" dirty="0">
                <a:solidFill>
                  <a:srgbClr val="7030A0"/>
                </a:solidFill>
              </a:rPr>
              <a:t>Electronic Conferencing </a:t>
            </a:r>
          </a:p>
          <a:p>
            <a:pPr lvl="1">
              <a:defRPr/>
            </a:pPr>
            <a:r>
              <a:rPr lang="en-US" dirty="0"/>
              <a:t>IT that allows groups of people to communicate simultaneously from various locations via e-mail, phone, or video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786737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b="1" i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3. Networks</a:t>
            </a:r>
            <a:endParaRPr lang="en-US" sz="5400" b="1" i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45289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Networks and </a:t>
            </a:r>
            <a:r>
              <a:rPr lang="en-US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there </a:t>
            </a:r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Types </a:t>
            </a:r>
            <a:endParaRPr lang="en-US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  <a:defRPr/>
            </a:pPr>
            <a:r>
              <a:rPr lang="en-US" b="1" dirty="0" smtClean="0">
                <a:solidFill>
                  <a:srgbClr val="7030A0"/>
                </a:solidFill>
              </a:rPr>
              <a:t>A Computer </a:t>
            </a:r>
            <a:r>
              <a:rPr lang="en-US" b="1" dirty="0">
                <a:solidFill>
                  <a:srgbClr val="7030A0"/>
                </a:solidFill>
              </a:rPr>
              <a:t>Network </a:t>
            </a:r>
            <a:r>
              <a:rPr lang="en-US" b="1" dirty="0" smtClean="0">
                <a:solidFill>
                  <a:srgbClr val="7030A0"/>
                </a:solidFill>
              </a:rPr>
              <a:t>: </a:t>
            </a:r>
            <a:r>
              <a:rPr lang="en-US" dirty="0" smtClean="0"/>
              <a:t>Is a group </a:t>
            </a:r>
            <a:r>
              <a:rPr lang="en-US" dirty="0"/>
              <a:t>of two or more computers linked together by some form of cabling or by wireless technology to </a:t>
            </a:r>
            <a:r>
              <a:rPr lang="en-US" b="1" u="sng" dirty="0"/>
              <a:t>share</a:t>
            </a:r>
            <a:r>
              <a:rPr lang="en-US" dirty="0"/>
              <a:t> data or </a:t>
            </a:r>
            <a:r>
              <a:rPr lang="en-US" dirty="0" smtClean="0"/>
              <a:t>resources.</a:t>
            </a:r>
          </a:p>
          <a:p>
            <a:pPr marL="0" indent="0">
              <a:buNone/>
              <a:defRPr/>
            </a:pPr>
            <a:r>
              <a:rPr lang="en-US" b="1" dirty="0" smtClean="0"/>
              <a:t>Major Network Types:</a:t>
            </a:r>
          </a:p>
          <a:p>
            <a:pPr>
              <a:defRPr/>
            </a:pPr>
            <a:r>
              <a:rPr lang="en-US" b="1" i="1" dirty="0" smtClean="0">
                <a:solidFill>
                  <a:schemeClr val="accent2">
                    <a:lumMod val="75000"/>
                  </a:schemeClr>
                </a:solidFill>
              </a:rPr>
              <a:t>Client-Server </a:t>
            </a:r>
            <a:r>
              <a:rPr lang="en-US" b="1" i="1" dirty="0">
                <a:solidFill>
                  <a:schemeClr val="accent2">
                    <a:lumMod val="75000"/>
                  </a:schemeClr>
                </a:solidFill>
              </a:rPr>
              <a:t>Network </a:t>
            </a:r>
          </a:p>
          <a:p>
            <a:pPr lvl="1">
              <a:defRPr/>
            </a:pPr>
            <a:r>
              <a:rPr lang="en-US" dirty="0"/>
              <a:t>common business network in which </a:t>
            </a:r>
            <a:r>
              <a:rPr lang="en-US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clients</a:t>
            </a:r>
            <a:r>
              <a:rPr lang="en-US" b="1" dirty="0"/>
              <a:t> </a:t>
            </a:r>
            <a:r>
              <a:rPr lang="en-US" dirty="0"/>
              <a:t>make requests for information or resources and </a:t>
            </a:r>
            <a:r>
              <a:rPr lang="en-US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servers</a:t>
            </a:r>
            <a:r>
              <a:rPr lang="en-US" b="1" dirty="0"/>
              <a:t> </a:t>
            </a:r>
            <a:r>
              <a:rPr lang="en-US" dirty="0"/>
              <a:t>provide the services</a:t>
            </a:r>
          </a:p>
          <a:p>
            <a:pPr>
              <a:defRPr/>
            </a:pPr>
            <a:r>
              <a:rPr lang="en-US" b="1" i="1" dirty="0">
                <a:solidFill>
                  <a:schemeClr val="accent2">
                    <a:lumMod val="75000"/>
                  </a:schemeClr>
                </a:solidFill>
              </a:rPr>
              <a:t>Wide Area Network (WAN) </a:t>
            </a:r>
          </a:p>
          <a:p>
            <a:pPr lvl="1">
              <a:defRPr/>
            </a:pPr>
            <a:r>
              <a:rPr lang="en-US" dirty="0"/>
              <a:t>computers that are linked over long distances through telephone lines, microwave signals, or satellite communications</a:t>
            </a:r>
          </a:p>
          <a:p>
            <a:pPr>
              <a:defRPr/>
            </a:pPr>
            <a:r>
              <a:rPr lang="en-US" b="1" i="1" dirty="0">
                <a:solidFill>
                  <a:schemeClr val="accent2">
                    <a:lumMod val="75000"/>
                  </a:schemeClr>
                </a:solidFill>
              </a:rPr>
              <a:t>Local Area Network (LAN) </a:t>
            </a:r>
          </a:p>
          <a:p>
            <a:pPr lvl="1">
              <a:defRPr/>
            </a:pPr>
            <a:r>
              <a:rPr lang="en-US" dirty="0"/>
              <a:t>computers that are linked in a small area, such as all of a firm’s computers within a single </a:t>
            </a:r>
            <a:r>
              <a:rPr lang="en-US" dirty="0" smtClean="0"/>
              <a:t>building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11971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5400" dirty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Information system</a:t>
            </a:r>
            <a:endParaRPr lang="en-US" sz="5400" dirty="0">
              <a:solidFill>
                <a:srgbClr val="002060"/>
              </a:solidFill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6" name="Subtitle 5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en-US" sz="3200" b="1" dirty="0">
                <a:latin typeface="Aharoni" panose="02010803020104030203" pitchFamily="2" charset="-79"/>
                <a:ea typeface="+mj-ea"/>
                <a:cs typeface="Aharoni" panose="02010803020104030203" pitchFamily="2" charset="-79"/>
              </a:rPr>
              <a:t>Taking </a:t>
            </a:r>
            <a:r>
              <a:rPr lang="en-US" sz="3200" b="1" dirty="0">
                <a:latin typeface="Aharoni" panose="02010803020104030203" pitchFamily="2" charset="-79"/>
                <a:ea typeface="+mj-ea"/>
                <a:cs typeface="Aharoni" panose="02010803020104030203" pitchFamily="2" charset="-79"/>
              </a:rPr>
              <a:t>the </a:t>
            </a:r>
            <a:r>
              <a:rPr lang="en-US" sz="3200" b="1" dirty="0">
                <a:latin typeface="Aharoni" panose="02010803020104030203" pitchFamily="2" charset="-79"/>
                <a:ea typeface="+mj-ea"/>
                <a:cs typeface="Aharoni" panose="02010803020104030203" pitchFamily="2" charset="-79"/>
              </a:rPr>
              <a:t>Advantage of the competitive power of the IT</a:t>
            </a:r>
            <a:endParaRPr lang="en-US" sz="3200" b="1" dirty="0">
              <a:latin typeface="Aharoni" panose="02010803020104030203" pitchFamily="2" charset="-79"/>
              <a:ea typeface="+mj-ea"/>
              <a:cs typeface="Aharoni" panose="02010803020104030203" pitchFamily="2" charset="-79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152114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What is Information systems</a:t>
            </a:r>
            <a:endParaRPr lang="en-US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b="1" dirty="0"/>
              <a:t>Information System (IS) </a:t>
            </a:r>
          </a:p>
          <a:p>
            <a:pPr lvl="1">
              <a:defRPr/>
            </a:pPr>
            <a:r>
              <a:rPr lang="en-US" dirty="0" smtClean="0"/>
              <a:t>System </a:t>
            </a:r>
            <a:r>
              <a:rPr lang="en-US" dirty="0"/>
              <a:t>that uses IT resources to convert </a:t>
            </a:r>
            <a:r>
              <a:rPr lang="en-US" b="1" u="sng" dirty="0"/>
              <a:t>data</a:t>
            </a:r>
            <a:r>
              <a:rPr lang="en-US" dirty="0"/>
              <a:t> into </a:t>
            </a:r>
            <a:r>
              <a:rPr lang="en-US" b="1" u="sng" dirty="0"/>
              <a:t>information</a:t>
            </a:r>
            <a:r>
              <a:rPr lang="en-US" dirty="0"/>
              <a:t> and to collect, process, and transmit that information for use in decision-making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817070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Data Vs. Information</a:t>
            </a:r>
            <a:endParaRPr lang="en-US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b="1" dirty="0"/>
              <a:t>Data </a:t>
            </a:r>
          </a:p>
          <a:p>
            <a:pPr lvl="1">
              <a:defRPr/>
            </a:pPr>
            <a:r>
              <a:rPr lang="en-US" dirty="0" smtClean="0"/>
              <a:t>Raw </a:t>
            </a:r>
            <a:r>
              <a:rPr lang="en-US" dirty="0"/>
              <a:t>facts and figures that, by themselves, may not have much meaning</a:t>
            </a:r>
          </a:p>
          <a:p>
            <a:pPr>
              <a:defRPr/>
            </a:pPr>
            <a:r>
              <a:rPr lang="en-US" b="1" dirty="0"/>
              <a:t>Information</a:t>
            </a:r>
            <a:r>
              <a:rPr lang="en-US" dirty="0"/>
              <a:t> </a:t>
            </a:r>
          </a:p>
          <a:p>
            <a:pPr lvl="1">
              <a:defRPr/>
            </a:pPr>
            <a:r>
              <a:rPr lang="en-US" dirty="0" smtClean="0"/>
              <a:t>Meaningful</a:t>
            </a:r>
            <a:r>
              <a:rPr lang="en-US" dirty="0"/>
              <a:t>, useful interpretation of data</a:t>
            </a:r>
          </a:p>
          <a:p>
            <a:r>
              <a:rPr lang="en-US" dirty="0" smtClean="0">
                <a:solidFill>
                  <a:srgbClr val="7030A0"/>
                </a:solidFill>
              </a:rPr>
              <a:t>Give Examples !!</a:t>
            </a:r>
            <a:endParaRPr lang="en-US" dirty="0">
              <a:solidFill>
                <a:srgbClr val="7030A0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01713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After </a:t>
            </a:r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reading this chapter, you should be able to: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76127"/>
            <a:ext cx="10515600" cy="4800836"/>
          </a:xfrm>
        </p:spPr>
        <p:txBody>
          <a:bodyPr>
            <a:noAutofit/>
          </a:bodyPr>
          <a:lstStyle/>
          <a:p>
            <a:pPr marL="514350" indent="-514350">
              <a:buClr>
                <a:schemeClr val="accent6">
                  <a:lumMod val="75000"/>
                </a:schemeClr>
              </a:buClr>
              <a:buFont typeface="+mj-lt"/>
              <a:buAutoNum type="arabicPeriod"/>
              <a:defRPr/>
            </a:pPr>
            <a:r>
              <a:rPr lang="en-US" sz="2000" dirty="0"/>
              <a:t>Discuss the impacts information technology has had on the business world.</a:t>
            </a:r>
          </a:p>
          <a:p>
            <a:pPr marL="514350" indent="-514350">
              <a:buClr>
                <a:schemeClr val="accent6">
                  <a:lumMod val="75000"/>
                </a:schemeClr>
              </a:buClr>
              <a:buFont typeface="+mj-lt"/>
              <a:buAutoNum type="arabicPeriod"/>
              <a:defRPr/>
            </a:pPr>
            <a:r>
              <a:rPr lang="en-US" sz="2000" dirty="0"/>
              <a:t>Identify the IT resources businesses have at their disposal and how these resources are used.</a:t>
            </a:r>
          </a:p>
          <a:p>
            <a:pPr marL="514350" indent="-514350">
              <a:buClr>
                <a:schemeClr val="accent6">
                  <a:lumMod val="75000"/>
                </a:schemeClr>
              </a:buClr>
              <a:buFont typeface="+mj-lt"/>
              <a:buAutoNum type="arabicPeriod"/>
              <a:defRPr/>
            </a:pPr>
            <a:r>
              <a:rPr lang="en-US" sz="2000" dirty="0"/>
              <a:t>Describe the role of information systems, the different types of information systems, and how businesses use such systems.</a:t>
            </a:r>
          </a:p>
          <a:p>
            <a:pPr marL="514350" indent="-514350">
              <a:buClr>
                <a:schemeClr val="accent6">
                  <a:lumMod val="75000"/>
                </a:schemeClr>
              </a:buClr>
              <a:buFont typeface="+mj-lt"/>
              <a:buAutoNum type="arabicPeriod"/>
              <a:defRPr/>
            </a:pPr>
            <a:r>
              <a:rPr lang="en-US" sz="2000" dirty="0"/>
              <a:t>Identify the threats and risks information technology poses on businesses.</a:t>
            </a:r>
          </a:p>
          <a:p>
            <a:pPr marL="514350" indent="-514350">
              <a:buClr>
                <a:schemeClr val="accent6">
                  <a:lumMod val="75000"/>
                </a:schemeClr>
              </a:buClr>
              <a:buFont typeface="+mj-lt"/>
              <a:buAutoNum type="arabicPeriod"/>
              <a:defRPr/>
            </a:pPr>
            <a:r>
              <a:rPr lang="en-US" sz="2000" dirty="0"/>
              <a:t>Describe the ways in which businesses protect themselves from the threats and risks</a:t>
            </a:r>
          </a:p>
          <a:p>
            <a:pPr marL="0" lvl="0" indent="0">
              <a:buNone/>
            </a:pPr>
            <a:endParaRPr lang="en-US" sz="20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247616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Data Warehousing and Data Mining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b="1" dirty="0"/>
              <a:t>Data Warehousing </a:t>
            </a:r>
          </a:p>
          <a:p>
            <a:pPr lvl="1">
              <a:defRPr/>
            </a:pPr>
            <a:r>
              <a:rPr lang="en-US" dirty="0"/>
              <a:t>the collection, storage, and retrieval of data in electronic files</a:t>
            </a:r>
          </a:p>
          <a:p>
            <a:pPr>
              <a:defRPr/>
            </a:pPr>
            <a:r>
              <a:rPr lang="en-US" b="1" dirty="0"/>
              <a:t>Data Mining </a:t>
            </a:r>
          </a:p>
          <a:p>
            <a:pPr lvl="1">
              <a:defRPr/>
            </a:pPr>
            <a:r>
              <a:rPr lang="en-US" dirty="0"/>
              <a:t>the application of electronic technologies for searching, sifting, and reorganizing pools of data to uncover useful information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65296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Types of Information Systems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b="1" dirty="0"/>
              <a:t>Information Systems for Knowledge Workers</a:t>
            </a:r>
          </a:p>
          <a:p>
            <a:pPr marL="514350" indent="-514350">
              <a:buFont typeface="+mj-lt"/>
              <a:buAutoNum type="arabicPeriod"/>
            </a:pPr>
            <a:r>
              <a:rPr lang="en-US" b="1" dirty="0"/>
              <a:t>Information Systems for Managers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63305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9834" y="365125"/>
            <a:ext cx="10873966" cy="1325563"/>
          </a:xfrm>
        </p:spPr>
        <p:txBody>
          <a:bodyPr>
            <a:normAutofit/>
          </a:bodyPr>
          <a:lstStyle/>
          <a:p>
            <a:r>
              <a:rPr lang="en-US" sz="3600" b="1" dirty="0">
                <a:solidFill>
                  <a:srgbClr val="7030A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1. </a:t>
            </a:r>
            <a:r>
              <a:rPr lang="en-US" sz="3600" b="1" dirty="0">
                <a:latin typeface="Aharoni" panose="02010803020104030203" pitchFamily="2" charset="-79"/>
                <a:cs typeface="Aharoni" panose="02010803020104030203" pitchFamily="2" charset="-79"/>
              </a:rPr>
              <a:t>Information </a:t>
            </a:r>
            <a:r>
              <a:rPr lang="en-US" sz="3600" b="1" dirty="0">
                <a:latin typeface="Aharoni" panose="02010803020104030203" pitchFamily="2" charset="-79"/>
                <a:cs typeface="Aharoni" panose="02010803020104030203" pitchFamily="2" charset="-79"/>
              </a:rPr>
              <a:t>Systems for </a:t>
            </a:r>
            <a:r>
              <a:rPr lang="en-US" sz="3600" b="1" dirty="0">
                <a:solidFill>
                  <a:srgbClr val="7030A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Knowledge </a:t>
            </a:r>
            <a:r>
              <a:rPr lang="en-US" sz="3600" b="1" dirty="0">
                <a:solidFill>
                  <a:srgbClr val="7030A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Workers</a:t>
            </a:r>
            <a:r>
              <a:rPr lang="en-US" sz="3600" b="1" dirty="0">
                <a:latin typeface="Aharoni" panose="02010803020104030203" pitchFamily="2" charset="-79"/>
                <a:cs typeface="Aharoni" panose="02010803020104030203" pitchFamily="2" charset="-79"/>
              </a:rPr>
              <a:t> </a:t>
            </a:r>
            <a:endParaRPr lang="en-US" sz="3600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Clr>
                <a:srgbClr val="254061"/>
              </a:buClr>
              <a:buNone/>
            </a:pPr>
            <a:r>
              <a:rPr lang="en-US" b="1" dirty="0"/>
              <a:t>Knowledge Information System </a:t>
            </a:r>
          </a:p>
          <a:p>
            <a:pPr lvl="1"/>
            <a:r>
              <a:rPr lang="en-US" dirty="0" smtClean="0"/>
              <a:t>Is information </a:t>
            </a:r>
            <a:r>
              <a:rPr lang="en-US" dirty="0"/>
              <a:t>system </a:t>
            </a:r>
            <a:r>
              <a:rPr lang="en-US" b="1" dirty="0"/>
              <a:t>(IS) </a:t>
            </a:r>
            <a:r>
              <a:rPr lang="en-US" dirty="0"/>
              <a:t>that supports knowledge workers by providing resources to create, store, use, and transmit new knowledge for useful </a:t>
            </a:r>
            <a:r>
              <a:rPr lang="en-US" dirty="0" smtClean="0"/>
              <a:t>applications</a:t>
            </a:r>
          </a:p>
          <a:p>
            <a:r>
              <a:rPr lang="en-US" dirty="0" smtClean="0"/>
              <a:t>Examples:</a:t>
            </a:r>
          </a:p>
          <a:p>
            <a:pPr marL="0" indent="0">
              <a:buNone/>
              <a:defRPr/>
            </a:pPr>
            <a:r>
              <a:rPr lang="en-US" b="1" i="1" dirty="0" smtClean="0">
                <a:solidFill>
                  <a:srgbClr val="7030A0"/>
                </a:solidFill>
              </a:rPr>
              <a:t>- Computer-Aided </a:t>
            </a:r>
            <a:r>
              <a:rPr lang="en-US" b="1" i="1" dirty="0">
                <a:solidFill>
                  <a:srgbClr val="7030A0"/>
                </a:solidFill>
              </a:rPr>
              <a:t>Design (CAD) </a:t>
            </a:r>
          </a:p>
          <a:p>
            <a:pPr marL="457200" lvl="1" indent="0">
              <a:buNone/>
              <a:defRPr/>
            </a:pPr>
            <a:r>
              <a:rPr lang="en-US" b="1" dirty="0"/>
              <a:t>IS</a:t>
            </a:r>
            <a:r>
              <a:rPr lang="en-US" dirty="0"/>
              <a:t> with software that helps knowledge workers design products by simulating them and displaying them in three-dimensional graphics</a:t>
            </a:r>
          </a:p>
          <a:p>
            <a:pPr marL="0" indent="0">
              <a:buNone/>
              <a:defRPr/>
            </a:pPr>
            <a:r>
              <a:rPr lang="en-US" b="1" i="1" dirty="0" smtClean="0">
                <a:solidFill>
                  <a:srgbClr val="7030A0"/>
                </a:solidFill>
              </a:rPr>
              <a:t>- Computer-Aided </a:t>
            </a:r>
            <a:r>
              <a:rPr lang="en-US" b="1" i="1" dirty="0">
                <a:solidFill>
                  <a:srgbClr val="7030A0"/>
                </a:solidFill>
              </a:rPr>
              <a:t>Manufacturing (CAM) </a:t>
            </a:r>
          </a:p>
          <a:p>
            <a:pPr marL="457200" lvl="1" indent="0">
              <a:buNone/>
              <a:defRPr/>
            </a:pPr>
            <a:r>
              <a:rPr lang="en-US" b="1" dirty="0"/>
              <a:t>IS</a:t>
            </a:r>
            <a:r>
              <a:rPr lang="en-US" dirty="0"/>
              <a:t> that uses computers to design and control equipment in a manufacturing process</a:t>
            </a:r>
          </a:p>
          <a:p>
            <a:pPr lvl="1"/>
            <a:endParaRPr lang="en-US" dirty="0"/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477781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rgbClr val="00B05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2. </a:t>
            </a:r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Information Systems for </a:t>
            </a:r>
            <a:r>
              <a:rPr lang="en-US" b="1" dirty="0">
                <a:solidFill>
                  <a:srgbClr val="00B05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Managers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  <a:defRPr/>
            </a:pPr>
            <a:r>
              <a:rPr lang="en-US" b="1" dirty="0"/>
              <a:t>Management Information System (MIS)</a:t>
            </a:r>
          </a:p>
          <a:p>
            <a:pPr lvl="1">
              <a:defRPr/>
            </a:pPr>
            <a:r>
              <a:rPr lang="en-US" dirty="0" smtClean="0"/>
              <a:t>Is computer </a:t>
            </a:r>
            <a:r>
              <a:rPr lang="en-US" dirty="0"/>
              <a:t>system that supports managers by providing information—reports, schedules, plans, and budgets—that can be used for making </a:t>
            </a:r>
            <a:r>
              <a:rPr lang="en-US" dirty="0" smtClean="0"/>
              <a:t>decisions.</a:t>
            </a:r>
          </a:p>
          <a:p>
            <a:pPr marL="0" indent="0">
              <a:buNone/>
              <a:defRPr/>
            </a:pPr>
            <a:r>
              <a:rPr lang="en-US" dirty="0" smtClean="0"/>
              <a:t>Example:</a:t>
            </a:r>
            <a:endParaRPr lang="en-US" dirty="0"/>
          </a:p>
          <a:p>
            <a:pPr marL="0" indent="0">
              <a:buNone/>
              <a:defRPr/>
            </a:pPr>
            <a:r>
              <a:rPr lang="en-US" b="1" i="1" dirty="0" smtClean="0">
                <a:solidFill>
                  <a:srgbClr val="00B050"/>
                </a:solidFill>
              </a:rPr>
              <a:t>- Decision </a:t>
            </a:r>
            <a:r>
              <a:rPr lang="en-US" b="1" i="1" dirty="0">
                <a:solidFill>
                  <a:srgbClr val="00B050"/>
                </a:solidFill>
              </a:rPr>
              <a:t>Support System (DSS) </a:t>
            </a:r>
          </a:p>
          <a:p>
            <a:pPr marL="457200" lvl="1" indent="0">
              <a:buNone/>
              <a:defRPr/>
            </a:pPr>
            <a:r>
              <a:rPr lang="en-US" dirty="0" smtClean="0"/>
              <a:t>An interactive </a:t>
            </a:r>
            <a:r>
              <a:rPr lang="en-US" dirty="0"/>
              <a:t>system that creates virtual business models for a particular kind of decision and tests them with different data to see how they respond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296355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5400" dirty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Information Technology Risks and Threats</a:t>
            </a:r>
            <a:endParaRPr lang="en-US" sz="5400" dirty="0">
              <a:solidFill>
                <a:srgbClr val="002060"/>
              </a:solidFill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2186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I</a:t>
            </a:r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T Risks and Threats</a:t>
            </a:r>
            <a:endParaRPr lang="en-US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defRPr/>
            </a:pPr>
            <a:r>
              <a:rPr lang="en-US" b="1" dirty="0">
                <a:solidFill>
                  <a:srgbClr val="FF0000"/>
                </a:solidFill>
              </a:rPr>
              <a:t>Hacker</a:t>
            </a:r>
            <a:r>
              <a:rPr lang="en-US" b="1" dirty="0"/>
              <a:t> </a:t>
            </a:r>
          </a:p>
          <a:p>
            <a:pPr lvl="1">
              <a:defRPr/>
            </a:pPr>
            <a:r>
              <a:rPr lang="en-US" dirty="0" smtClean="0"/>
              <a:t>Cybercriminal </a:t>
            </a:r>
            <a:r>
              <a:rPr lang="en-US" dirty="0"/>
              <a:t>who gains unauthorized access to a computer or network, either to steal information, money, or property or to tamper with data.</a:t>
            </a:r>
          </a:p>
          <a:p>
            <a:pPr>
              <a:buClr>
                <a:srgbClr val="254061"/>
              </a:buClr>
            </a:pPr>
            <a:r>
              <a:rPr lang="en-US" b="1" dirty="0">
                <a:solidFill>
                  <a:srgbClr val="FF0000"/>
                </a:solidFill>
              </a:rPr>
              <a:t>Identity Theft </a:t>
            </a:r>
          </a:p>
          <a:p>
            <a:pPr lvl="1"/>
            <a:r>
              <a:rPr lang="en-US" dirty="0" smtClean="0"/>
              <a:t>Unauthorized </a:t>
            </a:r>
            <a:r>
              <a:rPr lang="en-US" dirty="0"/>
              <a:t>use of personal information (such as Social Security number and address) to get loans, credit cards, or other monetary benefits by impersonating the victim</a:t>
            </a:r>
          </a:p>
          <a:p>
            <a:pPr lvl="1"/>
            <a:r>
              <a:rPr lang="en-US" dirty="0" smtClean="0"/>
              <a:t>Example: phishing.</a:t>
            </a:r>
          </a:p>
          <a:p>
            <a:pPr>
              <a:defRPr/>
            </a:pPr>
            <a:r>
              <a:rPr lang="en-US" b="1" dirty="0">
                <a:solidFill>
                  <a:srgbClr val="FF0000"/>
                </a:solidFill>
              </a:rPr>
              <a:t>Spyware</a:t>
            </a:r>
            <a:r>
              <a:rPr lang="en-US" b="1" dirty="0"/>
              <a:t> </a:t>
            </a:r>
          </a:p>
          <a:p>
            <a:pPr lvl="1">
              <a:defRPr/>
            </a:pPr>
            <a:r>
              <a:rPr lang="en-US" dirty="0" smtClean="0"/>
              <a:t>Program </a:t>
            </a:r>
            <a:r>
              <a:rPr lang="en-US" dirty="0"/>
              <a:t>unknowingly downloaded by users that monitors their computer activities, gathering e-mail addresses, credit card numbers, and other information that it transmits to someone outside the host system</a:t>
            </a:r>
          </a:p>
          <a:p>
            <a:pPr>
              <a:defRPr/>
            </a:pPr>
            <a:r>
              <a:rPr lang="en-US" b="1" dirty="0">
                <a:solidFill>
                  <a:srgbClr val="FF0000"/>
                </a:solidFill>
              </a:rPr>
              <a:t>Spam</a:t>
            </a:r>
            <a:r>
              <a:rPr lang="en-US" b="1" dirty="0"/>
              <a:t> </a:t>
            </a:r>
          </a:p>
          <a:p>
            <a:pPr lvl="1">
              <a:defRPr/>
            </a:pPr>
            <a:r>
              <a:rPr lang="en-US" dirty="0"/>
              <a:t>junk e-mail sent to a mailing list or a newsgroup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06771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5400" dirty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IT </a:t>
            </a:r>
            <a:r>
              <a:rPr lang="en-US" sz="5400" dirty="0" smtClean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Protection</a:t>
            </a:r>
            <a:endParaRPr lang="en-US" sz="5400" dirty="0">
              <a:solidFill>
                <a:srgbClr val="002060"/>
              </a:solidFill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66166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Protection tools</a:t>
            </a:r>
            <a:endParaRPr lang="en-US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b="1" dirty="0">
                <a:solidFill>
                  <a:srgbClr val="7030A0"/>
                </a:solidFill>
              </a:rPr>
              <a:t>Firewall </a:t>
            </a:r>
          </a:p>
          <a:p>
            <a:pPr lvl="1">
              <a:defRPr/>
            </a:pPr>
            <a:r>
              <a:rPr lang="en-US" dirty="0" smtClean="0"/>
              <a:t>Security </a:t>
            </a:r>
            <a:r>
              <a:rPr lang="en-US" dirty="0"/>
              <a:t>system with special software or hardware devices designed to keep computers safe from </a:t>
            </a:r>
            <a:r>
              <a:rPr lang="en-US" dirty="0" smtClean="0"/>
              <a:t>hackers.</a:t>
            </a:r>
            <a:endParaRPr lang="en-US" dirty="0"/>
          </a:p>
          <a:p>
            <a:pPr>
              <a:defRPr/>
            </a:pPr>
            <a:r>
              <a:rPr lang="en-US" b="1" dirty="0">
                <a:solidFill>
                  <a:srgbClr val="7030A0"/>
                </a:solidFill>
              </a:rPr>
              <a:t>Anti-Virus Software </a:t>
            </a:r>
          </a:p>
          <a:p>
            <a:pPr lvl="1">
              <a:defRPr/>
            </a:pPr>
            <a:r>
              <a:rPr lang="en-US" dirty="0"/>
              <a:t>product that protects systems by searching incoming e-mails and data files for “signatures” of known viruses and virus-like </a:t>
            </a:r>
            <a:r>
              <a:rPr lang="en-US" dirty="0" smtClean="0"/>
              <a:t>characteristics.</a:t>
            </a:r>
            <a:endParaRPr lang="en-US" dirty="0"/>
          </a:p>
          <a:p>
            <a:pPr>
              <a:defRPr/>
            </a:pPr>
            <a:r>
              <a:rPr lang="en-US" b="1" dirty="0">
                <a:solidFill>
                  <a:srgbClr val="7030A0"/>
                </a:solidFill>
              </a:rPr>
              <a:t>Encryption System </a:t>
            </a:r>
          </a:p>
          <a:p>
            <a:pPr lvl="1">
              <a:defRPr/>
            </a:pPr>
            <a:r>
              <a:rPr lang="en-US" dirty="0" smtClean="0"/>
              <a:t>Software </a:t>
            </a:r>
            <a:r>
              <a:rPr lang="en-US" dirty="0"/>
              <a:t>that assigns an e-mail message to a unique code number (digital fingerprint) for each computer so only that computer, not others, can open and read the </a:t>
            </a:r>
            <a:r>
              <a:rPr lang="en-US" dirty="0" smtClean="0"/>
              <a:t>message.</a:t>
            </a:r>
            <a:endParaRPr lang="en-US" dirty="0"/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84045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What is Information Technology (IT)</a:t>
            </a:r>
            <a:endParaRPr lang="en-US" sz="5400" dirty="0">
              <a:solidFill>
                <a:srgbClr val="002060"/>
              </a:solidFill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90625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What is </a:t>
            </a:r>
            <a:r>
              <a:rPr lang="en-US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IT?</a:t>
            </a:r>
            <a:endParaRPr lang="en-US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Clr>
                <a:srgbClr val="254061"/>
              </a:buClr>
              <a:buNone/>
            </a:pPr>
            <a:r>
              <a:rPr lang="en-US" b="1" dirty="0"/>
              <a:t>Information Technology (IT) </a:t>
            </a:r>
          </a:p>
          <a:p>
            <a:pPr lvl="1" algn="just"/>
            <a:r>
              <a:rPr lang="en-US" dirty="0"/>
              <a:t>various appliances and devices for creating, storing, exchanging, and using information in diverse modes, including visual images, voice, multimedia, and business data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636180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5400" dirty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The Effects if IT on Business</a:t>
            </a:r>
            <a:endParaRPr lang="en-US" sz="5400" dirty="0">
              <a:solidFill>
                <a:srgbClr val="002060"/>
              </a:solidFill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5761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IT </a:t>
            </a:r>
            <a:r>
              <a:rPr lang="en-US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Effects </a:t>
            </a:r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on Business</a:t>
            </a:r>
            <a:endParaRPr lang="en-US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  <a:defRPr/>
            </a:pPr>
            <a:r>
              <a:rPr lang="en-US" b="1" dirty="0" smtClean="0"/>
              <a:t>1. </a:t>
            </a:r>
            <a:r>
              <a:rPr lang="en-US" b="1" dirty="0" smtClean="0">
                <a:solidFill>
                  <a:srgbClr val="7030A0"/>
                </a:solidFill>
              </a:rPr>
              <a:t>E-commerce </a:t>
            </a:r>
            <a:endParaRPr lang="en-US" b="1" dirty="0">
              <a:solidFill>
                <a:srgbClr val="7030A0"/>
              </a:solidFill>
            </a:endParaRPr>
          </a:p>
          <a:p>
            <a:pPr marL="457200" lvl="1" indent="0">
              <a:buNone/>
              <a:defRPr/>
            </a:pPr>
            <a:r>
              <a:rPr lang="en-US" dirty="0" smtClean="0"/>
              <a:t>	use </a:t>
            </a:r>
            <a:r>
              <a:rPr lang="en-US" dirty="0"/>
              <a:t>of the Internet and other electronic means for retailing and business-to-business transactions</a:t>
            </a:r>
          </a:p>
          <a:p>
            <a:pPr marL="0" indent="0">
              <a:buClr>
                <a:srgbClr val="254061"/>
              </a:buClr>
              <a:buNone/>
            </a:pPr>
            <a:r>
              <a:rPr lang="en-US" sz="3000" b="1" dirty="0" smtClean="0"/>
              <a:t>2. </a:t>
            </a:r>
            <a:r>
              <a:rPr lang="en-US" sz="3000" b="1" dirty="0" smtClean="0">
                <a:solidFill>
                  <a:srgbClr val="7030A0"/>
                </a:solidFill>
              </a:rPr>
              <a:t>Creating </a:t>
            </a:r>
            <a:r>
              <a:rPr lang="en-US" sz="3000" b="1" dirty="0">
                <a:solidFill>
                  <a:srgbClr val="7030A0"/>
                </a:solidFill>
              </a:rPr>
              <a:t>Portable Offices</a:t>
            </a:r>
          </a:p>
          <a:p>
            <a:pPr marL="457200" lvl="1" indent="0">
              <a:buNone/>
            </a:pPr>
            <a:r>
              <a:rPr lang="en-US" sz="2600" dirty="0" smtClean="0"/>
              <a:t>	providing </a:t>
            </a:r>
            <a:r>
              <a:rPr lang="en-US" sz="2600" dirty="0"/>
              <a:t>remote access to instant information</a:t>
            </a:r>
          </a:p>
          <a:p>
            <a:pPr marL="0" indent="0">
              <a:buClr>
                <a:srgbClr val="254061"/>
              </a:buClr>
              <a:buNone/>
            </a:pPr>
            <a:r>
              <a:rPr lang="en-US" sz="3000" b="1" dirty="0" smtClean="0"/>
              <a:t>3. </a:t>
            </a:r>
            <a:r>
              <a:rPr lang="en-US" sz="3000" b="1" dirty="0" smtClean="0">
                <a:solidFill>
                  <a:srgbClr val="7030A0"/>
                </a:solidFill>
              </a:rPr>
              <a:t>Enabling </a:t>
            </a:r>
            <a:r>
              <a:rPr lang="en-US" sz="3000" b="1" dirty="0">
                <a:solidFill>
                  <a:srgbClr val="7030A0"/>
                </a:solidFill>
              </a:rPr>
              <a:t>Better Service</a:t>
            </a:r>
          </a:p>
          <a:p>
            <a:pPr marL="457200" lvl="1" indent="0">
              <a:buNone/>
            </a:pPr>
            <a:r>
              <a:rPr lang="en-US" sz="2600" dirty="0" smtClean="0"/>
              <a:t>	coordinating </a:t>
            </a:r>
            <a:r>
              <a:rPr lang="en-US" sz="2600" dirty="0"/>
              <a:t>remote deliveries</a:t>
            </a:r>
          </a:p>
          <a:p>
            <a:pPr marL="0" indent="0">
              <a:buClr>
                <a:srgbClr val="254061"/>
              </a:buClr>
              <a:buNone/>
            </a:pPr>
            <a:r>
              <a:rPr lang="en-US" sz="3000" b="1" dirty="0" smtClean="0"/>
              <a:t>4</a:t>
            </a:r>
            <a:r>
              <a:rPr lang="en-US" sz="3000" b="1" dirty="0" smtClean="0">
                <a:solidFill>
                  <a:srgbClr val="7030A0"/>
                </a:solidFill>
              </a:rPr>
              <a:t>. Creating </a:t>
            </a:r>
            <a:r>
              <a:rPr lang="en-US" sz="3000" b="1" dirty="0">
                <a:solidFill>
                  <a:srgbClr val="7030A0"/>
                </a:solidFill>
              </a:rPr>
              <a:t>Leaner, More Efficient Organizations</a:t>
            </a:r>
          </a:p>
          <a:p>
            <a:pPr marL="457200" lvl="1" indent="0">
              <a:buNone/>
            </a:pPr>
            <a:r>
              <a:rPr lang="en-US" sz="2600" dirty="0" smtClean="0"/>
              <a:t>	allowing </a:t>
            </a:r>
            <a:r>
              <a:rPr lang="en-US" sz="2600" dirty="0"/>
              <a:t>more work and customer satisfaction to be accomplished with fewer people</a:t>
            </a:r>
          </a:p>
          <a:p>
            <a:pPr marL="0" indent="0">
              <a:buClr>
                <a:srgbClr val="254061"/>
              </a:buClr>
              <a:buNone/>
            </a:pPr>
            <a:r>
              <a:rPr lang="en-US" sz="3000" b="1" dirty="0" smtClean="0"/>
              <a:t>5. </a:t>
            </a:r>
            <a:r>
              <a:rPr lang="en-US" sz="3000" b="1" dirty="0" smtClean="0">
                <a:solidFill>
                  <a:srgbClr val="7030A0"/>
                </a:solidFill>
              </a:rPr>
              <a:t>Enabling </a:t>
            </a:r>
            <a:r>
              <a:rPr lang="en-US" sz="3000" b="1" dirty="0">
                <a:solidFill>
                  <a:srgbClr val="7030A0"/>
                </a:solidFill>
              </a:rPr>
              <a:t>Increased Collaboration</a:t>
            </a:r>
          </a:p>
          <a:p>
            <a:pPr marL="457200" lvl="1" indent="0">
              <a:buNone/>
            </a:pPr>
            <a:r>
              <a:rPr lang="en-US" sz="2600" dirty="0" smtClean="0"/>
              <a:t>	using </a:t>
            </a:r>
            <a:r>
              <a:rPr lang="en-US" sz="2600" dirty="0"/>
              <a:t>collaboration software and other IT communication devices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Prepared By Mostafa Kamel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55824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IT </a:t>
            </a:r>
            <a:r>
              <a:rPr lang="en-US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Effects </a:t>
            </a:r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on </a:t>
            </a:r>
            <a:r>
              <a:rPr lang="en-US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Business </a:t>
            </a:r>
            <a:r>
              <a:rPr lang="en-US" sz="2800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(Continued)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Clr>
                <a:srgbClr val="254061"/>
              </a:buClr>
              <a:buNone/>
            </a:pPr>
            <a:r>
              <a:rPr lang="en-US" b="1" dirty="0" smtClean="0"/>
              <a:t>6. </a:t>
            </a:r>
            <a:r>
              <a:rPr lang="en-US" b="1" dirty="0" smtClean="0">
                <a:solidFill>
                  <a:srgbClr val="7030A0"/>
                </a:solidFill>
              </a:rPr>
              <a:t>Enabling </a:t>
            </a:r>
            <a:r>
              <a:rPr lang="en-US" b="1" dirty="0">
                <a:solidFill>
                  <a:srgbClr val="7030A0"/>
                </a:solidFill>
              </a:rPr>
              <a:t>Global Exchange</a:t>
            </a:r>
          </a:p>
          <a:p>
            <a:pPr marL="457200" lvl="1" indent="0">
              <a:buNone/>
            </a:pPr>
            <a:r>
              <a:rPr lang="en-US" dirty="0" smtClean="0"/>
              <a:t>fostering </a:t>
            </a:r>
            <a:r>
              <a:rPr lang="en-US" dirty="0"/>
              <a:t>collaboration on a worldwide scale</a:t>
            </a:r>
          </a:p>
          <a:p>
            <a:pPr marL="0" indent="0">
              <a:buClr>
                <a:srgbClr val="254061"/>
              </a:buClr>
              <a:buNone/>
            </a:pPr>
            <a:r>
              <a:rPr lang="en-US" b="1" dirty="0" smtClean="0"/>
              <a:t>7. </a:t>
            </a:r>
            <a:r>
              <a:rPr lang="en-US" b="1" dirty="0" smtClean="0">
                <a:solidFill>
                  <a:srgbClr val="7030A0"/>
                </a:solidFill>
              </a:rPr>
              <a:t>Improving </a:t>
            </a:r>
            <a:r>
              <a:rPr lang="en-US" b="1" dirty="0">
                <a:solidFill>
                  <a:srgbClr val="7030A0"/>
                </a:solidFill>
              </a:rPr>
              <a:t>Management Processes</a:t>
            </a:r>
          </a:p>
          <a:p>
            <a:pPr marL="457200" lvl="1" indent="0">
              <a:buNone/>
            </a:pPr>
            <a:r>
              <a:rPr lang="en-US" dirty="0"/>
              <a:t>using enterprise resource planning (ERP) to change the nature of the management process</a:t>
            </a:r>
          </a:p>
          <a:p>
            <a:pPr marL="0" indent="0">
              <a:buClr>
                <a:srgbClr val="254061"/>
              </a:buClr>
              <a:buNone/>
            </a:pPr>
            <a:r>
              <a:rPr lang="en-US" b="1" dirty="0" smtClean="0"/>
              <a:t>8. </a:t>
            </a:r>
            <a:r>
              <a:rPr lang="en-US" b="1" dirty="0" smtClean="0">
                <a:solidFill>
                  <a:srgbClr val="7030A0"/>
                </a:solidFill>
              </a:rPr>
              <a:t>Providing </a:t>
            </a:r>
            <a:r>
              <a:rPr lang="en-US" b="1" dirty="0">
                <a:solidFill>
                  <a:srgbClr val="7030A0"/>
                </a:solidFill>
              </a:rPr>
              <a:t>Flexibility for Customization</a:t>
            </a:r>
          </a:p>
          <a:p>
            <a:pPr marL="457200" lvl="1" indent="0">
              <a:buNone/>
            </a:pPr>
            <a:r>
              <a:rPr lang="en-US" dirty="0"/>
              <a:t>creating new manufacturing capabilities that offer customers greater variety (mass customization) and faster delivery </a:t>
            </a:r>
            <a:r>
              <a:rPr lang="en-US" dirty="0" smtClean="0"/>
              <a:t>cycles</a:t>
            </a:r>
          </a:p>
          <a:p>
            <a:pPr marL="0" indent="0">
              <a:buClr>
                <a:srgbClr val="254061"/>
              </a:buClr>
              <a:buNone/>
            </a:pPr>
            <a:r>
              <a:rPr lang="en-US" b="1" dirty="0" smtClean="0"/>
              <a:t>9. </a:t>
            </a:r>
            <a:r>
              <a:rPr lang="en-US" b="1" dirty="0" smtClean="0">
                <a:solidFill>
                  <a:srgbClr val="7030A0"/>
                </a:solidFill>
              </a:rPr>
              <a:t>Providing </a:t>
            </a:r>
            <a:r>
              <a:rPr lang="en-US" b="1" dirty="0">
                <a:solidFill>
                  <a:srgbClr val="7030A0"/>
                </a:solidFill>
              </a:rPr>
              <a:t>New Business Opportunities </a:t>
            </a:r>
          </a:p>
          <a:p>
            <a:pPr lvl="1"/>
            <a:r>
              <a:rPr lang="en-US" dirty="0"/>
              <a:t>creating entirely new businesses where none existed before</a:t>
            </a:r>
          </a:p>
          <a:p>
            <a:pPr marL="457200" lvl="1" indent="0">
              <a:buNone/>
            </a:pPr>
            <a:endParaRPr lang="en-US" dirty="0"/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44712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5400" dirty="0">
                <a:solidFill>
                  <a:srgbClr val="002060"/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IT Building Blocks</a:t>
            </a:r>
            <a:endParaRPr lang="en-US" sz="5400" dirty="0">
              <a:solidFill>
                <a:srgbClr val="002060"/>
              </a:solidFill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88512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latin typeface="Aharoni" panose="02010803020104030203" pitchFamily="2" charset="-79"/>
                <a:cs typeface="Aharoni" panose="02010803020104030203" pitchFamily="2" charset="-79"/>
              </a:rPr>
              <a:t>Three basic IT </a:t>
            </a:r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Building Blocks</a:t>
            </a:r>
            <a:endParaRPr lang="en-US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sz="3200" b="1" dirty="0"/>
              <a:t>Hardware and </a:t>
            </a:r>
            <a:r>
              <a:rPr lang="en-US" sz="3200" b="1" dirty="0" smtClean="0"/>
              <a:t>Software.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200" b="1" dirty="0" smtClean="0"/>
              <a:t>The </a:t>
            </a:r>
            <a:r>
              <a:rPr lang="en-US" sz="3200" b="1" dirty="0"/>
              <a:t>Internet and other communication </a:t>
            </a:r>
            <a:r>
              <a:rPr lang="en-US" sz="3200" b="1" dirty="0" smtClean="0"/>
              <a:t>resources.</a:t>
            </a:r>
            <a:endParaRPr lang="en-US" sz="3200" b="1" dirty="0"/>
          </a:p>
          <a:p>
            <a:pPr marL="514350" indent="-514350">
              <a:buFont typeface="+mj-lt"/>
              <a:buAutoNum type="arabicPeriod"/>
            </a:pPr>
            <a:r>
              <a:rPr lang="en-US" sz="3200" b="1" dirty="0" smtClean="0"/>
              <a:t>Networks.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Prepared By Mostafa Kamel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9794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2681</TotalTime>
  <Words>1080</Words>
  <Application>Microsoft Office PowerPoint</Application>
  <PresentationFormat>Widescreen</PresentationFormat>
  <Paragraphs>147</Paragraphs>
  <Slides>27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32" baseType="lpstr">
      <vt:lpstr>Aharoni</vt:lpstr>
      <vt:lpstr>Arial</vt:lpstr>
      <vt:lpstr>Calibri</vt:lpstr>
      <vt:lpstr>Calibri Light</vt:lpstr>
      <vt:lpstr>Office Theme</vt:lpstr>
      <vt:lpstr>Chapter 13</vt:lpstr>
      <vt:lpstr>After reading this chapter, you should be able to: </vt:lpstr>
      <vt:lpstr>What is Information Technology (IT)</vt:lpstr>
      <vt:lpstr>What is IT?</vt:lpstr>
      <vt:lpstr>The Effects if IT on Business</vt:lpstr>
      <vt:lpstr>IT Effects on Business</vt:lpstr>
      <vt:lpstr>IT Effects on Business (Continued)</vt:lpstr>
      <vt:lpstr>IT Building Blocks</vt:lpstr>
      <vt:lpstr>Three basic IT Building Blocks</vt:lpstr>
      <vt:lpstr>1. Hardware and software</vt:lpstr>
      <vt:lpstr>PowerPoint Presentation</vt:lpstr>
      <vt:lpstr>2. The Internet and other communication resources</vt:lpstr>
      <vt:lpstr>PowerPoint Presentation</vt:lpstr>
      <vt:lpstr>Business communications technologies</vt:lpstr>
      <vt:lpstr>3. Networks</vt:lpstr>
      <vt:lpstr>Networks and there Types </vt:lpstr>
      <vt:lpstr>Information system</vt:lpstr>
      <vt:lpstr>What is Information systems</vt:lpstr>
      <vt:lpstr>Data Vs. Information</vt:lpstr>
      <vt:lpstr>Data Warehousing and Data Mining</vt:lpstr>
      <vt:lpstr>Types of Information Systems</vt:lpstr>
      <vt:lpstr>1. Information Systems for Knowledge Workers </vt:lpstr>
      <vt:lpstr>2. Information Systems for Managers</vt:lpstr>
      <vt:lpstr>Information Technology Risks and Threats</vt:lpstr>
      <vt:lpstr>IT Risks and Threats</vt:lpstr>
      <vt:lpstr>IT Protection</vt:lpstr>
      <vt:lpstr>Protection tools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5</dc:title>
  <dc:creator>Mostafa Kamel</dc:creator>
  <cp:lastModifiedBy>Mostafa M. Kamel</cp:lastModifiedBy>
  <cp:revision>209</cp:revision>
  <dcterms:created xsi:type="dcterms:W3CDTF">2013-09-14T21:41:12Z</dcterms:created>
  <dcterms:modified xsi:type="dcterms:W3CDTF">2013-12-19T12:14:44Z</dcterms:modified>
</cp:coreProperties>
</file>

<file path=docProps/thumbnail.jpeg>
</file>