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60" r:id="rId5"/>
    <p:sldId id="259" r:id="rId6"/>
    <p:sldId id="261" r:id="rId7"/>
    <p:sldId id="268" r:id="rId8"/>
    <p:sldId id="269" r:id="rId9"/>
    <p:sldId id="270" r:id="rId10"/>
    <p:sldId id="271" r:id="rId11"/>
    <p:sldId id="272" r:id="rId12"/>
    <p:sldId id="262" r:id="rId13"/>
    <p:sldId id="263" r:id="rId14"/>
    <p:sldId id="273" r:id="rId15"/>
    <p:sldId id="274"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150"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15ABD5-7D12-4B93-9015-2757A8907771}" type="datetimeFigureOut">
              <a:rPr lang="en-US" smtClean="0"/>
              <a:t>07-Sep-13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97979E-B21C-43B7-B079-0A0BDA926942}" type="slidenum">
              <a:rPr lang="en-US" smtClean="0"/>
              <a:t>‹#›</a:t>
            </a:fld>
            <a:endParaRPr lang="en-US"/>
          </a:p>
        </p:txBody>
      </p:sp>
    </p:spTree>
    <p:extLst>
      <p:ext uri="{BB962C8B-B14F-4D97-AF65-F5344CB8AC3E}">
        <p14:creationId xmlns:p14="http://schemas.microsoft.com/office/powerpoint/2010/main" val="3391909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97979E-B21C-43B7-B079-0A0BDA926942}" type="slidenum">
              <a:rPr lang="en-US" smtClean="0"/>
              <a:t>1</a:t>
            </a:fld>
            <a:endParaRPr lang="en-US"/>
          </a:p>
        </p:txBody>
      </p:sp>
    </p:spTree>
    <p:extLst>
      <p:ext uri="{BB962C8B-B14F-4D97-AF65-F5344CB8AC3E}">
        <p14:creationId xmlns:p14="http://schemas.microsoft.com/office/powerpoint/2010/main" val="20358854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5D03F89-E4F6-4139-A116-3C54B7639256}" type="datetime1">
              <a:rPr lang="en-US" smtClean="0"/>
              <a:t>07-Sep-13</a:t>
            </a:fld>
            <a:endParaRPr lang="en-US"/>
          </a:p>
        </p:txBody>
      </p:sp>
      <p:sp>
        <p:nvSpPr>
          <p:cNvPr id="5" name="Footer Placeholder 4"/>
          <p:cNvSpPr>
            <a:spLocks noGrp="1"/>
          </p:cNvSpPr>
          <p:nvPr>
            <p:ph type="ftr" sz="quarter" idx="11"/>
          </p:nvPr>
        </p:nvSpPr>
        <p:spPr/>
        <p:txBody>
          <a:bodyPr/>
          <a:lstStyle/>
          <a:p>
            <a:r>
              <a:rPr lang="en-US" smtClean="0"/>
              <a:t>Prepared By Mostafa Kamel</a:t>
            </a:r>
            <a:endParaRPr lang="en-US"/>
          </a:p>
        </p:txBody>
      </p:sp>
      <p:sp>
        <p:nvSpPr>
          <p:cNvPr id="6" name="Slide Number Placeholder 5"/>
          <p:cNvSpPr>
            <a:spLocks noGrp="1"/>
          </p:cNvSpPr>
          <p:nvPr>
            <p:ph type="sldNum" sz="quarter" idx="12"/>
          </p:nvPr>
        </p:nvSpPr>
        <p:spPr/>
        <p:txBody>
          <a:bodyPr/>
          <a:lstStyle/>
          <a:p>
            <a:fld id="{8131A212-A66F-4D16-ACD0-CBD335F430F4}" type="slidenum">
              <a:rPr lang="en-US" smtClean="0"/>
              <a:t>‹#›</a:t>
            </a:fld>
            <a:endParaRPr lang="en-US"/>
          </a:p>
        </p:txBody>
      </p:sp>
    </p:spTree>
    <p:extLst>
      <p:ext uri="{BB962C8B-B14F-4D97-AF65-F5344CB8AC3E}">
        <p14:creationId xmlns:p14="http://schemas.microsoft.com/office/powerpoint/2010/main" val="3405727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CA8ED4-EF7E-4CF2-8633-5D9EC87906FB}" type="datetime1">
              <a:rPr lang="en-US" smtClean="0"/>
              <a:t>07-Sep-13</a:t>
            </a:fld>
            <a:endParaRPr lang="en-US"/>
          </a:p>
        </p:txBody>
      </p:sp>
      <p:sp>
        <p:nvSpPr>
          <p:cNvPr id="5" name="Footer Placeholder 4"/>
          <p:cNvSpPr>
            <a:spLocks noGrp="1"/>
          </p:cNvSpPr>
          <p:nvPr>
            <p:ph type="ftr" sz="quarter" idx="11"/>
          </p:nvPr>
        </p:nvSpPr>
        <p:spPr/>
        <p:txBody>
          <a:bodyPr/>
          <a:lstStyle/>
          <a:p>
            <a:r>
              <a:rPr lang="en-US" smtClean="0"/>
              <a:t>Prepared By Mostafa Kamel</a:t>
            </a:r>
            <a:endParaRPr lang="en-US"/>
          </a:p>
        </p:txBody>
      </p:sp>
      <p:sp>
        <p:nvSpPr>
          <p:cNvPr id="6" name="Slide Number Placeholder 5"/>
          <p:cNvSpPr>
            <a:spLocks noGrp="1"/>
          </p:cNvSpPr>
          <p:nvPr>
            <p:ph type="sldNum" sz="quarter" idx="12"/>
          </p:nvPr>
        </p:nvSpPr>
        <p:spPr/>
        <p:txBody>
          <a:bodyPr/>
          <a:lstStyle/>
          <a:p>
            <a:fld id="{8131A212-A66F-4D16-ACD0-CBD335F430F4}" type="slidenum">
              <a:rPr lang="en-US" smtClean="0"/>
              <a:t>‹#›</a:t>
            </a:fld>
            <a:endParaRPr lang="en-US"/>
          </a:p>
        </p:txBody>
      </p:sp>
    </p:spTree>
    <p:extLst>
      <p:ext uri="{BB962C8B-B14F-4D97-AF65-F5344CB8AC3E}">
        <p14:creationId xmlns:p14="http://schemas.microsoft.com/office/powerpoint/2010/main" val="40644630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4636B3-1881-4F5D-A0E2-E1D8393A06E4}" type="datetime1">
              <a:rPr lang="en-US" smtClean="0"/>
              <a:t>07-Sep-13</a:t>
            </a:fld>
            <a:endParaRPr lang="en-US"/>
          </a:p>
        </p:txBody>
      </p:sp>
      <p:sp>
        <p:nvSpPr>
          <p:cNvPr id="5" name="Footer Placeholder 4"/>
          <p:cNvSpPr>
            <a:spLocks noGrp="1"/>
          </p:cNvSpPr>
          <p:nvPr>
            <p:ph type="ftr" sz="quarter" idx="11"/>
          </p:nvPr>
        </p:nvSpPr>
        <p:spPr/>
        <p:txBody>
          <a:bodyPr/>
          <a:lstStyle/>
          <a:p>
            <a:r>
              <a:rPr lang="en-US" smtClean="0"/>
              <a:t>Prepared By Mostafa Kamel</a:t>
            </a:r>
            <a:endParaRPr lang="en-US"/>
          </a:p>
        </p:txBody>
      </p:sp>
      <p:sp>
        <p:nvSpPr>
          <p:cNvPr id="6" name="Slide Number Placeholder 5"/>
          <p:cNvSpPr>
            <a:spLocks noGrp="1"/>
          </p:cNvSpPr>
          <p:nvPr>
            <p:ph type="sldNum" sz="quarter" idx="12"/>
          </p:nvPr>
        </p:nvSpPr>
        <p:spPr/>
        <p:txBody>
          <a:bodyPr/>
          <a:lstStyle/>
          <a:p>
            <a:fld id="{8131A212-A66F-4D16-ACD0-CBD335F430F4}" type="slidenum">
              <a:rPr lang="en-US" smtClean="0"/>
              <a:t>‹#›</a:t>
            </a:fld>
            <a:endParaRPr lang="en-US"/>
          </a:p>
        </p:txBody>
      </p:sp>
    </p:spTree>
    <p:extLst>
      <p:ext uri="{BB962C8B-B14F-4D97-AF65-F5344CB8AC3E}">
        <p14:creationId xmlns:p14="http://schemas.microsoft.com/office/powerpoint/2010/main" val="4067311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480CCD-7215-4A01-889A-B77EF0E2AF41}" type="datetime1">
              <a:rPr lang="en-US" smtClean="0"/>
              <a:t>07-Sep-13</a:t>
            </a:fld>
            <a:endParaRPr lang="en-US"/>
          </a:p>
        </p:txBody>
      </p:sp>
      <p:sp>
        <p:nvSpPr>
          <p:cNvPr id="5" name="Footer Placeholder 4"/>
          <p:cNvSpPr>
            <a:spLocks noGrp="1"/>
          </p:cNvSpPr>
          <p:nvPr>
            <p:ph type="ftr" sz="quarter" idx="11"/>
          </p:nvPr>
        </p:nvSpPr>
        <p:spPr/>
        <p:txBody>
          <a:bodyPr/>
          <a:lstStyle/>
          <a:p>
            <a:r>
              <a:rPr lang="en-US" smtClean="0"/>
              <a:t>Prepared By Mostafa Kamel</a:t>
            </a:r>
            <a:endParaRPr lang="en-US"/>
          </a:p>
        </p:txBody>
      </p:sp>
      <p:sp>
        <p:nvSpPr>
          <p:cNvPr id="6" name="Slide Number Placeholder 5"/>
          <p:cNvSpPr>
            <a:spLocks noGrp="1"/>
          </p:cNvSpPr>
          <p:nvPr>
            <p:ph type="sldNum" sz="quarter" idx="12"/>
          </p:nvPr>
        </p:nvSpPr>
        <p:spPr/>
        <p:txBody>
          <a:bodyPr/>
          <a:lstStyle/>
          <a:p>
            <a:fld id="{8131A212-A66F-4D16-ACD0-CBD335F430F4}" type="slidenum">
              <a:rPr lang="en-US" smtClean="0"/>
              <a:t>‹#›</a:t>
            </a:fld>
            <a:endParaRPr lang="en-US"/>
          </a:p>
        </p:txBody>
      </p:sp>
    </p:spTree>
    <p:extLst>
      <p:ext uri="{BB962C8B-B14F-4D97-AF65-F5344CB8AC3E}">
        <p14:creationId xmlns:p14="http://schemas.microsoft.com/office/powerpoint/2010/main" val="12468148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03254E-4EAC-4440-8F5C-3992737FD8FA}" type="datetime1">
              <a:rPr lang="en-US" smtClean="0"/>
              <a:t>07-Sep-13</a:t>
            </a:fld>
            <a:endParaRPr lang="en-US"/>
          </a:p>
        </p:txBody>
      </p:sp>
      <p:sp>
        <p:nvSpPr>
          <p:cNvPr id="5" name="Footer Placeholder 4"/>
          <p:cNvSpPr>
            <a:spLocks noGrp="1"/>
          </p:cNvSpPr>
          <p:nvPr>
            <p:ph type="ftr" sz="quarter" idx="11"/>
          </p:nvPr>
        </p:nvSpPr>
        <p:spPr/>
        <p:txBody>
          <a:bodyPr/>
          <a:lstStyle/>
          <a:p>
            <a:r>
              <a:rPr lang="en-US" smtClean="0"/>
              <a:t>Prepared By Mostafa Kamel</a:t>
            </a:r>
            <a:endParaRPr lang="en-US"/>
          </a:p>
        </p:txBody>
      </p:sp>
      <p:sp>
        <p:nvSpPr>
          <p:cNvPr id="6" name="Slide Number Placeholder 5"/>
          <p:cNvSpPr>
            <a:spLocks noGrp="1"/>
          </p:cNvSpPr>
          <p:nvPr>
            <p:ph type="sldNum" sz="quarter" idx="12"/>
          </p:nvPr>
        </p:nvSpPr>
        <p:spPr/>
        <p:txBody>
          <a:bodyPr/>
          <a:lstStyle/>
          <a:p>
            <a:fld id="{8131A212-A66F-4D16-ACD0-CBD335F430F4}" type="slidenum">
              <a:rPr lang="en-US" smtClean="0"/>
              <a:t>‹#›</a:t>
            </a:fld>
            <a:endParaRPr lang="en-US"/>
          </a:p>
        </p:txBody>
      </p:sp>
    </p:spTree>
    <p:extLst>
      <p:ext uri="{BB962C8B-B14F-4D97-AF65-F5344CB8AC3E}">
        <p14:creationId xmlns:p14="http://schemas.microsoft.com/office/powerpoint/2010/main" val="2910154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15C17F8-6AB8-4146-A077-EA2D20963634}" type="datetime1">
              <a:rPr lang="en-US" smtClean="0"/>
              <a:t>07-Sep-13</a:t>
            </a:fld>
            <a:endParaRPr lang="en-US"/>
          </a:p>
        </p:txBody>
      </p:sp>
      <p:sp>
        <p:nvSpPr>
          <p:cNvPr id="6" name="Footer Placeholder 5"/>
          <p:cNvSpPr>
            <a:spLocks noGrp="1"/>
          </p:cNvSpPr>
          <p:nvPr>
            <p:ph type="ftr" sz="quarter" idx="11"/>
          </p:nvPr>
        </p:nvSpPr>
        <p:spPr/>
        <p:txBody>
          <a:bodyPr/>
          <a:lstStyle/>
          <a:p>
            <a:r>
              <a:rPr lang="en-US" smtClean="0"/>
              <a:t>Prepared By Mostafa Kamel</a:t>
            </a:r>
            <a:endParaRPr lang="en-US"/>
          </a:p>
        </p:txBody>
      </p:sp>
      <p:sp>
        <p:nvSpPr>
          <p:cNvPr id="7" name="Slide Number Placeholder 6"/>
          <p:cNvSpPr>
            <a:spLocks noGrp="1"/>
          </p:cNvSpPr>
          <p:nvPr>
            <p:ph type="sldNum" sz="quarter" idx="12"/>
          </p:nvPr>
        </p:nvSpPr>
        <p:spPr/>
        <p:txBody>
          <a:bodyPr/>
          <a:lstStyle/>
          <a:p>
            <a:fld id="{8131A212-A66F-4D16-ACD0-CBD335F430F4}" type="slidenum">
              <a:rPr lang="en-US" smtClean="0"/>
              <a:t>‹#›</a:t>
            </a:fld>
            <a:endParaRPr lang="en-US"/>
          </a:p>
        </p:txBody>
      </p:sp>
    </p:spTree>
    <p:extLst>
      <p:ext uri="{BB962C8B-B14F-4D97-AF65-F5344CB8AC3E}">
        <p14:creationId xmlns:p14="http://schemas.microsoft.com/office/powerpoint/2010/main" val="2538127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3F0EE2C-470A-4D5A-8523-67295CB8C062}" type="datetime1">
              <a:rPr lang="en-US" smtClean="0"/>
              <a:t>07-Sep-13</a:t>
            </a:fld>
            <a:endParaRPr lang="en-US"/>
          </a:p>
        </p:txBody>
      </p:sp>
      <p:sp>
        <p:nvSpPr>
          <p:cNvPr id="8" name="Footer Placeholder 7"/>
          <p:cNvSpPr>
            <a:spLocks noGrp="1"/>
          </p:cNvSpPr>
          <p:nvPr>
            <p:ph type="ftr" sz="quarter" idx="11"/>
          </p:nvPr>
        </p:nvSpPr>
        <p:spPr/>
        <p:txBody>
          <a:bodyPr/>
          <a:lstStyle/>
          <a:p>
            <a:r>
              <a:rPr lang="en-US" smtClean="0"/>
              <a:t>Prepared By Mostafa Kamel</a:t>
            </a:r>
            <a:endParaRPr lang="en-US"/>
          </a:p>
        </p:txBody>
      </p:sp>
      <p:sp>
        <p:nvSpPr>
          <p:cNvPr id="9" name="Slide Number Placeholder 8"/>
          <p:cNvSpPr>
            <a:spLocks noGrp="1"/>
          </p:cNvSpPr>
          <p:nvPr>
            <p:ph type="sldNum" sz="quarter" idx="12"/>
          </p:nvPr>
        </p:nvSpPr>
        <p:spPr/>
        <p:txBody>
          <a:bodyPr/>
          <a:lstStyle/>
          <a:p>
            <a:fld id="{8131A212-A66F-4D16-ACD0-CBD335F430F4}" type="slidenum">
              <a:rPr lang="en-US" smtClean="0"/>
              <a:t>‹#›</a:t>
            </a:fld>
            <a:endParaRPr lang="en-US"/>
          </a:p>
        </p:txBody>
      </p:sp>
    </p:spTree>
    <p:extLst>
      <p:ext uri="{BB962C8B-B14F-4D97-AF65-F5344CB8AC3E}">
        <p14:creationId xmlns:p14="http://schemas.microsoft.com/office/powerpoint/2010/main" val="26852135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784B6F6-8B4E-4459-BD59-AD6B1C46A523}" type="datetime1">
              <a:rPr lang="en-US" smtClean="0"/>
              <a:t>07-Sep-13</a:t>
            </a:fld>
            <a:endParaRPr lang="en-US"/>
          </a:p>
        </p:txBody>
      </p:sp>
      <p:sp>
        <p:nvSpPr>
          <p:cNvPr id="4" name="Footer Placeholder 3"/>
          <p:cNvSpPr>
            <a:spLocks noGrp="1"/>
          </p:cNvSpPr>
          <p:nvPr>
            <p:ph type="ftr" sz="quarter" idx="11"/>
          </p:nvPr>
        </p:nvSpPr>
        <p:spPr/>
        <p:txBody>
          <a:bodyPr/>
          <a:lstStyle/>
          <a:p>
            <a:r>
              <a:rPr lang="en-US" smtClean="0"/>
              <a:t>Prepared By Mostafa Kamel</a:t>
            </a:r>
            <a:endParaRPr lang="en-US"/>
          </a:p>
        </p:txBody>
      </p:sp>
      <p:sp>
        <p:nvSpPr>
          <p:cNvPr id="5" name="Slide Number Placeholder 4"/>
          <p:cNvSpPr>
            <a:spLocks noGrp="1"/>
          </p:cNvSpPr>
          <p:nvPr>
            <p:ph type="sldNum" sz="quarter" idx="12"/>
          </p:nvPr>
        </p:nvSpPr>
        <p:spPr/>
        <p:txBody>
          <a:bodyPr/>
          <a:lstStyle/>
          <a:p>
            <a:fld id="{8131A212-A66F-4D16-ACD0-CBD335F430F4}" type="slidenum">
              <a:rPr lang="en-US" smtClean="0"/>
              <a:t>‹#›</a:t>
            </a:fld>
            <a:endParaRPr lang="en-US"/>
          </a:p>
        </p:txBody>
      </p:sp>
    </p:spTree>
    <p:extLst>
      <p:ext uri="{BB962C8B-B14F-4D97-AF65-F5344CB8AC3E}">
        <p14:creationId xmlns:p14="http://schemas.microsoft.com/office/powerpoint/2010/main" val="24539256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729538-25D5-43AC-80D7-3A20C6E20744}" type="datetime1">
              <a:rPr lang="en-US" smtClean="0"/>
              <a:t>07-Sep-13</a:t>
            </a:fld>
            <a:endParaRPr lang="en-US"/>
          </a:p>
        </p:txBody>
      </p:sp>
      <p:sp>
        <p:nvSpPr>
          <p:cNvPr id="3" name="Footer Placeholder 2"/>
          <p:cNvSpPr>
            <a:spLocks noGrp="1"/>
          </p:cNvSpPr>
          <p:nvPr>
            <p:ph type="ftr" sz="quarter" idx="11"/>
          </p:nvPr>
        </p:nvSpPr>
        <p:spPr/>
        <p:txBody>
          <a:bodyPr/>
          <a:lstStyle/>
          <a:p>
            <a:r>
              <a:rPr lang="en-US" smtClean="0"/>
              <a:t>Prepared By Mostafa Kamel</a:t>
            </a:r>
            <a:endParaRPr lang="en-US"/>
          </a:p>
        </p:txBody>
      </p:sp>
      <p:sp>
        <p:nvSpPr>
          <p:cNvPr id="4" name="Slide Number Placeholder 3"/>
          <p:cNvSpPr>
            <a:spLocks noGrp="1"/>
          </p:cNvSpPr>
          <p:nvPr>
            <p:ph type="sldNum" sz="quarter" idx="12"/>
          </p:nvPr>
        </p:nvSpPr>
        <p:spPr/>
        <p:txBody>
          <a:bodyPr/>
          <a:lstStyle/>
          <a:p>
            <a:fld id="{8131A212-A66F-4D16-ACD0-CBD335F430F4}" type="slidenum">
              <a:rPr lang="en-US" smtClean="0"/>
              <a:t>‹#›</a:t>
            </a:fld>
            <a:endParaRPr lang="en-US"/>
          </a:p>
        </p:txBody>
      </p:sp>
    </p:spTree>
    <p:extLst>
      <p:ext uri="{BB962C8B-B14F-4D97-AF65-F5344CB8AC3E}">
        <p14:creationId xmlns:p14="http://schemas.microsoft.com/office/powerpoint/2010/main" val="24530516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9401DB-2EA9-45C3-9684-BAAFB1EA8EAE}" type="datetime1">
              <a:rPr lang="en-US" smtClean="0"/>
              <a:t>07-Sep-13</a:t>
            </a:fld>
            <a:endParaRPr lang="en-US"/>
          </a:p>
        </p:txBody>
      </p:sp>
      <p:sp>
        <p:nvSpPr>
          <p:cNvPr id="6" name="Footer Placeholder 5"/>
          <p:cNvSpPr>
            <a:spLocks noGrp="1"/>
          </p:cNvSpPr>
          <p:nvPr>
            <p:ph type="ftr" sz="quarter" idx="11"/>
          </p:nvPr>
        </p:nvSpPr>
        <p:spPr/>
        <p:txBody>
          <a:bodyPr/>
          <a:lstStyle/>
          <a:p>
            <a:r>
              <a:rPr lang="en-US" smtClean="0"/>
              <a:t>Prepared By Mostafa Kamel</a:t>
            </a:r>
            <a:endParaRPr lang="en-US"/>
          </a:p>
        </p:txBody>
      </p:sp>
      <p:sp>
        <p:nvSpPr>
          <p:cNvPr id="7" name="Slide Number Placeholder 6"/>
          <p:cNvSpPr>
            <a:spLocks noGrp="1"/>
          </p:cNvSpPr>
          <p:nvPr>
            <p:ph type="sldNum" sz="quarter" idx="12"/>
          </p:nvPr>
        </p:nvSpPr>
        <p:spPr/>
        <p:txBody>
          <a:bodyPr/>
          <a:lstStyle/>
          <a:p>
            <a:fld id="{8131A212-A66F-4D16-ACD0-CBD335F430F4}" type="slidenum">
              <a:rPr lang="en-US" smtClean="0"/>
              <a:t>‹#›</a:t>
            </a:fld>
            <a:endParaRPr lang="en-US"/>
          </a:p>
        </p:txBody>
      </p:sp>
    </p:spTree>
    <p:extLst>
      <p:ext uri="{BB962C8B-B14F-4D97-AF65-F5344CB8AC3E}">
        <p14:creationId xmlns:p14="http://schemas.microsoft.com/office/powerpoint/2010/main" val="4231244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31EE97-DCC9-43DD-910F-A26EBA5D031A}" type="datetime1">
              <a:rPr lang="en-US" smtClean="0"/>
              <a:t>07-Sep-13</a:t>
            </a:fld>
            <a:endParaRPr lang="en-US"/>
          </a:p>
        </p:txBody>
      </p:sp>
      <p:sp>
        <p:nvSpPr>
          <p:cNvPr id="6" name="Footer Placeholder 5"/>
          <p:cNvSpPr>
            <a:spLocks noGrp="1"/>
          </p:cNvSpPr>
          <p:nvPr>
            <p:ph type="ftr" sz="quarter" idx="11"/>
          </p:nvPr>
        </p:nvSpPr>
        <p:spPr/>
        <p:txBody>
          <a:bodyPr/>
          <a:lstStyle/>
          <a:p>
            <a:r>
              <a:rPr lang="en-US" smtClean="0"/>
              <a:t>Prepared By Mostafa Kamel</a:t>
            </a:r>
            <a:endParaRPr lang="en-US"/>
          </a:p>
        </p:txBody>
      </p:sp>
      <p:sp>
        <p:nvSpPr>
          <p:cNvPr id="7" name="Slide Number Placeholder 6"/>
          <p:cNvSpPr>
            <a:spLocks noGrp="1"/>
          </p:cNvSpPr>
          <p:nvPr>
            <p:ph type="sldNum" sz="quarter" idx="12"/>
          </p:nvPr>
        </p:nvSpPr>
        <p:spPr/>
        <p:txBody>
          <a:bodyPr/>
          <a:lstStyle/>
          <a:p>
            <a:fld id="{8131A212-A66F-4D16-ACD0-CBD335F430F4}" type="slidenum">
              <a:rPr lang="en-US" smtClean="0"/>
              <a:t>‹#›</a:t>
            </a:fld>
            <a:endParaRPr lang="en-US"/>
          </a:p>
        </p:txBody>
      </p:sp>
    </p:spTree>
    <p:extLst>
      <p:ext uri="{BB962C8B-B14F-4D97-AF65-F5344CB8AC3E}">
        <p14:creationId xmlns:p14="http://schemas.microsoft.com/office/powerpoint/2010/main" val="3979822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E73D55-5454-463A-88CE-3807533E872A}" type="datetime1">
              <a:rPr lang="en-US" smtClean="0"/>
              <a:t>07-Sep-13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Prepared By Mostafa Kamel</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31A212-A66F-4D16-ACD0-CBD335F430F4}" type="slidenum">
              <a:rPr lang="en-US" smtClean="0"/>
              <a:t>‹#›</a:t>
            </a:fld>
            <a:endParaRPr lang="en-US"/>
          </a:p>
        </p:txBody>
      </p:sp>
    </p:spTree>
    <p:extLst>
      <p:ext uri="{BB962C8B-B14F-4D97-AF65-F5344CB8AC3E}">
        <p14:creationId xmlns:p14="http://schemas.microsoft.com/office/powerpoint/2010/main" val="1527222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hyperlink" Target="http://www.unilever.co.uk/sustainable-living/uslp/index.aspx"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hpalumni.org/hp_way.ht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452420"/>
            <a:ext cx="9144000" cy="2387600"/>
          </a:xfrm>
        </p:spPr>
        <p:txBody>
          <a:bodyPr>
            <a:normAutofit/>
          </a:bodyPr>
          <a:lstStyle/>
          <a:p>
            <a:r>
              <a:rPr lang="en-US" dirty="0">
                <a:solidFill>
                  <a:srgbClr val="002060"/>
                </a:solidFill>
                <a:latin typeface="Aharoni" panose="02010803020104030203" pitchFamily="2" charset="-79"/>
                <a:cs typeface="Aharoni" panose="02010803020104030203" pitchFamily="2" charset="-79"/>
              </a:rPr>
              <a:t>Chapter </a:t>
            </a:r>
            <a:r>
              <a:rPr lang="en-US" dirty="0" smtClean="0">
                <a:solidFill>
                  <a:srgbClr val="002060"/>
                </a:solidFill>
                <a:latin typeface="Aharoni" panose="02010803020104030203" pitchFamily="2" charset="-79"/>
                <a:cs typeface="Aharoni" panose="02010803020104030203" pitchFamily="2" charset="-79"/>
              </a:rPr>
              <a:t>2</a:t>
            </a:r>
            <a:endParaRPr lang="en-US" dirty="0">
              <a:solidFill>
                <a:srgbClr val="002060"/>
              </a:solidFill>
              <a:latin typeface="Aharoni" panose="02010803020104030203" pitchFamily="2" charset="-79"/>
              <a:cs typeface="Aharoni" panose="02010803020104030203" pitchFamily="2" charset="-79"/>
            </a:endParaRPr>
          </a:p>
        </p:txBody>
      </p:sp>
      <p:sp>
        <p:nvSpPr>
          <p:cNvPr id="3" name="Subtitle 2"/>
          <p:cNvSpPr>
            <a:spLocks noGrp="1"/>
          </p:cNvSpPr>
          <p:nvPr>
            <p:ph type="subTitle" idx="1"/>
          </p:nvPr>
        </p:nvSpPr>
        <p:spPr>
          <a:xfrm>
            <a:off x="1524000" y="3656356"/>
            <a:ext cx="9144000" cy="1655762"/>
          </a:xfrm>
        </p:spPr>
        <p:txBody>
          <a:bodyPr>
            <a:normAutofit/>
          </a:bodyPr>
          <a:lstStyle/>
          <a:p>
            <a:r>
              <a:rPr lang="en-US" sz="3600" dirty="0" smtClean="0">
                <a:solidFill>
                  <a:srgbClr val="002060"/>
                </a:solidFill>
                <a:latin typeface="Aharoni" panose="02010803020104030203" pitchFamily="2" charset="-79"/>
                <a:cs typeface="Aharoni" panose="02010803020104030203" pitchFamily="2" charset="-79"/>
              </a:rPr>
              <a:t>Business Ethics and Social Responsibility</a:t>
            </a:r>
            <a:endParaRPr lang="en-US" sz="3600" dirty="0">
              <a:solidFill>
                <a:srgbClr val="002060"/>
              </a:solidFill>
              <a:latin typeface="Aharoni" panose="02010803020104030203" pitchFamily="2" charset="-79"/>
              <a:cs typeface="Aharoni" panose="02010803020104030203" pitchFamily="2" charset="-79"/>
            </a:endParaRPr>
          </a:p>
        </p:txBody>
      </p:sp>
      <p:sp>
        <p:nvSpPr>
          <p:cNvPr id="4" name="Footer Placeholder 3"/>
          <p:cNvSpPr>
            <a:spLocks noGrp="1"/>
          </p:cNvSpPr>
          <p:nvPr>
            <p:ph type="ftr" sz="quarter" idx="11"/>
          </p:nvPr>
        </p:nvSpPr>
        <p:spPr/>
        <p:txBody>
          <a:bodyPr/>
          <a:lstStyle/>
          <a:p>
            <a:r>
              <a:rPr lang="en-US" smtClean="0"/>
              <a:t>Prepared By Mostafa Kamel</a:t>
            </a:r>
            <a:endParaRPr lang="en-US"/>
          </a:p>
        </p:txBody>
      </p:sp>
    </p:spTree>
    <p:extLst>
      <p:ext uri="{BB962C8B-B14F-4D97-AF65-F5344CB8AC3E}">
        <p14:creationId xmlns:p14="http://schemas.microsoft.com/office/powerpoint/2010/main" val="22033484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838200" y="552261"/>
            <a:ext cx="10515600" cy="5624702"/>
          </a:xfrm>
        </p:spPr>
        <p:txBody>
          <a:bodyPr/>
          <a:lstStyle/>
          <a:p>
            <a:pPr algn="just"/>
            <a:r>
              <a:rPr lang="en-US" b="1" dirty="0" smtClean="0"/>
              <a:t>Social Responsibility: </a:t>
            </a:r>
            <a:r>
              <a:rPr lang="en-US" dirty="0" smtClean="0"/>
              <a:t>Is the attempt of a business to balance its commitments to </a:t>
            </a:r>
            <a:r>
              <a:rPr lang="en-US" u="sng" dirty="0" smtClean="0"/>
              <a:t>individuals and groups </a:t>
            </a:r>
            <a:r>
              <a:rPr lang="en-US" dirty="0" smtClean="0"/>
              <a:t>in its environment, including customers, other businesses, employees, investors, and local communities.</a:t>
            </a:r>
          </a:p>
          <a:p>
            <a:pPr algn="just"/>
            <a:endParaRPr lang="en-US" dirty="0" smtClean="0"/>
          </a:p>
          <a:p>
            <a:pPr algn="just"/>
            <a:r>
              <a:rPr lang="en-US" dirty="0" smtClean="0"/>
              <a:t>These individuals and groups are often called </a:t>
            </a:r>
            <a:r>
              <a:rPr lang="en-US" b="1" dirty="0" smtClean="0"/>
              <a:t>Organizational Stakeholders</a:t>
            </a:r>
            <a:r>
              <a:rPr lang="en-US" b="1" dirty="0" smtClean="0"/>
              <a:t>.</a:t>
            </a:r>
          </a:p>
          <a:p>
            <a:pPr algn="just"/>
            <a:endParaRPr lang="en-US" b="1" dirty="0" smtClean="0"/>
          </a:p>
          <a:p>
            <a:pPr algn="just"/>
            <a:r>
              <a:rPr lang="en-US" b="1" dirty="0" smtClean="0"/>
              <a:t>Organizational Stakeholders: </a:t>
            </a:r>
            <a:r>
              <a:rPr lang="en-US" dirty="0" smtClean="0"/>
              <a:t>Those groups, individuals, and organizations that are directly affected by the practices of an organization and who therefore have a stake in its performance </a:t>
            </a:r>
          </a:p>
          <a:p>
            <a:endParaRPr lang="en-US" dirty="0"/>
          </a:p>
        </p:txBody>
      </p:sp>
      <p:sp>
        <p:nvSpPr>
          <p:cNvPr id="6" name="Footer Placeholder 5"/>
          <p:cNvSpPr>
            <a:spLocks noGrp="1"/>
          </p:cNvSpPr>
          <p:nvPr>
            <p:ph type="ftr" sz="quarter" idx="11"/>
          </p:nvPr>
        </p:nvSpPr>
        <p:spPr/>
        <p:txBody>
          <a:bodyPr/>
          <a:lstStyle/>
          <a:p>
            <a:r>
              <a:rPr lang="en-US" smtClean="0"/>
              <a:t>Prepared By Mostafa Kamel</a:t>
            </a:r>
            <a:endParaRPr lang="en-US"/>
          </a:p>
        </p:txBody>
      </p:sp>
    </p:spTree>
    <p:extLst>
      <p:ext uri="{BB962C8B-B14F-4D97-AF65-F5344CB8AC3E}">
        <p14:creationId xmlns:p14="http://schemas.microsoft.com/office/powerpoint/2010/main" val="25128465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831717" cy="1325563"/>
          </a:xfrm>
        </p:spPr>
        <p:txBody>
          <a:bodyPr>
            <a:normAutofit/>
          </a:bodyPr>
          <a:lstStyle/>
          <a:p>
            <a:r>
              <a:rPr lang="en-US" dirty="0">
                <a:solidFill>
                  <a:srgbClr val="00CC99"/>
                </a:solidFill>
                <a:latin typeface="Aharoni" panose="02010803020104030203" pitchFamily="2" charset="-79"/>
                <a:cs typeface="Aharoni" panose="02010803020104030203" pitchFamily="2" charset="-79"/>
              </a:rPr>
              <a:t>The Stakeholder Model of R</a:t>
            </a:r>
            <a:r>
              <a:rPr lang="en-US" dirty="0" smtClean="0">
                <a:solidFill>
                  <a:srgbClr val="00CC99"/>
                </a:solidFill>
                <a:latin typeface="Aharoni" panose="02010803020104030203" pitchFamily="2" charset="-79"/>
                <a:cs typeface="Aharoni" panose="02010803020104030203" pitchFamily="2" charset="-79"/>
              </a:rPr>
              <a:t>esponsibility</a:t>
            </a:r>
            <a:endParaRPr lang="en-US" dirty="0">
              <a:solidFill>
                <a:srgbClr val="00CC99"/>
              </a:solidFill>
              <a:latin typeface="Aharoni" panose="02010803020104030203" pitchFamily="2" charset="-79"/>
              <a:cs typeface="Aharoni" panose="02010803020104030203" pitchFamily="2" charset="-79"/>
            </a:endParaRPr>
          </a:p>
        </p:txBody>
      </p:sp>
      <p:sp>
        <p:nvSpPr>
          <p:cNvPr id="3" name="Content Placeholder 2"/>
          <p:cNvSpPr>
            <a:spLocks noGrp="1"/>
          </p:cNvSpPr>
          <p:nvPr>
            <p:ph idx="1"/>
          </p:nvPr>
        </p:nvSpPr>
        <p:spPr/>
        <p:txBody>
          <a:bodyPr>
            <a:normAutofit fontScale="92500"/>
          </a:bodyPr>
          <a:lstStyle/>
          <a:p>
            <a:r>
              <a:rPr lang="en-US" dirty="0" smtClean="0"/>
              <a:t>Most companies that strive to be responsible to their stakeholders concentrate first and foremost on five main groups</a:t>
            </a:r>
            <a:r>
              <a:rPr lang="en-US" dirty="0" smtClean="0"/>
              <a:t>:</a:t>
            </a:r>
          </a:p>
          <a:p>
            <a:endParaRPr lang="en-US" dirty="0" smtClean="0"/>
          </a:p>
          <a:p>
            <a:pPr lvl="1"/>
            <a:r>
              <a:rPr lang="en-US" sz="2800" dirty="0" smtClean="0">
                <a:solidFill>
                  <a:schemeClr val="accent2"/>
                </a:solidFill>
              </a:rPr>
              <a:t>Customers: </a:t>
            </a:r>
            <a:r>
              <a:rPr lang="en-US" i="1" dirty="0"/>
              <a:t>H</a:t>
            </a:r>
            <a:r>
              <a:rPr lang="en-US" i="1" dirty="0" smtClean="0"/>
              <a:t>onor warranties, meet delivery commitments, charge fair prices</a:t>
            </a:r>
            <a:endParaRPr lang="en-US" sz="2800" i="1" dirty="0" smtClean="0"/>
          </a:p>
          <a:p>
            <a:pPr lvl="1"/>
            <a:r>
              <a:rPr lang="en-US" sz="2800" dirty="0" smtClean="0">
                <a:solidFill>
                  <a:schemeClr val="accent2"/>
                </a:solidFill>
              </a:rPr>
              <a:t>Employees: </a:t>
            </a:r>
            <a:r>
              <a:rPr lang="en-US" i="1" dirty="0" smtClean="0"/>
              <a:t>Treat them fairly, make them part of the team, respect their dignity.</a:t>
            </a:r>
            <a:endParaRPr lang="en-US" sz="2800" i="1" dirty="0" smtClean="0"/>
          </a:p>
          <a:p>
            <a:pPr lvl="1"/>
            <a:r>
              <a:rPr lang="en-US" sz="2800" dirty="0" smtClean="0">
                <a:solidFill>
                  <a:schemeClr val="accent2"/>
                </a:solidFill>
              </a:rPr>
              <a:t>Investors: </a:t>
            </a:r>
            <a:r>
              <a:rPr lang="en-US" i="1" dirty="0"/>
              <a:t>we should provide accurate financial info., protect their </a:t>
            </a:r>
            <a:r>
              <a:rPr lang="en-US" i="1" dirty="0" smtClean="0"/>
              <a:t>rights </a:t>
            </a:r>
            <a:r>
              <a:rPr lang="en-US" i="1" dirty="0"/>
              <a:t>and investments.</a:t>
            </a:r>
          </a:p>
          <a:p>
            <a:pPr lvl="1"/>
            <a:r>
              <a:rPr lang="en-US" sz="2800" dirty="0" smtClean="0">
                <a:solidFill>
                  <a:schemeClr val="accent2"/>
                </a:solidFill>
              </a:rPr>
              <a:t>Suppliers: </a:t>
            </a:r>
            <a:r>
              <a:rPr lang="en-US" i="1" dirty="0"/>
              <a:t>We Negotiate delivery schedules, keep them informed with future plans</a:t>
            </a:r>
          </a:p>
          <a:p>
            <a:pPr lvl="1"/>
            <a:r>
              <a:rPr lang="en-US" sz="2800" dirty="0" smtClean="0">
                <a:solidFill>
                  <a:schemeClr val="accent2"/>
                </a:solidFill>
              </a:rPr>
              <a:t>Local Communities: </a:t>
            </a:r>
            <a:r>
              <a:rPr lang="en-US" i="1" dirty="0"/>
              <a:t>involve in charitable programs, strive to be  good corporate citizens by minimizing their negative impact on </a:t>
            </a:r>
            <a:r>
              <a:rPr lang="en-US" i="1" dirty="0" smtClean="0"/>
              <a:t>communities.</a:t>
            </a:r>
            <a:endParaRPr lang="en-US" i="1" dirty="0"/>
          </a:p>
          <a:p>
            <a:pPr marL="457200" lvl="1" indent="0">
              <a:buNone/>
            </a:pPr>
            <a:endParaRPr lang="en-US" dirty="0">
              <a:solidFill>
                <a:schemeClr val="accent2"/>
              </a:solidFill>
            </a:endParaRPr>
          </a:p>
        </p:txBody>
      </p:sp>
      <p:sp>
        <p:nvSpPr>
          <p:cNvPr id="4" name="Footer Placeholder 3"/>
          <p:cNvSpPr>
            <a:spLocks noGrp="1"/>
          </p:cNvSpPr>
          <p:nvPr>
            <p:ph type="ftr" sz="quarter" idx="11"/>
          </p:nvPr>
        </p:nvSpPr>
        <p:spPr/>
        <p:txBody>
          <a:bodyPr/>
          <a:lstStyle/>
          <a:p>
            <a:r>
              <a:rPr lang="en-US" dirty="0" smtClean="0"/>
              <a:t>Prepared By Mostafa Kamel</a:t>
            </a:r>
            <a:endParaRPr lang="en-US" dirty="0"/>
          </a:p>
        </p:txBody>
      </p:sp>
    </p:spTree>
    <p:extLst>
      <p:ext uri="{BB962C8B-B14F-4D97-AF65-F5344CB8AC3E}">
        <p14:creationId xmlns:p14="http://schemas.microsoft.com/office/powerpoint/2010/main" val="16362102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1850" y="1709738"/>
            <a:ext cx="10819960" cy="2852737"/>
          </a:xfrm>
        </p:spPr>
        <p:txBody>
          <a:bodyPr/>
          <a:lstStyle/>
          <a:p>
            <a:r>
              <a:rPr lang="en-US" dirty="0" smtClean="0">
                <a:solidFill>
                  <a:srgbClr val="002060"/>
                </a:solidFill>
                <a:latin typeface="Aharoni" panose="02010803020104030203" pitchFamily="2" charset="-79"/>
                <a:cs typeface="Aharoni" panose="02010803020104030203" pitchFamily="2" charset="-79"/>
              </a:rPr>
              <a:t>Areas of Social Responsibility</a:t>
            </a:r>
            <a:endParaRPr lang="en-US" dirty="0"/>
          </a:p>
        </p:txBody>
      </p:sp>
      <p:sp>
        <p:nvSpPr>
          <p:cNvPr id="6" name="Footer Placeholder 5"/>
          <p:cNvSpPr>
            <a:spLocks noGrp="1"/>
          </p:cNvSpPr>
          <p:nvPr>
            <p:ph type="ftr" sz="quarter" idx="11"/>
          </p:nvPr>
        </p:nvSpPr>
        <p:spPr/>
        <p:txBody>
          <a:bodyPr/>
          <a:lstStyle/>
          <a:p>
            <a:r>
              <a:rPr lang="en-US" smtClean="0"/>
              <a:t>Prepared By Mostafa Kamel</a:t>
            </a:r>
            <a:endParaRPr lang="en-US"/>
          </a:p>
        </p:txBody>
      </p:sp>
    </p:spTree>
    <p:extLst>
      <p:ext uri="{BB962C8B-B14F-4D97-AF65-F5344CB8AC3E}">
        <p14:creationId xmlns:p14="http://schemas.microsoft.com/office/powerpoint/2010/main" val="6344514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838200" y="389299"/>
            <a:ext cx="10515600" cy="5787664"/>
          </a:xfrm>
        </p:spPr>
        <p:txBody>
          <a:bodyPr/>
          <a:lstStyle/>
          <a:p>
            <a:r>
              <a:rPr lang="en-US" dirty="0" smtClean="0"/>
              <a:t>When defining its sense of social responsibility, a firm typically confronts </a:t>
            </a:r>
            <a:r>
              <a:rPr lang="en-US" u="sng" dirty="0" smtClean="0">
                <a:solidFill>
                  <a:srgbClr val="00B050"/>
                </a:solidFill>
              </a:rPr>
              <a:t>four areas</a:t>
            </a:r>
            <a:r>
              <a:rPr lang="en-US" dirty="0" smtClean="0"/>
              <a:t> of concern: </a:t>
            </a:r>
          </a:p>
          <a:p>
            <a:pPr marL="0" indent="0">
              <a:buNone/>
            </a:pPr>
            <a:endParaRPr lang="en-US" dirty="0" smtClean="0"/>
          </a:p>
          <a:p>
            <a:pPr marL="0" indent="0">
              <a:buNone/>
            </a:pPr>
            <a:r>
              <a:rPr lang="en-US" dirty="0" smtClean="0"/>
              <a:t>Responsibilities toward: </a:t>
            </a:r>
          </a:p>
          <a:p>
            <a:pPr marL="0" indent="0">
              <a:buNone/>
            </a:pPr>
            <a:endParaRPr lang="en-US" dirty="0" smtClean="0"/>
          </a:p>
          <a:p>
            <a:pPr lvl="1"/>
            <a:r>
              <a:rPr lang="en-US" b="1" dirty="0" smtClean="0">
                <a:solidFill>
                  <a:srgbClr val="00B050"/>
                </a:solidFill>
              </a:rPr>
              <a:t>Environment: </a:t>
            </a:r>
            <a:r>
              <a:rPr lang="en-US" i="1" dirty="0"/>
              <a:t>Reduces and prevents Air, Water, </a:t>
            </a:r>
            <a:r>
              <a:rPr lang="en-US" i="1" dirty="0" smtClean="0"/>
              <a:t>and Land Pollution.</a:t>
            </a:r>
          </a:p>
          <a:p>
            <a:pPr lvl="1"/>
            <a:r>
              <a:rPr lang="en-US" b="1" dirty="0" smtClean="0">
                <a:solidFill>
                  <a:srgbClr val="00B050"/>
                </a:solidFill>
              </a:rPr>
              <a:t>Customers: </a:t>
            </a:r>
            <a:r>
              <a:rPr lang="en-US" i="1" dirty="0" smtClean="0"/>
              <a:t>Protect </a:t>
            </a:r>
            <a:r>
              <a:rPr lang="en-US" i="1" dirty="0"/>
              <a:t>Consumer </a:t>
            </a:r>
            <a:r>
              <a:rPr lang="en-US" i="1" dirty="0" smtClean="0"/>
              <a:t>rights, avoid Unfair pricing (Collusion), and ethics in advertising.</a:t>
            </a:r>
          </a:p>
          <a:p>
            <a:pPr lvl="1"/>
            <a:r>
              <a:rPr lang="en-US" b="1" dirty="0" smtClean="0">
                <a:solidFill>
                  <a:srgbClr val="00B050"/>
                </a:solidFill>
              </a:rPr>
              <a:t>Employees:</a:t>
            </a:r>
            <a:r>
              <a:rPr lang="en-US" i="1" dirty="0" smtClean="0">
                <a:solidFill>
                  <a:srgbClr val="00B050"/>
                </a:solidFill>
              </a:rPr>
              <a:t> </a:t>
            </a:r>
            <a:r>
              <a:rPr lang="en-US" i="1" dirty="0"/>
              <a:t>Legal </a:t>
            </a:r>
            <a:r>
              <a:rPr lang="en-US" i="1" dirty="0" smtClean="0"/>
              <a:t>(Equal opportunities) and Social (Work-life balance) Commitment.</a:t>
            </a:r>
          </a:p>
          <a:p>
            <a:pPr lvl="1"/>
            <a:r>
              <a:rPr lang="en-US" b="1" dirty="0" smtClean="0">
                <a:solidFill>
                  <a:srgbClr val="00B050"/>
                </a:solidFill>
              </a:rPr>
              <a:t>Investors: </a:t>
            </a:r>
            <a:r>
              <a:rPr lang="en-US" i="1" dirty="0"/>
              <a:t>fights </a:t>
            </a:r>
            <a:r>
              <a:rPr lang="en-US" i="1" dirty="0" smtClean="0"/>
              <a:t>against </a:t>
            </a:r>
            <a:r>
              <a:rPr lang="en-US" i="1" dirty="0"/>
              <a:t>Improper </a:t>
            </a:r>
            <a:r>
              <a:rPr lang="en-US" i="1" dirty="0" smtClean="0"/>
              <a:t>financial management (Insider trading and misrepresentation of finances)</a:t>
            </a:r>
          </a:p>
          <a:p>
            <a:pPr marL="0" lvl="1" indent="0">
              <a:spcBef>
                <a:spcPts val="1000"/>
              </a:spcBef>
              <a:buNone/>
            </a:pPr>
            <a:endParaRPr lang="en-US" sz="2000" dirty="0" smtClean="0">
              <a:solidFill>
                <a:srgbClr val="7030A0"/>
              </a:solidFill>
              <a:hlinkClick r:id="rId2"/>
            </a:endParaRPr>
          </a:p>
          <a:p>
            <a:pPr marL="0" lvl="1" indent="0">
              <a:spcBef>
                <a:spcPts val="1000"/>
              </a:spcBef>
              <a:buNone/>
            </a:pPr>
            <a:r>
              <a:rPr lang="en-US" sz="2000" dirty="0" smtClean="0">
                <a:solidFill>
                  <a:srgbClr val="7030A0"/>
                </a:solidFill>
                <a:hlinkClick r:id="rId2"/>
              </a:rPr>
              <a:t>Click here to know Unilever’s Sustainable plan .. </a:t>
            </a:r>
            <a:endParaRPr lang="en-US" sz="2000" dirty="0" smtClean="0">
              <a:solidFill>
                <a:srgbClr val="7030A0"/>
              </a:solidFill>
            </a:endParaRPr>
          </a:p>
          <a:p>
            <a:pPr marL="0" indent="0">
              <a:buNone/>
            </a:pPr>
            <a:endParaRPr lang="en-US" dirty="0"/>
          </a:p>
        </p:txBody>
      </p:sp>
      <p:sp>
        <p:nvSpPr>
          <p:cNvPr id="6" name="Footer Placeholder 5"/>
          <p:cNvSpPr>
            <a:spLocks noGrp="1"/>
          </p:cNvSpPr>
          <p:nvPr>
            <p:ph type="ftr" sz="quarter" idx="11"/>
          </p:nvPr>
        </p:nvSpPr>
        <p:spPr/>
        <p:txBody>
          <a:bodyPr/>
          <a:lstStyle/>
          <a:p>
            <a:r>
              <a:rPr lang="en-US" dirty="0" smtClean="0"/>
              <a:t>Prepared By Mostafa Kamel</a:t>
            </a:r>
            <a:endParaRPr lang="en-US" dirty="0"/>
          </a:p>
        </p:txBody>
      </p:sp>
    </p:spTree>
    <p:extLst>
      <p:ext uri="{BB962C8B-B14F-4D97-AF65-F5344CB8AC3E}">
        <p14:creationId xmlns:p14="http://schemas.microsoft.com/office/powerpoint/2010/main" val="20593033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US" dirty="0" smtClean="0">
                <a:solidFill>
                  <a:srgbClr val="002060"/>
                </a:solidFill>
                <a:latin typeface="Aharoni" panose="02010803020104030203" pitchFamily="2" charset="-79"/>
                <a:cs typeface="Aharoni" panose="02010803020104030203" pitchFamily="2" charset="-79"/>
              </a:rPr>
              <a:t>Social Responsibility and the Small Business</a:t>
            </a:r>
            <a:endParaRPr lang="en-US" dirty="0"/>
          </a:p>
        </p:txBody>
      </p:sp>
      <p:sp>
        <p:nvSpPr>
          <p:cNvPr id="7" name="Footer Placeholder 6"/>
          <p:cNvSpPr>
            <a:spLocks noGrp="1"/>
          </p:cNvSpPr>
          <p:nvPr>
            <p:ph type="ftr" sz="quarter" idx="11"/>
          </p:nvPr>
        </p:nvSpPr>
        <p:spPr/>
        <p:txBody>
          <a:bodyPr/>
          <a:lstStyle/>
          <a:p>
            <a:r>
              <a:rPr lang="en-US" smtClean="0"/>
              <a:t>Prepared By Mostafa Kamel</a:t>
            </a:r>
            <a:endParaRPr lang="en-US"/>
          </a:p>
        </p:txBody>
      </p:sp>
    </p:spTree>
    <p:extLst>
      <p:ext uri="{BB962C8B-B14F-4D97-AF65-F5344CB8AC3E}">
        <p14:creationId xmlns:p14="http://schemas.microsoft.com/office/powerpoint/2010/main" val="16452815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latin typeface="Aharoni" panose="02010803020104030203" pitchFamily="2" charset="-79"/>
                <a:cs typeface="Aharoni" panose="02010803020104030203" pitchFamily="2" charset="-79"/>
              </a:rPr>
              <a:t>Social Responsibility and the Small Business</a:t>
            </a:r>
          </a:p>
        </p:txBody>
      </p:sp>
      <p:sp>
        <p:nvSpPr>
          <p:cNvPr id="5" name="Content Placeholder 4"/>
          <p:cNvSpPr>
            <a:spLocks noGrp="1"/>
          </p:cNvSpPr>
          <p:nvPr>
            <p:ph idx="1"/>
          </p:nvPr>
        </p:nvSpPr>
        <p:spPr/>
        <p:txBody>
          <a:bodyPr>
            <a:normAutofit/>
          </a:bodyPr>
          <a:lstStyle/>
          <a:p>
            <a:pPr marL="0" indent="0" algn="just">
              <a:buNone/>
            </a:pPr>
            <a:r>
              <a:rPr lang="en-US" dirty="0" smtClean="0">
                <a:solidFill>
                  <a:schemeClr val="accent2">
                    <a:lumMod val="75000"/>
                  </a:schemeClr>
                </a:solidFill>
              </a:rPr>
              <a:t>Can small business afford a social agenda? Should it make donations to charitable?</a:t>
            </a:r>
          </a:p>
          <a:p>
            <a:pPr algn="just"/>
            <a:r>
              <a:rPr lang="en-US" dirty="0" smtClean="0"/>
              <a:t>Small </a:t>
            </a:r>
            <a:r>
              <a:rPr lang="en-US" dirty="0"/>
              <a:t>business owners are faced by the </a:t>
            </a:r>
            <a:r>
              <a:rPr lang="en-US" dirty="0" smtClean="0"/>
              <a:t>same </a:t>
            </a:r>
            <a:r>
              <a:rPr lang="en-US" dirty="0"/>
              <a:t>ethical dilemmas as the large companies that we more frequently read about. </a:t>
            </a:r>
            <a:endParaRPr lang="en-US" dirty="0" smtClean="0"/>
          </a:p>
          <a:p>
            <a:pPr algn="just"/>
            <a:r>
              <a:rPr lang="en-US" dirty="0" smtClean="0"/>
              <a:t>Difference are primarily differences of scale.</a:t>
            </a:r>
          </a:p>
          <a:p>
            <a:pPr algn="just"/>
            <a:r>
              <a:rPr lang="en-US" dirty="0" smtClean="0"/>
              <a:t>It </a:t>
            </a:r>
            <a:r>
              <a:rPr lang="en-US" dirty="0"/>
              <a:t>is important that small companies develop ethical policies and procedures like their larger counterparts. </a:t>
            </a:r>
            <a:endParaRPr lang="en-US" dirty="0" smtClean="0"/>
          </a:p>
          <a:p>
            <a:pPr algn="just"/>
            <a:r>
              <a:rPr lang="en-US" dirty="0" smtClean="0"/>
              <a:t>Small </a:t>
            </a:r>
            <a:r>
              <a:rPr lang="en-US" dirty="0"/>
              <a:t>businesses can often get advice from trade organizations or state governments to help them develop ethical codes of practices</a:t>
            </a:r>
          </a:p>
        </p:txBody>
      </p:sp>
      <p:sp>
        <p:nvSpPr>
          <p:cNvPr id="6" name="Footer Placeholder 5"/>
          <p:cNvSpPr>
            <a:spLocks noGrp="1"/>
          </p:cNvSpPr>
          <p:nvPr>
            <p:ph type="ftr" sz="quarter" idx="11"/>
          </p:nvPr>
        </p:nvSpPr>
        <p:spPr/>
        <p:txBody>
          <a:bodyPr/>
          <a:lstStyle/>
          <a:p>
            <a:r>
              <a:rPr lang="en-US" dirty="0" smtClean="0"/>
              <a:t>Prepared By Mostafa Kamel</a:t>
            </a:r>
            <a:endParaRPr lang="en-US" dirty="0"/>
          </a:p>
        </p:txBody>
      </p:sp>
    </p:spTree>
    <p:extLst>
      <p:ext uri="{BB962C8B-B14F-4D97-AF65-F5344CB8AC3E}">
        <p14:creationId xmlns:p14="http://schemas.microsoft.com/office/powerpoint/2010/main" val="193428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0276"/>
            <a:ext cx="10515600" cy="1325563"/>
          </a:xfrm>
        </p:spPr>
        <p:txBody>
          <a:bodyPr/>
          <a:lstStyle/>
          <a:p>
            <a:pPr algn="ctr"/>
            <a:r>
              <a:rPr lang="en-US" b="1" dirty="0">
                <a:latin typeface="Aharoni" panose="02010803020104030203" pitchFamily="2" charset="-79"/>
                <a:cs typeface="Aharoni" panose="02010803020104030203" pitchFamily="2" charset="-79"/>
              </a:rPr>
              <a:t>Learning Objectives</a:t>
            </a:r>
            <a:r>
              <a:rPr lang="en-US" b="1" dirty="0"/>
              <a:t/>
            </a:r>
            <a:br>
              <a:rPr lang="en-US" b="1" dirty="0"/>
            </a:br>
            <a:endParaRPr lang="en-US" dirty="0"/>
          </a:p>
        </p:txBody>
      </p:sp>
      <p:sp>
        <p:nvSpPr>
          <p:cNvPr id="3" name="Content Placeholder 2"/>
          <p:cNvSpPr>
            <a:spLocks noGrp="1"/>
          </p:cNvSpPr>
          <p:nvPr>
            <p:ph idx="1"/>
          </p:nvPr>
        </p:nvSpPr>
        <p:spPr/>
        <p:txBody>
          <a:bodyPr>
            <a:normAutofit/>
          </a:bodyPr>
          <a:lstStyle/>
          <a:p>
            <a:pPr algn="just"/>
            <a:r>
              <a:rPr lang="en-US" sz="2200" dirty="0">
                <a:latin typeface="Microsoft YaHei UI" panose="020B0503020204020204" pitchFamily="34" charset="-122"/>
                <a:ea typeface="Microsoft YaHei UI" panose="020B0503020204020204" pitchFamily="34" charset="-122"/>
              </a:rPr>
              <a:t>Explain </a:t>
            </a:r>
            <a:r>
              <a:rPr lang="en-US" sz="2200" dirty="0">
                <a:latin typeface="Microsoft YaHei UI" panose="020B0503020204020204" pitchFamily="34" charset="-122"/>
                <a:ea typeface="Microsoft YaHei UI" panose="020B0503020204020204" pitchFamily="34" charset="-122"/>
              </a:rPr>
              <a:t>how individuals develop their personal codes of ethics and why ethics are important in the workplace</a:t>
            </a:r>
            <a:r>
              <a:rPr lang="en-US" sz="2200" dirty="0">
                <a:latin typeface="Microsoft YaHei UI" panose="020B0503020204020204" pitchFamily="34" charset="-122"/>
                <a:ea typeface="Microsoft YaHei UI" panose="020B0503020204020204" pitchFamily="34" charset="-122"/>
              </a:rPr>
              <a:t>.</a:t>
            </a:r>
            <a:r>
              <a:rPr lang="en-US" sz="2200" dirty="0">
                <a:latin typeface="Microsoft YaHei UI" panose="020B0503020204020204" pitchFamily="34" charset="-122"/>
                <a:ea typeface="Microsoft YaHei UI" panose="020B0503020204020204" pitchFamily="34" charset="-122"/>
              </a:rPr>
              <a:t> </a:t>
            </a:r>
            <a:endParaRPr lang="en-US" sz="2200" dirty="0" smtClean="0">
              <a:latin typeface="Microsoft YaHei UI" panose="020B0503020204020204" pitchFamily="34" charset="-122"/>
              <a:ea typeface="Microsoft YaHei UI" panose="020B0503020204020204" pitchFamily="34" charset="-122"/>
            </a:endParaRPr>
          </a:p>
          <a:p>
            <a:pPr algn="just"/>
            <a:endParaRPr lang="en-US" sz="2200" dirty="0">
              <a:latin typeface="Microsoft YaHei UI" panose="020B0503020204020204" pitchFamily="34" charset="-122"/>
              <a:ea typeface="Microsoft YaHei UI" panose="020B0503020204020204" pitchFamily="34" charset="-122"/>
            </a:endParaRPr>
          </a:p>
          <a:p>
            <a:pPr algn="just"/>
            <a:r>
              <a:rPr lang="en-US" sz="2200" dirty="0">
                <a:latin typeface="Microsoft YaHei UI" panose="020B0503020204020204" pitchFamily="34" charset="-122"/>
                <a:ea typeface="Microsoft YaHei UI" panose="020B0503020204020204" pitchFamily="34" charset="-122"/>
              </a:rPr>
              <a:t>Distinguish </a:t>
            </a:r>
            <a:r>
              <a:rPr lang="en-US" sz="2200" dirty="0">
                <a:latin typeface="Microsoft YaHei UI" panose="020B0503020204020204" pitchFamily="34" charset="-122"/>
                <a:ea typeface="Microsoft YaHei UI" panose="020B0503020204020204" pitchFamily="34" charset="-122"/>
              </a:rPr>
              <a:t>social responsibility from ethics, identify organizational stakeholders, and characterize social consciousness today</a:t>
            </a:r>
            <a:r>
              <a:rPr lang="en-US" sz="2200" dirty="0" smtClean="0">
                <a:latin typeface="Microsoft YaHei UI" panose="020B0503020204020204" pitchFamily="34" charset="-122"/>
                <a:ea typeface="Microsoft YaHei UI" panose="020B0503020204020204" pitchFamily="34" charset="-122"/>
              </a:rPr>
              <a:t>.</a:t>
            </a:r>
          </a:p>
          <a:p>
            <a:pPr algn="just"/>
            <a:endParaRPr lang="en-US" sz="2200" dirty="0">
              <a:latin typeface="Microsoft YaHei UI" panose="020B0503020204020204" pitchFamily="34" charset="-122"/>
              <a:ea typeface="Microsoft YaHei UI" panose="020B0503020204020204" pitchFamily="34" charset="-122"/>
            </a:endParaRPr>
          </a:p>
          <a:p>
            <a:pPr algn="just"/>
            <a:r>
              <a:rPr lang="en-US" sz="2200" dirty="0">
                <a:latin typeface="Microsoft YaHei UI" panose="020B0503020204020204" pitchFamily="34" charset="-122"/>
                <a:ea typeface="Microsoft YaHei UI" panose="020B0503020204020204" pitchFamily="34" charset="-122"/>
              </a:rPr>
              <a:t>Show </a:t>
            </a:r>
            <a:r>
              <a:rPr lang="en-US" sz="2200" dirty="0">
                <a:latin typeface="Microsoft YaHei UI" panose="020B0503020204020204" pitchFamily="34" charset="-122"/>
                <a:ea typeface="Microsoft YaHei UI" panose="020B0503020204020204" pitchFamily="34" charset="-122"/>
              </a:rPr>
              <a:t>how the concept of social responsibility applies both to environmental issues and to a firm’s relationships with customers, employees, and investors</a:t>
            </a:r>
            <a:r>
              <a:rPr lang="en-US" sz="2200" dirty="0" smtClean="0">
                <a:latin typeface="Microsoft YaHei UI" panose="020B0503020204020204" pitchFamily="34" charset="-122"/>
                <a:ea typeface="Microsoft YaHei UI" panose="020B0503020204020204" pitchFamily="34" charset="-122"/>
              </a:rPr>
              <a:t>.</a:t>
            </a:r>
          </a:p>
          <a:p>
            <a:pPr algn="just"/>
            <a:endParaRPr lang="en-US" sz="2200" dirty="0">
              <a:latin typeface="Microsoft YaHei UI" panose="020B0503020204020204" pitchFamily="34" charset="-122"/>
              <a:ea typeface="Microsoft YaHei UI" panose="020B0503020204020204" pitchFamily="34" charset="-122"/>
            </a:endParaRPr>
          </a:p>
          <a:p>
            <a:pPr algn="just"/>
            <a:r>
              <a:rPr lang="en-US" sz="2200" dirty="0">
                <a:latin typeface="Microsoft YaHei UI" panose="020B0503020204020204" pitchFamily="34" charset="-122"/>
                <a:ea typeface="Microsoft YaHei UI" panose="020B0503020204020204" pitchFamily="34" charset="-122"/>
              </a:rPr>
              <a:t>Explain </a:t>
            </a:r>
            <a:r>
              <a:rPr lang="en-US" sz="2200" dirty="0">
                <a:latin typeface="Microsoft YaHei UI" panose="020B0503020204020204" pitchFamily="34" charset="-122"/>
                <a:ea typeface="Microsoft YaHei UI" panose="020B0503020204020204" pitchFamily="34" charset="-122"/>
              </a:rPr>
              <a:t>how issues of social responsibility and ethics affect small business.</a:t>
            </a:r>
          </a:p>
          <a:p>
            <a:endParaRPr lang="en-US" dirty="0"/>
          </a:p>
        </p:txBody>
      </p:sp>
      <p:sp>
        <p:nvSpPr>
          <p:cNvPr id="4" name="Footer Placeholder 3"/>
          <p:cNvSpPr>
            <a:spLocks noGrp="1"/>
          </p:cNvSpPr>
          <p:nvPr>
            <p:ph type="ftr" sz="quarter" idx="11"/>
          </p:nvPr>
        </p:nvSpPr>
        <p:spPr/>
        <p:txBody>
          <a:bodyPr/>
          <a:lstStyle/>
          <a:p>
            <a:r>
              <a:rPr lang="en-US" smtClean="0"/>
              <a:t>Prepared By Mostafa Kamel</a:t>
            </a:r>
            <a:endParaRPr lang="en-US"/>
          </a:p>
        </p:txBody>
      </p:sp>
    </p:spTree>
    <p:extLst>
      <p:ext uri="{BB962C8B-B14F-4D97-AF65-F5344CB8AC3E}">
        <p14:creationId xmlns:p14="http://schemas.microsoft.com/office/powerpoint/2010/main" val="17272819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991"/>
            <a:ext cx="10515600" cy="1325563"/>
          </a:xfrm>
        </p:spPr>
        <p:txBody>
          <a:bodyPr/>
          <a:lstStyle/>
          <a:p>
            <a:pPr algn="ctr"/>
            <a:r>
              <a:rPr lang="en-US" dirty="0" smtClean="0">
                <a:latin typeface="Aharoni" panose="02010803020104030203" pitchFamily="2" charset="-79"/>
                <a:cs typeface="Aharoni" panose="02010803020104030203" pitchFamily="2" charset="-79"/>
              </a:rPr>
              <a:t>Chapter Outline</a:t>
            </a:r>
            <a:endParaRPr lang="en-US" dirty="0">
              <a:latin typeface="Aharoni" panose="02010803020104030203" pitchFamily="2" charset="-79"/>
              <a:cs typeface="Aharoni" panose="02010803020104030203" pitchFamily="2" charset="-79"/>
            </a:endParaRPr>
          </a:p>
        </p:txBody>
      </p:sp>
      <p:sp>
        <p:nvSpPr>
          <p:cNvPr id="3" name="Content Placeholder 2"/>
          <p:cNvSpPr>
            <a:spLocks noGrp="1"/>
          </p:cNvSpPr>
          <p:nvPr>
            <p:ph idx="1"/>
          </p:nvPr>
        </p:nvSpPr>
        <p:spPr>
          <a:xfrm>
            <a:off x="838200" y="1321806"/>
            <a:ext cx="10515600" cy="4646933"/>
          </a:xfrm>
        </p:spPr>
        <p:txBody>
          <a:bodyPr>
            <a:noAutofit/>
          </a:bodyPr>
          <a:lstStyle/>
          <a:p>
            <a:pPr marL="342900" indent="-342900" algn="just">
              <a:spcBef>
                <a:spcPts val="0"/>
              </a:spcBef>
              <a:buAutoNum type="alphaUcPeriod"/>
              <a:tabLst>
                <a:tab pos="228600" algn="l"/>
              </a:tabLst>
            </a:pPr>
            <a:r>
              <a:rPr lang="en-US" sz="1600" b="1" dirty="0" smtClean="0">
                <a:effectLst/>
                <a:latin typeface="Microsoft YaHei UI" panose="020B0503020204020204" pitchFamily="34" charset="-122"/>
                <a:ea typeface="Microsoft YaHei UI" panose="020B0503020204020204" pitchFamily="34" charset="-122"/>
              </a:rPr>
              <a:t>Ethics </a:t>
            </a:r>
            <a:r>
              <a:rPr lang="en-US" sz="1600" b="1" dirty="0" smtClean="0">
                <a:effectLst/>
                <a:latin typeface="Microsoft YaHei UI" panose="020B0503020204020204" pitchFamily="34" charset="-122"/>
                <a:ea typeface="Microsoft YaHei UI" panose="020B0503020204020204" pitchFamily="34" charset="-122"/>
              </a:rPr>
              <a:t>in the </a:t>
            </a:r>
            <a:r>
              <a:rPr lang="en-US" sz="1600" b="1" dirty="0" smtClean="0">
                <a:effectLst/>
                <a:latin typeface="Microsoft YaHei UI" panose="020B0503020204020204" pitchFamily="34" charset="-122"/>
                <a:ea typeface="Microsoft YaHei UI" panose="020B0503020204020204" pitchFamily="34" charset="-122"/>
              </a:rPr>
              <a:t>Workplace</a:t>
            </a:r>
          </a:p>
          <a:p>
            <a:pPr marL="342900" indent="-342900" algn="just">
              <a:spcBef>
                <a:spcPts val="0"/>
              </a:spcBef>
              <a:buAutoNum type="alphaUcPeriod"/>
              <a:tabLst>
                <a:tab pos="228600" algn="l"/>
              </a:tabLst>
            </a:pPr>
            <a:endParaRPr lang="en-US" sz="1400" dirty="0" smtClean="0">
              <a:effectLst/>
              <a:latin typeface="Microsoft YaHei UI" panose="020B0503020204020204" pitchFamily="34" charset="-122"/>
              <a:ea typeface="Microsoft YaHei UI" panose="020B0503020204020204" pitchFamily="34" charset="-122"/>
            </a:endParaRPr>
          </a:p>
          <a:p>
            <a:pPr marL="514350" indent="-285750" algn="just">
              <a:lnSpc>
                <a:spcPct val="120000"/>
              </a:lnSpc>
              <a:spcBef>
                <a:spcPts val="0"/>
              </a:spcBef>
              <a:tabLst>
                <a:tab pos="228600" algn="l"/>
              </a:tabLst>
            </a:pPr>
            <a:r>
              <a:rPr lang="en-US" sz="1600" dirty="0" smtClean="0">
                <a:latin typeface="Microsoft YaHei UI" panose="020B0503020204020204" pitchFamily="34" charset="-122"/>
                <a:ea typeface="Microsoft YaHei UI" panose="020B0503020204020204" pitchFamily="34" charset="-122"/>
              </a:rPr>
              <a:t>Individual </a:t>
            </a:r>
            <a:r>
              <a:rPr lang="en-US" sz="1600" dirty="0">
                <a:latin typeface="Microsoft YaHei UI" panose="020B0503020204020204" pitchFamily="34" charset="-122"/>
                <a:ea typeface="Microsoft YaHei UI" panose="020B0503020204020204" pitchFamily="34" charset="-122"/>
              </a:rPr>
              <a:t>Ethics	</a:t>
            </a:r>
          </a:p>
          <a:p>
            <a:pPr marL="514350" indent="-285750" algn="just">
              <a:lnSpc>
                <a:spcPct val="120000"/>
              </a:lnSpc>
              <a:spcBef>
                <a:spcPts val="0"/>
              </a:spcBef>
              <a:tabLst>
                <a:tab pos="228600" algn="l"/>
                <a:tab pos="457200" algn="l"/>
              </a:tabLst>
            </a:pPr>
            <a:r>
              <a:rPr lang="en-US" sz="1600" dirty="0" smtClean="0">
                <a:latin typeface="Microsoft YaHei UI" panose="020B0503020204020204" pitchFamily="34" charset="-122"/>
                <a:ea typeface="Microsoft YaHei UI" panose="020B0503020204020204" pitchFamily="34" charset="-122"/>
              </a:rPr>
              <a:t>Business </a:t>
            </a:r>
            <a:r>
              <a:rPr lang="en-US" sz="1600" dirty="0">
                <a:latin typeface="Microsoft YaHei UI" panose="020B0503020204020204" pitchFamily="34" charset="-122"/>
                <a:ea typeface="Microsoft YaHei UI" panose="020B0503020204020204" pitchFamily="34" charset="-122"/>
              </a:rPr>
              <a:t>and Management Ethics</a:t>
            </a:r>
          </a:p>
          <a:p>
            <a:pPr marL="514350" indent="-285750" algn="just">
              <a:lnSpc>
                <a:spcPct val="120000"/>
              </a:lnSpc>
              <a:spcBef>
                <a:spcPts val="0"/>
              </a:spcBef>
              <a:tabLst>
                <a:tab pos="228600" algn="l"/>
              </a:tabLst>
            </a:pPr>
            <a:r>
              <a:rPr lang="en-US" sz="1600" dirty="0" smtClean="0">
                <a:latin typeface="Microsoft YaHei UI" panose="020B0503020204020204" pitchFamily="34" charset="-122"/>
                <a:ea typeface="Microsoft YaHei UI" panose="020B0503020204020204" pitchFamily="34" charset="-122"/>
              </a:rPr>
              <a:t>Company </a:t>
            </a:r>
            <a:r>
              <a:rPr lang="en-US" sz="1600" dirty="0">
                <a:latin typeface="Microsoft YaHei UI" panose="020B0503020204020204" pitchFamily="34" charset="-122"/>
                <a:ea typeface="Microsoft YaHei UI" panose="020B0503020204020204" pitchFamily="34" charset="-122"/>
              </a:rPr>
              <a:t>Practices and Business Ethics</a:t>
            </a:r>
            <a:r>
              <a:rPr lang="en-US" sz="1600" dirty="0" smtClean="0">
                <a:effectLst/>
                <a:latin typeface="Times New Roman" panose="02020603050405020304" pitchFamily="18" charset="0"/>
                <a:ea typeface="Times New Roman" panose="02020603050405020304" pitchFamily="18" charset="0"/>
              </a:rPr>
              <a:t> </a:t>
            </a:r>
          </a:p>
          <a:p>
            <a:pPr indent="0" algn="just">
              <a:spcBef>
                <a:spcPts val="0"/>
              </a:spcBef>
              <a:buNone/>
              <a:tabLst>
                <a:tab pos="228600" algn="l"/>
              </a:tabLst>
            </a:pPr>
            <a:endParaRPr lang="en-US" sz="1400" dirty="0" smtClean="0">
              <a:effectLst/>
              <a:latin typeface="Times New Roman" panose="02020603050405020304" pitchFamily="18" charset="0"/>
              <a:ea typeface="Times New Roman" panose="02020603050405020304" pitchFamily="18" charset="0"/>
            </a:endParaRPr>
          </a:p>
          <a:p>
            <a:pPr marL="0" marR="0" indent="0" algn="just">
              <a:spcBef>
                <a:spcPts val="0"/>
              </a:spcBef>
              <a:spcAft>
                <a:spcPts val="0"/>
              </a:spcAft>
              <a:buNone/>
            </a:pPr>
            <a:r>
              <a:rPr lang="en-US" sz="1600" b="1" dirty="0">
                <a:latin typeface="Microsoft YaHei UI" panose="020B0503020204020204" pitchFamily="34" charset="-122"/>
                <a:ea typeface="Microsoft YaHei UI" panose="020B0503020204020204" pitchFamily="34" charset="-122"/>
              </a:rPr>
              <a:t>B. Social Responsibility </a:t>
            </a:r>
          </a:p>
          <a:p>
            <a:pPr indent="0" algn="just">
              <a:lnSpc>
                <a:spcPct val="120000"/>
              </a:lnSpc>
              <a:spcBef>
                <a:spcPts val="0"/>
              </a:spcBef>
              <a:buNone/>
            </a:pPr>
            <a:endParaRPr lang="en-US" sz="1600" dirty="0" smtClean="0">
              <a:latin typeface="Microsoft YaHei UI" panose="020B0503020204020204" pitchFamily="34" charset="-122"/>
              <a:ea typeface="Microsoft YaHei UI" panose="020B0503020204020204" pitchFamily="34" charset="-122"/>
            </a:endParaRPr>
          </a:p>
          <a:p>
            <a:pPr marL="514350" indent="-285750" algn="just">
              <a:lnSpc>
                <a:spcPct val="120000"/>
              </a:lnSpc>
              <a:spcBef>
                <a:spcPts val="0"/>
              </a:spcBef>
            </a:pPr>
            <a:r>
              <a:rPr lang="en-US" sz="1600" dirty="0" smtClean="0">
                <a:latin typeface="Microsoft YaHei UI" panose="020B0503020204020204" pitchFamily="34" charset="-122"/>
                <a:ea typeface="Microsoft YaHei UI" panose="020B0503020204020204" pitchFamily="34" charset="-122"/>
              </a:rPr>
              <a:t>The </a:t>
            </a:r>
            <a:r>
              <a:rPr lang="en-US" sz="1600" dirty="0">
                <a:latin typeface="Microsoft YaHei UI" panose="020B0503020204020204" pitchFamily="34" charset="-122"/>
                <a:ea typeface="Microsoft YaHei UI" panose="020B0503020204020204" pitchFamily="34" charset="-122"/>
              </a:rPr>
              <a:t>Stakeholder Model of Responsibility</a:t>
            </a:r>
          </a:p>
          <a:p>
            <a:pPr marL="0" indent="0" algn="just">
              <a:spcBef>
                <a:spcPts val="0"/>
              </a:spcBef>
              <a:buNone/>
            </a:pPr>
            <a:r>
              <a:rPr lang="en-US" sz="1600" b="1" dirty="0">
                <a:latin typeface="Microsoft YaHei UI" panose="020B0503020204020204" pitchFamily="34" charset="-122"/>
                <a:ea typeface="Microsoft YaHei UI" panose="020B0503020204020204" pitchFamily="34" charset="-122"/>
              </a:rPr>
              <a:t> </a:t>
            </a:r>
          </a:p>
          <a:p>
            <a:pPr marL="0" indent="0" algn="just">
              <a:spcBef>
                <a:spcPts val="0"/>
              </a:spcBef>
              <a:buNone/>
            </a:pPr>
            <a:r>
              <a:rPr lang="en-US" sz="1600" b="1" dirty="0">
                <a:latin typeface="Microsoft YaHei UI" panose="020B0503020204020204" pitchFamily="34" charset="-122"/>
                <a:ea typeface="Microsoft YaHei UI" panose="020B0503020204020204" pitchFamily="34" charset="-122"/>
              </a:rPr>
              <a:t>C. Areas of Social Responsibility </a:t>
            </a:r>
            <a:endParaRPr lang="en-US" sz="1600" b="1" dirty="0" smtClean="0">
              <a:latin typeface="Microsoft YaHei UI" panose="020B0503020204020204" pitchFamily="34" charset="-122"/>
              <a:ea typeface="Microsoft YaHei UI" panose="020B0503020204020204" pitchFamily="34" charset="-122"/>
            </a:endParaRPr>
          </a:p>
          <a:p>
            <a:pPr marL="0" indent="0" algn="just">
              <a:spcBef>
                <a:spcPts val="0"/>
              </a:spcBef>
              <a:buNone/>
            </a:pPr>
            <a:endParaRPr lang="en-US" sz="1600" b="1" dirty="0">
              <a:latin typeface="Microsoft YaHei UI" panose="020B0503020204020204" pitchFamily="34" charset="-122"/>
              <a:ea typeface="Microsoft YaHei UI" panose="020B0503020204020204" pitchFamily="34" charset="-122"/>
            </a:endParaRPr>
          </a:p>
          <a:p>
            <a:pPr marL="514350" indent="-285750" algn="just">
              <a:lnSpc>
                <a:spcPct val="120000"/>
              </a:lnSpc>
              <a:spcBef>
                <a:spcPts val="0"/>
              </a:spcBef>
            </a:pPr>
            <a:r>
              <a:rPr lang="en-US" sz="1600" dirty="0" smtClean="0">
                <a:latin typeface="Microsoft YaHei UI" panose="020B0503020204020204" pitchFamily="34" charset="-122"/>
                <a:ea typeface="Microsoft YaHei UI" panose="020B0503020204020204" pitchFamily="34" charset="-122"/>
              </a:rPr>
              <a:t>Responsibility </a:t>
            </a:r>
            <a:r>
              <a:rPr lang="en-US" sz="1600" dirty="0">
                <a:latin typeface="Microsoft YaHei UI" panose="020B0503020204020204" pitchFamily="34" charset="-122"/>
                <a:ea typeface="Microsoft YaHei UI" panose="020B0503020204020204" pitchFamily="34" charset="-122"/>
              </a:rPr>
              <a:t>toward the </a:t>
            </a:r>
            <a:r>
              <a:rPr lang="en-US" sz="1600" dirty="0" smtClean="0">
                <a:latin typeface="Microsoft YaHei UI" panose="020B0503020204020204" pitchFamily="34" charset="-122"/>
                <a:ea typeface="Microsoft YaHei UI" panose="020B0503020204020204" pitchFamily="34" charset="-122"/>
              </a:rPr>
              <a:t>Environment.</a:t>
            </a:r>
            <a:endParaRPr lang="en-US" sz="1600" dirty="0">
              <a:latin typeface="Microsoft YaHei UI" panose="020B0503020204020204" pitchFamily="34" charset="-122"/>
              <a:ea typeface="Microsoft YaHei UI" panose="020B0503020204020204" pitchFamily="34" charset="-122"/>
            </a:endParaRPr>
          </a:p>
          <a:p>
            <a:pPr marL="514350" indent="-285750" algn="just">
              <a:lnSpc>
                <a:spcPct val="120000"/>
              </a:lnSpc>
              <a:spcBef>
                <a:spcPts val="0"/>
              </a:spcBef>
            </a:pPr>
            <a:r>
              <a:rPr lang="en-US" sz="1600" dirty="0" smtClean="0">
                <a:latin typeface="Microsoft YaHei UI" panose="020B0503020204020204" pitchFamily="34" charset="-122"/>
                <a:ea typeface="Microsoft YaHei UI" panose="020B0503020204020204" pitchFamily="34" charset="-122"/>
              </a:rPr>
              <a:t>Responsibility </a:t>
            </a:r>
            <a:r>
              <a:rPr lang="en-US" sz="1600" dirty="0">
                <a:latin typeface="Microsoft YaHei UI" panose="020B0503020204020204" pitchFamily="34" charset="-122"/>
                <a:ea typeface="Microsoft YaHei UI" panose="020B0503020204020204" pitchFamily="34" charset="-122"/>
              </a:rPr>
              <a:t>toward the </a:t>
            </a:r>
            <a:r>
              <a:rPr lang="en-US" sz="1600" dirty="0" smtClean="0">
                <a:latin typeface="Microsoft YaHei UI" panose="020B0503020204020204" pitchFamily="34" charset="-122"/>
                <a:ea typeface="Microsoft YaHei UI" panose="020B0503020204020204" pitchFamily="34" charset="-122"/>
              </a:rPr>
              <a:t>Customers.</a:t>
            </a:r>
            <a:endParaRPr lang="en-US" sz="1600" dirty="0">
              <a:latin typeface="Microsoft YaHei UI" panose="020B0503020204020204" pitchFamily="34" charset="-122"/>
              <a:ea typeface="Microsoft YaHei UI" panose="020B0503020204020204" pitchFamily="34" charset="-122"/>
            </a:endParaRPr>
          </a:p>
          <a:p>
            <a:pPr marL="514350" indent="-285750" algn="just">
              <a:lnSpc>
                <a:spcPct val="120000"/>
              </a:lnSpc>
              <a:spcBef>
                <a:spcPts val="0"/>
              </a:spcBef>
            </a:pPr>
            <a:r>
              <a:rPr lang="en-US" sz="1600" dirty="0" smtClean="0">
                <a:latin typeface="Microsoft YaHei UI" panose="020B0503020204020204" pitchFamily="34" charset="-122"/>
                <a:ea typeface="Microsoft YaHei UI" panose="020B0503020204020204" pitchFamily="34" charset="-122"/>
              </a:rPr>
              <a:t>Responsibility </a:t>
            </a:r>
            <a:r>
              <a:rPr lang="en-US" sz="1600" dirty="0">
                <a:latin typeface="Microsoft YaHei UI" panose="020B0503020204020204" pitchFamily="34" charset="-122"/>
                <a:ea typeface="Microsoft YaHei UI" panose="020B0503020204020204" pitchFamily="34" charset="-122"/>
              </a:rPr>
              <a:t>toward the </a:t>
            </a:r>
            <a:r>
              <a:rPr lang="en-US" sz="1600" dirty="0" smtClean="0">
                <a:latin typeface="Microsoft YaHei UI" panose="020B0503020204020204" pitchFamily="34" charset="-122"/>
                <a:ea typeface="Microsoft YaHei UI" panose="020B0503020204020204" pitchFamily="34" charset="-122"/>
              </a:rPr>
              <a:t>Employees.</a:t>
            </a:r>
            <a:endParaRPr lang="en-US" sz="1600" dirty="0">
              <a:latin typeface="Microsoft YaHei UI" panose="020B0503020204020204" pitchFamily="34" charset="-122"/>
              <a:ea typeface="Microsoft YaHei UI" panose="020B0503020204020204" pitchFamily="34" charset="-122"/>
            </a:endParaRPr>
          </a:p>
          <a:p>
            <a:pPr marL="514350" indent="-285750" algn="just">
              <a:lnSpc>
                <a:spcPct val="120000"/>
              </a:lnSpc>
              <a:spcBef>
                <a:spcPts val="0"/>
              </a:spcBef>
            </a:pPr>
            <a:r>
              <a:rPr lang="en-US" sz="1600" dirty="0" smtClean="0">
                <a:latin typeface="Microsoft YaHei UI" panose="020B0503020204020204" pitchFamily="34" charset="-122"/>
                <a:ea typeface="Microsoft YaHei UI" panose="020B0503020204020204" pitchFamily="34" charset="-122"/>
              </a:rPr>
              <a:t>Responsibility </a:t>
            </a:r>
            <a:r>
              <a:rPr lang="en-US" sz="1600" dirty="0">
                <a:latin typeface="Microsoft YaHei UI" panose="020B0503020204020204" pitchFamily="34" charset="-122"/>
                <a:ea typeface="Microsoft YaHei UI" panose="020B0503020204020204" pitchFamily="34" charset="-122"/>
              </a:rPr>
              <a:t>toward the </a:t>
            </a:r>
            <a:r>
              <a:rPr lang="en-US" sz="1600" dirty="0" smtClean="0">
                <a:latin typeface="Microsoft YaHei UI" panose="020B0503020204020204" pitchFamily="34" charset="-122"/>
                <a:ea typeface="Microsoft YaHei UI" panose="020B0503020204020204" pitchFamily="34" charset="-122"/>
              </a:rPr>
              <a:t>Investors.</a:t>
            </a:r>
            <a:endParaRPr lang="en-US" sz="1600" dirty="0">
              <a:latin typeface="Microsoft YaHei UI" panose="020B0503020204020204" pitchFamily="34" charset="-122"/>
              <a:ea typeface="Microsoft YaHei UI" panose="020B0503020204020204" pitchFamily="34" charset="-122"/>
            </a:endParaRPr>
          </a:p>
          <a:p>
            <a:pPr marL="0" marR="0" indent="0" algn="just">
              <a:spcBef>
                <a:spcPts val="0"/>
              </a:spcBef>
              <a:spcAft>
                <a:spcPts val="0"/>
              </a:spcAft>
              <a:buNone/>
            </a:pPr>
            <a:r>
              <a:rPr lang="en-US" sz="1600" b="1" dirty="0">
                <a:latin typeface="Microsoft YaHei UI" panose="020B0503020204020204" pitchFamily="34" charset="-122"/>
                <a:ea typeface="Microsoft YaHei UI" panose="020B0503020204020204" pitchFamily="34" charset="-122"/>
              </a:rPr>
              <a:t>  </a:t>
            </a:r>
          </a:p>
          <a:p>
            <a:pPr marL="0" marR="0" indent="0" algn="just">
              <a:spcBef>
                <a:spcPts val="0"/>
              </a:spcBef>
              <a:spcAft>
                <a:spcPts val="0"/>
              </a:spcAft>
              <a:buNone/>
            </a:pPr>
            <a:r>
              <a:rPr lang="en-US" sz="1600" b="1" dirty="0">
                <a:latin typeface="Microsoft YaHei UI" panose="020B0503020204020204" pitchFamily="34" charset="-122"/>
                <a:ea typeface="Microsoft YaHei UI" panose="020B0503020204020204" pitchFamily="34" charset="-122"/>
              </a:rPr>
              <a:t>D. Social Responsibility and the Small Business</a:t>
            </a:r>
          </a:p>
        </p:txBody>
      </p:sp>
      <p:sp>
        <p:nvSpPr>
          <p:cNvPr id="4" name="Footer Placeholder 3"/>
          <p:cNvSpPr>
            <a:spLocks noGrp="1"/>
          </p:cNvSpPr>
          <p:nvPr>
            <p:ph type="ftr" sz="quarter" idx="11"/>
          </p:nvPr>
        </p:nvSpPr>
        <p:spPr/>
        <p:txBody>
          <a:bodyPr/>
          <a:lstStyle/>
          <a:p>
            <a:r>
              <a:rPr lang="en-US" smtClean="0"/>
              <a:t>Prepared By Mostafa Kamel</a:t>
            </a:r>
            <a:endParaRPr lang="en-US"/>
          </a:p>
        </p:txBody>
      </p:sp>
    </p:spTree>
    <p:extLst>
      <p:ext uri="{BB962C8B-B14F-4D97-AF65-F5344CB8AC3E}">
        <p14:creationId xmlns:p14="http://schemas.microsoft.com/office/powerpoint/2010/main" val="10960481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002060"/>
                </a:solidFill>
                <a:latin typeface="Aharoni" panose="02010803020104030203" pitchFamily="2" charset="-79"/>
                <a:cs typeface="Aharoni" panose="02010803020104030203" pitchFamily="2" charset="-79"/>
              </a:rPr>
              <a:t>Ethics in the Workplace </a:t>
            </a:r>
            <a:endParaRPr lang="en-US" dirty="0">
              <a:solidFill>
                <a:srgbClr val="002060"/>
              </a:solidFill>
              <a:latin typeface="Aharoni" panose="02010803020104030203" pitchFamily="2" charset="-79"/>
              <a:cs typeface="Aharoni" panose="02010803020104030203" pitchFamily="2" charset="-79"/>
            </a:endParaRPr>
          </a:p>
        </p:txBody>
      </p:sp>
      <p:sp>
        <p:nvSpPr>
          <p:cNvPr id="6" name="Footer Placeholder 5"/>
          <p:cNvSpPr>
            <a:spLocks noGrp="1"/>
          </p:cNvSpPr>
          <p:nvPr>
            <p:ph type="ftr" sz="quarter" idx="11"/>
          </p:nvPr>
        </p:nvSpPr>
        <p:spPr/>
        <p:txBody>
          <a:bodyPr/>
          <a:lstStyle/>
          <a:p>
            <a:r>
              <a:rPr lang="en-US" smtClean="0"/>
              <a:t>Prepared By Mostafa Kamel</a:t>
            </a:r>
            <a:endParaRPr lang="en-US"/>
          </a:p>
        </p:txBody>
      </p:sp>
    </p:spTree>
    <p:extLst>
      <p:ext uri="{BB962C8B-B14F-4D97-AF65-F5344CB8AC3E}">
        <p14:creationId xmlns:p14="http://schemas.microsoft.com/office/powerpoint/2010/main" val="27015179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44032"/>
            <a:ext cx="10515600" cy="5832931"/>
          </a:xfrm>
        </p:spPr>
        <p:txBody>
          <a:bodyPr/>
          <a:lstStyle/>
          <a:p>
            <a:r>
              <a:rPr lang="en-US" b="1" dirty="0" smtClean="0"/>
              <a:t>Ethics</a:t>
            </a:r>
            <a:r>
              <a:rPr lang="en-US" dirty="0" smtClean="0"/>
              <a:t> are beliefs about wrong and right or bad and good.</a:t>
            </a:r>
          </a:p>
          <a:p>
            <a:endParaRPr lang="ar-EG" dirty="0" smtClean="0"/>
          </a:p>
          <a:p>
            <a:r>
              <a:rPr lang="en-US" b="1" dirty="0"/>
              <a:t>E</a:t>
            </a:r>
            <a:r>
              <a:rPr lang="en-US" b="1" dirty="0" smtClean="0"/>
              <a:t>thical Behavior: </a:t>
            </a:r>
            <a:r>
              <a:rPr lang="en-US" dirty="0"/>
              <a:t>behavior</a:t>
            </a:r>
            <a:r>
              <a:rPr lang="en-US" b="1" dirty="0" smtClean="0"/>
              <a:t> </a:t>
            </a:r>
            <a:r>
              <a:rPr lang="en-US" dirty="0" smtClean="0"/>
              <a:t>conforming to generally accepted social norms concerning beneficial and harmful actions.</a:t>
            </a:r>
          </a:p>
          <a:p>
            <a:endParaRPr lang="en-US" dirty="0" smtClean="0"/>
          </a:p>
          <a:p>
            <a:r>
              <a:rPr lang="en-US" b="1" dirty="0" smtClean="0"/>
              <a:t>Unethical Behavior </a:t>
            </a:r>
            <a:r>
              <a:rPr lang="en-US" dirty="0" smtClean="0"/>
              <a:t>is behavior that does not conform to generally accepted social norms concerning beneficial and harmful actions.</a:t>
            </a:r>
          </a:p>
          <a:p>
            <a:endParaRPr lang="ar-EG" dirty="0" smtClean="0"/>
          </a:p>
          <a:p>
            <a:r>
              <a:rPr lang="en-US" b="1" dirty="0" smtClean="0"/>
              <a:t>Business Ethics </a:t>
            </a:r>
            <a:r>
              <a:rPr lang="en-US" dirty="0" smtClean="0"/>
              <a:t>refers to ethical or unethical behaviors by employees in the </a:t>
            </a:r>
            <a:r>
              <a:rPr lang="en-US" u="sng" dirty="0" smtClean="0"/>
              <a:t>context of their jobs</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Prepared By Mostafa Kamel</a:t>
            </a:r>
            <a:endParaRPr lang="en-US"/>
          </a:p>
        </p:txBody>
      </p:sp>
    </p:spTree>
    <p:extLst>
      <p:ext uri="{BB962C8B-B14F-4D97-AF65-F5344CB8AC3E}">
        <p14:creationId xmlns:p14="http://schemas.microsoft.com/office/powerpoint/2010/main" val="2325625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haroni" panose="02010803020104030203" pitchFamily="2" charset="-79"/>
                <a:cs typeface="Aharoni" panose="02010803020104030203" pitchFamily="2" charset="-79"/>
              </a:rPr>
              <a:t>Individual Ethics</a:t>
            </a:r>
            <a:endParaRPr lang="en-US" dirty="0">
              <a:latin typeface="Aharoni" panose="02010803020104030203" pitchFamily="2" charset="-79"/>
              <a:cs typeface="Aharoni" panose="02010803020104030203" pitchFamily="2" charset="-79"/>
            </a:endParaRPr>
          </a:p>
        </p:txBody>
      </p:sp>
      <p:sp>
        <p:nvSpPr>
          <p:cNvPr id="3" name="Content Placeholder 2"/>
          <p:cNvSpPr>
            <a:spLocks noGrp="1"/>
          </p:cNvSpPr>
          <p:nvPr>
            <p:ph idx="1"/>
          </p:nvPr>
        </p:nvSpPr>
        <p:spPr/>
        <p:txBody>
          <a:bodyPr/>
          <a:lstStyle/>
          <a:p>
            <a:pPr algn="just"/>
            <a:r>
              <a:rPr lang="en-US" dirty="0" smtClean="0"/>
              <a:t>Because ethics are based on both </a:t>
            </a:r>
            <a:r>
              <a:rPr lang="en-US" u="sng" dirty="0" smtClean="0"/>
              <a:t>individual beliefs </a:t>
            </a:r>
            <a:r>
              <a:rPr lang="en-US" dirty="0" smtClean="0"/>
              <a:t>and </a:t>
            </a:r>
            <a:r>
              <a:rPr lang="en-US" u="sng" dirty="0" smtClean="0"/>
              <a:t>social concepts</a:t>
            </a:r>
            <a:r>
              <a:rPr lang="en-US" dirty="0" smtClean="0"/>
              <a:t>, they vary from person to person, from situation to situation, and from culture to culture.</a:t>
            </a:r>
          </a:p>
          <a:p>
            <a:r>
              <a:rPr lang="en-US" dirty="0" smtClean="0"/>
              <a:t>Social standards are broad enough to support differences in beliefs.</a:t>
            </a:r>
          </a:p>
          <a:p>
            <a:r>
              <a:rPr lang="en-US" dirty="0" smtClean="0"/>
              <a:t>Ambiguity!!</a:t>
            </a:r>
          </a:p>
          <a:p>
            <a:endParaRPr lang="en-US" dirty="0"/>
          </a:p>
        </p:txBody>
      </p:sp>
      <p:sp>
        <p:nvSpPr>
          <p:cNvPr id="4" name="Footer Placeholder 3"/>
          <p:cNvSpPr>
            <a:spLocks noGrp="1"/>
          </p:cNvSpPr>
          <p:nvPr>
            <p:ph type="ftr" sz="quarter" idx="11"/>
          </p:nvPr>
        </p:nvSpPr>
        <p:spPr/>
        <p:txBody>
          <a:bodyPr/>
          <a:lstStyle/>
          <a:p>
            <a:r>
              <a:rPr lang="en-US" smtClean="0"/>
              <a:t>Prepared By Mostafa Kamel</a:t>
            </a:r>
            <a:endParaRPr lang="en-US"/>
          </a:p>
        </p:txBody>
      </p:sp>
    </p:spTree>
    <p:extLst>
      <p:ext uri="{BB962C8B-B14F-4D97-AF65-F5344CB8AC3E}">
        <p14:creationId xmlns:p14="http://schemas.microsoft.com/office/powerpoint/2010/main" val="19825327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haroni" panose="02010803020104030203" pitchFamily="2" charset="-79"/>
                <a:cs typeface="Aharoni" panose="02010803020104030203" pitchFamily="2" charset="-79"/>
              </a:rPr>
              <a:t>Business and Managerial Ethics</a:t>
            </a:r>
            <a:endParaRPr lang="en-US" dirty="0">
              <a:latin typeface="Aharoni" panose="02010803020104030203" pitchFamily="2" charset="-79"/>
              <a:cs typeface="Aharoni" panose="02010803020104030203" pitchFamily="2" charset="-79"/>
            </a:endParaRPr>
          </a:p>
        </p:txBody>
      </p:sp>
      <p:sp>
        <p:nvSpPr>
          <p:cNvPr id="3" name="Content Placeholder 2"/>
          <p:cNvSpPr>
            <a:spLocks noGrp="1"/>
          </p:cNvSpPr>
          <p:nvPr>
            <p:ph idx="1"/>
          </p:nvPr>
        </p:nvSpPr>
        <p:spPr/>
        <p:txBody>
          <a:bodyPr>
            <a:normAutofit lnSpcReduction="10000"/>
          </a:bodyPr>
          <a:lstStyle/>
          <a:p>
            <a:r>
              <a:rPr lang="en-US" b="1" dirty="0"/>
              <a:t>Managerial ethics </a:t>
            </a:r>
            <a:r>
              <a:rPr lang="en-US" dirty="0"/>
              <a:t>are the standards of behavior that guide individual </a:t>
            </a:r>
            <a:r>
              <a:rPr lang="en-US" u="sng" dirty="0"/>
              <a:t>managers</a:t>
            </a:r>
            <a:r>
              <a:rPr lang="en-US" dirty="0"/>
              <a:t> in their work.</a:t>
            </a:r>
          </a:p>
          <a:p>
            <a:r>
              <a:rPr lang="en-US" dirty="0"/>
              <a:t>It is classified in terms of three broad categories:</a:t>
            </a:r>
          </a:p>
          <a:p>
            <a:pPr marL="914400" lvl="1" indent="-457200">
              <a:buFont typeface="+mj-lt"/>
              <a:buAutoNum type="arabicPeriod"/>
            </a:pPr>
            <a:r>
              <a:rPr lang="en-US" b="1" dirty="0" smtClean="0">
                <a:solidFill>
                  <a:schemeClr val="accent1">
                    <a:lumMod val="75000"/>
                  </a:schemeClr>
                </a:solidFill>
              </a:rPr>
              <a:t>Behavior toward employees.</a:t>
            </a:r>
          </a:p>
          <a:p>
            <a:pPr marL="457200" lvl="1" indent="0" algn="just">
              <a:buNone/>
            </a:pPr>
            <a:r>
              <a:rPr lang="en-US" sz="1900" dirty="0"/>
              <a:t>This category covers hiring and firing, wages and working conditions, and privacy and respect. It should based only on the ability to perform a job and not to discriminate against specific sex, color, or </a:t>
            </a:r>
            <a:r>
              <a:rPr lang="en-US" sz="1900" dirty="0" smtClean="0"/>
              <a:t>religion.</a:t>
            </a:r>
          </a:p>
          <a:p>
            <a:pPr marL="457200" lvl="1" indent="0">
              <a:buNone/>
            </a:pPr>
            <a:r>
              <a:rPr lang="en-US" b="1" dirty="0" smtClean="0">
                <a:solidFill>
                  <a:schemeClr val="accent1">
                    <a:lumMod val="75000"/>
                  </a:schemeClr>
                </a:solidFill>
              </a:rPr>
              <a:t>2.   Behavior toward the organization.</a:t>
            </a:r>
          </a:p>
          <a:p>
            <a:pPr marL="457200" lvl="1" indent="0" algn="just">
              <a:buNone/>
            </a:pPr>
            <a:r>
              <a:rPr lang="en-US" sz="1900" dirty="0" smtClean="0"/>
              <a:t>Conflict </a:t>
            </a:r>
            <a:r>
              <a:rPr lang="en-US" sz="1900" dirty="0"/>
              <a:t>of interest, confidentiality, and honesty are ethical issues.</a:t>
            </a:r>
            <a:r>
              <a:rPr lang="ar-EG" sz="1900" dirty="0"/>
              <a:t> </a:t>
            </a:r>
            <a:r>
              <a:rPr lang="en-US" sz="1900" dirty="0"/>
              <a:t>Example could be, Selling trade secrets.</a:t>
            </a:r>
          </a:p>
          <a:p>
            <a:pPr marL="457200" lvl="1" indent="0">
              <a:buNone/>
            </a:pPr>
            <a:r>
              <a:rPr lang="en-US" b="1" dirty="0">
                <a:solidFill>
                  <a:schemeClr val="accent1">
                    <a:lumMod val="75000"/>
                  </a:schemeClr>
                </a:solidFill>
              </a:rPr>
              <a:t>3.   Behavior toward other economic agents.</a:t>
            </a:r>
          </a:p>
          <a:p>
            <a:pPr marL="457200" lvl="1" indent="0" algn="just">
              <a:lnSpc>
                <a:spcPct val="100000"/>
              </a:lnSpc>
              <a:buNone/>
            </a:pPr>
            <a:r>
              <a:rPr lang="en-US" sz="1900" dirty="0"/>
              <a:t>Ethics also comes into play in the relationship between the firm and a number of primary agents of interests, such as customers, suppliers, competitors, stockholders, dealers, and unions. </a:t>
            </a:r>
          </a:p>
          <a:p>
            <a:pPr marL="457200" lvl="1" indent="0" algn="just">
              <a:lnSpc>
                <a:spcPct val="100000"/>
              </a:lnSpc>
              <a:buNone/>
            </a:pPr>
            <a:endParaRPr lang="en-US" sz="1900" dirty="0"/>
          </a:p>
        </p:txBody>
      </p:sp>
      <p:sp>
        <p:nvSpPr>
          <p:cNvPr id="4" name="Footer Placeholder 3"/>
          <p:cNvSpPr>
            <a:spLocks noGrp="1"/>
          </p:cNvSpPr>
          <p:nvPr>
            <p:ph type="ftr" sz="quarter" idx="11"/>
          </p:nvPr>
        </p:nvSpPr>
        <p:spPr/>
        <p:txBody>
          <a:bodyPr/>
          <a:lstStyle/>
          <a:p>
            <a:r>
              <a:rPr lang="en-US" smtClean="0"/>
              <a:t>Prepared By Mostafa Kamel</a:t>
            </a:r>
            <a:endParaRPr lang="en-US"/>
          </a:p>
        </p:txBody>
      </p:sp>
    </p:spTree>
    <p:extLst>
      <p:ext uri="{BB962C8B-B14F-4D97-AF65-F5344CB8AC3E}">
        <p14:creationId xmlns:p14="http://schemas.microsoft.com/office/powerpoint/2010/main" val="7060701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haroni" panose="02010803020104030203" pitchFamily="2" charset="-79"/>
                <a:cs typeface="Aharoni" panose="02010803020104030203" pitchFamily="2" charset="-79"/>
              </a:rPr>
              <a:t>Company Practices and Business Ethics</a:t>
            </a:r>
            <a:endParaRPr lang="en-US" dirty="0">
              <a:latin typeface="Aharoni" panose="02010803020104030203" pitchFamily="2" charset="-79"/>
              <a:cs typeface="Aharoni" panose="02010803020104030203" pitchFamily="2" charset="-79"/>
            </a:endParaRPr>
          </a:p>
        </p:txBody>
      </p:sp>
      <p:sp>
        <p:nvSpPr>
          <p:cNvPr id="3" name="Content Placeholder 2"/>
          <p:cNvSpPr>
            <a:spLocks noGrp="1"/>
          </p:cNvSpPr>
          <p:nvPr>
            <p:ph idx="1"/>
          </p:nvPr>
        </p:nvSpPr>
        <p:spPr/>
        <p:txBody>
          <a:bodyPr>
            <a:normAutofit lnSpcReduction="10000"/>
          </a:bodyPr>
          <a:lstStyle/>
          <a:p>
            <a:pPr algn="just"/>
            <a:r>
              <a:rPr lang="en-US" dirty="0"/>
              <a:t>Two of most common approaches to formalize top management commitment to ethical business practices are:</a:t>
            </a:r>
          </a:p>
          <a:p>
            <a:pPr marL="514350" indent="-514350" algn="just">
              <a:buFont typeface="+mj-lt"/>
              <a:buAutoNum type="arabicPeriod"/>
            </a:pPr>
            <a:r>
              <a:rPr lang="en-US" u="sng" dirty="0"/>
              <a:t>Adopting written </a:t>
            </a:r>
            <a:r>
              <a:rPr lang="en-US" u="sng" dirty="0" smtClean="0"/>
              <a:t>ethical codes </a:t>
            </a:r>
            <a:r>
              <a:rPr lang="en-US" dirty="0" smtClean="0"/>
              <a:t>that formally announce their intent to do business in an ethical manner. Such as </a:t>
            </a:r>
            <a:r>
              <a:rPr lang="en-US" dirty="0" smtClean="0">
                <a:hlinkClick r:id="rId2"/>
              </a:rPr>
              <a:t>“The HP Way”</a:t>
            </a:r>
            <a:r>
              <a:rPr lang="en-US" dirty="0" smtClean="0"/>
              <a:t> since 1975.</a:t>
            </a:r>
            <a:endParaRPr lang="en-US" dirty="0"/>
          </a:p>
          <a:p>
            <a:pPr marL="514350" indent="-514350" algn="just">
              <a:buFont typeface="+mj-lt"/>
              <a:buAutoNum type="arabicPeriod"/>
            </a:pPr>
            <a:r>
              <a:rPr lang="en-US" u="sng" dirty="0"/>
              <a:t>Instituting ethics </a:t>
            </a:r>
            <a:r>
              <a:rPr lang="en-US" u="sng" dirty="0" smtClean="0"/>
              <a:t>programs </a:t>
            </a:r>
            <a:r>
              <a:rPr lang="en-US" dirty="0" smtClean="0"/>
              <a:t>through periodic ethics training to remind managers of the importance of ethical decision making and to update them on the most current laws regulations that might be particularly relevant to their firms. Examples could be Exxon mobile and Boing.</a:t>
            </a:r>
          </a:p>
          <a:p>
            <a:pPr marL="0" indent="0">
              <a:buNone/>
            </a:pPr>
            <a:r>
              <a:rPr lang="en-US" sz="1800" dirty="0" smtClean="0">
                <a:solidFill>
                  <a:srgbClr val="7030A0"/>
                </a:solidFill>
              </a:rPr>
              <a:t>- Ethical hot lines to report any unethical behavior</a:t>
            </a:r>
            <a:endParaRPr lang="en-US" sz="1800" dirty="0">
              <a:solidFill>
                <a:srgbClr val="7030A0"/>
              </a:solidFill>
            </a:endParaRPr>
          </a:p>
        </p:txBody>
      </p:sp>
      <p:sp>
        <p:nvSpPr>
          <p:cNvPr id="4" name="Footer Placeholder 3"/>
          <p:cNvSpPr>
            <a:spLocks noGrp="1"/>
          </p:cNvSpPr>
          <p:nvPr>
            <p:ph type="ftr" sz="quarter" idx="11"/>
          </p:nvPr>
        </p:nvSpPr>
        <p:spPr/>
        <p:txBody>
          <a:bodyPr/>
          <a:lstStyle/>
          <a:p>
            <a:r>
              <a:rPr lang="en-US" smtClean="0"/>
              <a:t>Prepared By Mostafa Kamel</a:t>
            </a:r>
            <a:endParaRPr lang="en-US"/>
          </a:p>
        </p:txBody>
      </p:sp>
    </p:spTree>
    <p:extLst>
      <p:ext uri="{BB962C8B-B14F-4D97-AF65-F5344CB8AC3E}">
        <p14:creationId xmlns:p14="http://schemas.microsoft.com/office/powerpoint/2010/main" val="19402140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002060"/>
                </a:solidFill>
                <a:latin typeface="Aharoni" panose="02010803020104030203" pitchFamily="2" charset="-79"/>
                <a:cs typeface="Aharoni" panose="02010803020104030203" pitchFamily="2" charset="-79"/>
              </a:rPr>
              <a:t>Social </a:t>
            </a:r>
            <a:r>
              <a:rPr lang="en-US" dirty="0" smtClean="0">
                <a:solidFill>
                  <a:srgbClr val="002060"/>
                </a:solidFill>
                <a:latin typeface="Aharoni" panose="02010803020104030203" pitchFamily="2" charset="-79"/>
                <a:cs typeface="Aharoni" panose="02010803020104030203" pitchFamily="2" charset="-79"/>
              </a:rPr>
              <a:t>Responsibility</a:t>
            </a:r>
            <a:endParaRPr lang="en-US" dirty="0">
              <a:solidFill>
                <a:srgbClr val="002060"/>
              </a:solidFill>
              <a:latin typeface="Aharoni" panose="02010803020104030203" pitchFamily="2" charset="-79"/>
              <a:cs typeface="Aharoni" panose="02010803020104030203" pitchFamily="2" charset="-79"/>
            </a:endParaRPr>
          </a:p>
        </p:txBody>
      </p:sp>
      <p:sp>
        <p:nvSpPr>
          <p:cNvPr id="4" name="Footer Placeholder 3"/>
          <p:cNvSpPr>
            <a:spLocks noGrp="1"/>
          </p:cNvSpPr>
          <p:nvPr>
            <p:ph type="ftr" sz="quarter" idx="11"/>
          </p:nvPr>
        </p:nvSpPr>
        <p:spPr/>
        <p:txBody>
          <a:bodyPr/>
          <a:lstStyle/>
          <a:p>
            <a:r>
              <a:rPr lang="en-US" smtClean="0"/>
              <a:t>Prepared By Mostafa Kamel</a:t>
            </a:r>
            <a:endParaRPr lang="en-US"/>
          </a:p>
        </p:txBody>
      </p:sp>
    </p:spTree>
    <p:extLst>
      <p:ext uri="{BB962C8B-B14F-4D97-AF65-F5344CB8AC3E}">
        <p14:creationId xmlns:p14="http://schemas.microsoft.com/office/powerpoint/2010/main" val="25954344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842</TotalTime>
  <Words>816</Words>
  <Application>Microsoft Office PowerPoint</Application>
  <PresentationFormat>Widescreen</PresentationFormat>
  <Paragraphs>103</Paragraphs>
  <Slides>15</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Microsoft YaHei UI</vt:lpstr>
      <vt:lpstr>Aharoni</vt:lpstr>
      <vt:lpstr>Arial</vt:lpstr>
      <vt:lpstr>Calibri</vt:lpstr>
      <vt:lpstr>Calibri Light</vt:lpstr>
      <vt:lpstr>Times New Roman</vt:lpstr>
      <vt:lpstr>Office Theme</vt:lpstr>
      <vt:lpstr>Chapter 2</vt:lpstr>
      <vt:lpstr>Learning Objectives </vt:lpstr>
      <vt:lpstr>Chapter Outline</vt:lpstr>
      <vt:lpstr>Ethics in the Workplace </vt:lpstr>
      <vt:lpstr>PowerPoint Presentation</vt:lpstr>
      <vt:lpstr>Individual Ethics</vt:lpstr>
      <vt:lpstr>Business and Managerial Ethics</vt:lpstr>
      <vt:lpstr>Company Practices and Business Ethics</vt:lpstr>
      <vt:lpstr>Social Responsibility</vt:lpstr>
      <vt:lpstr>PowerPoint Presentation</vt:lpstr>
      <vt:lpstr>The Stakeholder Model of Responsibility</vt:lpstr>
      <vt:lpstr>Areas of Social Responsibility</vt:lpstr>
      <vt:lpstr>PowerPoint Presentation</vt:lpstr>
      <vt:lpstr>Social Responsibility and the Small Business</vt:lpstr>
      <vt:lpstr>Social Responsibility and the Small Business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dc:title>
  <dc:creator>Mostafa Kamel</dc:creator>
  <cp:lastModifiedBy>Mostafa Kamel</cp:lastModifiedBy>
  <cp:revision>34</cp:revision>
  <dcterms:created xsi:type="dcterms:W3CDTF">2013-09-06T07:09:17Z</dcterms:created>
  <dcterms:modified xsi:type="dcterms:W3CDTF">2013-09-06T21:19:47Z</dcterms:modified>
</cp:coreProperties>
</file>