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65" r:id="rId5"/>
    <p:sldId id="259" r:id="rId6"/>
    <p:sldId id="266" r:id="rId7"/>
    <p:sldId id="260" r:id="rId8"/>
    <p:sldId id="261" r:id="rId9"/>
    <p:sldId id="267" r:id="rId10"/>
    <p:sldId id="263" r:id="rId11"/>
    <p:sldId id="26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8" r:id="rId31"/>
    <p:sldId id="289" r:id="rId32"/>
    <p:sldId id="290" r:id="rId33"/>
    <p:sldId id="286" r:id="rId34"/>
    <p:sldId id="291" r:id="rId35"/>
    <p:sldId id="292" r:id="rId36"/>
    <p:sldId id="293" r:id="rId37"/>
    <p:sldId id="287" r:id="rId38"/>
    <p:sldId id="294" r:id="rId39"/>
    <p:sldId id="295" r:id="rId40"/>
    <p:sldId id="296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C58D5-64DC-402C-9005-A4D484D53A6F}" type="datetimeFigureOut">
              <a:rPr lang="en-US" smtClean="0"/>
              <a:t>28-Sep-13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825C9A-04EE-4E60-9C69-8683B6C7D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391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25C9A-04EE-4E60-9C69-8683B6C7D76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988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DBCC6-F97F-463A-9713-15BBDCE7C106}" type="datetime1">
              <a:rPr lang="en-US" smtClean="0"/>
              <a:t>28-Sep-13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60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F8F81-CFA8-4CEC-9033-B9D7BB6260BF}" type="datetime1">
              <a:rPr lang="en-US" smtClean="0"/>
              <a:t>28-Sep-13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645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718EA-3146-4143-B0EA-85510588C905}" type="datetime1">
              <a:rPr lang="en-US" smtClean="0"/>
              <a:t>28-Sep-13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992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CB03-14A2-4C5F-8EBD-F9EAF6865871}" type="datetime1">
              <a:rPr lang="en-US" smtClean="0"/>
              <a:t>28-Sep-13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210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4FFB-F4A7-4AFE-9FBB-E615F8AE9F5B}" type="datetime1">
              <a:rPr lang="en-US" smtClean="0"/>
              <a:t>28-Sep-13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350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8FA0D-C34A-480F-9891-19317E924987}" type="datetime1">
              <a:rPr lang="en-US" smtClean="0"/>
              <a:t>28-Sep-13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32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3B69C-184F-4C94-A1A0-38412F6614EA}" type="datetime1">
              <a:rPr lang="en-US" smtClean="0"/>
              <a:t>28-Sep-13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1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4930B-E12B-4F13-9E5E-A20E7B60CF59}" type="datetime1">
              <a:rPr lang="en-US" smtClean="0"/>
              <a:t>28-Sep-13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08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E38E-B54A-486D-B35B-2955C9015ACE}" type="datetime1">
              <a:rPr lang="en-US" smtClean="0"/>
              <a:t>28-Sep-13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857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FA955-3E7A-431E-AC22-E42DDF5DB0A8}" type="datetime1">
              <a:rPr lang="en-US" smtClean="0"/>
              <a:t>28-Sep-13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778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244B6-5AE0-4235-8987-BC7C209EF6AA}" type="datetime1">
              <a:rPr lang="en-US" smtClean="0"/>
              <a:t>28-Sep-13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30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52A85-DA90-4620-9A56-64F3E9483CBC}" type="datetime1">
              <a:rPr lang="en-US" smtClean="0"/>
              <a:t>28-Sep-13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7B0E8-344D-4D98-BDDA-575F678DE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18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Chapter 5</a:t>
            </a:r>
            <a:endParaRPr lang="en-US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Business Management</a:t>
            </a:r>
            <a:endParaRPr lang="en-US" sz="3600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74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Basic Management Skills</a:t>
            </a:r>
            <a:endParaRPr lang="en-US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previous areas of management are mostly correspond to the </a:t>
            </a:r>
            <a:r>
              <a:rPr lang="en-US" b="1" u="sng" dirty="0" smtClean="0"/>
              <a:t>types of basic management skills</a:t>
            </a:r>
            <a:endParaRPr lang="en-US" b="1" u="sng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97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Basic Management Skills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success of people hold the managerial positions is a function of their skills and abilities.</a:t>
            </a:r>
          </a:p>
          <a:p>
            <a:r>
              <a:rPr lang="en-US" dirty="0" smtClean="0"/>
              <a:t>Effective Managers must develop the following set of </a:t>
            </a:r>
            <a:r>
              <a:rPr lang="en-US" b="1" u="sng" dirty="0" smtClean="0"/>
              <a:t>basic skills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lvl="1">
              <a:buFontTx/>
              <a:buChar char="-"/>
            </a:pPr>
            <a:r>
              <a:rPr lang="en-US" dirty="0" smtClean="0"/>
              <a:t>Technical Skills</a:t>
            </a:r>
          </a:p>
          <a:p>
            <a:pPr lvl="1">
              <a:buFontTx/>
              <a:buChar char="-"/>
            </a:pPr>
            <a:r>
              <a:rPr lang="en-US" dirty="0" smtClean="0"/>
              <a:t>Human Relations Skills</a:t>
            </a:r>
          </a:p>
          <a:p>
            <a:pPr lvl="1">
              <a:buFontTx/>
              <a:buChar char="-"/>
            </a:pPr>
            <a:r>
              <a:rPr lang="en-US" dirty="0" smtClean="0"/>
              <a:t>Conceptual Skills </a:t>
            </a:r>
          </a:p>
          <a:p>
            <a:pPr lvl="1">
              <a:buFontTx/>
              <a:buChar char="-"/>
            </a:pPr>
            <a:r>
              <a:rPr lang="en-US" dirty="0" smtClean="0"/>
              <a:t>Decision-making Skills</a:t>
            </a:r>
          </a:p>
          <a:p>
            <a:pPr lvl="1">
              <a:buFontTx/>
              <a:buChar char="-"/>
            </a:pPr>
            <a:r>
              <a:rPr lang="en-US" dirty="0" smtClean="0"/>
              <a:t>Time Management Skills.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818" y="669954"/>
            <a:ext cx="8691327" cy="53868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Technical Skills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Are the skills needed to perform specialized tasks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Examples could be ( Programmer’s ability to write a program, accountant ability to audit a company’s record).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Technical skills developed through education and experience.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Important for first line managers.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Human Relations Skills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Skills that enable managers to understand and get along with other people.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Most important for middle managers since they  much often act as bridges between top managers, first-line managers, and managers from other areas.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6717" y="3730518"/>
            <a:ext cx="2945790" cy="19638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6717" y="1002376"/>
            <a:ext cx="2893527" cy="193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60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721" y="461740"/>
            <a:ext cx="8984810" cy="57859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Conceptual Skills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Refers to a person’s ability to think in the abstract, to diagnose and analyze different situations, and to see beyond the present situation.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It helps managers recognize new market opportunities and threats.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It also helps managers analyze the probable outcomes of their decision.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Top managers depends most on conceptual skills, while first-line managers least.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Decision-Making Skills.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Include the ability to define problems and to select the best course of action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It involves gathering facts, identifying solutions, evaluation alternatives, and implementing the chosen alternative.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531" y="591426"/>
            <a:ext cx="2109551" cy="2763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555" y="3962859"/>
            <a:ext cx="2893527" cy="193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08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Time Management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Skills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Refer to the productive use that managers make of their time.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To manage time effectively, managers must address four leading causes of wasted time</a:t>
            </a:r>
            <a:r>
              <a:rPr lang="en-US" sz="2400" dirty="0" smtClean="0"/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/>
              <a:t>Paper Work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/>
              <a:t>Telephone Calls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/>
              <a:t>Meetings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 smtClean="0"/>
              <a:t>E-mail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6277" y="3269565"/>
            <a:ext cx="4023152" cy="290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57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Management Skills for the 21st 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Century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“</a:t>
            </a:r>
            <a:r>
              <a:rPr lang="en-US" b="1" u="sng" dirty="0">
                <a:solidFill>
                  <a:schemeClr val="accent5">
                    <a:lumMod val="75000"/>
                  </a:schemeClr>
                </a:solidFill>
              </a:rPr>
              <a:t>Global Management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”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Skills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Tomorrow’s Managers will </a:t>
            </a:r>
            <a:r>
              <a:rPr lang="en-US" dirty="0"/>
              <a:t>need to </a:t>
            </a:r>
            <a:r>
              <a:rPr lang="en-US" dirty="0" smtClean="0"/>
              <a:t>understand: </a:t>
            </a:r>
          </a:p>
          <a:p>
            <a:pPr lvl="2"/>
            <a:r>
              <a:rPr lang="en-US" dirty="0"/>
              <a:t>F</a:t>
            </a:r>
            <a:r>
              <a:rPr lang="en-US" dirty="0" smtClean="0"/>
              <a:t>oreign markets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pPr lvl="2"/>
            <a:r>
              <a:rPr lang="en-US" dirty="0"/>
              <a:t>C</a:t>
            </a:r>
            <a:r>
              <a:rPr lang="en-US" dirty="0" smtClean="0"/>
              <a:t>ultural differences</a:t>
            </a:r>
            <a:r>
              <a:rPr lang="en-US" dirty="0"/>
              <a:t>.</a:t>
            </a:r>
            <a:endParaRPr lang="en-US" dirty="0" smtClean="0"/>
          </a:p>
          <a:p>
            <a:pPr lvl="2"/>
            <a:r>
              <a:rPr lang="en-US" dirty="0"/>
              <a:t>T</a:t>
            </a:r>
            <a:r>
              <a:rPr lang="en-US" dirty="0" smtClean="0"/>
              <a:t>he motives and </a:t>
            </a:r>
            <a:r>
              <a:rPr lang="en-US" dirty="0"/>
              <a:t>practices of foreign rivals. </a:t>
            </a:r>
            <a:endParaRPr lang="en-US" dirty="0" smtClean="0"/>
          </a:p>
          <a:p>
            <a:pPr lvl="2"/>
            <a:r>
              <a:rPr lang="en-US" dirty="0"/>
              <a:t>I</a:t>
            </a:r>
            <a:r>
              <a:rPr lang="en-US" dirty="0" smtClean="0"/>
              <a:t>nternational Operations.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Management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and </a:t>
            </a:r>
            <a:r>
              <a:rPr lang="en-US" b="1" u="sng" dirty="0">
                <a:solidFill>
                  <a:schemeClr val="accent5">
                    <a:lumMod val="75000"/>
                  </a:schemeClr>
                </a:solidFill>
              </a:rPr>
              <a:t>Technology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Skills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182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Strategic Management:</a:t>
            </a:r>
            <a:b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Setting Goals and Formulating</a:t>
            </a:r>
            <a:b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Strategy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86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Strategic 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Management (SM)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(SM) Is </a:t>
            </a:r>
            <a:r>
              <a:rPr lang="en-US" dirty="0"/>
              <a:t>the process of helping an organization maintain an effective alignment </a:t>
            </a:r>
            <a:r>
              <a:rPr lang="en-US" dirty="0" smtClean="0"/>
              <a:t>with its </a:t>
            </a:r>
            <a:r>
              <a:rPr lang="en-US" dirty="0"/>
              <a:t>environment</a:t>
            </a:r>
            <a:r>
              <a:rPr lang="en-US" dirty="0" smtClean="0"/>
              <a:t>.</a:t>
            </a:r>
          </a:p>
          <a:p>
            <a:r>
              <a:rPr lang="en-US" dirty="0"/>
              <a:t>The </a:t>
            </a:r>
            <a:r>
              <a:rPr lang="en-US" u="sng" dirty="0"/>
              <a:t>starting point</a:t>
            </a:r>
            <a:r>
              <a:rPr lang="en-US" dirty="0"/>
              <a:t> in effective </a:t>
            </a:r>
            <a:r>
              <a:rPr lang="en-US" u="sng" dirty="0"/>
              <a:t>strategic management</a:t>
            </a:r>
            <a:r>
              <a:rPr lang="en-US" dirty="0"/>
              <a:t> is setting </a:t>
            </a:r>
            <a:r>
              <a:rPr lang="en-US" b="1" dirty="0" smtClean="0">
                <a:solidFill>
                  <a:srgbClr val="0070C0"/>
                </a:solidFill>
              </a:rPr>
              <a:t>goals</a:t>
            </a:r>
          </a:p>
          <a:p>
            <a:r>
              <a:rPr lang="en-US" dirty="0" smtClean="0"/>
              <a:t>Managers make </a:t>
            </a:r>
            <a:r>
              <a:rPr lang="en-US" b="1" u="sng" dirty="0"/>
              <a:t>decisions</a:t>
            </a:r>
            <a:r>
              <a:rPr lang="en-US" dirty="0"/>
              <a:t> about what actions will and will not </a:t>
            </a:r>
            <a:r>
              <a:rPr lang="en-US" b="1" u="sng" dirty="0" smtClean="0"/>
              <a:t>achieve</a:t>
            </a:r>
            <a:r>
              <a:rPr lang="en-US" dirty="0" smtClean="0"/>
              <a:t> company “goals“</a:t>
            </a:r>
          </a:p>
          <a:p>
            <a:r>
              <a:rPr lang="en-US" dirty="0" smtClean="0"/>
              <a:t>These </a:t>
            </a:r>
            <a:r>
              <a:rPr lang="en-US" b="1" u="sng" dirty="0" smtClean="0"/>
              <a:t>Decisions</a:t>
            </a:r>
            <a:r>
              <a:rPr lang="en-US" dirty="0" smtClean="0"/>
              <a:t> </a:t>
            </a:r>
            <a:r>
              <a:rPr lang="en-US" dirty="0"/>
              <a:t>cannot be made on a problem-by-problem basis </a:t>
            </a:r>
            <a:endParaRPr lang="en-US" dirty="0" smtClean="0"/>
          </a:p>
          <a:p>
            <a:r>
              <a:rPr lang="en-US" dirty="0" smtClean="0"/>
              <a:t>The  </a:t>
            </a:r>
            <a:r>
              <a:rPr lang="en-US" dirty="0"/>
              <a:t>broad </a:t>
            </a:r>
            <a:r>
              <a:rPr lang="en-US" b="1" u="sng" dirty="0"/>
              <a:t>program</a:t>
            </a:r>
            <a:r>
              <a:rPr lang="en-US" dirty="0"/>
              <a:t> underlies </a:t>
            </a:r>
            <a:r>
              <a:rPr lang="en-US" dirty="0" smtClean="0"/>
              <a:t>those decisions is </a:t>
            </a:r>
            <a:r>
              <a:rPr lang="en-US" dirty="0"/>
              <a:t>called </a:t>
            </a:r>
            <a:r>
              <a:rPr lang="en-US" b="1" dirty="0">
                <a:solidFill>
                  <a:srgbClr val="0070C0"/>
                </a:solidFill>
              </a:rPr>
              <a:t>a </a:t>
            </a:r>
            <a:r>
              <a:rPr lang="en-US" b="1" dirty="0" smtClean="0">
                <a:solidFill>
                  <a:srgbClr val="0070C0"/>
                </a:solidFill>
              </a:rPr>
              <a:t>strategy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Strategy</a:t>
            </a:r>
            <a:r>
              <a:rPr lang="en-US" dirty="0" smtClean="0"/>
              <a:t> is </a:t>
            </a:r>
            <a:r>
              <a:rPr lang="en-US" dirty="0"/>
              <a:t>a </a:t>
            </a:r>
            <a:r>
              <a:rPr lang="en-US" u="sng" dirty="0"/>
              <a:t>broad set </a:t>
            </a:r>
            <a:r>
              <a:rPr lang="en-US" dirty="0"/>
              <a:t>of </a:t>
            </a:r>
            <a:r>
              <a:rPr lang="en-US" dirty="0" smtClean="0"/>
              <a:t>organizational </a:t>
            </a:r>
            <a:r>
              <a:rPr lang="en-US" u="sng" dirty="0" smtClean="0"/>
              <a:t>plans</a:t>
            </a:r>
            <a:r>
              <a:rPr lang="en-US" dirty="0" smtClean="0"/>
              <a:t> </a:t>
            </a:r>
            <a:r>
              <a:rPr lang="en-US" dirty="0"/>
              <a:t>for </a:t>
            </a:r>
            <a:r>
              <a:rPr lang="en-US" u="sng" dirty="0"/>
              <a:t>implementing</a:t>
            </a:r>
            <a:r>
              <a:rPr lang="en-US" dirty="0"/>
              <a:t> the </a:t>
            </a:r>
            <a:r>
              <a:rPr lang="en-US" u="sng" dirty="0"/>
              <a:t>decisions</a:t>
            </a:r>
            <a:r>
              <a:rPr lang="en-US" dirty="0"/>
              <a:t> made for </a:t>
            </a:r>
            <a:r>
              <a:rPr lang="en-US" u="sng" dirty="0"/>
              <a:t>achieving</a:t>
            </a:r>
            <a:r>
              <a:rPr lang="en-US" dirty="0"/>
              <a:t> organizational </a:t>
            </a:r>
            <a:r>
              <a:rPr lang="en-US" u="sng" dirty="0"/>
              <a:t>goals</a:t>
            </a:r>
            <a:r>
              <a:rPr lang="en-US" dirty="0"/>
              <a:t>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29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Setting Business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Goals</a:t>
            </a:r>
            <a:r>
              <a:rPr lang="en-US" dirty="0"/>
              <a:t> are </a:t>
            </a:r>
            <a:r>
              <a:rPr lang="en-US" u="sng" dirty="0"/>
              <a:t>performance </a:t>
            </a:r>
            <a:r>
              <a:rPr lang="en-US" u="sng" dirty="0" smtClean="0"/>
              <a:t>targets.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0070C0"/>
                </a:solidFill>
              </a:rPr>
              <a:t>Goals</a:t>
            </a:r>
            <a:r>
              <a:rPr lang="en-US" dirty="0" smtClean="0"/>
              <a:t> the </a:t>
            </a:r>
            <a:r>
              <a:rPr lang="en-US" u="sng" dirty="0"/>
              <a:t>means</a:t>
            </a:r>
            <a:r>
              <a:rPr lang="en-US" dirty="0"/>
              <a:t> by which organizations and their </a:t>
            </a:r>
            <a:r>
              <a:rPr lang="en-US" dirty="0" smtClean="0"/>
              <a:t>managers measure </a:t>
            </a:r>
            <a:r>
              <a:rPr lang="en-US" u="sng" dirty="0"/>
              <a:t>success or failure </a:t>
            </a:r>
            <a:r>
              <a:rPr lang="en-US" dirty="0"/>
              <a:t>at every </a:t>
            </a:r>
            <a:r>
              <a:rPr lang="en-US" dirty="0" smtClean="0"/>
              <a:t>level.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615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Purposes of Goal Setting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1- </a:t>
            </a:r>
            <a:r>
              <a:rPr lang="en-US" i="1" dirty="0"/>
              <a:t>P</a:t>
            </a:r>
            <a:r>
              <a:rPr lang="en-US" i="1" dirty="0" smtClean="0"/>
              <a:t>rovides </a:t>
            </a:r>
            <a:r>
              <a:rPr lang="en-US" i="1" dirty="0"/>
              <a:t>direction and guidance for managers at all </a:t>
            </a:r>
            <a:r>
              <a:rPr lang="en-US" i="1" dirty="0" smtClean="0"/>
              <a:t>levels</a:t>
            </a:r>
          </a:p>
          <a:p>
            <a:pPr marL="0" indent="0">
              <a:buNone/>
            </a:pPr>
            <a:r>
              <a:rPr lang="en-US" b="1" dirty="0" smtClean="0"/>
              <a:t>2- </a:t>
            </a:r>
            <a:r>
              <a:rPr lang="en-US" i="1" dirty="0" smtClean="0"/>
              <a:t>Helps firms allocate resources</a:t>
            </a:r>
          </a:p>
          <a:p>
            <a:pPr marL="0" indent="0">
              <a:buNone/>
            </a:pPr>
            <a:r>
              <a:rPr lang="en-US" i="1" dirty="0" smtClean="0"/>
              <a:t>3- Helps </a:t>
            </a:r>
            <a:r>
              <a:rPr lang="en-US" i="1" dirty="0"/>
              <a:t>to define corporate culture</a:t>
            </a:r>
            <a:r>
              <a:rPr lang="en-US" i="1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4 </a:t>
            </a:r>
            <a:r>
              <a:rPr lang="en-US" i="1" dirty="0"/>
              <a:t>H</a:t>
            </a:r>
            <a:r>
              <a:rPr lang="en-US" i="1" dirty="0" smtClean="0"/>
              <a:t>elps </a:t>
            </a:r>
            <a:r>
              <a:rPr lang="en-US" i="1" dirty="0"/>
              <a:t>managers assess performance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37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Learning Objectives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6127"/>
            <a:ext cx="10515600" cy="48008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b="1" dirty="0"/>
          </a:p>
          <a:p>
            <a:pPr lvl="0"/>
            <a:r>
              <a:rPr lang="en-US" sz="4500" dirty="0"/>
              <a:t>Describe the nature of management and identify the four basic functions that constitute the management process</a:t>
            </a:r>
            <a:r>
              <a:rPr lang="en-US" sz="4500" dirty="0" smtClean="0"/>
              <a:t>.</a:t>
            </a:r>
            <a:endParaRPr lang="en-US" sz="4500" dirty="0"/>
          </a:p>
          <a:p>
            <a:pPr lvl="0"/>
            <a:r>
              <a:rPr lang="en-US" sz="4500" dirty="0">
                <a:solidFill>
                  <a:srgbClr val="002060"/>
                </a:solidFill>
              </a:rPr>
              <a:t>Identify different types of managers likely to be found in an organization by level and area</a:t>
            </a:r>
            <a:r>
              <a:rPr lang="en-US" sz="4500" dirty="0" smtClean="0">
                <a:solidFill>
                  <a:srgbClr val="002060"/>
                </a:solidFill>
              </a:rPr>
              <a:t>.</a:t>
            </a:r>
            <a:endParaRPr lang="en-US" sz="4500" dirty="0">
              <a:solidFill>
                <a:srgbClr val="002060"/>
              </a:solidFill>
            </a:endParaRPr>
          </a:p>
          <a:p>
            <a:pPr lvl="0"/>
            <a:r>
              <a:rPr lang="en-US" sz="4500" dirty="0"/>
              <a:t>Describe the basic skills required of managers</a:t>
            </a:r>
            <a:r>
              <a:rPr lang="en-US" sz="4500" dirty="0" smtClean="0"/>
              <a:t>.</a:t>
            </a:r>
            <a:endParaRPr lang="en-US" sz="4500" dirty="0"/>
          </a:p>
          <a:p>
            <a:pPr lvl="0"/>
            <a:r>
              <a:rPr lang="en-US" sz="4500" dirty="0">
                <a:solidFill>
                  <a:srgbClr val="002060"/>
                </a:solidFill>
              </a:rPr>
              <a:t>Explain the importance of strategic management and effective goal setting in organizational success</a:t>
            </a:r>
            <a:r>
              <a:rPr lang="en-US" sz="4500" dirty="0" smtClean="0">
                <a:solidFill>
                  <a:srgbClr val="002060"/>
                </a:solidFill>
              </a:rPr>
              <a:t>.</a:t>
            </a:r>
            <a:endParaRPr lang="en-US" sz="4500" dirty="0">
              <a:solidFill>
                <a:srgbClr val="002060"/>
              </a:solidFill>
            </a:endParaRPr>
          </a:p>
          <a:p>
            <a:pPr lvl="0"/>
            <a:r>
              <a:rPr lang="en-US" sz="4500" dirty="0" smtClean="0"/>
              <a:t>Discuss </a:t>
            </a:r>
            <a:r>
              <a:rPr lang="en-US" sz="4500" dirty="0"/>
              <a:t>contingency planning and crisis management in today’s business world</a:t>
            </a:r>
            <a:r>
              <a:rPr lang="en-US" sz="4500" dirty="0" smtClean="0"/>
              <a:t>.</a:t>
            </a:r>
            <a:endParaRPr lang="en-US" sz="4500" dirty="0"/>
          </a:p>
          <a:p>
            <a:pPr lvl="0"/>
            <a:r>
              <a:rPr lang="en-US" sz="4500" dirty="0">
                <a:solidFill>
                  <a:srgbClr val="002060"/>
                </a:solidFill>
              </a:rPr>
              <a:t>Describe the development and explain the importance of corporate culture.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76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Kinds of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Within the goals context, you </a:t>
            </a:r>
            <a:r>
              <a:rPr lang="en-US" b="1" u="sng" dirty="0" smtClean="0"/>
              <a:t>MUST KNOW</a:t>
            </a:r>
            <a:r>
              <a:rPr lang="en-US" dirty="0" smtClean="0"/>
              <a:t>:</a:t>
            </a:r>
          </a:p>
          <a:p>
            <a:r>
              <a:rPr lang="en-US" dirty="0" smtClean="0"/>
              <a:t>Every </a:t>
            </a:r>
            <a:r>
              <a:rPr lang="en-US" dirty="0"/>
              <a:t>enterprise has a </a:t>
            </a:r>
            <a:r>
              <a:rPr lang="en-US" b="1" dirty="0">
                <a:solidFill>
                  <a:srgbClr val="0070C0"/>
                </a:solidFill>
              </a:rPr>
              <a:t>purpose</a:t>
            </a:r>
            <a:r>
              <a:rPr lang="en-US" dirty="0"/>
              <a:t>, or a reason for being. </a:t>
            </a:r>
            <a:endParaRPr lang="en-US" dirty="0" smtClean="0"/>
          </a:p>
          <a:p>
            <a:pPr lvl="1"/>
            <a:r>
              <a:rPr lang="en-US" dirty="0" smtClean="0"/>
              <a:t>Businesses</a:t>
            </a:r>
            <a:r>
              <a:rPr lang="en-US" dirty="0"/>
              <a:t> </a:t>
            </a:r>
            <a:r>
              <a:rPr lang="en-US" dirty="0" smtClean="0"/>
              <a:t>seek </a:t>
            </a:r>
            <a:r>
              <a:rPr lang="en-US" dirty="0"/>
              <a:t>profits, </a:t>
            </a:r>
            <a:endParaRPr lang="en-US" dirty="0" smtClean="0"/>
          </a:p>
          <a:p>
            <a:pPr lvl="1"/>
            <a:r>
              <a:rPr lang="en-US" dirty="0"/>
              <a:t>U</a:t>
            </a:r>
            <a:r>
              <a:rPr lang="en-US" dirty="0" smtClean="0"/>
              <a:t>niversities </a:t>
            </a:r>
            <a:r>
              <a:rPr lang="en-US" dirty="0"/>
              <a:t>seek to discover and transmit new knowledge, </a:t>
            </a:r>
            <a:endParaRPr lang="en-US" dirty="0" smtClean="0"/>
          </a:p>
          <a:p>
            <a:pPr lvl="1"/>
            <a:r>
              <a:rPr lang="en-US" dirty="0"/>
              <a:t>G</a:t>
            </a:r>
            <a:r>
              <a:rPr lang="en-US" dirty="0" smtClean="0"/>
              <a:t>overnment </a:t>
            </a:r>
            <a:r>
              <a:rPr lang="en-US" dirty="0"/>
              <a:t>agencies seek to set and enforce public policy. </a:t>
            </a:r>
            <a:endParaRPr lang="en-US" dirty="0" smtClean="0"/>
          </a:p>
          <a:p>
            <a:r>
              <a:rPr lang="en-US" b="1" dirty="0">
                <a:solidFill>
                  <a:srgbClr val="0070C0"/>
                </a:solidFill>
              </a:rPr>
              <a:t>M</a:t>
            </a:r>
            <a:r>
              <a:rPr lang="en-US" b="1" dirty="0" smtClean="0">
                <a:solidFill>
                  <a:srgbClr val="0070C0"/>
                </a:solidFill>
              </a:rPr>
              <a:t>ission </a:t>
            </a:r>
            <a:r>
              <a:rPr lang="en-US" b="1" dirty="0">
                <a:solidFill>
                  <a:srgbClr val="0070C0"/>
                </a:solidFill>
              </a:rPr>
              <a:t>statements</a:t>
            </a:r>
            <a:r>
              <a:rPr lang="en-US" dirty="0"/>
              <a:t>—statements of how they will </a:t>
            </a:r>
            <a:r>
              <a:rPr lang="en-US" u="sng" dirty="0"/>
              <a:t>achieve </a:t>
            </a:r>
            <a:r>
              <a:rPr lang="en-US" u="sng" dirty="0" smtClean="0"/>
              <a:t>their purposes</a:t>
            </a:r>
            <a:r>
              <a:rPr lang="en-US" dirty="0" smtClean="0"/>
              <a:t> </a:t>
            </a:r>
            <a:r>
              <a:rPr lang="en-US" dirty="0"/>
              <a:t>in the environments in which they conduct their </a:t>
            </a:r>
            <a:r>
              <a:rPr lang="en-US" dirty="0" smtClean="0"/>
              <a:t>businesses.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7030A0"/>
                </a:solidFill>
              </a:rPr>
              <a:t>SABIC Mission: </a:t>
            </a:r>
            <a:r>
              <a:rPr lang="en-US" dirty="0" smtClean="0">
                <a:solidFill>
                  <a:srgbClr val="7030A0"/>
                </a:solidFill>
              </a:rPr>
              <a:t>Our mission is to responsibly provide quality products and services through innovation, learning and operational excellence while sustaining maximum value for our stake holder.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07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Kinds of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1- Long-term goals: </a:t>
            </a:r>
            <a:r>
              <a:rPr lang="en-US" dirty="0"/>
              <a:t>R</a:t>
            </a:r>
            <a:r>
              <a:rPr lang="en-US" dirty="0" smtClean="0"/>
              <a:t>elate </a:t>
            </a:r>
            <a:r>
              <a:rPr lang="en-US" dirty="0"/>
              <a:t>to extended periods of time, typically </a:t>
            </a:r>
            <a:r>
              <a:rPr lang="en-US" dirty="0" smtClean="0"/>
              <a:t>5 </a:t>
            </a:r>
            <a:r>
              <a:rPr lang="en-US" dirty="0"/>
              <a:t>years or more</a:t>
            </a:r>
            <a:r>
              <a:rPr lang="en-US" dirty="0" smtClean="0"/>
              <a:t>.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(increasing market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share of the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by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10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% in the next 8 years)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2- Intermediate goals: </a:t>
            </a:r>
            <a:r>
              <a:rPr lang="en-US" dirty="0"/>
              <a:t>A</a:t>
            </a:r>
            <a:r>
              <a:rPr lang="en-US" dirty="0" smtClean="0"/>
              <a:t>re </a:t>
            </a:r>
            <a:r>
              <a:rPr lang="en-US" dirty="0"/>
              <a:t>set for a period of </a:t>
            </a:r>
            <a:r>
              <a:rPr lang="en-US" dirty="0" smtClean="0"/>
              <a:t>(1-5)  </a:t>
            </a:r>
            <a:r>
              <a:rPr lang="en-US" dirty="0"/>
              <a:t>years. Companies </a:t>
            </a:r>
            <a:r>
              <a:rPr lang="en-US" dirty="0" smtClean="0"/>
              <a:t>usually set </a:t>
            </a:r>
            <a:r>
              <a:rPr lang="en-US" dirty="0"/>
              <a:t>intermediate goals in several </a:t>
            </a:r>
            <a:r>
              <a:rPr lang="en-US" dirty="0" smtClean="0"/>
              <a:t>areas.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Human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resources might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seek to cut turnover by 10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%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in two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years)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3- Short-term goals: </a:t>
            </a:r>
            <a:r>
              <a:rPr lang="en-US" dirty="0"/>
              <a:t>A</a:t>
            </a:r>
            <a:r>
              <a:rPr lang="en-US" dirty="0" smtClean="0"/>
              <a:t>re </a:t>
            </a:r>
            <a:r>
              <a:rPr lang="en-US" dirty="0"/>
              <a:t>set for perhaps one year and are developed for several </a:t>
            </a:r>
            <a:r>
              <a:rPr lang="en-US" dirty="0" smtClean="0"/>
              <a:t>different areas</a:t>
            </a:r>
            <a:r>
              <a:rPr lang="en-US" dirty="0"/>
              <a:t>.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(Increasing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sales by 2 percent this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</a:rPr>
              <a:t>year)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59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After a firm has set its goals, it then focuses attention on </a:t>
            </a:r>
            <a:r>
              <a:rPr lang="en-US" b="1" u="sng" dirty="0">
                <a:solidFill>
                  <a:srgbClr val="0070C0"/>
                </a:solidFill>
              </a:rPr>
              <a:t>strategies</a:t>
            </a:r>
            <a:r>
              <a:rPr lang="en-US" dirty="0"/>
              <a:t> to </a:t>
            </a:r>
            <a:r>
              <a:rPr lang="en-US" dirty="0" smtClean="0"/>
              <a:t>accomplish them.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79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Types of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There are </a:t>
            </a:r>
            <a:r>
              <a:rPr lang="en-US" b="1" dirty="0" smtClean="0"/>
              <a:t>three </a:t>
            </a:r>
            <a:r>
              <a:rPr lang="en-US" b="1" dirty="0"/>
              <a:t>types of strategy </a:t>
            </a:r>
            <a:r>
              <a:rPr lang="en-US" dirty="0"/>
              <a:t>that are usually considered </a:t>
            </a:r>
            <a:r>
              <a:rPr lang="en-US" dirty="0" smtClean="0"/>
              <a:t>by a company: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Corporate Strategy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Business (or competitive) strategy.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Functional Strategy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734" y="2325472"/>
            <a:ext cx="4288709" cy="453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148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A. Corporate Strategy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purpose of </a:t>
            </a:r>
            <a:r>
              <a:rPr lang="en-US" b="1" dirty="0">
                <a:solidFill>
                  <a:srgbClr val="0070C0"/>
                </a:solidFill>
              </a:rPr>
              <a:t>corporate strategy</a:t>
            </a:r>
            <a:r>
              <a:rPr lang="en-US" b="1" dirty="0"/>
              <a:t> </a:t>
            </a:r>
            <a:r>
              <a:rPr lang="en-US" dirty="0"/>
              <a:t>is to determine </a:t>
            </a:r>
            <a:r>
              <a:rPr lang="en-US" u="sng" dirty="0"/>
              <a:t>what </a:t>
            </a:r>
            <a:r>
              <a:rPr lang="en-US" u="sng" dirty="0" smtClean="0"/>
              <a:t>business or </a:t>
            </a:r>
            <a:r>
              <a:rPr lang="en-US" u="sng" dirty="0"/>
              <a:t>businesses a company will own and </a:t>
            </a:r>
            <a:r>
              <a:rPr lang="en-US" u="sng" dirty="0" smtClean="0"/>
              <a:t>operate.</a:t>
            </a:r>
          </a:p>
          <a:p>
            <a:r>
              <a:rPr lang="en-US" dirty="0" smtClean="0"/>
              <a:t>According to corporate strategy, a </a:t>
            </a:r>
            <a:r>
              <a:rPr lang="en-US" dirty="0"/>
              <a:t>company </a:t>
            </a:r>
            <a:r>
              <a:rPr lang="en-US" dirty="0" smtClean="0"/>
              <a:t>may decide </a:t>
            </a:r>
            <a:r>
              <a:rPr lang="en-US" dirty="0"/>
              <a:t>to </a:t>
            </a:r>
            <a:r>
              <a:rPr lang="en-US" b="1" i="1" dirty="0">
                <a:solidFill>
                  <a:srgbClr val="0070C0"/>
                </a:solidFill>
              </a:rPr>
              <a:t>grow</a:t>
            </a:r>
            <a:r>
              <a:rPr lang="en-US" i="1" dirty="0"/>
              <a:t> </a:t>
            </a:r>
            <a:r>
              <a:rPr lang="en-US" dirty="0"/>
              <a:t>by increasing its activities or investment or to </a:t>
            </a:r>
            <a:r>
              <a:rPr lang="en-US" b="1" i="1" dirty="0">
                <a:solidFill>
                  <a:srgbClr val="0070C0"/>
                </a:solidFill>
              </a:rPr>
              <a:t>retrench</a:t>
            </a:r>
            <a:r>
              <a:rPr lang="en-US" i="1" dirty="0"/>
              <a:t> </a:t>
            </a:r>
            <a:r>
              <a:rPr lang="en-US" dirty="0"/>
              <a:t>by </a:t>
            </a:r>
            <a:r>
              <a:rPr lang="en-US" dirty="0" smtClean="0"/>
              <a:t>reducing them.</a:t>
            </a:r>
          </a:p>
          <a:p>
            <a:r>
              <a:rPr lang="en-US" dirty="0" smtClean="0"/>
              <a:t>The company also may decide to </a:t>
            </a:r>
            <a:r>
              <a:rPr lang="en-US" b="1" dirty="0" smtClean="0">
                <a:solidFill>
                  <a:srgbClr val="0070C0"/>
                </a:solidFill>
              </a:rPr>
              <a:t>Diversify</a:t>
            </a:r>
            <a:r>
              <a:rPr lang="en-US" dirty="0" smtClean="0"/>
              <a:t> : That </a:t>
            </a:r>
            <a:r>
              <a:rPr lang="en-US" smtClean="0"/>
              <a:t>is to operate </a:t>
            </a:r>
            <a:r>
              <a:rPr lang="en-US" dirty="0"/>
              <a:t>multiple businesses in </a:t>
            </a:r>
            <a:r>
              <a:rPr lang="en-US" dirty="0" smtClean="0"/>
              <a:t>compatible industries as </a:t>
            </a:r>
            <a:r>
              <a:rPr lang="en-US" dirty="0"/>
              <a:t>part of its corporate </a:t>
            </a:r>
            <a:r>
              <a:rPr lang="en-US" dirty="0" smtClean="0"/>
              <a:t>strategy.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Related Diversification </a:t>
            </a:r>
            <a:r>
              <a:rPr lang="en-US" dirty="0" smtClean="0"/>
              <a:t>. </a:t>
            </a:r>
            <a:r>
              <a:rPr lang="en-US" sz="2000" i="1" dirty="0" smtClean="0">
                <a:solidFill>
                  <a:srgbClr val="7030A0"/>
                </a:solidFill>
              </a:rPr>
              <a:t>YUM! operates </a:t>
            </a:r>
            <a:r>
              <a:rPr lang="en-US" sz="2000" i="1" dirty="0">
                <a:solidFill>
                  <a:srgbClr val="7030A0"/>
                </a:solidFill>
              </a:rPr>
              <a:t>(KFC, Pizza Hut, and Taco </a:t>
            </a:r>
            <a:r>
              <a:rPr lang="en-US" sz="2000" i="1" dirty="0" smtClean="0">
                <a:solidFill>
                  <a:srgbClr val="7030A0"/>
                </a:solidFill>
              </a:rPr>
              <a:t>Bell)</a:t>
            </a:r>
            <a:endParaRPr lang="en-US" sz="2000" i="1" dirty="0">
              <a:solidFill>
                <a:srgbClr val="7030A0"/>
              </a:solidFill>
            </a:endParaRP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Unrelated Diversification</a:t>
            </a:r>
            <a:r>
              <a:rPr lang="en-US" dirty="0" smtClean="0"/>
              <a:t>. </a:t>
            </a:r>
            <a:r>
              <a:rPr lang="en-US" sz="2200" i="1" dirty="0">
                <a:solidFill>
                  <a:srgbClr val="7030A0"/>
                </a:solidFill>
              </a:rPr>
              <a:t>Samsung, which owns </a:t>
            </a:r>
            <a:r>
              <a:rPr lang="en-US" sz="2200" i="1" dirty="0" smtClean="0">
                <a:solidFill>
                  <a:srgbClr val="7030A0"/>
                </a:solidFill>
              </a:rPr>
              <a:t>electronics, also operates in construction</a:t>
            </a:r>
            <a:r>
              <a:rPr lang="en-US" sz="2200" i="1" dirty="0">
                <a:solidFill>
                  <a:srgbClr val="7030A0"/>
                </a:solidFill>
              </a:rPr>
              <a:t>, chemicals, </a:t>
            </a:r>
            <a:r>
              <a:rPr lang="en-US" sz="2200" i="1" dirty="0" smtClean="0">
                <a:solidFill>
                  <a:srgbClr val="7030A0"/>
                </a:solidFill>
              </a:rPr>
              <a:t>and catering industries.</a:t>
            </a:r>
            <a:endParaRPr lang="en-US" sz="2200" i="1" dirty="0">
              <a:solidFill>
                <a:srgbClr val="7030A0"/>
              </a:solidFill>
            </a:endParaRPr>
          </a:p>
          <a:p>
            <a:endParaRPr lang="en-US" u="sn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31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B. Business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(or competitive) 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Strategy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 corporation owns and </a:t>
            </a:r>
            <a:r>
              <a:rPr lang="en-US" dirty="0" smtClean="0"/>
              <a:t>operates </a:t>
            </a:r>
            <a:r>
              <a:rPr lang="en-US" b="1" u="sng" dirty="0" smtClean="0"/>
              <a:t>multiple </a:t>
            </a:r>
            <a:r>
              <a:rPr lang="en-US" b="1" u="sng" dirty="0"/>
              <a:t>businesses</a:t>
            </a:r>
            <a:r>
              <a:rPr lang="en-US" dirty="0"/>
              <a:t>, it must develop </a:t>
            </a:r>
            <a:r>
              <a:rPr lang="en-US" b="1" u="sng" dirty="0"/>
              <a:t>strategies for each </a:t>
            </a:r>
            <a:r>
              <a:rPr lang="en-US" b="1" u="sng" dirty="0" smtClean="0"/>
              <a:t>one.</a:t>
            </a:r>
          </a:p>
          <a:p>
            <a:pPr marL="0" indent="0">
              <a:buNone/>
            </a:pPr>
            <a:endParaRPr lang="en-US" b="1" u="sng" dirty="0" smtClean="0"/>
          </a:p>
          <a:p>
            <a:r>
              <a:rPr lang="en-US" b="1" dirty="0" smtClean="0">
                <a:solidFill>
                  <a:srgbClr val="0070C0"/>
                </a:solidFill>
              </a:rPr>
              <a:t>Business </a:t>
            </a:r>
            <a:r>
              <a:rPr lang="en-US" b="1" dirty="0">
                <a:solidFill>
                  <a:srgbClr val="0070C0"/>
                </a:solidFill>
              </a:rPr>
              <a:t>(or </a:t>
            </a:r>
            <a:r>
              <a:rPr lang="en-US" b="1" dirty="0" smtClean="0">
                <a:solidFill>
                  <a:srgbClr val="0070C0"/>
                </a:solidFill>
              </a:rPr>
              <a:t>competitive) strategy,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/>
              <a:t>takes place at the level of the </a:t>
            </a:r>
            <a:r>
              <a:rPr lang="en-US" b="1" dirty="0"/>
              <a:t>business unit </a:t>
            </a:r>
            <a:r>
              <a:rPr lang="en-US" dirty="0"/>
              <a:t>or </a:t>
            </a:r>
            <a:r>
              <a:rPr lang="en-US" b="1" dirty="0"/>
              <a:t>product line </a:t>
            </a:r>
            <a:r>
              <a:rPr lang="en-US" dirty="0" smtClean="0"/>
              <a:t>and focuses </a:t>
            </a:r>
            <a:r>
              <a:rPr lang="en-US" dirty="0"/>
              <a:t>on improving the company’s competitive </a:t>
            </a:r>
            <a:r>
              <a:rPr lang="en-US" dirty="0" smtClean="0"/>
              <a:t>position.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5112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C. Functional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Strategy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At the level of functional strategy</a:t>
            </a:r>
            <a:r>
              <a:rPr lang="en-US" b="1" dirty="0"/>
              <a:t>, </a:t>
            </a:r>
            <a:r>
              <a:rPr lang="en-US" dirty="0"/>
              <a:t>managers in specific </a:t>
            </a:r>
            <a:r>
              <a:rPr lang="en-US" dirty="0" smtClean="0"/>
              <a:t>areas such </a:t>
            </a:r>
            <a:r>
              <a:rPr lang="en-US" dirty="0"/>
              <a:t>as </a:t>
            </a:r>
            <a:r>
              <a:rPr lang="en-US" dirty="0" smtClean="0"/>
              <a:t>Marketing</a:t>
            </a:r>
            <a:r>
              <a:rPr lang="en-US" dirty="0"/>
              <a:t>, </a:t>
            </a:r>
            <a:r>
              <a:rPr lang="en-US" dirty="0" smtClean="0"/>
              <a:t>Finance</a:t>
            </a:r>
            <a:r>
              <a:rPr lang="en-US" dirty="0"/>
              <a:t>, and </a:t>
            </a:r>
            <a:r>
              <a:rPr lang="en-US" dirty="0" smtClean="0"/>
              <a:t>Operations </a:t>
            </a:r>
            <a:r>
              <a:rPr lang="en-US" dirty="0"/>
              <a:t>decide how best to achieve </a:t>
            </a:r>
            <a:r>
              <a:rPr lang="en-US" dirty="0" smtClean="0"/>
              <a:t>corporate goals </a:t>
            </a:r>
            <a:r>
              <a:rPr lang="en-US" dirty="0"/>
              <a:t>by performing their functional activities most </a:t>
            </a:r>
            <a:r>
              <a:rPr lang="en-US" dirty="0" smtClean="0"/>
              <a:t>effectively.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81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Formulating Strategy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 well-formulated strategy </a:t>
            </a:r>
            <a:r>
              <a:rPr lang="en-US" dirty="0"/>
              <a:t>is so </a:t>
            </a:r>
            <a:r>
              <a:rPr lang="en-US" b="1" u="sng" dirty="0"/>
              <a:t>vital</a:t>
            </a:r>
            <a:r>
              <a:rPr lang="en-US" dirty="0"/>
              <a:t> to a business’s </a:t>
            </a:r>
            <a:r>
              <a:rPr lang="en-US" dirty="0" smtClean="0"/>
              <a:t>success.</a:t>
            </a:r>
          </a:p>
          <a:p>
            <a:r>
              <a:rPr lang="en-US" dirty="0"/>
              <a:t>M</a:t>
            </a:r>
            <a:r>
              <a:rPr lang="en-US" dirty="0" smtClean="0"/>
              <a:t>ost </a:t>
            </a:r>
            <a:r>
              <a:rPr lang="en-US" dirty="0"/>
              <a:t>top managers devote </a:t>
            </a:r>
            <a:r>
              <a:rPr lang="en-US" dirty="0" smtClean="0"/>
              <a:t>substantial attention </a:t>
            </a:r>
            <a:r>
              <a:rPr lang="en-US" dirty="0"/>
              <a:t>and creativity to this </a:t>
            </a:r>
            <a:r>
              <a:rPr lang="en-US" dirty="0" smtClean="0"/>
              <a:t>process of strategy formulation. </a:t>
            </a:r>
          </a:p>
          <a:p>
            <a:r>
              <a:rPr lang="en-US" dirty="0" smtClean="0"/>
              <a:t>Strategy </a:t>
            </a:r>
            <a:r>
              <a:rPr lang="en-US" dirty="0"/>
              <a:t>formulation involves the three </a:t>
            </a:r>
            <a:r>
              <a:rPr lang="en-US" dirty="0" smtClean="0"/>
              <a:t>basic steps </a:t>
            </a:r>
            <a:r>
              <a:rPr lang="en-US" dirty="0"/>
              <a:t>summarized </a:t>
            </a:r>
            <a:r>
              <a:rPr lang="en-US" dirty="0" smtClean="0"/>
              <a:t>in this Figure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2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Steps of Strategy Formulation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Strategy formulation involves the three basic </a:t>
            </a:r>
            <a:r>
              <a:rPr lang="en-US" dirty="0" smtClean="0"/>
              <a:t>steps: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462" y="2534971"/>
            <a:ext cx="7289909" cy="349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5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1000"/>
              </a:spcBef>
            </a:pPr>
            <a:r>
              <a:rPr lang="en-US" sz="2800" b="1" dirty="0">
                <a:solidFill>
                  <a:srgbClr val="FF0000"/>
                </a:solidFill>
                <a:latin typeface="Calibri" panose="020F0502020204030204"/>
              </a:rPr>
              <a:t>Step 1: </a:t>
            </a:r>
            <a:r>
              <a:rPr lang="en-US" sz="2800" i="1" dirty="0">
                <a:solidFill>
                  <a:prstClr val="black"/>
                </a:solidFill>
                <a:latin typeface="Calibri" panose="020F0502020204030204"/>
              </a:rPr>
              <a:t>Setting Strategic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Strategic </a:t>
            </a:r>
            <a:r>
              <a:rPr lang="en-US" dirty="0"/>
              <a:t>goals are derived directly from a </a:t>
            </a:r>
            <a:r>
              <a:rPr lang="en-US" dirty="0" smtClean="0"/>
              <a:t>firm’s mission statement</a:t>
            </a:r>
            <a:r>
              <a:rPr lang="en-US" dirty="0"/>
              <a:t> </a:t>
            </a:r>
            <a:r>
              <a:rPr lang="en-US" dirty="0" smtClean="0"/>
              <a:t>as discussed earlier.</a:t>
            </a:r>
            <a:endParaRPr lang="en-US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7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Chapter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367" y="1508761"/>
            <a:ext cx="11126709" cy="4747180"/>
          </a:xfrm>
        </p:spPr>
        <p:txBody>
          <a:bodyPr numCol="2">
            <a:normAutofit fontScale="25000" lnSpcReduction="20000"/>
          </a:bodyPr>
          <a:lstStyle/>
          <a:p>
            <a:pPr>
              <a:spcBef>
                <a:spcPts val="0"/>
              </a:spcBef>
            </a:pPr>
            <a:r>
              <a:rPr lang="en-US" sz="9600" b="1" dirty="0"/>
              <a:t>The Management Process </a:t>
            </a:r>
            <a:endParaRPr lang="en-US" sz="9600" b="1" dirty="0" smtClean="0"/>
          </a:p>
          <a:p>
            <a:pPr>
              <a:spcBef>
                <a:spcPts val="0"/>
              </a:spcBef>
            </a:pPr>
            <a:endParaRPr lang="en-US" sz="9600" b="1" dirty="0"/>
          </a:p>
          <a:p>
            <a:pPr lvl="1">
              <a:spcBef>
                <a:spcPts val="0"/>
              </a:spcBef>
            </a:pPr>
            <a:r>
              <a:rPr lang="en-US" sz="8000" dirty="0"/>
              <a:t>Planning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Organizing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Leading</a:t>
            </a:r>
          </a:p>
          <a:p>
            <a:pPr lvl="1">
              <a:spcBef>
                <a:spcPts val="0"/>
              </a:spcBef>
            </a:pPr>
            <a:r>
              <a:rPr lang="en-US" sz="8000" dirty="0" smtClean="0"/>
              <a:t>Controlling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8000" dirty="0" smtClean="0"/>
          </a:p>
          <a:p>
            <a:pPr>
              <a:spcBef>
                <a:spcPts val="0"/>
              </a:spcBef>
            </a:pPr>
            <a:r>
              <a:rPr lang="en-US" sz="9600" b="1" dirty="0"/>
              <a:t>Types Of </a:t>
            </a:r>
            <a:r>
              <a:rPr lang="en-US" sz="9600" b="1" dirty="0" smtClean="0"/>
              <a:t>Managers</a:t>
            </a:r>
          </a:p>
          <a:p>
            <a:pPr>
              <a:spcBef>
                <a:spcPts val="0"/>
              </a:spcBef>
            </a:pPr>
            <a:endParaRPr lang="en-US" sz="9600" b="1" dirty="0"/>
          </a:p>
          <a:p>
            <a:pPr lvl="1">
              <a:spcBef>
                <a:spcPts val="0"/>
              </a:spcBef>
            </a:pPr>
            <a:r>
              <a:rPr lang="en-US" sz="8000" dirty="0"/>
              <a:t>Levels of Management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Areas of Management </a:t>
            </a:r>
            <a:endParaRPr lang="en-US" sz="8000" dirty="0" smtClean="0"/>
          </a:p>
          <a:p>
            <a:pPr marL="457200" lvl="1" indent="0">
              <a:spcBef>
                <a:spcPts val="0"/>
              </a:spcBef>
              <a:buNone/>
            </a:pPr>
            <a:endParaRPr lang="en-US" sz="8000" dirty="0"/>
          </a:p>
          <a:p>
            <a:pPr>
              <a:spcBef>
                <a:spcPts val="0"/>
              </a:spcBef>
            </a:pPr>
            <a:r>
              <a:rPr lang="en-US" sz="9600" b="1" dirty="0"/>
              <a:t>Basic Management </a:t>
            </a:r>
            <a:r>
              <a:rPr lang="en-US" sz="9600" b="1" dirty="0" smtClean="0"/>
              <a:t>Skills</a:t>
            </a:r>
          </a:p>
          <a:p>
            <a:pPr>
              <a:spcBef>
                <a:spcPts val="0"/>
              </a:spcBef>
            </a:pPr>
            <a:endParaRPr lang="en-US" sz="9600" b="1" dirty="0"/>
          </a:p>
          <a:p>
            <a:pPr lvl="1">
              <a:spcBef>
                <a:spcPts val="0"/>
              </a:spcBef>
            </a:pPr>
            <a:r>
              <a:rPr lang="en-US" sz="8000" dirty="0"/>
              <a:t>Technical Skills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Human Relations Skills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Conceptual Skills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Decision-Making Skills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Time Management Skills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Management Skills for the </a:t>
            </a:r>
            <a:r>
              <a:rPr lang="en-US" sz="8000" dirty="0" smtClean="0"/>
              <a:t>21</a:t>
            </a:r>
            <a:r>
              <a:rPr lang="en-US" sz="8000" baseline="30000" dirty="0" smtClean="0"/>
              <a:t>st</a:t>
            </a:r>
            <a:r>
              <a:rPr lang="en-US" sz="8000" dirty="0" smtClean="0"/>
              <a:t> Century</a:t>
            </a:r>
            <a:r>
              <a:rPr lang="en-US" sz="6500" dirty="0"/>
              <a:t> </a:t>
            </a:r>
            <a:endParaRPr lang="en-US" sz="6500" dirty="0" smtClean="0"/>
          </a:p>
          <a:p>
            <a:pPr>
              <a:spcBef>
                <a:spcPts val="0"/>
              </a:spcBef>
            </a:pPr>
            <a:endParaRPr lang="en-US" sz="9600" dirty="0" smtClean="0"/>
          </a:p>
          <a:p>
            <a:pPr>
              <a:spcBef>
                <a:spcPts val="0"/>
              </a:spcBef>
            </a:pPr>
            <a:r>
              <a:rPr lang="en-US" sz="9600" b="1" dirty="0" smtClean="0"/>
              <a:t>Strategic </a:t>
            </a:r>
            <a:r>
              <a:rPr lang="en-US" sz="9600" b="1" dirty="0"/>
              <a:t>Management: Setting Goals and Formulating </a:t>
            </a:r>
            <a:r>
              <a:rPr lang="en-US" sz="9600" b="1" dirty="0" smtClean="0"/>
              <a:t>Strategy</a:t>
            </a:r>
          </a:p>
          <a:p>
            <a:pPr>
              <a:spcBef>
                <a:spcPts val="0"/>
              </a:spcBef>
            </a:pPr>
            <a:endParaRPr lang="en-US" sz="9600" b="1" dirty="0"/>
          </a:p>
          <a:p>
            <a:pPr lvl="1">
              <a:spcBef>
                <a:spcPts val="0"/>
              </a:spcBef>
            </a:pPr>
            <a:r>
              <a:rPr lang="en-US" sz="8000" dirty="0"/>
              <a:t>Setting Business Goals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Types of Strategy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Formulating Strategy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A Hierarchy of </a:t>
            </a:r>
            <a:r>
              <a:rPr lang="en-US" sz="8000" dirty="0" smtClean="0"/>
              <a:t>Plans</a:t>
            </a:r>
            <a:r>
              <a:rPr lang="en-US" sz="6500" dirty="0"/>
              <a:t> </a:t>
            </a:r>
            <a:endParaRPr lang="en-US" sz="6500" dirty="0" smtClean="0"/>
          </a:p>
          <a:p>
            <a:pPr marL="457200" lvl="1" indent="0">
              <a:spcBef>
                <a:spcPts val="0"/>
              </a:spcBef>
              <a:buNone/>
            </a:pPr>
            <a:endParaRPr lang="en-US" sz="6500" dirty="0"/>
          </a:p>
          <a:p>
            <a:pPr>
              <a:spcBef>
                <a:spcPts val="0"/>
              </a:spcBef>
            </a:pPr>
            <a:r>
              <a:rPr lang="en-US" sz="9600" b="1" dirty="0"/>
              <a:t>Contingency Planning and Crisis </a:t>
            </a:r>
            <a:r>
              <a:rPr lang="en-US" sz="9600" b="1" dirty="0" smtClean="0"/>
              <a:t>Management</a:t>
            </a:r>
          </a:p>
          <a:p>
            <a:pPr>
              <a:spcBef>
                <a:spcPts val="0"/>
              </a:spcBef>
            </a:pPr>
            <a:endParaRPr lang="en-US" sz="9600" b="1" dirty="0"/>
          </a:p>
          <a:p>
            <a:pPr lvl="1">
              <a:spcBef>
                <a:spcPts val="0"/>
              </a:spcBef>
            </a:pPr>
            <a:r>
              <a:rPr lang="en-US" sz="8000" dirty="0"/>
              <a:t>Contingency Planning</a:t>
            </a:r>
          </a:p>
          <a:p>
            <a:pPr lvl="1">
              <a:spcBef>
                <a:spcPts val="0"/>
              </a:spcBef>
            </a:pPr>
            <a:r>
              <a:rPr lang="en-US" sz="8000" dirty="0"/>
              <a:t>Crisis </a:t>
            </a:r>
            <a:r>
              <a:rPr lang="en-US" sz="8000" dirty="0" smtClean="0"/>
              <a:t>Management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sz="6500" dirty="0"/>
          </a:p>
          <a:p>
            <a:pPr>
              <a:spcBef>
                <a:spcPts val="0"/>
              </a:spcBef>
            </a:pPr>
            <a:r>
              <a:rPr lang="en-US" sz="9600" b="1" dirty="0"/>
              <a:t>Management and the Corporate </a:t>
            </a:r>
            <a:r>
              <a:rPr lang="en-US" sz="9600" b="1" dirty="0" smtClean="0"/>
              <a:t>Culture</a:t>
            </a:r>
          </a:p>
          <a:p>
            <a:pPr>
              <a:spcBef>
                <a:spcPts val="0"/>
              </a:spcBef>
            </a:pPr>
            <a:endParaRPr lang="en-US" sz="9600" b="1" dirty="0"/>
          </a:p>
          <a:p>
            <a:pPr lvl="1">
              <a:spcBef>
                <a:spcPts val="0"/>
              </a:spcBef>
            </a:pPr>
            <a:r>
              <a:rPr lang="en-US" sz="8000" dirty="0"/>
              <a:t>Communicating the Culture and Managing Change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4118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1000"/>
              </a:spcBef>
            </a:pPr>
            <a:r>
              <a:rPr lang="en-US" sz="2400" b="1" dirty="0">
                <a:solidFill>
                  <a:srgbClr val="FF0000"/>
                </a:solidFill>
                <a:latin typeface="Calibri" panose="020F0502020204030204"/>
              </a:rPr>
              <a:t>Step 2: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Analyzing the Organization and the </a:t>
            </a:r>
            <a:r>
              <a:rPr lang="en-US" sz="2400" i="1" dirty="0" smtClean="0">
                <a:solidFill>
                  <a:prstClr val="black"/>
                </a:solidFill>
                <a:latin typeface="Calibri" panose="020F0502020204030204"/>
              </a:rPr>
              <a:t>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After </a:t>
            </a:r>
            <a:r>
              <a:rPr lang="en-US" sz="2400" dirty="0"/>
              <a:t>strategic goals have been established, managers usually attempt to assess both their organization and its environment.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SW</a:t>
            </a:r>
            <a:r>
              <a:rPr lang="en-US" sz="2400" b="1" dirty="0">
                <a:solidFill>
                  <a:srgbClr val="FF0000"/>
                </a:solidFill>
              </a:rPr>
              <a:t>OT</a:t>
            </a:r>
            <a:r>
              <a:rPr lang="en-US" sz="2400" dirty="0"/>
              <a:t> is a common framework for this assessment. </a:t>
            </a:r>
          </a:p>
          <a:p>
            <a:r>
              <a:rPr lang="en-US" sz="2400" dirty="0"/>
              <a:t>This process involves assessing organizational </a:t>
            </a:r>
            <a:r>
              <a:rPr lang="en-US" sz="2400" b="1" u="sng" dirty="0">
                <a:solidFill>
                  <a:srgbClr val="00B050"/>
                </a:solidFill>
              </a:rPr>
              <a:t>S</a:t>
            </a:r>
            <a:r>
              <a:rPr lang="en-US" sz="2400" u="sng" dirty="0"/>
              <a:t>trengths</a:t>
            </a:r>
            <a:r>
              <a:rPr lang="en-US" sz="2400" dirty="0"/>
              <a:t> and </a:t>
            </a:r>
            <a:r>
              <a:rPr lang="en-US" sz="2400" b="1" u="sng" dirty="0">
                <a:solidFill>
                  <a:srgbClr val="00B050"/>
                </a:solidFill>
              </a:rPr>
              <a:t>W</a:t>
            </a:r>
            <a:r>
              <a:rPr lang="en-US" sz="2400" u="sng" dirty="0"/>
              <a:t>eaknesses</a:t>
            </a:r>
            <a:r>
              <a:rPr lang="en-US" sz="2400" dirty="0"/>
              <a:t> and environmental </a:t>
            </a:r>
            <a:r>
              <a:rPr lang="en-US" sz="2400" b="1" u="sng" dirty="0">
                <a:solidFill>
                  <a:srgbClr val="FF0000"/>
                </a:solidFill>
              </a:rPr>
              <a:t>O</a:t>
            </a:r>
            <a:r>
              <a:rPr lang="en-US" sz="2400" u="sng" dirty="0"/>
              <a:t>pportunities</a:t>
            </a:r>
            <a:r>
              <a:rPr lang="en-US" sz="2400" dirty="0"/>
              <a:t> and </a:t>
            </a:r>
            <a:r>
              <a:rPr lang="en-US" sz="2400" b="1" u="sng" dirty="0">
                <a:solidFill>
                  <a:srgbClr val="FF0000"/>
                </a:solidFill>
              </a:rPr>
              <a:t>T</a:t>
            </a:r>
            <a:r>
              <a:rPr lang="en-US" sz="2400" u="sng" dirty="0"/>
              <a:t>hreats</a:t>
            </a:r>
            <a:r>
              <a:rPr lang="en-US" sz="2400" dirty="0"/>
              <a:t>. </a:t>
            </a:r>
          </a:p>
          <a:p>
            <a:r>
              <a:rPr lang="en-US" sz="2400" dirty="0"/>
              <a:t>In formulating strategy, managers attempt to capitalize on organizational strengths and take advantage of environmental opportunities. </a:t>
            </a:r>
            <a:endParaRPr lang="en-US" sz="2400" dirty="0" smtClean="0"/>
          </a:p>
          <a:p>
            <a:r>
              <a:rPr lang="en-US" sz="2400" dirty="0" smtClean="0"/>
              <a:t>During </a:t>
            </a:r>
            <a:r>
              <a:rPr lang="en-US" sz="2400" dirty="0"/>
              <a:t>this same process, they may seek ways to overcome or offset organizational weaknesses and avoid or counter environmental threats</a:t>
            </a:r>
            <a:r>
              <a:rPr lang="en-US" sz="2400" dirty="0" smtClean="0"/>
              <a:t>.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398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spcBef>
                <a:spcPts val="1000"/>
              </a:spcBef>
            </a:pPr>
            <a:r>
              <a:rPr lang="en-US" sz="2400" b="1" dirty="0">
                <a:solidFill>
                  <a:srgbClr val="FF0000"/>
                </a:solidFill>
                <a:latin typeface="Calibri" panose="020F0502020204030204"/>
              </a:rPr>
              <a:t>Step 3: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Matching the Organization and Its </a:t>
            </a:r>
            <a:r>
              <a:rPr lang="en-US" sz="2400" i="1" dirty="0" smtClean="0">
                <a:solidFill>
                  <a:prstClr val="black"/>
                </a:solidFill>
                <a:latin typeface="Calibri" panose="020F0502020204030204"/>
              </a:rPr>
              <a:t>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The final step in </a:t>
            </a:r>
            <a:r>
              <a:rPr lang="en-US" dirty="0" smtClean="0"/>
              <a:t>strategy formulation </a:t>
            </a:r>
            <a:r>
              <a:rPr lang="en-US" dirty="0"/>
              <a:t>is </a:t>
            </a:r>
            <a:r>
              <a:rPr lang="en-US" b="1" u="sng" dirty="0"/>
              <a:t>matching</a:t>
            </a:r>
            <a:r>
              <a:rPr lang="en-US" dirty="0"/>
              <a:t> environmental </a:t>
            </a:r>
            <a:r>
              <a:rPr lang="en-US" b="1" dirty="0" smtClean="0">
                <a:solidFill>
                  <a:srgbClr val="FF0000"/>
                </a:solidFill>
              </a:rPr>
              <a:t>T</a:t>
            </a:r>
            <a:r>
              <a:rPr lang="en-US" dirty="0" smtClean="0"/>
              <a:t>hreats </a:t>
            </a:r>
            <a:r>
              <a:rPr lang="en-US" dirty="0"/>
              <a:t>and 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dirty="0" smtClean="0"/>
              <a:t>pportunities </a:t>
            </a:r>
            <a:r>
              <a:rPr lang="en-US" b="1" u="sng" dirty="0" smtClean="0"/>
              <a:t>against</a:t>
            </a:r>
            <a:r>
              <a:rPr lang="en-US" dirty="0" smtClean="0"/>
              <a:t> corporate </a:t>
            </a:r>
            <a:r>
              <a:rPr lang="en-US" b="1" dirty="0">
                <a:solidFill>
                  <a:srgbClr val="00B050"/>
                </a:solidFill>
              </a:rPr>
              <a:t>S</a:t>
            </a:r>
            <a:r>
              <a:rPr lang="en-US" dirty="0" smtClean="0"/>
              <a:t>trengths </a:t>
            </a:r>
            <a:r>
              <a:rPr lang="en-US" dirty="0"/>
              <a:t>and </a:t>
            </a:r>
            <a:r>
              <a:rPr lang="en-US" b="1" dirty="0" smtClean="0">
                <a:solidFill>
                  <a:srgbClr val="00B050"/>
                </a:solidFill>
              </a:rPr>
              <a:t>W</a:t>
            </a:r>
            <a:r>
              <a:rPr lang="en-US" dirty="0" smtClean="0"/>
              <a:t>eaknesses.</a:t>
            </a:r>
          </a:p>
          <a:p>
            <a:pPr algn="just"/>
            <a:r>
              <a:rPr lang="en-US" dirty="0" smtClean="0"/>
              <a:t>This matching process </a:t>
            </a:r>
            <a:r>
              <a:rPr lang="en-US" u="sng" dirty="0" smtClean="0"/>
              <a:t>involves</a:t>
            </a:r>
            <a:r>
              <a:rPr lang="en-US" dirty="0" smtClean="0"/>
              <a:t>: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firm should attempt to </a:t>
            </a:r>
            <a:r>
              <a:rPr lang="en-US" dirty="0" smtClean="0"/>
              <a:t>increase its Strengths </a:t>
            </a:r>
            <a:r>
              <a:rPr lang="en-US" dirty="0"/>
              <a:t>so as to capitalize on opportunities and counteract </a:t>
            </a:r>
            <a:r>
              <a:rPr lang="en-US" dirty="0" smtClean="0"/>
              <a:t>threats. </a:t>
            </a:r>
          </a:p>
          <a:p>
            <a:pPr lvl="1"/>
            <a:r>
              <a:rPr lang="en-US" dirty="0" smtClean="0"/>
              <a:t>A firm should attempt </a:t>
            </a:r>
            <a:r>
              <a:rPr lang="en-US" dirty="0"/>
              <a:t>to shield its weaknesses, or at least not allow </a:t>
            </a:r>
            <a:r>
              <a:rPr lang="en-US" dirty="0" smtClean="0"/>
              <a:t>them to </a:t>
            </a:r>
            <a:r>
              <a:rPr lang="en-US" dirty="0"/>
              <a:t>derail other </a:t>
            </a:r>
            <a:r>
              <a:rPr lang="en-US" dirty="0" smtClean="0"/>
              <a:t>activities.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50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A Hierarchy of Plans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final step in formulating strategy is </a:t>
            </a:r>
            <a:r>
              <a:rPr lang="en-US" u="sng" dirty="0"/>
              <a:t>translating</a:t>
            </a:r>
            <a:r>
              <a:rPr lang="en-US" dirty="0"/>
              <a:t> the </a:t>
            </a:r>
            <a:r>
              <a:rPr lang="en-US" b="1" dirty="0"/>
              <a:t>strategy</a:t>
            </a:r>
            <a:r>
              <a:rPr lang="en-US" dirty="0"/>
              <a:t> into more </a:t>
            </a:r>
            <a:r>
              <a:rPr lang="en-US" b="1" dirty="0" smtClean="0"/>
              <a:t>operational language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process generally involves the creation of </a:t>
            </a:r>
            <a:r>
              <a:rPr lang="en-US" u="sng" dirty="0"/>
              <a:t>actual plans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Plans</a:t>
            </a:r>
            <a:r>
              <a:rPr lang="en-US" dirty="0"/>
              <a:t> </a:t>
            </a:r>
            <a:r>
              <a:rPr lang="en-US" dirty="0" smtClean="0"/>
              <a:t>can </a:t>
            </a:r>
            <a:r>
              <a:rPr lang="en-US" dirty="0"/>
              <a:t>be viewed on </a:t>
            </a:r>
            <a:r>
              <a:rPr lang="en-US" u="sng" dirty="0"/>
              <a:t>three levels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Strategic </a:t>
            </a:r>
          </a:p>
          <a:p>
            <a:pPr lvl="2"/>
            <a:r>
              <a:rPr lang="en-US" dirty="0"/>
              <a:t>R</a:t>
            </a:r>
            <a:r>
              <a:rPr lang="en-US" dirty="0" smtClean="0"/>
              <a:t>eflect </a:t>
            </a:r>
            <a:r>
              <a:rPr lang="en-US" dirty="0"/>
              <a:t>decisions about resource allocations, company </a:t>
            </a:r>
            <a:r>
              <a:rPr lang="en-US" dirty="0" smtClean="0"/>
              <a:t>priorities, and </a:t>
            </a:r>
            <a:r>
              <a:rPr lang="en-US" dirty="0"/>
              <a:t>the steps needed to meet strategic goals. </a:t>
            </a:r>
            <a:endParaRPr lang="en-US" dirty="0" smtClean="0"/>
          </a:p>
          <a:p>
            <a:pPr lvl="2"/>
            <a:r>
              <a:rPr lang="en-US" dirty="0" smtClean="0"/>
              <a:t>They </a:t>
            </a:r>
            <a:r>
              <a:rPr lang="en-US" dirty="0"/>
              <a:t>are usually created by the </a:t>
            </a:r>
            <a:r>
              <a:rPr lang="en-US" dirty="0" smtClean="0"/>
              <a:t>firm’s top </a:t>
            </a:r>
            <a:r>
              <a:rPr lang="en-US" dirty="0"/>
              <a:t>management team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Tactical </a:t>
            </a:r>
          </a:p>
          <a:p>
            <a:pPr lvl="2"/>
            <a:r>
              <a:rPr lang="en-US" dirty="0"/>
              <a:t>A</a:t>
            </a:r>
            <a:r>
              <a:rPr lang="en-US" dirty="0" smtClean="0"/>
              <a:t>fter </a:t>
            </a:r>
            <a:r>
              <a:rPr lang="en-US" dirty="0"/>
              <a:t>a strategic plan has been created, </a:t>
            </a:r>
            <a:r>
              <a:rPr lang="en-US" dirty="0" smtClean="0"/>
              <a:t>managers then </a:t>
            </a:r>
            <a:r>
              <a:rPr lang="en-US" dirty="0"/>
              <a:t>develop shorter-term plans to guide decisions so they are consistent </a:t>
            </a:r>
            <a:r>
              <a:rPr lang="en-US" dirty="0" smtClean="0"/>
              <a:t>with the </a:t>
            </a:r>
            <a:r>
              <a:rPr lang="en-US" dirty="0"/>
              <a:t>strategic plan. </a:t>
            </a:r>
            <a:endParaRPr lang="en-US" dirty="0" smtClean="0"/>
          </a:p>
          <a:p>
            <a:pPr lvl="2"/>
            <a:r>
              <a:rPr lang="en-US" dirty="0" smtClean="0"/>
              <a:t>They </a:t>
            </a:r>
            <a:r>
              <a:rPr lang="en-US" dirty="0"/>
              <a:t>typically involve upper and middle management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Operational</a:t>
            </a:r>
          </a:p>
          <a:p>
            <a:pPr lvl="2"/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dirty="0"/>
              <a:t>W</a:t>
            </a:r>
            <a:r>
              <a:rPr lang="en-US" dirty="0" smtClean="0"/>
              <a:t>hich </a:t>
            </a:r>
            <a:r>
              <a:rPr lang="en-US" dirty="0"/>
              <a:t>are developed by mid-level and lower-level </a:t>
            </a:r>
            <a:r>
              <a:rPr lang="en-US" dirty="0" smtClean="0"/>
              <a:t>managers, 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et </a:t>
            </a:r>
            <a:r>
              <a:rPr lang="en-US" dirty="0"/>
              <a:t>short-term targets for daily, weekly, or monthly </a:t>
            </a:r>
            <a:r>
              <a:rPr lang="en-US" dirty="0" smtClean="0"/>
              <a:t>performance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265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Contingency Planning and </a:t>
            </a:r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Crisis Management</a:t>
            </a:r>
            <a:endParaRPr lang="en-US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148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Because business environments are often </a:t>
            </a:r>
            <a:r>
              <a:rPr lang="en-US" b="1" dirty="0"/>
              <a:t>difficult to predict</a:t>
            </a:r>
            <a:r>
              <a:rPr lang="en-US" dirty="0"/>
              <a:t> and because the </a:t>
            </a:r>
            <a:r>
              <a:rPr lang="en-US" dirty="0" smtClean="0"/>
              <a:t>unexpected can </a:t>
            </a:r>
            <a:r>
              <a:rPr lang="en-US" dirty="0"/>
              <a:t>create major problems, most managers recognize that even the </a:t>
            </a:r>
            <a:r>
              <a:rPr lang="en-US" dirty="0" smtClean="0"/>
              <a:t>best plans </a:t>
            </a:r>
            <a:r>
              <a:rPr lang="en-US" dirty="0"/>
              <a:t>sometimes simply do not work out</a:t>
            </a:r>
            <a:r>
              <a:rPr lang="en-US" dirty="0" smtClean="0"/>
              <a:t>.</a:t>
            </a:r>
          </a:p>
          <a:p>
            <a:r>
              <a:rPr lang="en-US" dirty="0"/>
              <a:t>Two common methods of dealing with the unknown and unforeseen are </a:t>
            </a:r>
            <a:endParaRPr lang="en-US" dirty="0" smtClean="0"/>
          </a:p>
          <a:p>
            <a:pPr marL="914400" lvl="1" indent="-457200">
              <a:buFont typeface="+mj-lt"/>
              <a:buAutoNum type="alphaLcPeriod"/>
            </a:pP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</a:rPr>
              <a:t>contingency planning.</a:t>
            </a:r>
            <a:endParaRPr lang="en-US" dirty="0" smtClean="0"/>
          </a:p>
          <a:p>
            <a:pPr marL="914400" lvl="1" indent="-457200">
              <a:buFont typeface="+mj-lt"/>
              <a:buAutoNum type="alphaLcPeriod"/>
            </a:pP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</a:rPr>
              <a:t>crisis </a:t>
            </a:r>
            <a:r>
              <a:rPr lang="en-US" b="1" i="1" dirty="0">
                <a:solidFill>
                  <a:schemeClr val="accent2">
                    <a:lumMod val="75000"/>
                  </a:schemeClr>
                </a:solidFill>
              </a:rPr>
              <a:t>management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 Need for Contingency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P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lanning and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rises Management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242402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a. Contingency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Contingency planning seeks to identify </a:t>
            </a:r>
            <a:r>
              <a:rPr lang="en-US" b="1" dirty="0"/>
              <a:t>in advance</a:t>
            </a:r>
            <a:r>
              <a:rPr lang="en-US" dirty="0"/>
              <a:t> important aspects of a business or </a:t>
            </a:r>
            <a:r>
              <a:rPr lang="en-US" dirty="0" smtClean="0"/>
              <a:t>its market </a:t>
            </a:r>
            <a:r>
              <a:rPr lang="en-US" dirty="0"/>
              <a:t>that might change.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also identifies the ways in which a company will </a:t>
            </a:r>
            <a:r>
              <a:rPr lang="en-US" dirty="0" smtClean="0"/>
              <a:t>respond to these changes.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211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b. Crisis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anagement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 </a:t>
            </a:r>
            <a:r>
              <a:rPr lang="en-US" b="1" dirty="0" smtClean="0"/>
              <a:t>crisis: </a:t>
            </a:r>
            <a:r>
              <a:rPr lang="en-US" dirty="0"/>
              <a:t>is an unexpected emergency requiring immediate response. </a:t>
            </a:r>
            <a:endParaRPr lang="en-US" dirty="0" smtClean="0"/>
          </a:p>
          <a:p>
            <a:r>
              <a:rPr lang="en-US" b="1" dirty="0" smtClean="0"/>
              <a:t>Crisis Management: </a:t>
            </a:r>
            <a:r>
              <a:rPr lang="en-US" dirty="0" smtClean="0"/>
              <a:t>involves </a:t>
            </a:r>
            <a:r>
              <a:rPr lang="en-US" dirty="0"/>
              <a:t>an organization’s methods for dealing with emergencies. </a:t>
            </a:r>
            <a:endParaRPr lang="en-US" dirty="0" smtClean="0"/>
          </a:p>
          <a:p>
            <a:r>
              <a:rPr lang="en-US" i="1" dirty="0" smtClean="0">
                <a:solidFill>
                  <a:srgbClr val="7030A0"/>
                </a:solidFill>
              </a:rPr>
              <a:t>Seeing </a:t>
            </a:r>
            <a:r>
              <a:rPr lang="en-US" i="1" dirty="0">
                <a:solidFill>
                  <a:srgbClr val="7030A0"/>
                </a:solidFill>
              </a:rPr>
              <a:t>the </a:t>
            </a:r>
            <a:r>
              <a:rPr lang="en-US" i="1" dirty="0" smtClean="0">
                <a:solidFill>
                  <a:srgbClr val="7030A0"/>
                </a:solidFill>
              </a:rPr>
              <a:t>consequences of </a:t>
            </a:r>
            <a:r>
              <a:rPr lang="en-US" i="1" dirty="0">
                <a:solidFill>
                  <a:srgbClr val="7030A0"/>
                </a:solidFill>
              </a:rPr>
              <a:t>poor crisis management after the terrorist attacks of September 11, 2001, </a:t>
            </a:r>
            <a:r>
              <a:rPr lang="en-US" i="1" dirty="0" smtClean="0">
                <a:solidFill>
                  <a:srgbClr val="7030A0"/>
                </a:solidFill>
              </a:rPr>
              <a:t>and the </a:t>
            </a:r>
            <a:r>
              <a:rPr lang="en-US" i="1" dirty="0">
                <a:solidFill>
                  <a:srgbClr val="7030A0"/>
                </a:solidFill>
              </a:rPr>
              <a:t>hurricanes that hit the Gulf Coast in 2005, many firms today are working to </a:t>
            </a:r>
            <a:r>
              <a:rPr lang="en-US" i="1" dirty="0" smtClean="0">
                <a:solidFill>
                  <a:srgbClr val="7030A0"/>
                </a:solidFill>
              </a:rPr>
              <a:t>create new </a:t>
            </a:r>
            <a:r>
              <a:rPr lang="en-US" i="1" dirty="0">
                <a:solidFill>
                  <a:srgbClr val="7030A0"/>
                </a:solidFill>
              </a:rPr>
              <a:t>and better crisis management plans and procedures.</a:t>
            </a:r>
            <a:endParaRPr lang="en-US" i="1" dirty="0">
              <a:solidFill>
                <a:srgbClr val="7030A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145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Management and the </a:t>
            </a:r>
            <a:r>
              <a:rPr lang="en-US" dirty="0" smtClean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Corporate Culture</a:t>
            </a:r>
            <a:endParaRPr lang="en-US" dirty="0">
              <a:solidFill>
                <a:srgbClr val="00206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8602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Corporate Culture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Just as every individual has a unique personality, every </a:t>
            </a:r>
            <a:r>
              <a:rPr lang="en-US" dirty="0" smtClean="0"/>
              <a:t>company has </a:t>
            </a:r>
            <a:r>
              <a:rPr lang="en-US" dirty="0"/>
              <a:t>a unique </a:t>
            </a:r>
            <a:r>
              <a:rPr lang="en-US" dirty="0" smtClean="0"/>
              <a:t>identity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b="1" dirty="0"/>
              <a:t>A</a:t>
            </a:r>
            <a:r>
              <a:rPr lang="en-US" b="1" dirty="0" smtClean="0"/>
              <a:t> </a:t>
            </a:r>
            <a:r>
              <a:rPr lang="en-US" b="1" dirty="0"/>
              <a:t>corporate culture: </a:t>
            </a:r>
            <a:r>
              <a:rPr lang="en-US" dirty="0"/>
              <a:t>the shared experiences, stories, </a:t>
            </a:r>
            <a:r>
              <a:rPr lang="en-US" dirty="0" smtClean="0"/>
              <a:t>beliefs, and </a:t>
            </a:r>
            <a:r>
              <a:rPr lang="en-US" dirty="0"/>
              <a:t>norms that characterize an organization.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culture helps define the work </a:t>
            </a:r>
            <a:r>
              <a:rPr lang="en-US" dirty="0" smtClean="0"/>
              <a:t>and business </a:t>
            </a:r>
            <a:r>
              <a:rPr lang="en-US" dirty="0"/>
              <a:t>climate that exists in an organization</a:t>
            </a:r>
            <a:r>
              <a:rPr lang="en-US" dirty="0" smtClean="0"/>
              <a:t>.</a:t>
            </a:r>
          </a:p>
          <a:p>
            <a:r>
              <a:rPr lang="en-US" dirty="0"/>
              <a:t>A strong corporate culture serves several purposes.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/>
              <a:t>directs </a:t>
            </a:r>
            <a:r>
              <a:rPr lang="en-US" dirty="0" smtClean="0"/>
              <a:t>employees’ efforts </a:t>
            </a:r>
            <a:r>
              <a:rPr lang="en-US" dirty="0"/>
              <a:t>and helps everyone work toward the same goals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corporate culture helps newcomers learn accepted behaviors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Some cultures, for </a:t>
            </a:r>
            <a:r>
              <a:rPr lang="en-US" dirty="0" smtClean="0"/>
              <a:t>example, stress </a:t>
            </a:r>
            <a:r>
              <a:rPr lang="en-US" dirty="0"/>
              <a:t>financial success to the extreme, whereas others focus more on quality of life.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1243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Sources of Corporate Culture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Emanates from the days of the founder.</a:t>
            </a:r>
          </a:p>
          <a:p>
            <a:r>
              <a:rPr lang="en-US" dirty="0"/>
              <a:t>F</a:t>
            </a:r>
            <a:r>
              <a:rPr lang="en-US" dirty="0" smtClean="0"/>
              <a:t>orged over </a:t>
            </a:r>
            <a:r>
              <a:rPr lang="en-US" dirty="0"/>
              <a:t>a long period of time by a </a:t>
            </a:r>
            <a:r>
              <a:rPr lang="en-US" dirty="0" smtClean="0"/>
              <a:t>constant and </a:t>
            </a:r>
            <a:r>
              <a:rPr lang="en-US" dirty="0"/>
              <a:t>focused business </a:t>
            </a:r>
            <a:r>
              <a:rPr lang="en-US" dirty="0" smtClean="0"/>
              <a:t>strategy.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Google has a sort of “work hard, play </a:t>
            </a:r>
            <a:r>
              <a:rPr lang="en-US" dirty="0" smtClean="0">
                <a:solidFill>
                  <a:srgbClr val="7030A0"/>
                </a:solidFill>
              </a:rPr>
              <a:t>hard” culture </a:t>
            </a:r>
            <a:r>
              <a:rPr lang="en-US" dirty="0">
                <a:solidFill>
                  <a:srgbClr val="7030A0"/>
                </a:solidFill>
              </a:rPr>
              <a:t>stemming from its constant </a:t>
            </a:r>
            <a:r>
              <a:rPr lang="en-US" dirty="0" smtClean="0">
                <a:solidFill>
                  <a:srgbClr val="7030A0"/>
                </a:solidFill>
              </a:rPr>
              <a:t>emphasis on </a:t>
            </a:r>
            <a:r>
              <a:rPr lang="en-US" dirty="0">
                <a:solidFill>
                  <a:srgbClr val="7030A0"/>
                </a:solidFill>
              </a:rPr>
              <a:t>innovation and growth coupled </a:t>
            </a:r>
            <a:r>
              <a:rPr lang="en-US" dirty="0" smtClean="0">
                <a:solidFill>
                  <a:srgbClr val="7030A0"/>
                </a:solidFill>
              </a:rPr>
              <a:t>with Lavish benefits </a:t>
            </a:r>
            <a:r>
              <a:rPr lang="en-US" dirty="0">
                <a:solidFill>
                  <a:srgbClr val="7030A0"/>
                </a:solidFill>
              </a:rPr>
              <a:t>and high pay.</a:t>
            </a:r>
            <a:endParaRPr lang="en-US" dirty="0" smtClean="0">
              <a:solidFill>
                <a:srgbClr val="7030A0"/>
              </a:solidFill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31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 Management 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corporations depend on effective management; the principles of management apply to all kinds of organizations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577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Communicating the 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Culture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Corporate culture influences management philosophy, style, and behavior.</a:t>
            </a:r>
          </a:p>
          <a:p>
            <a:r>
              <a:rPr lang="en-US" dirty="0"/>
              <a:t>Managers, therefore, must carefully consider the kind of culture they want for </a:t>
            </a:r>
            <a:r>
              <a:rPr lang="en-US" dirty="0" smtClean="0"/>
              <a:t>their organizations </a:t>
            </a:r>
            <a:r>
              <a:rPr lang="en-US" dirty="0"/>
              <a:t>and then work to nourish that culture by communicating with </a:t>
            </a:r>
            <a:r>
              <a:rPr lang="en-US" dirty="0" smtClean="0"/>
              <a:t>everyone who </a:t>
            </a:r>
            <a:r>
              <a:rPr lang="en-US" dirty="0"/>
              <a:t>works there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To effectively communicate the corporate culture: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dirty="0"/>
              <a:t>M</a:t>
            </a:r>
            <a:r>
              <a:rPr lang="en-US" dirty="0" smtClean="0"/>
              <a:t>anagers </a:t>
            </a:r>
            <a:r>
              <a:rPr lang="en-US" dirty="0"/>
              <a:t>themselves must have a clear understanding of the </a:t>
            </a:r>
            <a:r>
              <a:rPr lang="en-US" dirty="0" smtClean="0"/>
              <a:t>culture. 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dirty="0" smtClean="0"/>
              <a:t>Managers must </a:t>
            </a:r>
            <a:r>
              <a:rPr lang="en-US" dirty="0"/>
              <a:t>transmit the culture to others in the </a:t>
            </a:r>
            <a:r>
              <a:rPr lang="en-US" dirty="0" smtClean="0"/>
              <a:t>organization. </a:t>
            </a:r>
            <a:r>
              <a:rPr lang="en-US" b="1" dirty="0" smtClean="0">
                <a:solidFill>
                  <a:srgbClr val="7030A0"/>
                </a:solidFill>
              </a:rPr>
              <a:t>How?</a:t>
            </a:r>
          </a:p>
          <a:p>
            <a:pPr marL="971550" lvl="1" indent="-514350">
              <a:buFont typeface="+mj-lt"/>
              <a:buAutoNum type="romanUcPeriod"/>
            </a:pPr>
            <a:r>
              <a:rPr lang="en-US" dirty="0"/>
              <a:t>M</a:t>
            </a:r>
            <a:r>
              <a:rPr lang="en-US" dirty="0" smtClean="0"/>
              <a:t>anagers </a:t>
            </a:r>
            <a:r>
              <a:rPr lang="en-US" dirty="0"/>
              <a:t>can maintain the culture by </a:t>
            </a:r>
            <a:r>
              <a:rPr lang="en-US" dirty="0" smtClean="0"/>
              <a:t>rewarding and </a:t>
            </a:r>
            <a:r>
              <a:rPr lang="en-US" dirty="0"/>
              <a:t>promoting those who understand it and work toward maintaining it.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76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The Management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608"/>
            <a:ext cx="10515600" cy="4719355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b="1" dirty="0" smtClean="0"/>
              <a:t>Management: </a:t>
            </a:r>
            <a:r>
              <a:rPr lang="en-US" dirty="0" smtClean="0"/>
              <a:t>is the process of planning, organizing, leading, and controlling an organization’s resources to achieve its goals. </a:t>
            </a:r>
            <a:r>
              <a:rPr lang="en-US" b="1" u="sng" dirty="0" smtClean="0"/>
              <a:t>Management Functions </a:t>
            </a:r>
            <a:r>
              <a:rPr lang="en-US" dirty="0" smtClean="0"/>
              <a:t>includes: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Planning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r>
              <a:rPr lang="en-US" dirty="0"/>
              <a:t>Determining what the organization needs to do and how best to get it done requires planning. </a:t>
            </a:r>
            <a:endParaRPr lang="en-US" dirty="0" smtClean="0"/>
          </a:p>
          <a:p>
            <a:r>
              <a:rPr lang="en-US" dirty="0" smtClean="0"/>
              <a:t>Planning has three main components:</a:t>
            </a:r>
          </a:p>
          <a:p>
            <a:pPr lvl="1"/>
            <a:r>
              <a:rPr lang="en-US" dirty="0" smtClean="0"/>
              <a:t>It begins with determining </a:t>
            </a:r>
            <a:r>
              <a:rPr lang="en-US" dirty="0"/>
              <a:t>the firm’s </a:t>
            </a:r>
            <a:r>
              <a:rPr lang="en-US" dirty="0" smtClean="0"/>
              <a:t>goals. </a:t>
            </a:r>
          </a:p>
          <a:p>
            <a:pPr lvl="1"/>
            <a:r>
              <a:rPr lang="en-US" dirty="0" smtClean="0"/>
              <a:t>followed </a:t>
            </a:r>
            <a:r>
              <a:rPr lang="en-US" dirty="0"/>
              <a:t>by develop­ment of a comprehensive strategy for achieving those </a:t>
            </a:r>
            <a:r>
              <a:rPr lang="en-US" dirty="0" smtClean="0"/>
              <a:t>goals. </a:t>
            </a:r>
          </a:p>
          <a:p>
            <a:pPr lvl="1"/>
            <a:r>
              <a:rPr lang="en-US" dirty="0" smtClean="0"/>
              <a:t>Then, designing </a:t>
            </a:r>
            <a:r>
              <a:rPr lang="en-US" dirty="0"/>
              <a:t>tactical and operational plans for implementing the strategy. 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Organizing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b="1" dirty="0" smtClean="0"/>
              <a:t>Organizing:</a:t>
            </a:r>
            <a:r>
              <a:rPr lang="en-US" dirty="0" smtClean="0"/>
              <a:t> </a:t>
            </a:r>
            <a:r>
              <a:rPr lang="en-US" dirty="0"/>
              <a:t>involves the arranging of a firm’s </a:t>
            </a:r>
            <a:r>
              <a:rPr lang="en-US" dirty="0" smtClean="0"/>
              <a:t>people and resources </a:t>
            </a:r>
            <a:r>
              <a:rPr lang="en-US" dirty="0"/>
              <a:t>into a coherent structure. </a:t>
            </a:r>
            <a:endParaRPr lang="en-US" dirty="0" smtClean="0"/>
          </a:p>
          <a:p>
            <a:r>
              <a:rPr lang="en-US" b="1" i="1" dirty="0" smtClean="0"/>
              <a:t>Organization </a:t>
            </a:r>
            <a:r>
              <a:rPr lang="en-US" b="1" i="1" dirty="0"/>
              <a:t>charts </a:t>
            </a:r>
            <a:r>
              <a:rPr lang="en-US" dirty="0"/>
              <a:t>help everyone understand roles and reporting relationships, key parts of the organizing function.  </a:t>
            </a:r>
          </a:p>
          <a:p>
            <a:r>
              <a:rPr lang="en-US" dirty="0" smtClean="0"/>
              <a:t>Organizational Charts could range from simple one to too complex structures that can’t be simply drawn.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Leading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Leading involves more than simply give orders and demand results.</a:t>
            </a:r>
          </a:p>
          <a:p>
            <a:r>
              <a:rPr lang="en-US" b="1" dirty="0" smtClean="0"/>
              <a:t>Leading: </a:t>
            </a:r>
            <a:r>
              <a:rPr lang="en-US" dirty="0" smtClean="0"/>
              <a:t>is a management process of </a:t>
            </a:r>
            <a:r>
              <a:rPr lang="en-US" b="1" dirty="0" smtClean="0"/>
              <a:t>guiding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b="1" dirty="0" smtClean="0"/>
              <a:t>motivating</a:t>
            </a:r>
            <a:r>
              <a:rPr lang="en-US" dirty="0" smtClean="0"/>
              <a:t> </a:t>
            </a:r>
            <a:r>
              <a:rPr lang="en-US" dirty="0"/>
              <a:t>employees to meet the firm’s objectives.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25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/>
          <a:lstStyle/>
          <a:p>
            <a:pPr marL="0" lvl="0" indent="0">
              <a:buNone/>
            </a:pPr>
            <a:r>
              <a:rPr lang="en-US" sz="1800" b="1" dirty="0">
                <a:solidFill>
                  <a:srgbClr val="0070C0"/>
                </a:solidFill>
              </a:rPr>
              <a:t>Controlling</a:t>
            </a:r>
            <a:endParaRPr lang="en-US" sz="1800" dirty="0">
              <a:solidFill>
                <a:srgbClr val="0070C0"/>
              </a:solidFill>
            </a:endParaRPr>
          </a:p>
          <a:p>
            <a:pPr lvl="0"/>
            <a:r>
              <a:rPr lang="en-US" sz="1800" b="1" dirty="0" smtClean="0"/>
              <a:t>Controlling:</a:t>
            </a:r>
            <a:r>
              <a:rPr lang="en-US" sz="1800" dirty="0" smtClean="0"/>
              <a:t> </a:t>
            </a:r>
            <a:r>
              <a:rPr lang="en-US" sz="1800" dirty="0"/>
              <a:t>is the process of monitoring a firm’s performance to make sure that it is meeting its goals. </a:t>
            </a:r>
          </a:p>
          <a:p>
            <a:pPr lvl="0"/>
            <a:r>
              <a:rPr lang="en-US" sz="1800" dirty="0"/>
              <a:t>Managers pay close attention to </a:t>
            </a:r>
            <a:r>
              <a:rPr lang="en-US" sz="1800" dirty="0" smtClean="0"/>
              <a:t>aspects such as </a:t>
            </a:r>
            <a:r>
              <a:rPr lang="en-US" sz="1800" u="sng" dirty="0" smtClean="0"/>
              <a:t>costs</a:t>
            </a:r>
            <a:r>
              <a:rPr lang="en-US" sz="1800" dirty="0" smtClean="0"/>
              <a:t> </a:t>
            </a:r>
            <a:r>
              <a:rPr lang="en-US" sz="1800" dirty="0"/>
              <a:t>and </a:t>
            </a:r>
            <a:r>
              <a:rPr lang="en-US" sz="1800" u="sng" dirty="0"/>
              <a:t>performance</a:t>
            </a:r>
            <a:r>
              <a:rPr lang="en-US" sz="1800" dirty="0"/>
              <a:t>.</a:t>
            </a:r>
          </a:p>
          <a:p>
            <a:pPr lvl="0"/>
            <a:r>
              <a:rPr lang="en-US" sz="1800" dirty="0"/>
              <a:t>Numerous </a:t>
            </a:r>
            <a:r>
              <a:rPr lang="en-US" sz="1800" b="1" u="sng" dirty="0"/>
              <a:t>performance indicators </a:t>
            </a:r>
            <a:r>
              <a:rPr lang="en-US" sz="1800" dirty="0"/>
              <a:t>are being used according to the manager’s work</a:t>
            </a:r>
          </a:p>
          <a:p>
            <a:pPr lvl="0"/>
            <a:r>
              <a:rPr lang="en-US" sz="1800" dirty="0" smtClean="0"/>
              <a:t>Example Indicators might be (</a:t>
            </a:r>
            <a:r>
              <a:rPr lang="en-US" sz="1800" dirty="0"/>
              <a:t>Baggage handling errors, Number of empty seats, Food quality, etc.)</a:t>
            </a:r>
          </a:p>
          <a:p>
            <a:pPr marL="0" indent="0">
              <a:buNone/>
            </a:pPr>
            <a:r>
              <a:rPr lang="en-US" dirty="0" smtClean="0"/>
              <a:t>The Control process…</a:t>
            </a:r>
          </a:p>
          <a:p>
            <a:pPr marL="0" indent="0">
              <a:buNone/>
            </a:pPr>
            <a:r>
              <a:rPr lang="en-US" sz="1800" dirty="0"/>
              <a:t>As shown in the diagram, the control process </a:t>
            </a:r>
            <a:r>
              <a:rPr lang="en-US" sz="1800" dirty="0" smtClean="0"/>
              <a:t>incudes:</a:t>
            </a:r>
            <a:endParaRPr lang="en-US" sz="1800" dirty="0"/>
          </a:p>
          <a:p>
            <a:r>
              <a:rPr lang="en-US" sz="1800" dirty="0" smtClean="0"/>
              <a:t>Establishing standards.</a:t>
            </a:r>
          </a:p>
          <a:p>
            <a:r>
              <a:rPr lang="en-US" sz="1800" dirty="0" smtClean="0"/>
              <a:t>Measuring actual performance against standards.</a:t>
            </a:r>
          </a:p>
          <a:p>
            <a:r>
              <a:rPr lang="en-US" sz="1800" u="sng" dirty="0" smtClean="0"/>
              <a:t>If the standards are met</a:t>
            </a:r>
            <a:r>
              <a:rPr lang="en-US" sz="1800" dirty="0" smtClean="0"/>
              <a:t>, then the organizations continues along its </a:t>
            </a:r>
          </a:p>
          <a:p>
            <a:pPr marL="0" indent="0">
              <a:buNone/>
            </a:pPr>
            <a:r>
              <a:rPr lang="en-US" sz="1800" dirty="0" smtClean="0"/>
              <a:t>present course</a:t>
            </a:r>
          </a:p>
          <a:p>
            <a:r>
              <a:rPr lang="en-US" sz="1800" u="sng" dirty="0" smtClean="0"/>
              <a:t>If there is a deviation from standards</a:t>
            </a:r>
            <a:r>
              <a:rPr lang="en-US" sz="1800" dirty="0" smtClean="0"/>
              <a:t>, then an adjustment procedure </a:t>
            </a:r>
          </a:p>
          <a:p>
            <a:pPr marL="0" indent="0">
              <a:buNone/>
            </a:pPr>
            <a:r>
              <a:rPr lang="en-US" sz="1800" dirty="0" smtClean="0"/>
              <a:t>Is needed whether in standards or the performance.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Prepared By Mostafa Kamel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433" y="2474793"/>
            <a:ext cx="4044428" cy="37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99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Types of Managers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Although all managers plan, organize, lead, and control, not all managers have the same degree of responsibility.</a:t>
            </a:r>
          </a:p>
          <a:p>
            <a:r>
              <a:rPr lang="en-US" dirty="0" smtClean="0"/>
              <a:t>It is helpful to classify managers according to </a:t>
            </a:r>
            <a:r>
              <a:rPr lang="en-US" b="1" u="sng" dirty="0" smtClean="0"/>
              <a:t>levels</a:t>
            </a:r>
            <a:r>
              <a:rPr lang="en-US" dirty="0" smtClean="0"/>
              <a:t> and </a:t>
            </a:r>
            <a:r>
              <a:rPr lang="en-US" b="1" u="sng" dirty="0" smtClean="0"/>
              <a:t>areas</a:t>
            </a:r>
            <a:r>
              <a:rPr lang="en-US" dirty="0" smtClean="0"/>
              <a:t> of responsibility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09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Levels of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4768"/>
            <a:ext cx="10515600" cy="4692195"/>
          </a:xfrm>
        </p:spPr>
        <p:txBody>
          <a:bodyPr/>
          <a:lstStyle/>
          <a:p>
            <a:r>
              <a:rPr lang="en-US" dirty="0" smtClean="0"/>
              <a:t>The three basic levels of management are shown the below table: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64190"/>
            <a:ext cx="7251826" cy="4407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11081" y="2598345"/>
            <a:ext cx="35670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Power of managers and complexity of their duties increase as they move up the ladder.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number of first line managers is larger than middle managers.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number of middle managers excess the number of top managers.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799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Areas of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4029"/>
            <a:ext cx="10515600" cy="489585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The all preceding three levels of managers can work in a variety of areas. Areas of management includes:</a:t>
            </a:r>
          </a:p>
          <a:p>
            <a:pPr marL="0" indent="0">
              <a:buNone/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sz="2900" b="1" dirty="0">
                <a:solidFill>
                  <a:srgbClr val="7030A0"/>
                </a:solidFill>
              </a:rPr>
              <a:t>Human Resource Managers.</a:t>
            </a:r>
            <a:r>
              <a:rPr lang="en-US" sz="2900" dirty="0">
                <a:solidFill>
                  <a:srgbClr val="7030A0"/>
                </a:solidFill>
              </a:rPr>
              <a:t> </a:t>
            </a:r>
            <a:r>
              <a:rPr lang="en-US" sz="2900" dirty="0"/>
              <a:t>These managers hire and train employees, evaluate performance, and determine compensation. </a:t>
            </a:r>
          </a:p>
          <a:p>
            <a:pPr algn="just">
              <a:lnSpc>
                <a:spcPct val="120000"/>
              </a:lnSpc>
            </a:pPr>
            <a:r>
              <a:rPr lang="en-US" sz="2900" b="1" dirty="0" smtClean="0">
                <a:solidFill>
                  <a:srgbClr val="7030A0"/>
                </a:solidFill>
              </a:rPr>
              <a:t>Operations </a:t>
            </a:r>
            <a:r>
              <a:rPr lang="en-US" sz="2900" b="1" dirty="0">
                <a:solidFill>
                  <a:srgbClr val="7030A0"/>
                </a:solidFill>
              </a:rPr>
              <a:t>Managers.</a:t>
            </a:r>
            <a:r>
              <a:rPr lang="en-US" sz="2900" dirty="0">
                <a:solidFill>
                  <a:srgbClr val="7030A0"/>
                </a:solidFill>
              </a:rPr>
              <a:t> </a:t>
            </a:r>
            <a:r>
              <a:rPr lang="en-US" sz="2900" dirty="0"/>
              <a:t>These managers are responsible for the production system in which a firm produces goods and/or services, inventory and inventory control, and quality control. </a:t>
            </a:r>
          </a:p>
          <a:p>
            <a:pPr algn="just">
              <a:lnSpc>
                <a:spcPct val="120000"/>
              </a:lnSpc>
            </a:pPr>
            <a:r>
              <a:rPr lang="en-US" sz="2900" b="1" dirty="0" smtClean="0">
                <a:solidFill>
                  <a:srgbClr val="7030A0"/>
                </a:solidFill>
              </a:rPr>
              <a:t>Marketing </a:t>
            </a:r>
            <a:r>
              <a:rPr lang="en-US" sz="2900" b="1" dirty="0">
                <a:solidFill>
                  <a:srgbClr val="7030A0"/>
                </a:solidFill>
              </a:rPr>
              <a:t>Managers.</a:t>
            </a:r>
            <a:r>
              <a:rPr lang="en-US" sz="2900" dirty="0">
                <a:solidFill>
                  <a:srgbClr val="7030A0"/>
                </a:solidFill>
              </a:rPr>
              <a:t> </a:t>
            </a:r>
            <a:r>
              <a:rPr lang="en-US" sz="2900" dirty="0"/>
              <a:t>These managers are responsible for the development, pricing, promotion, and distribution of goods and services</a:t>
            </a:r>
            <a:r>
              <a:rPr lang="en-US" sz="2900" dirty="0" smtClean="0"/>
              <a:t>.</a:t>
            </a:r>
            <a:endParaRPr lang="en-US" sz="2900" dirty="0"/>
          </a:p>
          <a:p>
            <a:pPr algn="just">
              <a:lnSpc>
                <a:spcPct val="120000"/>
              </a:lnSpc>
            </a:pPr>
            <a:r>
              <a:rPr lang="en-US" sz="2900" b="1" dirty="0" smtClean="0">
                <a:solidFill>
                  <a:srgbClr val="7030A0"/>
                </a:solidFill>
              </a:rPr>
              <a:t>Information </a:t>
            </a:r>
            <a:r>
              <a:rPr lang="en-US" sz="2900" b="1" dirty="0">
                <a:solidFill>
                  <a:srgbClr val="7030A0"/>
                </a:solidFill>
              </a:rPr>
              <a:t>Managers</a:t>
            </a:r>
            <a:r>
              <a:rPr lang="en-US" sz="2900" dirty="0">
                <a:solidFill>
                  <a:srgbClr val="7030A0"/>
                </a:solidFill>
              </a:rPr>
              <a:t>. </a:t>
            </a:r>
            <a:r>
              <a:rPr lang="en-US" sz="2900" dirty="0"/>
              <a:t>These managers design and implement systems to gather, organize, and distribute information</a:t>
            </a:r>
            <a:r>
              <a:rPr lang="en-US" sz="2900" dirty="0" smtClean="0"/>
              <a:t>.</a:t>
            </a:r>
            <a:endParaRPr lang="en-US" sz="2900" dirty="0"/>
          </a:p>
          <a:p>
            <a:pPr algn="just">
              <a:lnSpc>
                <a:spcPct val="120000"/>
              </a:lnSpc>
            </a:pPr>
            <a:r>
              <a:rPr lang="en-US" sz="2900" b="1" dirty="0" smtClean="0">
                <a:solidFill>
                  <a:srgbClr val="7030A0"/>
                </a:solidFill>
              </a:rPr>
              <a:t>Financial </a:t>
            </a:r>
            <a:r>
              <a:rPr lang="en-US" sz="2900" b="1" dirty="0">
                <a:solidFill>
                  <a:srgbClr val="7030A0"/>
                </a:solidFill>
              </a:rPr>
              <a:t>Managers</a:t>
            </a:r>
            <a:r>
              <a:rPr lang="en-US" sz="2900" dirty="0"/>
              <a:t>. These managers are responsible for the firm’s accounting functions and financial resources</a:t>
            </a:r>
            <a:r>
              <a:rPr lang="en-US" sz="2900" dirty="0" smtClean="0"/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900" dirty="0" smtClean="0"/>
              <a:t>- Other areas of management could include research and development managers, or public relations manager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900" dirty="0" smtClean="0"/>
              <a:t>- Areas of management are limited only by </a:t>
            </a:r>
            <a:r>
              <a:rPr lang="en-US" sz="2900" b="1" u="sng" dirty="0" smtClean="0"/>
              <a:t>the needs of the organizations</a:t>
            </a:r>
            <a:r>
              <a:rPr lang="en-US" sz="2900" dirty="0" smtClean="0"/>
              <a:t>.</a:t>
            </a:r>
            <a:endParaRPr lang="en-US" sz="29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Prepared By Mostafa Kamel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558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2460</Words>
  <Application>Microsoft Office PowerPoint</Application>
  <PresentationFormat>Widescreen</PresentationFormat>
  <Paragraphs>295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Aharoni</vt:lpstr>
      <vt:lpstr>Arial</vt:lpstr>
      <vt:lpstr>Calibri</vt:lpstr>
      <vt:lpstr>Calibri Light</vt:lpstr>
      <vt:lpstr>Wingdings</vt:lpstr>
      <vt:lpstr>Office Theme</vt:lpstr>
      <vt:lpstr>Chapter 5</vt:lpstr>
      <vt:lpstr>Learning Objectives </vt:lpstr>
      <vt:lpstr>Chapter Outline</vt:lpstr>
      <vt:lpstr>The Management Process</vt:lpstr>
      <vt:lpstr>The Management Process</vt:lpstr>
      <vt:lpstr>PowerPoint Presentation</vt:lpstr>
      <vt:lpstr>Types of Managers</vt:lpstr>
      <vt:lpstr>Levels of Management</vt:lpstr>
      <vt:lpstr>Areas of Management</vt:lpstr>
      <vt:lpstr>Basic Management Skills</vt:lpstr>
      <vt:lpstr>Basic Management Skills</vt:lpstr>
      <vt:lpstr>PowerPoint Presentation</vt:lpstr>
      <vt:lpstr>PowerPoint Presentation</vt:lpstr>
      <vt:lpstr>PowerPoint Presentation</vt:lpstr>
      <vt:lpstr>Management Skills for the 21st Century</vt:lpstr>
      <vt:lpstr>Strategic Management: Setting Goals and Formulating Strategy</vt:lpstr>
      <vt:lpstr>Strategic Management (SM)</vt:lpstr>
      <vt:lpstr>Setting Business Goals</vt:lpstr>
      <vt:lpstr>Purposes of Goal Setting</vt:lpstr>
      <vt:lpstr>Kinds of Goals</vt:lpstr>
      <vt:lpstr>Kinds of Goals</vt:lpstr>
      <vt:lpstr>PowerPoint Presentation</vt:lpstr>
      <vt:lpstr>Types of Strategy</vt:lpstr>
      <vt:lpstr>A. Corporate Strategy</vt:lpstr>
      <vt:lpstr>B. Business (or competitive) Strategy</vt:lpstr>
      <vt:lpstr>C. Functional Strategy</vt:lpstr>
      <vt:lpstr>Formulating Strategy</vt:lpstr>
      <vt:lpstr>Steps of Strategy Formulation</vt:lpstr>
      <vt:lpstr>Step 1: Setting Strategic Goals</vt:lpstr>
      <vt:lpstr>Step 2: Analyzing the Organization and the Environment</vt:lpstr>
      <vt:lpstr>Step 3: Matching the Organization and Its Environment</vt:lpstr>
      <vt:lpstr>A Hierarchy of Plans</vt:lpstr>
      <vt:lpstr>Contingency Planning and Crisis Management</vt:lpstr>
      <vt:lpstr>The Need for Contingency Planning and Crises Management</vt:lpstr>
      <vt:lpstr>a. Contingency Planning</vt:lpstr>
      <vt:lpstr>b. Crisis Management</vt:lpstr>
      <vt:lpstr>Management and the Corporate Culture</vt:lpstr>
      <vt:lpstr>Corporate Culture</vt:lpstr>
      <vt:lpstr>Sources of Corporate Culture</vt:lpstr>
      <vt:lpstr>Communicating the Culture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creator>Mostafa Kamel</dc:creator>
  <cp:lastModifiedBy>Mostafa Kamel</cp:lastModifiedBy>
  <cp:revision>66</cp:revision>
  <dcterms:created xsi:type="dcterms:W3CDTF">2013-09-14T21:41:12Z</dcterms:created>
  <dcterms:modified xsi:type="dcterms:W3CDTF">2013-09-28T14:14:01Z</dcterms:modified>
</cp:coreProperties>
</file>