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8C58D5-64DC-402C-9005-A4D484D53A6F}" type="datetimeFigureOut">
              <a:rPr lang="en-US" smtClean="0"/>
              <a:t>05-Oct-13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825C9A-04EE-4E60-9C69-8683B6C7D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391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DBCC6-F97F-463A-9713-15BBDCE7C106}" type="datetime1">
              <a:rPr lang="en-US" smtClean="0"/>
              <a:t>05-Oct-13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660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8F81-CFA8-4CEC-9033-B9D7BB6260BF}" type="datetime1">
              <a:rPr lang="en-US" smtClean="0"/>
              <a:t>05-Oct-13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645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718EA-3146-4143-B0EA-85510588C905}" type="datetime1">
              <a:rPr lang="en-US" smtClean="0"/>
              <a:t>05-Oct-13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992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3CB03-14A2-4C5F-8EBD-F9EAF6865871}" type="datetime1">
              <a:rPr lang="en-US" smtClean="0"/>
              <a:t>05-Oct-13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10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C4FFB-F4A7-4AFE-9FBB-E615F8AE9F5B}" type="datetime1">
              <a:rPr lang="en-US" smtClean="0"/>
              <a:t>05-Oct-13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350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FA0D-C34A-480F-9891-19317E924987}" type="datetime1">
              <a:rPr lang="en-US" smtClean="0"/>
              <a:t>05-Oct-13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232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3B69C-184F-4C94-A1A0-38412F6614EA}" type="datetime1">
              <a:rPr lang="en-US" smtClean="0"/>
              <a:t>05-Oct-13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81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4930B-E12B-4F13-9E5E-A20E7B60CF59}" type="datetime1">
              <a:rPr lang="en-US" smtClean="0"/>
              <a:t>05-Oct-13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085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6E38E-B54A-486D-B35B-2955C9015ACE}" type="datetime1">
              <a:rPr lang="en-US" smtClean="0"/>
              <a:t>05-Oct-13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857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A955-3E7A-431E-AC22-E42DDF5DB0A8}" type="datetime1">
              <a:rPr lang="en-US" smtClean="0"/>
              <a:t>05-Oct-13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778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44B6-5AE0-4235-8987-BC7C209EF6AA}" type="datetime1">
              <a:rPr lang="en-US" smtClean="0"/>
              <a:t>05-Oct-13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305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52A85-DA90-4620-9A56-64F3E9483CBC}" type="datetime1">
              <a:rPr lang="en-US" smtClean="0"/>
              <a:t>05-Oct-13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182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Chapter 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Organizing The Business</a:t>
            </a:r>
            <a:endParaRPr lang="en-US" sz="36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1745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1. </a:t>
            </a:r>
            <a:r>
              <a:rPr lang="en-US" b="1" dirty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Specialization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perform </a:t>
            </a:r>
            <a:r>
              <a:rPr lang="en-US" dirty="0" smtClean="0"/>
              <a:t>one </a:t>
            </a:r>
            <a:r>
              <a:rPr lang="en-US" dirty="0"/>
              <a:t>overall </a:t>
            </a:r>
            <a:r>
              <a:rPr lang="en-US" dirty="0" smtClean="0"/>
              <a:t>job of any organization, </a:t>
            </a:r>
            <a:r>
              <a:rPr lang="en-US" dirty="0"/>
              <a:t>managers actually break it down, or specialize </a:t>
            </a:r>
            <a:r>
              <a:rPr lang="en-US" dirty="0" smtClean="0"/>
              <a:t>it, into </a:t>
            </a:r>
            <a:r>
              <a:rPr lang="en-US" dirty="0"/>
              <a:t>several smaller </a:t>
            </a:r>
            <a:r>
              <a:rPr lang="en-US" dirty="0" smtClean="0"/>
              <a:t>jobs.</a:t>
            </a:r>
          </a:p>
          <a:p>
            <a:r>
              <a:rPr lang="en-US" dirty="0"/>
              <a:t>Job specialization is a natural part of organizational growth</a:t>
            </a:r>
            <a:r>
              <a:rPr lang="en-US" dirty="0" smtClean="0"/>
              <a:t>. </a:t>
            </a:r>
            <a:r>
              <a:rPr lang="en-US" dirty="0" smtClean="0">
                <a:solidFill>
                  <a:srgbClr val="7030A0"/>
                </a:solidFill>
              </a:rPr>
              <a:t>As Organization Grow … </a:t>
            </a:r>
          </a:p>
          <a:p>
            <a:r>
              <a:rPr lang="en-US" dirty="0" smtClean="0"/>
              <a:t>Job specialization has certain advantages</a:t>
            </a:r>
            <a:r>
              <a:rPr lang="en-US" dirty="0"/>
              <a:t>. </a:t>
            </a:r>
            <a:endParaRPr lang="en-US" dirty="0" smtClean="0"/>
          </a:p>
          <a:p>
            <a:pPr lvl="1"/>
            <a:r>
              <a:rPr lang="en-US" dirty="0"/>
              <a:t>S</a:t>
            </a:r>
            <a:r>
              <a:rPr lang="en-US" dirty="0" smtClean="0"/>
              <a:t>pecialized </a:t>
            </a:r>
            <a:r>
              <a:rPr lang="en-US" dirty="0"/>
              <a:t>jobs are learned more </a:t>
            </a:r>
            <a:r>
              <a:rPr lang="en-US" dirty="0" smtClean="0"/>
              <a:t>easily.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an </a:t>
            </a:r>
            <a:r>
              <a:rPr lang="en-US" dirty="0"/>
              <a:t>be </a:t>
            </a:r>
            <a:r>
              <a:rPr lang="en-US" dirty="0" smtClean="0"/>
              <a:t>performed more </a:t>
            </a:r>
            <a:r>
              <a:rPr lang="en-US" dirty="0"/>
              <a:t>efficiently than </a:t>
            </a:r>
            <a:r>
              <a:rPr lang="en-US" dirty="0" smtClean="0"/>
              <a:t>non-specialized jobs. 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asier </a:t>
            </a:r>
            <a:r>
              <a:rPr lang="en-US" dirty="0"/>
              <a:t>to replace </a:t>
            </a:r>
            <a:r>
              <a:rPr lang="en-US" dirty="0" smtClean="0"/>
              <a:t>people who </a:t>
            </a:r>
            <a:r>
              <a:rPr lang="en-US" dirty="0"/>
              <a:t>leave an </a:t>
            </a:r>
            <a:r>
              <a:rPr lang="en-US" dirty="0" smtClean="0"/>
              <a:t>organization.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10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2.Departmentalization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</a:rPr>
              <a:t>Departmentalization: </a:t>
            </a:r>
            <a:r>
              <a:rPr lang="en-US" dirty="0" smtClean="0"/>
              <a:t>Grouping of similar or related jobs into </a:t>
            </a:r>
            <a:r>
              <a:rPr lang="en-US" dirty="0"/>
              <a:t>logical </a:t>
            </a:r>
            <a:r>
              <a:rPr lang="en-US" dirty="0" smtClean="0"/>
              <a:t>units after </a:t>
            </a:r>
            <a:r>
              <a:rPr lang="en-US" dirty="0"/>
              <a:t>jobs are </a:t>
            </a:r>
            <a:r>
              <a:rPr lang="en-US" dirty="0" smtClean="0"/>
              <a:t>specialized. </a:t>
            </a:r>
          </a:p>
          <a:p>
            <a:r>
              <a:rPr lang="en-US" dirty="0" smtClean="0"/>
              <a:t>Benefits of departmentalization:</a:t>
            </a:r>
          </a:p>
          <a:p>
            <a:pPr lvl="1"/>
            <a:r>
              <a:rPr lang="en-US" dirty="0" smtClean="0"/>
              <a:t>Easier Control </a:t>
            </a:r>
            <a:r>
              <a:rPr lang="en-US" dirty="0"/>
              <a:t>and </a:t>
            </a:r>
            <a:r>
              <a:rPr lang="en-US" dirty="0" smtClean="0"/>
              <a:t>coordination. 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op managers can </a:t>
            </a:r>
            <a:r>
              <a:rPr lang="en-US" dirty="0"/>
              <a:t>see more easily how various units are performing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llows </a:t>
            </a:r>
            <a:r>
              <a:rPr lang="en-US" dirty="0"/>
              <a:t>the firm to treat each department as a </a:t>
            </a:r>
            <a:r>
              <a:rPr lang="en-US" b="1" dirty="0"/>
              <a:t>profit center</a:t>
            </a:r>
            <a:r>
              <a:rPr lang="en-US" dirty="0"/>
              <a:t>— </a:t>
            </a:r>
            <a:r>
              <a:rPr lang="en-US" i="1" dirty="0"/>
              <a:t>a separate company unit responsible for its own costs and </a:t>
            </a:r>
            <a:r>
              <a:rPr lang="en-US" i="1" dirty="0" smtClean="0"/>
              <a:t>profits</a:t>
            </a:r>
          </a:p>
          <a:p>
            <a:pPr lvl="1"/>
            <a:endParaRPr lang="en-US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6637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Departmentalization </a:t>
            </a:r>
            <a:r>
              <a:rPr lang="en-US" sz="28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6662"/>
            <a:ext cx="10515600" cy="497121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900" b="1" dirty="0"/>
              <a:t>Types of departmentalization</a:t>
            </a:r>
            <a:r>
              <a:rPr lang="en-US" sz="3900" b="1" dirty="0" smtClean="0"/>
              <a:t>:</a:t>
            </a:r>
          </a:p>
          <a:p>
            <a:pPr marL="0" indent="0">
              <a:buNone/>
            </a:pPr>
            <a:endParaRPr lang="en-US" sz="3900" b="1" dirty="0"/>
          </a:p>
          <a:p>
            <a:pPr marL="0" indent="0">
              <a:buNone/>
            </a:pPr>
            <a:r>
              <a:rPr lang="en-US" sz="3600" b="1" dirty="0">
                <a:solidFill>
                  <a:srgbClr val="7030A0"/>
                </a:solidFill>
              </a:rPr>
              <a:t>1- Product Departmentalization. </a:t>
            </a:r>
            <a:r>
              <a:rPr lang="en-US" sz="2600" dirty="0"/>
              <a:t>Organizations are divided according to the products or services being produced.</a:t>
            </a:r>
            <a:endParaRPr lang="en-US" sz="3600" dirty="0"/>
          </a:p>
          <a:p>
            <a:pPr marL="0" indent="0">
              <a:buNone/>
            </a:pPr>
            <a:r>
              <a:rPr lang="en-US" sz="3600" b="1" dirty="0">
                <a:solidFill>
                  <a:srgbClr val="7030A0"/>
                </a:solidFill>
              </a:rPr>
              <a:t>2- Process Departmentalization. </a:t>
            </a:r>
            <a:r>
              <a:rPr lang="en-US" sz="2600" dirty="0"/>
              <a:t>Organizations are divided according to production processes used to create a good or service.</a:t>
            </a:r>
          </a:p>
          <a:p>
            <a:pPr marL="0" indent="0">
              <a:buNone/>
            </a:pPr>
            <a:r>
              <a:rPr lang="en-US" sz="3600" b="1" dirty="0">
                <a:solidFill>
                  <a:srgbClr val="7030A0"/>
                </a:solidFill>
              </a:rPr>
              <a:t>3- Functional Departmentalization. </a:t>
            </a:r>
            <a:r>
              <a:rPr lang="en-US" sz="2600" dirty="0"/>
              <a:t>Organizations are divided according to a group’s functions or activities. </a:t>
            </a:r>
            <a:endParaRPr lang="en-US" sz="2600" dirty="0" smtClean="0"/>
          </a:p>
          <a:p>
            <a:pPr marL="0" indent="0">
              <a:buNone/>
            </a:pPr>
            <a:r>
              <a:rPr lang="en-US" sz="3600" b="1" dirty="0" smtClean="0">
                <a:solidFill>
                  <a:srgbClr val="7030A0"/>
                </a:solidFill>
              </a:rPr>
              <a:t>4</a:t>
            </a:r>
            <a:r>
              <a:rPr lang="en-US" sz="3600" b="1" dirty="0">
                <a:solidFill>
                  <a:srgbClr val="7030A0"/>
                </a:solidFill>
              </a:rPr>
              <a:t>. Customer Departmentalization. </a:t>
            </a:r>
            <a:r>
              <a:rPr lang="en-US" sz="2400" dirty="0"/>
              <a:t>This grouping of jobs simplifies shopping by providing identifiable store segments.</a:t>
            </a:r>
          </a:p>
          <a:p>
            <a:pPr marL="0" indent="0">
              <a:buNone/>
            </a:pPr>
            <a:r>
              <a:rPr lang="en-US" sz="3600" b="1" dirty="0">
                <a:solidFill>
                  <a:srgbClr val="7030A0"/>
                </a:solidFill>
              </a:rPr>
              <a:t>5. Geographic Departmentalization. </a:t>
            </a:r>
            <a:r>
              <a:rPr lang="en-US" sz="2400" dirty="0"/>
              <a:t>Organizations are divided according to the areas of the country or world that they serve.</a:t>
            </a:r>
            <a:endParaRPr lang="en-US" dirty="0"/>
          </a:p>
          <a:p>
            <a:pPr marL="0" indent="0">
              <a:buNone/>
            </a:pPr>
            <a:r>
              <a:rPr lang="en-US" sz="3600" b="1" dirty="0">
                <a:solidFill>
                  <a:srgbClr val="7030A0"/>
                </a:solidFill>
              </a:rPr>
              <a:t>6. Multiple Forms of Departmentalization. </a:t>
            </a:r>
            <a:endParaRPr lang="en-US" sz="33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422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Departmentalization </a:t>
            </a:r>
            <a:r>
              <a:rPr lang="en-US" sz="2800" b="1" dirty="0">
                <a:latin typeface="Aharoni" panose="02010803020104030203" pitchFamily="2" charset="-79"/>
                <a:cs typeface="Aharoni" panose="02010803020104030203" pitchFamily="2" charset="-79"/>
              </a:rPr>
              <a:t>(Continued)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06389"/>
            <a:ext cx="10515600" cy="418980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3634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3- Establishment of a Decision-Making Hierarchy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third major building block of organizational structure is the establishment of </a:t>
            </a:r>
            <a:r>
              <a:rPr lang="en-US" dirty="0" smtClean="0"/>
              <a:t>a decision-making </a:t>
            </a:r>
            <a:r>
              <a:rPr lang="en-US" dirty="0"/>
              <a:t>hierarchy. </a:t>
            </a:r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is usually done by formalizing reporting relationships</a:t>
            </a:r>
            <a:r>
              <a:rPr lang="en-US" dirty="0" smtClean="0"/>
              <a:t>.</a:t>
            </a:r>
          </a:p>
          <a:p>
            <a:r>
              <a:rPr lang="en-US" dirty="0" smtClean="0"/>
              <a:t>However</a:t>
            </a:r>
            <a:r>
              <a:rPr lang="en-US" dirty="0"/>
              <a:t>, when the focus is on the overall organization, it becomes a question </a:t>
            </a:r>
            <a:r>
              <a:rPr lang="en-US" dirty="0" smtClean="0"/>
              <a:t>of </a:t>
            </a:r>
            <a:r>
              <a:rPr lang="en-US" i="1" dirty="0" smtClean="0"/>
              <a:t>decentralization </a:t>
            </a:r>
            <a:r>
              <a:rPr lang="en-US" dirty="0"/>
              <a:t>versus </a:t>
            </a:r>
            <a:r>
              <a:rPr lang="en-US" i="1" dirty="0"/>
              <a:t>centralization.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147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Establishment </a:t>
            </a:r>
            <a:r>
              <a:rPr lang="en-US" b="1" dirty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of a Decision-Making </a:t>
            </a:r>
            <a:r>
              <a:rPr lang="en-US" b="1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Hierarchy </a:t>
            </a:r>
            <a:r>
              <a:rPr lang="en-US" sz="32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(Continued)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2949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7030A0"/>
                </a:solidFill>
              </a:rPr>
              <a:t>Distributing Authority: </a:t>
            </a:r>
            <a:r>
              <a:rPr lang="en-US" b="1" u="sng" dirty="0" smtClean="0">
                <a:solidFill>
                  <a:srgbClr val="7030A0"/>
                </a:solidFill>
              </a:rPr>
              <a:t>Centralization</a:t>
            </a:r>
            <a:r>
              <a:rPr lang="en-US" b="1" dirty="0" smtClean="0">
                <a:solidFill>
                  <a:srgbClr val="7030A0"/>
                </a:solidFill>
              </a:rPr>
              <a:t> and </a:t>
            </a:r>
            <a:r>
              <a:rPr lang="en-US" b="1" u="sng" dirty="0" smtClean="0">
                <a:solidFill>
                  <a:srgbClr val="7030A0"/>
                </a:solidFill>
              </a:rPr>
              <a:t>Decentralization</a:t>
            </a:r>
          </a:p>
          <a:p>
            <a:r>
              <a:rPr lang="en-US" b="1" dirty="0" smtClean="0"/>
              <a:t>Centralized Organization</a:t>
            </a:r>
          </a:p>
          <a:p>
            <a:pPr lvl="1"/>
            <a:r>
              <a:rPr lang="en-US" b="1" dirty="0" smtClean="0"/>
              <a:t>Centralized </a:t>
            </a:r>
            <a:r>
              <a:rPr lang="en-US" b="1" dirty="0"/>
              <a:t>Organizations </a:t>
            </a:r>
            <a:r>
              <a:rPr lang="en-US" dirty="0"/>
              <a:t>In a centralized organization, most </a:t>
            </a:r>
            <a:r>
              <a:rPr lang="en-US" dirty="0" smtClean="0"/>
              <a:t>decision-making authority </a:t>
            </a:r>
            <a:r>
              <a:rPr lang="en-US" dirty="0"/>
              <a:t>is held by </a:t>
            </a:r>
            <a:r>
              <a:rPr lang="en-US" dirty="0" smtClean="0"/>
              <a:t>upper-level.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b="1" dirty="0" smtClean="0"/>
              <a:t>Centralized</a:t>
            </a:r>
            <a:r>
              <a:rPr lang="en-US" dirty="0" smtClean="0"/>
              <a:t> </a:t>
            </a:r>
            <a:r>
              <a:rPr lang="en-US" dirty="0"/>
              <a:t>authority is </a:t>
            </a:r>
            <a:r>
              <a:rPr lang="en-US" dirty="0" smtClean="0"/>
              <a:t>most commonly </a:t>
            </a:r>
            <a:r>
              <a:rPr lang="en-US" dirty="0"/>
              <a:t>found in companies that face relatively stable and predictable </a:t>
            </a:r>
            <a:r>
              <a:rPr lang="en-US" dirty="0" smtClean="0"/>
              <a:t>environments and </a:t>
            </a:r>
            <a:r>
              <a:rPr lang="en-US" dirty="0"/>
              <a:t>is also typical of small businesses</a:t>
            </a:r>
            <a:r>
              <a:rPr lang="en-US" dirty="0" smtClean="0"/>
              <a:t>.</a:t>
            </a:r>
          </a:p>
          <a:p>
            <a:r>
              <a:rPr lang="en-US" sz="2900" b="1" dirty="0"/>
              <a:t>Decentralized Organizations </a:t>
            </a:r>
          </a:p>
          <a:p>
            <a:pPr lvl="1"/>
            <a:r>
              <a:rPr lang="en-US" dirty="0" smtClean="0"/>
              <a:t>As </a:t>
            </a:r>
            <a:r>
              <a:rPr lang="en-US" dirty="0"/>
              <a:t>a company gets larger, more decisions </a:t>
            </a:r>
            <a:r>
              <a:rPr lang="en-US" dirty="0" smtClean="0"/>
              <a:t>must be </a:t>
            </a:r>
            <a:r>
              <a:rPr lang="en-US" dirty="0"/>
              <a:t>made; thus, the company tends to adopt </a:t>
            </a:r>
            <a:r>
              <a:rPr lang="en-US" sz="2000" b="1" dirty="0"/>
              <a:t>decentralized </a:t>
            </a:r>
            <a:r>
              <a:rPr lang="en-US" sz="2000" b="1" dirty="0" smtClean="0"/>
              <a:t>organization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uch </a:t>
            </a:r>
            <a:r>
              <a:rPr lang="en-US" dirty="0"/>
              <a:t>decision-making authority is </a:t>
            </a:r>
            <a:r>
              <a:rPr lang="en-US" b="1" u="sng" dirty="0"/>
              <a:t>delegated</a:t>
            </a:r>
            <a:r>
              <a:rPr lang="en-US" dirty="0"/>
              <a:t> to levels of management at </a:t>
            </a:r>
            <a:r>
              <a:rPr lang="en-US" dirty="0" smtClean="0"/>
              <a:t>various points </a:t>
            </a:r>
            <a:r>
              <a:rPr lang="en-US" dirty="0"/>
              <a:t>below the top. </a:t>
            </a:r>
            <a:endParaRPr lang="en-US" dirty="0" smtClean="0"/>
          </a:p>
          <a:p>
            <a:pPr lvl="1"/>
            <a:r>
              <a:rPr lang="en-US" dirty="0" smtClean="0"/>
              <a:t>Decentralization </a:t>
            </a:r>
            <a:r>
              <a:rPr lang="en-US" dirty="0"/>
              <a:t>is typical in firms that </a:t>
            </a:r>
            <a:r>
              <a:rPr lang="en-US" u="sng" dirty="0"/>
              <a:t>have </a:t>
            </a:r>
            <a:r>
              <a:rPr lang="en-US" u="sng" dirty="0" smtClean="0"/>
              <a:t>complex and </a:t>
            </a:r>
            <a:r>
              <a:rPr lang="en-US" u="sng" dirty="0"/>
              <a:t>dynamic </a:t>
            </a:r>
            <a:r>
              <a:rPr lang="en-US" dirty="0"/>
              <a:t>environmental conditions. </a:t>
            </a:r>
            <a:endParaRPr lang="en-US" dirty="0" smtClean="0"/>
          </a:p>
          <a:p>
            <a:pPr lvl="1"/>
            <a:r>
              <a:rPr lang="en-US" dirty="0" smtClean="0"/>
              <a:t>It </a:t>
            </a:r>
            <a:r>
              <a:rPr lang="en-US" dirty="0"/>
              <a:t>makes a company </a:t>
            </a:r>
            <a:r>
              <a:rPr lang="en-US" u="sng" dirty="0"/>
              <a:t>more </a:t>
            </a:r>
            <a:r>
              <a:rPr lang="en-US" u="sng" dirty="0" smtClean="0"/>
              <a:t>responsive </a:t>
            </a:r>
            <a:r>
              <a:rPr lang="en-US" dirty="0" smtClean="0"/>
              <a:t>to changes.</a:t>
            </a:r>
          </a:p>
          <a:p>
            <a:pPr lvl="2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3994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Establishment </a:t>
            </a:r>
            <a:r>
              <a:rPr lang="en-US" b="1" dirty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of a Decision-Making Hierarchy </a:t>
            </a:r>
            <a:r>
              <a:rPr lang="en-US" sz="3200" b="1" dirty="0">
                <a:latin typeface="Aharoni" panose="02010803020104030203" pitchFamily="2" charset="-79"/>
                <a:cs typeface="Aharoni" panose="02010803020104030203" pitchFamily="2" charset="-79"/>
              </a:rPr>
              <a:t>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b="1" u="sng" dirty="0">
                <a:solidFill>
                  <a:srgbClr val="7030A0"/>
                </a:solidFill>
              </a:rPr>
              <a:t>Tall</a:t>
            </a:r>
            <a:r>
              <a:rPr lang="en-US" sz="2600" b="1" dirty="0">
                <a:solidFill>
                  <a:srgbClr val="7030A0"/>
                </a:solidFill>
              </a:rPr>
              <a:t> and </a:t>
            </a:r>
            <a:r>
              <a:rPr lang="en-US" sz="2600" b="1" u="sng" dirty="0">
                <a:solidFill>
                  <a:srgbClr val="7030A0"/>
                </a:solidFill>
              </a:rPr>
              <a:t>Flat</a:t>
            </a:r>
            <a:r>
              <a:rPr lang="en-US" sz="2600" b="1" dirty="0">
                <a:solidFill>
                  <a:srgbClr val="7030A0"/>
                </a:solidFill>
              </a:rPr>
              <a:t> </a:t>
            </a:r>
            <a:r>
              <a:rPr lang="en-US" sz="2600" b="1" dirty="0" smtClean="0">
                <a:solidFill>
                  <a:srgbClr val="7030A0"/>
                </a:solidFill>
              </a:rPr>
              <a:t>Organizations</a:t>
            </a:r>
          </a:p>
          <a:p>
            <a:r>
              <a:rPr lang="en-US" sz="2400" b="1" u="sng" dirty="0"/>
              <a:t>Tall organizations </a:t>
            </a:r>
            <a:r>
              <a:rPr lang="en-US" sz="2400" dirty="0"/>
              <a:t>are multi-tiered, characterized by many layers of </a:t>
            </a:r>
            <a:r>
              <a:rPr lang="en-US" sz="2400" dirty="0" smtClean="0"/>
              <a:t>employees. </a:t>
            </a:r>
          </a:p>
          <a:p>
            <a:r>
              <a:rPr lang="en-US" sz="2400" b="1" u="sng" dirty="0" smtClean="0"/>
              <a:t>flat </a:t>
            </a:r>
            <a:r>
              <a:rPr lang="en-US" sz="2400" b="1" u="sng" dirty="0"/>
              <a:t>organizations </a:t>
            </a:r>
            <a:r>
              <a:rPr lang="en-US" sz="2400" dirty="0"/>
              <a:t>have few layers of employees. </a:t>
            </a:r>
            <a:endParaRPr lang="en-US" sz="2400" dirty="0" smtClean="0"/>
          </a:p>
          <a:p>
            <a:endParaRPr lang="en-US" sz="2400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sz="1800" b="1" dirty="0" smtClean="0">
                <a:solidFill>
                  <a:srgbClr val="7030A0"/>
                </a:solidFill>
              </a:rPr>
              <a:t>Which type best suit centralized and decentralized organization??</a:t>
            </a:r>
            <a:endParaRPr lang="en-US" sz="2000" b="1" dirty="0">
              <a:solidFill>
                <a:srgbClr val="7030A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9947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Establishment of a Decision-Making Hierarchy </a:t>
            </a:r>
            <a:r>
              <a:rPr lang="en-US" sz="3200" b="1" dirty="0">
                <a:latin typeface="Aharoni" panose="02010803020104030203" pitchFamily="2" charset="-79"/>
                <a:cs typeface="Aharoni" panose="02010803020104030203" pitchFamily="2" charset="-79"/>
              </a:rPr>
              <a:t>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069594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600" b="1" u="sng" dirty="0">
                <a:solidFill>
                  <a:srgbClr val="7030A0"/>
                </a:solidFill>
              </a:rPr>
              <a:t>Span of </a:t>
            </a:r>
            <a:r>
              <a:rPr lang="en-US" sz="2600" b="1" u="sng" dirty="0" smtClean="0">
                <a:solidFill>
                  <a:srgbClr val="7030A0"/>
                </a:solidFill>
              </a:rPr>
              <a:t>Control</a:t>
            </a:r>
          </a:p>
          <a:p>
            <a:r>
              <a:rPr lang="en-US" sz="2400" dirty="0"/>
              <a:t>S</a:t>
            </a:r>
            <a:r>
              <a:rPr lang="en-US" sz="2400" dirty="0" smtClean="0"/>
              <a:t>pan </a:t>
            </a:r>
            <a:r>
              <a:rPr lang="en-US" sz="2400" dirty="0"/>
              <a:t>of control </a:t>
            </a:r>
            <a:r>
              <a:rPr lang="en-US" sz="2400" dirty="0" smtClean="0"/>
              <a:t>: Is the </a:t>
            </a:r>
            <a:r>
              <a:rPr lang="en-US" sz="2400" dirty="0"/>
              <a:t>number of people directly </a:t>
            </a:r>
            <a:r>
              <a:rPr lang="en-US" sz="2400" dirty="0" smtClean="0"/>
              <a:t>managed and supervised by one Manager.</a:t>
            </a:r>
          </a:p>
          <a:p>
            <a:endParaRPr lang="en-US" sz="2400" dirty="0" smtClean="0"/>
          </a:p>
          <a:p>
            <a:r>
              <a:rPr lang="en-US" sz="2400" dirty="0"/>
              <a:t>In a </a:t>
            </a:r>
            <a:r>
              <a:rPr lang="en-US" sz="2400" b="1" dirty="0">
                <a:solidFill>
                  <a:srgbClr val="7030A0"/>
                </a:solidFill>
              </a:rPr>
              <a:t>flat</a:t>
            </a:r>
            <a:r>
              <a:rPr lang="en-US" sz="2400" dirty="0"/>
              <a:t> organizational </a:t>
            </a:r>
            <a:r>
              <a:rPr lang="en-US" sz="2400" dirty="0" smtClean="0"/>
              <a:t>structure, the span of control is usually </a:t>
            </a:r>
            <a:r>
              <a:rPr lang="en-US" sz="2400" b="1" u="sng" dirty="0"/>
              <a:t>wide</a:t>
            </a:r>
            <a:r>
              <a:rPr lang="en-US" sz="2400" dirty="0"/>
              <a:t>.</a:t>
            </a:r>
            <a:endParaRPr lang="en-US" sz="2400" dirty="0" smtClean="0"/>
          </a:p>
          <a:p>
            <a:r>
              <a:rPr lang="en-US" sz="2400" dirty="0" smtClean="0"/>
              <a:t>In </a:t>
            </a:r>
            <a:r>
              <a:rPr lang="en-US" sz="2400" b="1" dirty="0" smtClean="0">
                <a:solidFill>
                  <a:srgbClr val="7030A0"/>
                </a:solidFill>
              </a:rPr>
              <a:t>tall </a:t>
            </a:r>
            <a:r>
              <a:rPr lang="en-US" sz="2400" dirty="0" smtClean="0"/>
              <a:t>organizational structure, </a:t>
            </a:r>
            <a:r>
              <a:rPr lang="en-US" sz="2400" dirty="0"/>
              <a:t>span of control tends to be </a:t>
            </a:r>
            <a:r>
              <a:rPr lang="en-US" sz="2400" b="1" u="sng" dirty="0"/>
              <a:t>narrower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What influences </a:t>
            </a:r>
            <a:r>
              <a:rPr lang="en-US" sz="2400" dirty="0"/>
              <a:t>how wide or narrow the span of control should </a:t>
            </a:r>
            <a:r>
              <a:rPr lang="en-US" sz="2400" dirty="0" smtClean="0"/>
              <a:t>be</a:t>
            </a:r>
            <a:r>
              <a:rPr lang="en-US" sz="2400" dirty="0"/>
              <a:t>?</a:t>
            </a:r>
            <a:endParaRPr lang="en-US" sz="2400" u="sng" dirty="0" smtClean="0"/>
          </a:p>
          <a:p>
            <a:pPr lvl="1"/>
            <a:r>
              <a:rPr lang="en-US" sz="2000" dirty="0" smtClean="0"/>
              <a:t>Employees</a:t>
            </a:r>
            <a:r>
              <a:rPr lang="en-US" sz="2000" dirty="0"/>
              <a:t>’ </a:t>
            </a:r>
            <a:r>
              <a:rPr lang="en-US" sz="2000" dirty="0" smtClean="0"/>
              <a:t>abilities. </a:t>
            </a:r>
          </a:p>
          <a:p>
            <a:pPr lvl="1"/>
            <a:r>
              <a:rPr lang="en-US" sz="2000" dirty="0" smtClean="0"/>
              <a:t>the </a:t>
            </a:r>
            <a:r>
              <a:rPr lang="en-US" sz="2000" dirty="0"/>
              <a:t>supervisor’s managerial </a:t>
            </a:r>
            <a:r>
              <a:rPr lang="en-US" sz="2000" dirty="0" smtClean="0"/>
              <a:t>skills. </a:t>
            </a:r>
          </a:p>
          <a:p>
            <a:pPr lvl="1"/>
            <a:r>
              <a:rPr lang="en-US" sz="2000" dirty="0"/>
              <a:t>T</a:t>
            </a:r>
            <a:r>
              <a:rPr lang="en-US" sz="2000" dirty="0" smtClean="0"/>
              <a:t>he </a:t>
            </a:r>
            <a:r>
              <a:rPr lang="en-US" sz="2000" dirty="0"/>
              <a:t>similarity and simplicity of </a:t>
            </a:r>
            <a:r>
              <a:rPr lang="en-US" sz="2000" dirty="0" smtClean="0"/>
              <a:t>tasks.</a:t>
            </a:r>
          </a:p>
          <a:p>
            <a:pPr lvl="1"/>
            <a:r>
              <a:rPr lang="en-US" sz="2000" dirty="0"/>
              <a:t>T</a:t>
            </a:r>
            <a:r>
              <a:rPr lang="en-US" sz="2000" dirty="0" smtClean="0"/>
              <a:t>he </a:t>
            </a:r>
            <a:r>
              <a:rPr lang="en-US" sz="2000" dirty="0"/>
              <a:t>extent to which </a:t>
            </a:r>
            <a:r>
              <a:rPr lang="en-US" sz="2000" dirty="0" err="1" smtClean="0"/>
              <a:t>taskes</a:t>
            </a:r>
            <a:r>
              <a:rPr lang="en-US" sz="2000" dirty="0" smtClean="0"/>
              <a:t> </a:t>
            </a:r>
            <a:r>
              <a:rPr lang="en-US" sz="2000" dirty="0"/>
              <a:t>are interrelated.</a:t>
            </a:r>
            <a:r>
              <a:rPr lang="en-US" sz="2000" dirty="0" smtClean="0"/>
              <a:t> </a:t>
            </a:r>
            <a:endParaRPr lang="en-US" sz="2200" b="1" u="sng" dirty="0">
              <a:solidFill>
                <a:srgbClr val="7030A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813" y="1341838"/>
            <a:ext cx="4286987" cy="5318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0038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Delegation Process</a:t>
            </a:r>
            <a:endParaRPr lang="en-US" b="1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Delegation</a:t>
            </a:r>
            <a:r>
              <a:rPr lang="en-US" dirty="0"/>
              <a:t> is the process through which a manager allocates work to subordinates.</a:t>
            </a:r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delegation process involves:</a:t>
            </a:r>
          </a:p>
          <a:p>
            <a:pPr marL="514350" indent="-514350">
              <a:buAutoNum type="arabicPeriod"/>
            </a:pPr>
            <a:r>
              <a:rPr lang="en-US" b="1" dirty="0" smtClean="0">
                <a:solidFill>
                  <a:srgbClr val="00B050"/>
                </a:solidFill>
              </a:rPr>
              <a:t>Assigning responsibility</a:t>
            </a:r>
            <a:r>
              <a:rPr lang="en-US" b="1" dirty="0">
                <a:solidFill>
                  <a:srgbClr val="00B050"/>
                </a:solidFill>
              </a:rPr>
              <a:t>.</a:t>
            </a:r>
            <a:endParaRPr lang="en-US" b="1" dirty="0" smtClean="0">
              <a:solidFill>
                <a:srgbClr val="00B050"/>
              </a:solidFill>
            </a:endParaRPr>
          </a:p>
          <a:p>
            <a:pPr lvl="1"/>
            <a:r>
              <a:rPr lang="en-US" b="1" dirty="0" smtClean="0"/>
              <a:t>Responsibility: is </a:t>
            </a:r>
            <a:r>
              <a:rPr lang="en-US" sz="2500" dirty="0"/>
              <a:t>t</a:t>
            </a:r>
            <a:r>
              <a:rPr lang="en-US" sz="2500" dirty="0" smtClean="0"/>
              <a:t>he </a:t>
            </a:r>
            <a:r>
              <a:rPr lang="en-US" sz="2500" u="sng" dirty="0"/>
              <a:t>duty</a:t>
            </a:r>
            <a:r>
              <a:rPr lang="en-US" sz="2500" dirty="0"/>
              <a:t> </a:t>
            </a:r>
            <a:r>
              <a:rPr lang="en-US" dirty="0"/>
              <a:t>to perform an </a:t>
            </a:r>
            <a:r>
              <a:rPr lang="en-US" dirty="0" smtClean="0"/>
              <a:t>assigned task</a:t>
            </a:r>
            <a:endParaRPr lang="en-US" dirty="0"/>
          </a:p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2. </a:t>
            </a:r>
            <a:r>
              <a:rPr lang="en-US" b="1" dirty="0">
                <a:solidFill>
                  <a:srgbClr val="00B050"/>
                </a:solidFill>
              </a:rPr>
              <a:t>Granting </a:t>
            </a:r>
            <a:r>
              <a:rPr lang="en-US" b="1" dirty="0" smtClean="0">
                <a:solidFill>
                  <a:srgbClr val="00B050"/>
                </a:solidFill>
              </a:rPr>
              <a:t>authority. </a:t>
            </a:r>
          </a:p>
          <a:p>
            <a:pPr lvl="1"/>
            <a:r>
              <a:rPr lang="en-US" sz="2100" b="1" dirty="0" smtClean="0"/>
              <a:t>Authority:</a:t>
            </a:r>
            <a:r>
              <a:rPr lang="en-US" sz="2100" dirty="0" smtClean="0"/>
              <a:t> is the </a:t>
            </a:r>
            <a:r>
              <a:rPr lang="en-US" sz="2100" u="sng" dirty="0" smtClean="0"/>
              <a:t>power</a:t>
            </a:r>
            <a:r>
              <a:rPr lang="en-US" sz="2100" dirty="0" smtClean="0"/>
              <a:t> </a:t>
            </a:r>
            <a:r>
              <a:rPr lang="en-US" sz="2100" dirty="0"/>
              <a:t>to </a:t>
            </a:r>
            <a:r>
              <a:rPr lang="en-US" sz="2100" u="sng" dirty="0"/>
              <a:t>make the decisions </a:t>
            </a:r>
            <a:r>
              <a:rPr lang="en-US" sz="2100" dirty="0"/>
              <a:t>necessary to complete a </a:t>
            </a:r>
            <a:r>
              <a:rPr lang="en-US" sz="2100" dirty="0" smtClean="0"/>
              <a:t>task</a:t>
            </a:r>
            <a:endParaRPr lang="en-US" dirty="0"/>
          </a:p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3. </a:t>
            </a:r>
            <a:r>
              <a:rPr lang="en-US" b="1" dirty="0">
                <a:solidFill>
                  <a:srgbClr val="00B050"/>
                </a:solidFill>
              </a:rPr>
              <a:t>Creating </a:t>
            </a:r>
            <a:r>
              <a:rPr lang="en-US" b="1" dirty="0" smtClean="0">
                <a:solidFill>
                  <a:srgbClr val="00B050"/>
                </a:solidFill>
              </a:rPr>
              <a:t>accountability. </a:t>
            </a:r>
          </a:p>
          <a:p>
            <a:pPr lvl="1"/>
            <a:r>
              <a:rPr lang="en-US" b="1" dirty="0" smtClean="0"/>
              <a:t>Accountability: </a:t>
            </a:r>
            <a:r>
              <a:rPr lang="en-US" dirty="0" smtClean="0"/>
              <a:t>Is the </a:t>
            </a:r>
            <a:r>
              <a:rPr lang="en-US" u="sng" dirty="0"/>
              <a:t>obligation</a:t>
            </a:r>
            <a:r>
              <a:rPr lang="en-US" dirty="0"/>
              <a:t> employees have for the </a:t>
            </a:r>
            <a:r>
              <a:rPr lang="en-US" dirty="0" smtClean="0"/>
              <a:t>successful completion</a:t>
            </a:r>
            <a:r>
              <a:rPr lang="en-US" dirty="0"/>
              <a:t> </a:t>
            </a:r>
            <a:r>
              <a:rPr lang="en-US" dirty="0" smtClean="0"/>
              <a:t>of </a:t>
            </a:r>
            <a:r>
              <a:rPr lang="en-US" dirty="0"/>
              <a:t>the task</a:t>
            </a:r>
          </a:p>
          <a:p>
            <a:pPr marL="0" indent="0">
              <a:buNone/>
            </a:pPr>
            <a:r>
              <a:rPr lang="en-US" dirty="0"/>
              <a:t>For the delegation process to work smoothly, </a:t>
            </a:r>
            <a:r>
              <a:rPr lang="en-US" b="1" u="sng" dirty="0"/>
              <a:t>responsibility</a:t>
            </a:r>
            <a:r>
              <a:rPr lang="en-US" dirty="0"/>
              <a:t> and </a:t>
            </a:r>
            <a:r>
              <a:rPr lang="en-US" b="1" u="sng" dirty="0"/>
              <a:t>authority</a:t>
            </a:r>
            <a:r>
              <a:rPr lang="en-US" dirty="0"/>
              <a:t> </a:t>
            </a:r>
            <a:r>
              <a:rPr lang="en-US" dirty="0" smtClean="0"/>
              <a:t>must be </a:t>
            </a:r>
            <a:r>
              <a:rPr lang="en-US" dirty="0">
                <a:solidFill>
                  <a:srgbClr val="7030A0"/>
                </a:solidFill>
              </a:rPr>
              <a:t>equivalent</a:t>
            </a:r>
            <a:r>
              <a:rPr lang="en-US" dirty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Prepared By Mostafa Kamel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4423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Three</a:t>
            </a:r>
            <a:r>
              <a:rPr lang="en-US" b="1" dirty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Forms of Authority</a:t>
            </a:r>
            <a:endParaRPr lang="en-US" b="1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Line Authority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rganizational </a:t>
            </a:r>
            <a:r>
              <a:rPr lang="en-US" dirty="0"/>
              <a:t>structure in </a:t>
            </a:r>
            <a:r>
              <a:rPr lang="en-US" dirty="0" smtClean="0"/>
              <a:t>which authority </a:t>
            </a:r>
            <a:r>
              <a:rPr lang="en-US" dirty="0"/>
              <a:t>flows in a direct chain of </a:t>
            </a:r>
            <a:r>
              <a:rPr lang="en-US" dirty="0" smtClean="0"/>
              <a:t>command from </a:t>
            </a:r>
            <a:r>
              <a:rPr lang="en-US" dirty="0"/>
              <a:t>the top of the company to the bottom</a:t>
            </a:r>
            <a:endParaRPr lang="en-US" b="1" dirty="0" smtClean="0"/>
          </a:p>
          <a:p>
            <a:pPr lvl="1"/>
            <a:r>
              <a:rPr lang="en-US" b="1" dirty="0" smtClean="0"/>
              <a:t>Line </a:t>
            </a:r>
            <a:r>
              <a:rPr lang="en-US" b="1" dirty="0"/>
              <a:t>departments </a:t>
            </a:r>
            <a:r>
              <a:rPr lang="en-US" dirty="0" smtClean="0"/>
              <a:t>linked directly</a:t>
            </a:r>
            <a:r>
              <a:rPr lang="en-US" dirty="0"/>
              <a:t> </a:t>
            </a:r>
            <a:r>
              <a:rPr lang="en-US" dirty="0" smtClean="0"/>
              <a:t>to </a:t>
            </a:r>
            <a:r>
              <a:rPr lang="en-US" dirty="0"/>
              <a:t>the production and sales of specific products</a:t>
            </a:r>
            <a:endParaRPr lang="en-US" dirty="0" smtClean="0"/>
          </a:p>
          <a:p>
            <a:pPr lvl="1"/>
            <a:r>
              <a:rPr lang="en-US" dirty="0"/>
              <a:t>E</a:t>
            </a:r>
            <a:r>
              <a:rPr lang="en-US" dirty="0" smtClean="0"/>
              <a:t>ach </a:t>
            </a:r>
            <a:r>
              <a:rPr lang="en-US" b="1" dirty="0" smtClean="0"/>
              <a:t>“line Department”</a:t>
            </a:r>
            <a:r>
              <a:rPr lang="en-US" dirty="0" smtClean="0"/>
              <a:t> </a:t>
            </a:r>
            <a:r>
              <a:rPr lang="en-US" dirty="0"/>
              <a:t>is </a:t>
            </a:r>
            <a:r>
              <a:rPr lang="en-US" u="sng" dirty="0"/>
              <a:t>essential to an </a:t>
            </a:r>
            <a:r>
              <a:rPr lang="en-US" u="sng" dirty="0" smtClean="0"/>
              <a:t>organization’s ability </a:t>
            </a:r>
            <a:r>
              <a:rPr lang="en-US" dirty="0"/>
              <a:t>to sell and deliver finished </a:t>
            </a:r>
            <a:r>
              <a:rPr lang="en-US" dirty="0" smtClean="0"/>
              <a:t>goods.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Staff Authority</a:t>
            </a:r>
          </a:p>
          <a:p>
            <a:pPr lvl="1"/>
            <a:r>
              <a:rPr lang="en-US" dirty="0" smtClean="0"/>
              <a:t>Authority based on special </a:t>
            </a:r>
            <a:r>
              <a:rPr lang="en-US" dirty="0"/>
              <a:t>expertise and usually involves </a:t>
            </a:r>
            <a:r>
              <a:rPr lang="en-US" b="1" dirty="0"/>
              <a:t>advising</a:t>
            </a:r>
            <a:r>
              <a:rPr lang="en-US" dirty="0"/>
              <a:t> </a:t>
            </a:r>
            <a:r>
              <a:rPr lang="en-US" u="sng" dirty="0"/>
              <a:t>line managers</a:t>
            </a:r>
            <a:r>
              <a:rPr lang="en-US" dirty="0"/>
              <a:t> in areas such as </a:t>
            </a:r>
            <a:r>
              <a:rPr lang="en-US" dirty="0" smtClean="0"/>
              <a:t>law, accounting</a:t>
            </a:r>
            <a:r>
              <a:rPr lang="en-US" dirty="0"/>
              <a:t>, and human resources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Staff members </a:t>
            </a:r>
            <a:r>
              <a:rPr lang="en-US" dirty="0"/>
              <a:t>help line departments make decisions, but </a:t>
            </a:r>
            <a:r>
              <a:rPr lang="en-US" dirty="0" smtClean="0"/>
              <a:t>do not </a:t>
            </a:r>
            <a:r>
              <a:rPr lang="en-US" dirty="0"/>
              <a:t>usually have the authority to make final decisions.</a:t>
            </a:r>
            <a:endParaRPr lang="en-US" dirty="0" smtClean="0"/>
          </a:p>
          <a:p>
            <a:r>
              <a:rPr lang="en-US" b="1" dirty="0" smtClean="0">
                <a:solidFill>
                  <a:srgbClr val="7030A0"/>
                </a:solidFill>
              </a:rPr>
              <a:t>Committee and Team Authority</a:t>
            </a:r>
          </a:p>
          <a:p>
            <a:pPr lvl="1"/>
            <a:r>
              <a:rPr lang="en-US" dirty="0" smtClean="0"/>
              <a:t>Authority granted </a:t>
            </a:r>
            <a:r>
              <a:rPr lang="en-US" dirty="0"/>
              <a:t>to committees or teams involved </a:t>
            </a:r>
            <a:r>
              <a:rPr lang="en-US" dirty="0" smtClean="0"/>
              <a:t>and plays central role in a </a:t>
            </a:r>
            <a:r>
              <a:rPr lang="en-US" dirty="0"/>
              <a:t>firm’s daily </a:t>
            </a:r>
            <a:r>
              <a:rPr lang="en-US" dirty="0" smtClean="0"/>
              <a:t>operations.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351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Learning Objectives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6127"/>
            <a:ext cx="10515600" cy="4800836"/>
          </a:xfrm>
        </p:spPr>
        <p:txBody>
          <a:bodyPr>
            <a:normAutofit/>
          </a:bodyPr>
          <a:lstStyle/>
          <a:p>
            <a:r>
              <a:rPr lang="en-US" dirty="0"/>
              <a:t>Discuss the factors that influence </a:t>
            </a:r>
            <a:r>
              <a:rPr lang="en-US" dirty="0" smtClean="0"/>
              <a:t>a firm’s </a:t>
            </a:r>
            <a:r>
              <a:rPr lang="en-US" dirty="0"/>
              <a:t>organizational structure.</a:t>
            </a:r>
          </a:p>
          <a:p>
            <a:r>
              <a:rPr lang="en-US" dirty="0" smtClean="0"/>
              <a:t>Explain </a:t>
            </a:r>
            <a:r>
              <a:rPr lang="en-US" dirty="0"/>
              <a:t>specialization </a:t>
            </a:r>
            <a:r>
              <a:rPr lang="en-US" dirty="0" smtClean="0"/>
              <a:t>and departmentalization </a:t>
            </a:r>
            <a:r>
              <a:rPr lang="en-US" dirty="0"/>
              <a:t>as two of </a:t>
            </a:r>
            <a:r>
              <a:rPr lang="en-US" dirty="0" smtClean="0"/>
              <a:t>the building </a:t>
            </a:r>
            <a:r>
              <a:rPr lang="en-US" dirty="0"/>
              <a:t>blocks of </a:t>
            </a:r>
            <a:r>
              <a:rPr lang="en-US" dirty="0" smtClean="0"/>
              <a:t>organizational structure</a:t>
            </a:r>
            <a:r>
              <a:rPr lang="en-US" dirty="0"/>
              <a:t>.</a:t>
            </a:r>
          </a:p>
          <a:p>
            <a:r>
              <a:rPr lang="en-US" dirty="0" smtClean="0"/>
              <a:t>Describe </a:t>
            </a:r>
            <a:r>
              <a:rPr lang="en-US" dirty="0"/>
              <a:t>centralization </a:t>
            </a:r>
            <a:r>
              <a:rPr lang="en-US" dirty="0" smtClean="0"/>
              <a:t>and decentralization</a:t>
            </a:r>
            <a:r>
              <a:rPr lang="en-US" dirty="0"/>
              <a:t>, delegation, </a:t>
            </a:r>
            <a:r>
              <a:rPr lang="en-US" dirty="0" smtClean="0"/>
              <a:t>and authority </a:t>
            </a:r>
            <a:r>
              <a:rPr lang="en-US" dirty="0"/>
              <a:t>as the key ingredients </a:t>
            </a:r>
            <a:r>
              <a:rPr lang="en-US" dirty="0" smtClean="0"/>
              <a:t>in establishing </a:t>
            </a:r>
            <a:r>
              <a:rPr lang="en-US" dirty="0"/>
              <a:t>the </a:t>
            </a:r>
            <a:r>
              <a:rPr lang="en-US" dirty="0" smtClean="0"/>
              <a:t>decision-making hierarchy</a:t>
            </a:r>
            <a:r>
              <a:rPr lang="en-US" dirty="0"/>
              <a:t>.</a:t>
            </a:r>
          </a:p>
          <a:p>
            <a:r>
              <a:rPr lang="en-US" dirty="0" smtClean="0"/>
              <a:t>Explain </a:t>
            </a:r>
            <a:r>
              <a:rPr lang="en-US" dirty="0"/>
              <a:t>the differences </a:t>
            </a:r>
            <a:r>
              <a:rPr lang="en-US" dirty="0" smtClean="0"/>
              <a:t>among functional</a:t>
            </a:r>
            <a:r>
              <a:rPr lang="en-US" dirty="0"/>
              <a:t>, divisional, </a:t>
            </a:r>
            <a:r>
              <a:rPr lang="en-US" dirty="0" smtClean="0"/>
              <a:t>matrix, and </a:t>
            </a:r>
            <a:r>
              <a:rPr lang="en-US" dirty="0"/>
              <a:t>international </a:t>
            </a:r>
            <a:r>
              <a:rPr lang="en-US" dirty="0" smtClean="0"/>
              <a:t>organizational structures </a:t>
            </a:r>
            <a:r>
              <a:rPr lang="en-US" dirty="0"/>
              <a:t>and describe the </a:t>
            </a:r>
            <a:r>
              <a:rPr lang="en-US" dirty="0" smtClean="0"/>
              <a:t>most popular </a:t>
            </a:r>
            <a:r>
              <a:rPr lang="en-US" dirty="0"/>
              <a:t>new forms of </a:t>
            </a:r>
            <a:r>
              <a:rPr lang="en-US" dirty="0" smtClean="0"/>
              <a:t>organizational design</a:t>
            </a:r>
            <a:r>
              <a:rPr lang="en-US" dirty="0"/>
              <a:t>.</a:t>
            </a:r>
          </a:p>
          <a:p>
            <a:r>
              <a:rPr lang="en-US" dirty="0" smtClean="0"/>
              <a:t>Describe </a:t>
            </a:r>
            <a:r>
              <a:rPr lang="en-US" dirty="0"/>
              <a:t>the informal </a:t>
            </a:r>
            <a:r>
              <a:rPr lang="en-US" dirty="0" smtClean="0"/>
              <a:t>organization and </a:t>
            </a:r>
            <a:r>
              <a:rPr lang="en-US" dirty="0"/>
              <a:t>discuss </a:t>
            </a:r>
            <a:r>
              <a:rPr lang="en-US" dirty="0" err="1"/>
              <a:t>intrapreneuring</a:t>
            </a:r>
            <a:r>
              <a:rPr lang="en-US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4761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Forms of Organizational Structure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Organizations can structure themselves in an almost infinite number </a:t>
            </a:r>
            <a:r>
              <a:rPr lang="en-US" dirty="0" smtClean="0"/>
              <a:t>of ways—according to specialization, departmentalization, or the decision- making </a:t>
            </a:r>
            <a:r>
              <a:rPr lang="en-US" dirty="0"/>
              <a:t>hierarchy.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6278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Basic Forms </a:t>
            </a:r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of Organizational Structure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t </a:t>
            </a:r>
            <a:r>
              <a:rPr lang="en-US" dirty="0"/>
              <a:t>is possible to identify four basic </a:t>
            </a:r>
            <a:r>
              <a:rPr lang="en-US" dirty="0" smtClean="0"/>
              <a:t>forms of organizational structure </a:t>
            </a:r>
            <a:r>
              <a:rPr lang="en-US" dirty="0"/>
              <a:t>that reflect the general trends followed by most firms:</a:t>
            </a:r>
          </a:p>
          <a:p>
            <a:pPr lvl="1"/>
            <a:r>
              <a:rPr lang="en-US" i="1" dirty="0" smtClean="0"/>
              <a:t>Functional.</a:t>
            </a:r>
          </a:p>
          <a:p>
            <a:pPr lvl="1"/>
            <a:r>
              <a:rPr lang="en-US" i="1" dirty="0" smtClean="0"/>
              <a:t>Divisional</a:t>
            </a:r>
            <a:r>
              <a:rPr lang="en-US" dirty="0"/>
              <a:t>.</a:t>
            </a:r>
            <a:r>
              <a:rPr lang="en-US" dirty="0" smtClean="0"/>
              <a:t> </a:t>
            </a:r>
          </a:p>
          <a:p>
            <a:pPr lvl="1"/>
            <a:r>
              <a:rPr lang="en-US" i="1" dirty="0" smtClean="0"/>
              <a:t>Matrix</a:t>
            </a:r>
            <a:r>
              <a:rPr lang="en-US" dirty="0"/>
              <a:t>.</a:t>
            </a:r>
            <a:endParaRPr lang="en-US" dirty="0" smtClean="0"/>
          </a:p>
          <a:p>
            <a:pPr lvl="1"/>
            <a:r>
              <a:rPr lang="en-US" i="1" dirty="0"/>
              <a:t>I</a:t>
            </a:r>
            <a:r>
              <a:rPr lang="en-US" i="1" dirty="0" smtClean="0"/>
              <a:t>nternational</a:t>
            </a:r>
            <a:r>
              <a:rPr lang="en-US" i="1" dirty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6472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Functional Structure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636" y="1825625"/>
            <a:ext cx="6449840" cy="4351338"/>
          </a:xfrm>
        </p:spPr>
        <p:txBody>
          <a:bodyPr>
            <a:normAutofit/>
          </a:bodyPr>
          <a:lstStyle/>
          <a:p>
            <a:r>
              <a:rPr lang="en-US" dirty="0"/>
              <a:t>Under a functional structure, relationships between group functions and </a:t>
            </a:r>
            <a:r>
              <a:rPr lang="en-US" dirty="0" smtClean="0"/>
              <a:t>activities determine </a:t>
            </a:r>
            <a:r>
              <a:rPr lang="en-US" dirty="0"/>
              <a:t>authority. </a:t>
            </a:r>
            <a:endParaRPr lang="en-US" dirty="0" smtClean="0"/>
          </a:p>
          <a:p>
            <a:r>
              <a:rPr lang="en-US" dirty="0" smtClean="0"/>
              <a:t>Functional </a:t>
            </a:r>
            <a:r>
              <a:rPr lang="en-US" dirty="0"/>
              <a:t>structure is used by most </a:t>
            </a:r>
            <a:r>
              <a:rPr lang="en-US" u="sng" dirty="0"/>
              <a:t>small to </a:t>
            </a:r>
            <a:r>
              <a:rPr lang="en-US" u="sng" dirty="0" smtClean="0"/>
              <a:t>medium-sized </a:t>
            </a:r>
            <a:r>
              <a:rPr lang="en-US" dirty="0" smtClean="0"/>
              <a:t>firms.</a:t>
            </a:r>
          </a:p>
          <a:p>
            <a:r>
              <a:rPr lang="en-US" dirty="0"/>
              <a:t>U</a:t>
            </a:r>
            <a:r>
              <a:rPr lang="en-US" dirty="0" smtClean="0"/>
              <a:t>sually </a:t>
            </a:r>
            <a:r>
              <a:rPr lang="en-US" dirty="0"/>
              <a:t>structured around basic business functions: </a:t>
            </a:r>
            <a:r>
              <a:rPr lang="en-US" sz="2200" i="1" dirty="0" smtClean="0">
                <a:solidFill>
                  <a:srgbClr val="7030A0"/>
                </a:solidFill>
              </a:rPr>
              <a:t>(a marketing, operations, finance departments).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As </a:t>
            </a:r>
            <a:r>
              <a:rPr lang="en-US" dirty="0"/>
              <a:t>organizations grow, they tend to </a:t>
            </a:r>
            <a:r>
              <a:rPr lang="en-US" dirty="0" smtClean="0"/>
              <a:t>move </a:t>
            </a:r>
            <a:r>
              <a:rPr lang="en-US" dirty="0"/>
              <a:t>toward one of the other three </a:t>
            </a:r>
            <a:r>
              <a:rPr lang="en-US" dirty="0" smtClean="0"/>
              <a:t>structures.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477" y="2346227"/>
            <a:ext cx="5057866" cy="237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7540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Divisional Structure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673" y="1475716"/>
            <a:ext cx="5401533" cy="3177765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algn="just"/>
            <a:r>
              <a:rPr lang="en-US" dirty="0" smtClean="0"/>
              <a:t>Is an </a:t>
            </a:r>
            <a:r>
              <a:rPr lang="en-US" dirty="0"/>
              <a:t>o</a:t>
            </a:r>
            <a:r>
              <a:rPr lang="en-US" dirty="0" smtClean="0"/>
              <a:t>rganizational structure in </a:t>
            </a:r>
            <a:r>
              <a:rPr lang="en-US" dirty="0"/>
              <a:t>which </a:t>
            </a:r>
            <a:r>
              <a:rPr lang="en-US" u="sng" dirty="0"/>
              <a:t>corporate divisions </a:t>
            </a:r>
            <a:r>
              <a:rPr lang="en-US" dirty="0"/>
              <a:t>operate </a:t>
            </a:r>
            <a:r>
              <a:rPr lang="en-US" dirty="0" smtClean="0"/>
              <a:t>as autonomous </a:t>
            </a:r>
            <a:r>
              <a:rPr lang="en-US" dirty="0"/>
              <a:t>businesses under the </a:t>
            </a:r>
            <a:r>
              <a:rPr lang="en-US" dirty="0" smtClean="0"/>
              <a:t>larger corporate</a:t>
            </a:r>
            <a:r>
              <a:rPr lang="en-US" dirty="0"/>
              <a:t> </a:t>
            </a:r>
            <a:r>
              <a:rPr lang="en-US" dirty="0" smtClean="0"/>
              <a:t>umbrella .</a:t>
            </a:r>
          </a:p>
          <a:p>
            <a:pPr algn="just"/>
            <a:r>
              <a:rPr lang="en-US" dirty="0" smtClean="0"/>
              <a:t>Divisional </a:t>
            </a:r>
            <a:r>
              <a:rPr lang="en-US" dirty="0"/>
              <a:t>structure relies on product departmentalization. 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729" y="2014731"/>
            <a:ext cx="6337794" cy="24323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1192" y="4653481"/>
            <a:ext cx="113168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7030A0"/>
                </a:solidFill>
              </a:rPr>
              <a:t>Example: Johnson &amp; Johnson organizes its company into three major divisions: </a:t>
            </a:r>
            <a:r>
              <a:rPr lang="en-US" u="sng" dirty="0">
                <a:solidFill>
                  <a:srgbClr val="7030A0"/>
                </a:solidFill>
              </a:rPr>
              <a:t>“consumer health care products”, </a:t>
            </a:r>
            <a:r>
              <a:rPr lang="en-US" dirty="0">
                <a:solidFill>
                  <a:srgbClr val="7030A0"/>
                </a:solidFill>
              </a:rPr>
              <a:t>“medical devices and diagnostics”, and “pharmaceuticals”.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7030A0"/>
                </a:solidFill>
              </a:rPr>
              <a:t>Each major division is then broken down further. The </a:t>
            </a:r>
            <a:r>
              <a:rPr lang="en-US" u="sng" dirty="0">
                <a:solidFill>
                  <a:srgbClr val="7030A0"/>
                </a:solidFill>
              </a:rPr>
              <a:t>consumer health care products</a:t>
            </a:r>
            <a:r>
              <a:rPr lang="en-US" dirty="0">
                <a:solidFill>
                  <a:srgbClr val="7030A0"/>
                </a:solidFill>
              </a:rPr>
              <a:t> division relies on </a:t>
            </a:r>
            <a:r>
              <a:rPr lang="en-US" u="sng" dirty="0">
                <a:solidFill>
                  <a:srgbClr val="7030A0"/>
                </a:solidFill>
              </a:rPr>
              <a:t>product departmentalization </a:t>
            </a:r>
            <a:r>
              <a:rPr lang="en-US" dirty="0">
                <a:solidFill>
                  <a:srgbClr val="7030A0"/>
                </a:solidFill>
              </a:rPr>
              <a:t>to separate baby care, skin and hair care, topical health care, oral health care, women’s health, over-the-counter medicines, and nutritionals.</a:t>
            </a:r>
          </a:p>
        </p:txBody>
      </p:sp>
    </p:spTree>
    <p:extLst>
      <p:ext uri="{BB962C8B-B14F-4D97-AF65-F5344CB8AC3E}">
        <p14:creationId xmlns:p14="http://schemas.microsoft.com/office/powerpoint/2010/main" val="21174608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Matrix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945566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O</a:t>
            </a:r>
            <a:r>
              <a:rPr lang="en-US" dirty="0" smtClean="0"/>
              <a:t>rganizational structure Created by </a:t>
            </a:r>
            <a:r>
              <a:rPr lang="en-US" dirty="0"/>
              <a:t>superimposing one form </a:t>
            </a:r>
            <a:r>
              <a:rPr lang="en-US" dirty="0" smtClean="0"/>
              <a:t>of Structure onto another.</a:t>
            </a:r>
          </a:p>
          <a:p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combination of two separate </a:t>
            </a:r>
            <a:r>
              <a:rPr lang="en-US" dirty="0" smtClean="0"/>
              <a:t>structures.</a:t>
            </a:r>
          </a:p>
          <a:p>
            <a:r>
              <a:rPr lang="en-US" dirty="0"/>
              <a:t>This highly </a:t>
            </a:r>
            <a:r>
              <a:rPr lang="en-US" dirty="0" smtClean="0"/>
              <a:t>flexible and </a:t>
            </a:r>
            <a:r>
              <a:rPr lang="en-US" dirty="0"/>
              <a:t>readily adaptable structure was pioneered by NASA for use in </a:t>
            </a:r>
            <a:r>
              <a:rPr lang="en-US" dirty="0" smtClean="0"/>
              <a:t>developing specific </a:t>
            </a:r>
            <a:r>
              <a:rPr lang="en-US" dirty="0"/>
              <a:t>space programs.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766" y="1149790"/>
            <a:ext cx="5974202" cy="428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3041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International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Approaches to </a:t>
            </a:r>
            <a:r>
              <a:rPr lang="en-US" dirty="0"/>
              <a:t>organizational </a:t>
            </a:r>
            <a:r>
              <a:rPr lang="en-US" dirty="0" smtClean="0"/>
              <a:t>structure developed </a:t>
            </a:r>
            <a:r>
              <a:rPr lang="en-US" dirty="0"/>
              <a:t>in response to the need </a:t>
            </a:r>
            <a:r>
              <a:rPr lang="en-US" dirty="0" smtClean="0"/>
              <a:t>to manufacture, purchase</a:t>
            </a:r>
            <a:r>
              <a:rPr lang="en-US" dirty="0"/>
              <a:t>, and sell in </a:t>
            </a:r>
            <a:r>
              <a:rPr lang="en-US" dirty="0" smtClean="0"/>
              <a:t>global markets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092" y="2914733"/>
            <a:ext cx="6343157" cy="3078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115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Organizational Design for the 21</a:t>
            </a:r>
            <a:r>
              <a:rPr lang="en-US" baseline="30000" dirty="0" smtClean="0"/>
              <a:t>st</a:t>
            </a:r>
            <a:r>
              <a:rPr lang="en-US" dirty="0" smtClean="0"/>
              <a:t> Century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39501"/>
            <a:ext cx="10515600" cy="4737462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n-US" dirty="0"/>
              <a:t>As the world grows </a:t>
            </a:r>
            <a:r>
              <a:rPr lang="en-US" dirty="0" smtClean="0"/>
              <a:t>organizations </a:t>
            </a:r>
            <a:r>
              <a:rPr lang="en-US" dirty="0"/>
              <a:t>also </a:t>
            </a:r>
            <a:r>
              <a:rPr lang="en-US" dirty="0" smtClean="0"/>
              <a:t>continue to </a:t>
            </a:r>
            <a:r>
              <a:rPr lang="en-US" dirty="0"/>
              <a:t>seek </a:t>
            </a:r>
            <a:r>
              <a:rPr lang="en-US" u="sng" dirty="0"/>
              <a:t>new forms </a:t>
            </a:r>
            <a:r>
              <a:rPr lang="en-US" dirty="0"/>
              <a:t>of organization that permit them to compete effectively.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The </a:t>
            </a:r>
            <a:r>
              <a:rPr lang="en-US" b="1" i="1" dirty="0">
                <a:solidFill>
                  <a:srgbClr val="0070C0"/>
                </a:solidFill>
              </a:rPr>
              <a:t>team </a:t>
            </a:r>
            <a:r>
              <a:rPr lang="en-US" b="1" i="1" dirty="0" smtClean="0">
                <a:solidFill>
                  <a:srgbClr val="0070C0"/>
                </a:solidFill>
              </a:rPr>
              <a:t>organization</a:t>
            </a:r>
            <a:r>
              <a:rPr lang="en-US" b="1" dirty="0" smtClean="0">
                <a:solidFill>
                  <a:srgbClr val="0070C0"/>
                </a:solidFill>
              </a:rPr>
              <a:t>:</a:t>
            </a:r>
          </a:p>
          <a:p>
            <a:pPr lvl="1"/>
            <a:r>
              <a:rPr lang="en-US" i="1" dirty="0"/>
              <a:t>Team </a:t>
            </a:r>
            <a:r>
              <a:rPr lang="en-US" i="1" dirty="0" smtClean="0"/>
              <a:t>organization </a:t>
            </a:r>
            <a:r>
              <a:rPr lang="en-US" dirty="0" smtClean="0"/>
              <a:t>Relies </a:t>
            </a:r>
            <a:r>
              <a:rPr lang="en-US" dirty="0"/>
              <a:t>almost exclusively on </a:t>
            </a:r>
            <a:r>
              <a:rPr lang="en-US" dirty="0" smtClean="0"/>
              <a:t>project-type teams</a:t>
            </a:r>
            <a:r>
              <a:rPr lang="en-US" dirty="0"/>
              <a:t>, with little or no underlying functional hierarchy. </a:t>
            </a:r>
            <a:endParaRPr lang="en-US" dirty="0" smtClean="0"/>
          </a:p>
          <a:p>
            <a:pPr lvl="1"/>
            <a:r>
              <a:rPr lang="en-US" dirty="0" smtClean="0"/>
              <a:t>People </a:t>
            </a:r>
            <a:r>
              <a:rPr lang="en-US" dirty="0"/>
              <a:t>float </a:t>
            </a:r>
            <a:r>
              <a:rPr lang="en-US" dirty="0" smtClean="0"/>
              <a:t>from project to project </a:t>
            </a:r>
            <a:r>
              <a:rPr lang="en-US" dirty="0"/>
              <a:t>as dictated by their skills and the demands of those </a:t>
            </a:r>
            <a:r>
              <a:rPr lang="en-US" dirty="0" smtClean="0"/>
              <a:t>projects.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The </a:t>
            </a:r>
            <a:r>
              <a:rPr lang="en-US" b="1" i="1" dirty="0" smtClean="0">
                <a:solidFill>
                  <a:srgbClr val="0070C0"/>
                </a:solidFill>
              </a:rPr>
              <a:t>virtual organization</a:t>
            </a:r>
            <a:r>
              <a:rPr lang="en-US" b="1" dirty="0" smtClean="0">
                <a:solidFill>
                  <a:srgbClr val="0070C0"/>
                </a:solidFill>
              </a:rPr>
              <a:t>:</a:t>
            </a:r>
          </a:p>
          <a:p>
            <a:pPr lvl="1"/>
            <a:r>
              <a:rPr lang="en-US" dirty="0"/>
              <a:t>virtual organization has </a:t>
            </a:r>
            <a:r>
              <a:rPr lang="en-US" u="sng" dirty="0"/>
              <a:t>little or no formal structure</a:t>
            </a:r>
            <a:r>
              <a:rPr lang="en-US" dirty="0"/>
              <a:t>. </a:t>
            </a:r>
            <a:endParaRPr lang="en-US" dirty="0" smtClean="0"/>
          </a:p>
          <a:p>
            <a:pPr lvl="1"/>
            <a:r>
              <a:rPr lang="en-US" dirty="0" smtClean="0"/>
              <a:t>Typically</a:t>
            </a:r>
            <a:r>
              <a:rPr lang="en-US" dirty="0"/>
              <a:t>, it has </a:t>
            </a:r>
            <a:r>
              <a:rPr lang="en-US" dirty="0" smtClean="0"/>
              <a:t>only a small number </a:t>
            </a:r>
            <a:r>
              <a:rPr lang="en-US" dirty="0"/>
              <a:t>of permanent employees, </a:t>
            </a:r>
            <a:r>
              <a:rPr lang="en-US" dirty="0" smtClean="0"/>
              <a:t>and </a:t>
            </a:r>
            <a:r>
              <a:rPr lang="en-US" dirty="0"/>
              <a:t>a modest </a:t>
            </a:r>
            <a:r>
              <a:rPr lang="en-US" dirty="0" smtClean="0"/>
              <a:t>administrative facility</a:t>
            </a:r>
            <a:r>
              <a:rPr lang="en-US" dirty="0"/>
              <a:t>. </a:t>
            </a:r>
            <a:endParaRPr lang="en-US" dirty="0" smtClean="0"/>
          </a:p>
          <a:p>
            <a:pPr lvl="1"/>
            <a:r>
              <a:rPr lang="en-US" dirty="0" smtClean="0"/>
              <a:t>As </a:t>
            </a:r>
            <a:r>
              <a:rPr lang="en-US" dirty="0"/>
              <a:t>the needs of the organization change, its managers bring in </a:t>
            </a:r>
            <a:r>
              <a:rPr lang="en-US" dirty="0" smtClean="0"/>
              <a:t>temporary workers</a:t>
            </a:r>
            <a:r>
              <a:rPr lang="en-US" dirty="0"/>
              <a:t>, lease facilities, and outsource basic support services to meet the </a:t>
            </a:r>
            <a:r>
              <a:rPr lang="en-US" dirty="0" smtClean="0"/>
              <a:t>demands of </a:t>
            </a:r>
            <a:r>
              <a:rPr lang="en-US" dirty="0"/>
              <a:t>each unique situation</a:t>
            </a:r>
            <a:endParaRPr lang="en-US" dirty="0" smtClean="0"/>
          </a:p>
          <a:p>
            <a:pPr lvl="1"/>
            <a:r>
              <a:rPr lang="en-US" dirty="0"/>
              <a:t>This structure would be </a:t>
            </a:r>
            <a:r>
              <a:rPr lang="en-US" dirty="0" smtClean="0"/>
              <a:t>applicable to </a:t>
            </a:r>
            <a:r>
              <a:rPr lang="en-US" dirty="0"/>
              <a:t>research or consulting firms that hire consultants based on the specific </a:t>
            </a:r>
            <a:r>
              <a:rPr lang="en-US" dirty="0" smtClean="0"/>
              <a:t>content knowledge </a:t>
            </a:r>
            <a:r>
              <a:rPr lang="en-US" dirty="0"/>
              <a:t>required by each unique </a:t>
            </a:r>
            <a:r>
              <a:rPr lang="en-US" dirty="0" smtClean="0"/>
              <a:t>project</a:t>
            </a:r>
            <a:r>
              <a:rPr lang="en-US" dirty="0"/>
              <a:t>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3193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276" y="2420262"/>
            <a:ext cx="3290180" cy="13255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Virtual Organization</a:t>
            </a:r>
            <a:endParaRPr lang="en-US" sz="2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303" y="365125"/>
            <a:ext cx="6580193" cy="578213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1983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Informal Organization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740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The informal Organization: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The informal Organization: </a:t>
            </a:r>
            <a:r>
              <a:rPr lang="en-US" dirty="0" smtClean="0"/>
              <a:t>Is a Network</a:t>
            </a:r>
            <a:r>
              <a:rPr lang="en-US" dirty="0"/>
              <a:t>, unrelated to the firm’s formal authority structure, of everyday social interactions among company </a:t>
            </a:r>
            <a:r>
              <a:rPr lang="en-US" dirty="0" smtClean="0"/>
              <a:t>employees.</a:t>
            </a:r>
          </a:p>
          <a:p>
            <a:r>
              <a:rPr lang="en-US" dirty="0"/>
              <a:t>Good managers recognize that the informal organization </a:t>
            </a:r>
            <a:r>
              <a:rPr lang="en-US" dirty="0" smtClean="0"/>
              <a:t>exists whether </a:t>
            </a:r>
            <a:r>
              <a:rPr lang="en-US" dirty="0"/>
              <a:t>they want </a:t>
            </a:r>
            <a:r>
              <a:rPr lang="en-US" dirty="0" smtClean="0"/>
              <a:t>it or </a:t>
            </a:r>
            <a:r>
              <a:rPr lang="en-US" dirty="0"/>
              <a:t>not and can use it not only </a:t>
            </a:r>
            <a:r>
              <a:rPr lang="en-US" dirty="0" smtClean="0"/>
              <a:t>to:</a:t>
            </a:r>
          </a:p>
          <a:p>
            <a:pPr lvl="1"/>
            <a:r>
              <a:rPr lang="en-US" dirty="0" smtClean="0"/>
              <a:t>Reinforce </a:t>
            </a:r>
            <a:r>
              <a:rPr lang="en-US" dirty="0"/>
              <a:t>the formal </a:t>
            </a:r>
            <a:r>
              <a:rPr lang="en-US" dirty="0" smtClean="0"/>
              <a:t>organization but </a:t>
            </a:r>
            <a:r>
              <a:rPr lang="en-US" dirty="0"/>
              <a:t>also </a:t>
            </a:r>
            <a:endParaRPr lang="en-US" dirty="0" smtClean="0"/>
          </a:p>
          <a:p>
            <a:pPr lvl="1"/>
            <a:r>
              <a:rPr lang="en-US" dirty="0"/>
              <a:t>H</a:t>
            </a:r>
            <a:r>
              <a:rPr lang="en-US" dirty="0" smtClean="0"/>
              <a:t>arness its </a:t>
            </a:r>
            <a:r>
              <a:rPr lang="en-US" dirty="0"/>
              <a:t>energy to improve productivity.</a:t>
            </a:r>
            <a:endParaRPr lang="en-US" dirty="0" smtClean="0"/>
          </a:p>
          <a:p>
            <a:r>
              <a:rPr lang="en-US" b="1" dirty="0" err="1" smtClean="0"/>
              <a:t>Intrapreneuring</a:t>
            </a:r>
            <a:r>
              <a:rPr lang="en-US" b="1" dirty="0" smtClean="0"/>
              <a:t>: </a:t>
            </a:r>
            <a:r>
              <a:rPr lang="en-US" dirty="0"/>
              <a:t>process of creating </a:t>
            </a:r>
            <a:r>
              <a:rPr lang="en-US" dirty="0" smtClean="0"/>
              <a:t>and maintaining </a:t>
            </a:r>
            <a:r>
              <a:rPr lang="en-US" dirty="0"/>
              <a:t>the innovation and </a:t>
            </a:r>
            <a:r>
              <a:rPr lang="en-US" dirty="0" smtClean="0"/>
              <a:t>flexibility of </a:t>
            </a:r>
            <a:r>
              <a:rPr lang="en-US" dirty="0"/>
              <a:t>a small-business environment within </a:t>
            </a:r>
            <a:r>
              <a:rPr lang="en-US" dirty="0" smtClean="0"/>
              <a:t>the confines </a:t>
            </a:r>
            <a:r>
              <a:rPr lang="en-US" dirty="0"/>
              <a:t>of a large </a:t>
            </a:r>
            <a:r>
              <a:rPr lang="en-US" dirty="0" smtClean="0"/>
              <a:t>organization.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237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Chapter 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0367" y="1508761"/>
            <a:ext cx="11126709" cy="4747180"/>
          </a:xfrm>
        </p:spPr>
        <p:txBody>
          <a:bodyPr numCol="2">
            <a:normAutofit fontScale="70000" lnSpcReduction="20000"/>
          </a:bodyPr>
          <a:lstStyle/>
          <a:p>
            <a:pPr marL="0" lvl="0" indent="0">
              <a:buNone/>
            </a:pPr>
            <a:r>
              <a:rPr lang="en-US" b="1" dirty="0"/>
              <a:t>What Is Organizational Structure?</a:t>
            </a:r>
            <a:endParaRPr lang="en-US" dirty="0"/>
          </a:p>
          <a:p>
            <a:pPr lvl="0"/>
            <a:r>
              <a:rPr lang="en-US" dirty="0"/>
              <a:t>Organization Charts</a:t>
            </a:r>
          </a:p>
          <a:p>
            <a:pPr lvl="0"/>
            <a:r>
              <a:rPr lang="en-US" dirty="0"/>
              <a:t>Determinants of Organizational Structure</a:t>
            </a:r>
          </a:p>
          <a:p>
            <a:endParaRPr lang="en-US" dirty="0"/>
          </a:p>
          <a:p>
            <a:pPr marL="0" lvl="0" indent="0">
              <a:buNone/>
            </a:pPr>
            <a:r>
              <a:rPr lang="en-US" b="1" dirty="0"/>
              <a:t>The Building Blocks of Organizational Structure</a:t>
            </a:r>
            <a:endParaRPr lang="en-US" dirty="0"/>
          </a:p>
          <a:p>
            <a:pPr lvl="0"/>
            <a:r>
              <a:rPr lang="en-US" dirty="0"/>
              <a:t>Specialization</a:t>
            </a:r>
          </a:p>
          <a:p>
            <a:pPr lvl="0"/>
            <a:r>
              <a:rPr lang="en-US" dirty="0"/>
              <a:t>Departmentalization</a:t>
            </a:r>
          </a:p>
          <a:p>
            <a:endParaRPr lang="en-US" dirty="0"/>
          </a:p>
          <a:p>
            <a:pPr marL="0" lvl="0" indent="0">
              <a:buNone/>
            </a:pPr>
            <a:r>
              <a:rPr lang="en-US" b="1" dirty="0"/>
              <a:t>Establishing the Decision-Making Hierarchy</a:t>
            </a:r>
            <a:endParaRPr lang="en-US" dirty="0"/>
          </a:p>
          <a:p>
            <a:pPr lvl="0"/>
            <a:r>
              <a:rPr lang="en-US" dirty="0"/>
              <a:t>Distributing Authority: Centralization and Decentralization</a:t>
            </a:r>
          </a:p>
          <a:p>
            <a:pPr lvl="0"/>
            <a:r>
              <a:rPr lang="en-US" dirty="0"/>
              <a:t>The Delegation Process</a:t>
            </a:r>
          </a:p>
          <a:p>
            <a:pPr lvl="0"/>
            <a:r>
              <a:rPr lang="en-US" dirty="0"/>
              <a:t>Three Forms of Authority</a:t>
            </a:r>
          </a:p>
          <a:p>
            <a:endParaRPr lang="en-US" dirty="0"/>
          </a:p>
          <a:p>
            <a:pPr marL="0" lvl="0" indent="0">
              <a:buNone/>
            </a:pPr>
            <a:r>
              <a:rPr lang="en-US" b="1" dirty="0"/>
              <a:t>Basic Forms of Organizational Structure</a:t>
            </a:r>
            <a:endParaRPr lang="en-US" dirty="0"/>
          </a:p>
          <a:p>
            <a:pPr lvl="0"/>
            <a:r>
              <a:rPr lang="en-US" dirty="0"/>
              <a:t>Functional Structure</a:t>
            </a:r>
          </a:p>
          <a:p>
            <a:pPr lvl="0"/>
            <a:r>
              <a:rPr lang="en-US" dirty="0"/>
              <a:t>Divisional Structure</a:t>
            </a:r>
          </a:p>
          <a:p>
            <a:pPr lvl="0"/>
            <a:r>
              <a:rPr lang="en-US" dirty="0"/>
              <a:t>Matrix Structure</a:t>
            </a:r>
          </a:p>
          <a:p>
            <a:pPr lvl="0"/>
            <a:r>
              <a:rPr lang="en-US" dirty="0"/>
              <a:t>International Structure</a:t>
            </a:r>
          </a:p>
          <a:p>
            <a:pPr lvl="0"/>
            <a:r>
              <a:rPr lang="en-US" dirty="0"/>
              <a:t>Organizational Design for the Twenty-First Century</a:t>
            </a:r>
          </a:p>
          <a:p>
            <a:endParaRPr lang="en-US" dirty="0"/>
          </a:p>
          <a:p>
            <a:pPr marL="0" lvl="0" indent="0">
              <a:buNone/>
            </a:pPr>
            <a:r>
              <a:rPr lang="en-US" b="1" dirty="0"/>
              <a:t>Informal Organization</a:t>
            </a:r>
            <a:endParaRPr lang="en-US" dirty="0"/>
          </a:p>
          <a:p>
            <a:pPr lvl="0"/>
            <a:r>
              <a:rPr lang="en-US" dirty="0"/>
              <a:t>Informal Groups</a:t>
            </a:r>
          </a:p>
          <a:p>
            <a:pPr lvl="0"/>
            <a:r>
              <a:rPr lang="en-US" dirty="0"/>
              <a:t>Organizational Grapevine</a:t>
            </a:r>
          </a:p>
          <a:p>
            <a:pPr lvl="0"/>
            <a:r>
              <a:rPr lang="en-US" dirty="0" err="1"/>
              <a:t>Intrapreneuring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Prepared By Mostafa Kamel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411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is Organizational Structure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062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What is Organizational Structure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50"/>
                </a:solidFill>
              </a:rPr>
              <a:t>O</a:t>
            </a:r>
            <a:r>
              <a:rPr lang="en-US" b="1" dirty="0" smtClean="0">
                <a:solidFill>
                  <a:srgbClr val="00B050"/>
                </a:solidFill>
              </a:rPr>
              <a:t>rganizational Structure: </a:t>
            </a:r>
            <a:r>
              <a:rPr lang="en-US" dirty="0" smtClean="0"/>
              <a:t>Is </a:t>
            </a:r>
            <a:r>
              <a:rPr lang="en-US" dirty="0"/>
              <a:t>the </a:t>
            </a:r>
            <a:r>
              <a:rPr lang="en-US" dirty="0" smtClean="0"/>
              <a:t>specification of </a:t>
            </a:r>
            <a:r>
              <a:rPr lang="en-US" dirty="0"/>
              <a:t>the jobs to be done within an organization and the ways in which those jobs </a:t>
            </a:r>
            <a:r>
              <a:rPr lang="en-US" dirty="0" smtClean="0"/>
              <a:t>relate to </a:t>
            </a:r>
            <a:r>
              <a:rPr lang="en-US" dirty="0"/>
              <a:t>one another</a:t>
            </a:r>
            <a:r>
              <a:rPr lang="en-US" dirty="0" smtClean="0"/>
              <a:t>.</a:t>
            </a:r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easiest way to understand structure is in terms of </a:t>
            </a:r>
            <a:r>
              <a:rPr lang="en-US" dirty="0" smtClean="0"/>
              <a:t>an </a:t>
            </a:r>
            <a:r>
              <a:rPr lang="en-US" b="1" i="1" dirty="0" smtClean="0"/>
              <a:t>organization chart.</a:t>
            </a:r>
          </a:p>
          <a:p>
            <a:r>
              <a:rPr lang="en-US" b="1" dirty="0"/>
              <a:t>O</a:t>
            </a:r>
            <a:r>
              <a:rPr lang="en-US" b="1" dirty="0" smtClean="0"/>
              <a:t>rganization </a:t>
            </a:r>
            <a:r>
              <a:rPr lang="en-US" b="1" dirty="0"/>
              <a:t>charts </a:t>
            </a:r>
            <a:r>
              <a:rPr lang="en-US" dirty="0" smtClean="0"/>
              <a:t>clarify </a:t>
            </a:r>
            <a:r>
              <a:rPr lang="en-US" dirty="0"/>
              <a:t>structure and to show </a:t>
            </a:r>
            <a:r>
              <a:rPr lang="en-US" dirty="0" smtClean="0"/>
              <a:t>employees where </a:t>
            </a:r>
            <a:r>
              <a:rPr lang="en-US" dirty="0"/>
              <a:t>they fit into a firm’s operations.</a:t>
            </a:r>
            <a:endParaRPr lang="en-US" b="1" i="1" dirty="0" smtClean="0"/>
          </a:p>
          <a:p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485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Organizational Chart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995" y="1870893"/>
            <a:ext cx="6506544" cy="3706042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25101" y="3100189"/>
            <a:ext cx="381150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The solid lines define the chain of </a:t>
            </a:r>
            <a:r>
              <a:rPr lang="en-US" dirty="0" smtClean="0"/>
              <a:t>command, or </a:t>
            </a:r>
            <a:r>
              <a:rPr lang="en-US" b="1" i="1" u="sng" dirty="0"/>
              <a:t>reporting relationships</a:t>
            </a:r>
            <a:r>
              <a:rPr lang="en-US" i="1" dirty="0"/>
              <a:t>, </a:t>
            </a:r>
            <a:r>
              <a:rPr lang="en-US" dirty="0"/>
              <a:t>within the </a:t>
            </a:r>
            <a:r>
              <a:rPr lang="en-US" dirty="0" smtClean="0"/>
              <a:t>company.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Some Large organizations includes a more complex relations ships that showed in this figure. This large size prevents them from drawing their organization chart.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834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Determinants of Organizational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Numerous factors influence the planning and creating of an efficient organizational structure. </a:t>
            </a:r>
          </a:p>
          <a:p>
            <a:r>
              <a:rPr lang="en-US" dirty="0" smtClean="0"/>
              <a:t>Purpose</a:t>
            </a:r>
            <a:r>
              <a:rPr lang="en-US" dirty="0"/>
              <a:t>, mission, and strategy, </a:t>
            </a:r>
            <a:r>
              <a:rPr lang="en-US" dirty="0" smtClean="0"/>
              <a:t>organization’s </a:t>
            </a:r>
            <a:r>
              <a:rPr lang="en-US" dirty="0"/>
              <a:t>size, technology, and environmental changes. </a:t>
            </a:r>
            <a:endParaRPr lang="en-US" dirty="0" smtClean="0"/>
          </a:p>
          <a:p>
            <a:pPr lvl="0"/>
            <a:r>
              <a:rPr lang="en-US" dirty="0"/>
              <a:t>Most organizations change their structures on a continuing basis.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723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Building Blocks</a:t>
            </a:r>
            <a:b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of Organizational Structure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654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Developing Business Structure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25925" y="1825625"/>
            <a:ext cx="11506953" cy="4351338"/>
          </a:xfrm>
        </p:spPr>
        <p:txBody>
          <a:bodyPr>
            <a:normAutofit/>
          </a:bodyPr>
          <a:lstStyle/>
          <a:p>
            <a:r>
              <a:rPr lang="en-US" dirty="0"/>
              <a:t>The first step in developing the structure of any business, large or small, </a:t>
            </a:r>
            <a:r>
              <a:rPr lang="en-US" dirty="0" smtClean="0"/>
              <a:t>involves three </a:t>
            </a:r>
            <a:r>
              <a:rPr lang="en-US" dirty="0"/>
              <a:t>activities: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B0F0"/>
                </a:solidFill>
              </a:rPr>
              <a:t>1- </a:t>
            </a:r>
            <a:r>
              <a:rPr lang="en-US" b="1" i="1" dirty="0">
                <a:solidFill>
                  <a:srgbClr val="00B0F0"/>
                </a:solidFill>
              </a:rPr>
              <a:t>Specialization. </a:t>
            </a:r>
            <a:r>
              <a:rPr lang="en-US" dirty="0"/>
              <a:t>Determining who will do </a:t>
            </a:r>
            <a:r>
              <a:rPr lang="en-US" dirty="0" smtClean="0"/>
              <a:t>what </a:t>
            </a:r>
            <a:r>
              <a:rPr lang="en-US" b="1" i="1" dirty="0" smtClean="0"/>
              <a:t>(breaking down The jobs)</a:t>
            </a:r>
            <a:endParaRPr lang="en-US" b="1" i="1" dirty="0"/>
          </a:p>
          <a:p>
            <a:pPr marL="0" indent="0">
              <a:buNone/>
            </a:pPr>
            <a:r>
              <a:rPr lang="en-US" b="1" dirty="0" smtClean="0">
                <a:solidFill>
                  <a:srgbClr val="00B0F0"/>
                </a:solidFill>
              </a:rPr>
              <a:t>2- </a:t>
            </a:r>
            <a:r>
              <a:rPr lang="en-US" b="1" i="1" dirty="0">
                <a:solidFill>
                  <a:srgbClr val="00B0F0"/>
                </a:solidFill>
              </a:rPr>
              <a:t>Departmentalization</a:t>
            </a:r>
            <a:r>
              <a:rPr lang="en-US" i="1" dirty="0"/>
              <a:t>. </a:t>
            </a:r>
            <a:r>
              <a:rPr lang="en-US" dirty="0"/>
              <a:t>Determining how people performing certain tasks can </a:t>
            </a:r>
            <a:r>
              <a:rPr lang="en-US" dirty="0" smtClean="0"/>
              <a:t>best be </a:t>
            </a:r>
            <a:r>
              <a:rPr lang="en-US" dirty="0"/>
              <a:t>grouped </a:t>
            </a:r>
            <a:r>
              <a:rPr lang="en-US" dirty="0" smtClean="0"/>
              <a:t>together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B0F0"/>
                </a:solidFill>
              </a:rPr>
              <a:t>3- </a:t>
            </a:r>
            <a:r>
              <a:rPr lang="en-US" b="1" i="1" dirty="0">
                <a:solidFill>
                  <a:srgbClr val="00B0F0"/>
                </a:solidFill>
              </a:rPr>
              <a:t>Establishment of a Decision-Making Hierarchy</a:t>
            </a:r>
            <a:r>
              <a:rPr lang="en-US" i="1" dirty="0">
                <a:solidFill>
                  <a:srgbClr val="00B0F0"/>
                </a:solidFill>
              </a:rPr>
              <a:t>. </a:t>
            </a:r>
            <a:r>
              <a:rPr lang="en-US" dirty="0"/>
              <a:t>Deciding who will be </a:t>
            </a:r>
            <a:r>
              <a:rPr lang="en-US" dirty="0" smtClean="0"/>
              <a:t>empowered to </a:t>
            </a:r>
            <a:r>
              <a:rPr lang="en-US" dirty="0"/>
              <a:t>make which decisions and who will have authority over others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331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984</TotalTime>
  <Words>1767</Words>
  <Application>Microsoft Office PowerPoint</Application>
  <PresentationFormat>Widescreen</PresentationFormat>
  <Paragraphs>198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Aharoni</vt:lpstr>
      <vt:lpstr>Arial</vt:lpstr>
      <vt:lpstr>Calibri</vt:lpstr>
      <vt:lpstr>Calibri Light</vt:lpstr>
      <vt:lpstr>Office Theme</vt:lpstr>
      <vt:lpstr>Chapter 6</vt:lpstr>
      <vt:lpstr>Learning Objectives </vt:lpstr>
      <vt:lpstr>Chapter Outline</vt:lpstr>
      <vt:lpstr>What is Organizational Structure</vt:lpstr>
      <vt:lpstr>What is Organizational Structure</vt:lpstr>
      <vt:lpstr>Organizational Chart</vt:lpstr>
      <vt:lpstr>Determinants of Organizational Structure</vt:lpstr>
      <vt:lpstr>The Building Blocks of Organizational Structure</vt:lpstr>
      <vt:lpstr>Developing Business Structure</vt:lpstr>
      <vt:lpstr>1. Specialization</vt:lpstr>
      <vt:lpstr>2.Departmentalization</vt:lpstr>
      <vt:lpstr>Departmentalization (Continued)</vt:lpstr>
      <vt:lpstr>Departmentalization (Continued)</vt:lpstr>
      <vt:lpstr>3- Establishment of a Decision-Making Hierarchy</vt:lpstr>
      <vt:lpstr>Establishment of a Decision-Making Hierarchy (Continued)</vt:lpstr>
      <vt:lpstr>Establishment of a Decision-Making Hierarchy (Continued)</vt:lpstr>
      <vt:lpstr>Establishment of a Decision-Making Hierarchy (Continued)</vt:lpstr>
      <vt:lpstr>The Delegation Process</vt:lpstr>
      <vt:lpstr>Three Forms of Authority</vt:lpstr>
      <vt:lpstr>Forms of Organizational Structure</vt:lpstr>
      <vt:lpstr>Basic Forms of Organizational Structure</vt:lpstr>
      <vt:lpstr>Functional Structure</vt:lpstr>
      <vt:lpstr>Divisional Structure</vt:lpstr>
      <vt:lpstr>Matrix Structure</vt:lpstr>
      <vt:lpstr>International Structure</vt:lpstr>
      <vt:lpstr>Organizational Design for the 21st Century</vt:lpstr>
      <vt:lpstr>Virtual Organization</vt:lpstr>
      <vt:lpstr>Informal Organization</vt:lpstr>
      <vt:lpstr>The informal Organization: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Mostafa Kamel</dc:creator>
  <cp:lastModifiedBy>Mostafa Kamel</cp:lastModifiedBy>
  <cp:revision>95</cp:revision>
  <dcterms:created xsi:type="dcterms:W3CDTF">2013-09-14T21:41:12Z</dcterms:created>
  <dcterms:modified xsi:type="dcterms:W3CDTF">2013-10-05T17:57:17Z</dcterms:modified>
</cp:coreProperties>
</file>