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02" r:id="rId3"/>
    <p:sldId id="257" r:id="rId4"/>
    <p:sldId id="258" r:id="rId5"/>
    <p:sldId id="259" r:id="rId6"/>
    <p:sldId id="26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30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26" r:id="rId32"/>
    <p:sldId id="327" r:id="rId33"/>
    <p:sldId id="328" r:id="rId34"/>
    <p:sldId id="331" r:id="rId35"/>
    <p:sldId id="329" r:id="rId36"/>
    <p:sldId id="332" r:id="rId37"/>
    <p:sldId id="333" r:id="rId38"/>
    <p:sldId id="334" r:id="rId39"/>
    <p:sldId id="33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58D5-64DC-402C-9005-A4D484D53A6F}" type="datetimeFigureOut">
              <a:rPr lang="en-US" smtClean="0"/>
              <a:t>26-Nov-13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25C9A-04EE-4E60-9C69-8683B6C7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DBCC6-F97F-463A-9713-15BBDCE7C106}" type="datetime1">
              <a:rPr lang="en-US" smtClean="0"/>
              <a:t>26-Nov-13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8F81-CFA8-4CEC-9033-B9D7BB6260BF}" type="datetime1">
              <a:rPr lang="en-US" smtClean="0"/>
              <a:t>26-Nov-13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18EA-3146-4143-B0EA-85510588C905}" type="datetime1">
              <a:rPr lang="en-US" smtClean="0"/>
              <a:t>26-Nov-13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CB03-14A2-4C5F-8EBD-F9EAF6865871}" type="datetime1">
              <a:rPr lang="en-US" smtClean="0"/>
              <a:t>26-Nov-13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C4FFB-F4A7-4AFE-9FBB-E615F8AE9F5B}" type="datetime1">
              <a:rPr lang="en-US" smtClean="0"/>
              <a:t>26-Nov-13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FA0D-C34A-480F-9891-19317E924987}" type="datetime1">
              <a:rPr lang="en-US" smtClean="0"/>
              <a:t>26-Nov-13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3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B69C-184F-4C94-A1A0-38412F6614EA}" type="datetime1">
              <a:rPr lang="en-US" smtClean="0"/>
              <a:t>26-Nov-13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930B-E12B-4F13-9E5E-A20E7B60CF59}" type="datetime1">
              <a:rPr lang="en-US" smtClean="0"/>
              <a:t>26-Nov-13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E38E-B54A-486D-B35B-2955C9015ACE}" type="datetime1">
              <a:rPr lang="en-US" smtClean="0"/>
              <a:t>26-Nov-13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A955-3E7A-431E-AC22-E42DDF5DB0A8}" type="datetime1">
              <a:rPr lang="en-US" smtClean="0"/>
              <a:t>26-Nov-13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44B6-5AE0-4235-8987-BC7C209EF6AA}" type="datetime1">
              <a:rPr lang="en-US" smtClean="0"/>
              <a:t>26-Nov-13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2A85-DA90-4620-9A56-64F3E9483CBC}" type="datetime1">
              <a:rPr lang="en-US" smtClean="0"/>
              <a:t>26-Nov-13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</a:t>
            </a:r>
            <a:r>
              <a:rPr lang="ar-EG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Leadership and Decision Making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7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A. </a:t>
            </a:r>
            <a:r>
              <a:rPr lang="en-US" sz="4000" b="1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Trait</a:t>
            </a:r>
            <a:r>
              <a:rPr lang="en-US" sz="4000" b="1" dirty="0" smtClean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Approaches to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ocused on identifying </a:t>
            </a:r>
            <a:r>
              <a:rPr lang="en-US" dirty="0"/>
              <a:t>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essential traits </a:t>
            </a:r>
            <a:r>
              <a:rPr lang="en-US" dirty="0" smtClean="0"/>
              <a:t>that Distinguished leaders</a:t>
            </a:r>
          </a:p>
          <a:p>
            <a:r>
              <a:rPr lang="en-US" dirty="0" smtClean="0"/>
              <a:t>Early </a:t>
            </a:r>
            <a:r>
              <a:rPr lang="en-US" dirty="0"/>
              <a:t>researchers believed that </a:t>
            </a:r>
            <a:r>
              <a:rPr lang="en-US" dirty="0" smtClean="0"/>
              <a:t>effective </a:t>
            </a:r>
            <a:r>
              <a:rPr lang="en-US" dirty="0"/>
              <a:t>leaders </a:t>
            </a:r>
            <a:r>
              <a:rPr lang="en-US" b="1" dirty="0"/>
              <a:t>had some unique set of qualities</a:t>
            </a:r>
            <a:r>
              <a:rPr lang="en-US" dirty="0"/>
              <a:t> </a:t>
            </a:r>
            <a:r>
              <a:rPr lang="en-US" dirty="0" smtClean="0"/>
              <a:t>or traits </a:t>
            </a:r>
            <a:r>
              <a:rPr lang="en-US" dirty="0"/>
              <a:t>that distinguished them from their </a:t>
            </a:r>
            <a:r>
              <a:rPr lang="en-US" dirty="0" smtClean="0"/>
              <a:t>peers: </a:t>
            </a:r>
          </a:p>
          <a:p>
            <a:pPr lvl="1"/>
            <a:r>
              <a:rPr lang="en-US" dirty="0" smtClean="0"/>
              <a:t>Dominance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self-confidence. </a:t>
            </a:r>
          </a:p>
          <a:p>
            <a:pPr lvl="1"/>
            <a:r>
              <a:rPr lang="en-US" dirty="0" smtClean="0"/>
              <a:t>Energy.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ctivity (versus </a:t>
            </a:r>
            <a:r>
              <a:rPr lang="en-US" dirty="0"/>
              <a:t>passivity</a:t>
            </a:r>
            <a:r>
              <a:rPr lang="en-US" dirty="0" smtClean="0"/>
              <a:t>). </a:t>
            </a:r>
          </a:p>
          <a:p>
            <a:pPr lvl="1"/>
            <a:r>
              <a:rPr lang="en-US" dirty="0"/>
              <a:t>K</a:t>
            </a:r>
            <a:r>
              <a:rPr lang="en-US" dirty="0" smtClean="0"/>
              <a:t>nowledge </a:t>
            </a:r>
            <a:r>
              <a:rPr lang="en-US" dirty="0"/>
              <a:t>about the job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Recent studies started to include </a:t>
            </a:r>
            <a:r>
              <a:rPr lang="en-US" dirty="0" smtClean="0"/>
              <a:t>other traits </a:t>
            </a:r>
            <a:r>
              <a:rPr lang="en-US" dirty="0" smtClean="0"/>
              <a:t>such as emotional intelligence, mental intelligence, and </a:t>
            </a:r>
            <a:r>
              <a:rPr lang="en-US" dirty="0"/>
              <a:t>honesty and </a:t>
            </a:r>
            <a:r>
              <a:rPr lang="en-US" dirty="0" smtClean="0"/>
              <a:t>integrity.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03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B. </a:t>
            </a:r>
            <a:r>
              <a:rPr lang="en-US" sz="4000" b="1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Behavioral</a:t>
            </a:r>
            <a:r>
              <a:rPr lang="en-US" sz="40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Approaches to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ocused on determining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what behaviors are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employed by leaders</a:t>
            </a:r>
          </a:p>
          <a:p>
            <a:r>
              <a:rPr lang="en-US" dirty="0"/>
              <a:t>This research led to the identification of </a:t>
            </a:r>
            <a:r>
              <a:rPr lang="en-US" b="1" i="1" dirty="0"/>
              <a:t>two basic forms</a:t>
            </a:r>
            <a:r>
              <a:rPr lang="en-US" dirty="0"/>
              <a:t> of leader </a:t>
            </a:r>
            <a:r>
              <a:rPr lang="en-US" dirty="0" smtClean="0"/>
              <a:t>behavior:</a:t>
            </a:r>
          </a:p>
          <a:p>
            <a:pPr lvl="1"/>
            <a:r>
              <a:rPr lang="en-US" b="1" dirty="0"/>
              <a:t>Task-Focused Leader </a:t>
            </a:r>
            <a:r>
              <a:rPr lang="en-US" b="1" dirty="0" smtClean="0"/>
              <a:t>Behavior: </a:t>
            </a:r>
            <a:r>
              <a:rPr lang="en-US" dirty="0"/>
              <a:t>leader </a:t>
            </a:r>
            <a:r>
              <a:rPr lang="en-US" dirty="0" smtClean="0"/>
              <a:t>behavior focusing </a:t>
            </a:r>
            <a:r>
              <a:rPr lang="en-US" dirty="0"/>
              <a:t>on how tasks should be </a:t>
            </a:r>
            <a:r>
              <a:rPr lang="en-US" dirty="0" smtClean="0"/>
              <a:t>performed in </a:t>
            </a:r>
            <a:r>
              <a:rPr lang="en-US" dirty="0"/>
              <a:t>order to meet certain goals and </a:t>
            </a:r>
            <a:r>
              <a:rPr lang="en-US" dirty="0" smtClean="0"/>
              <a:t>to achieve </a:t>
            </a:r>
            <a:r>
              <a:rPr lang="en-US" dirty="0"/>
              <a:t>certain performance </a:t>
            </a:r>
            <a:r>
              <a:rPr lang="en-US" dirty="0" smtClean="0"/>
              <a:t>standards.</a:t>
            </a:r>
          </a:p>
          <a:p>
            <a:pPr lvl="1"/>
            <a:r>
              <a:rPr lang="en-US" b="1" dirty="0"/>
              <a:t>Employee-Focused Leader Behavior </a:t>
            </a:r>
            <a:r>
              <a:rPr lang="en-US" dirty="0" smtClean="0"/>
              <a:t>leader Behavior focusing </a:t>
            </a:r>
            <a:r>
              <a:rPr lang="en-US" dirty="0"/>
              <a:t>on </a:t>
            </a:r>
            <a:r>
              <a:rPr lang="en-US" dirty="0" smtClean="0"/>
              <a:t>satisfaction, motivation, and </a:t>
            </a:r>
            <a:r>
              <a:rPr lang="en-US" dirty="0"/>
              <a:t>well-being of </a:t>
            </a:r>
            <a:r>
              <a:rPr lang="en-US" dirty="0" smtClean="0"/>
              <a:t>employees.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35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2281203"/>
            <a:ext cx="9144000" cy="23876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Situational Approach to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Leadership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70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Situational Approach to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Situational Approach to Leadership </a:t>
            </a:r>
            <a:r>
              <a:rPr lang="en-US" dirty="0" smtClean="0"/>
              <a:t>assumes that </a:t>
            </a:r>
            <a:r>
              <a:rPr lang="en-US" dirty="0"/>
              <a:t>appropriate leader behavior varies </a:t>
            </a:r>
            <a:r>
              <a:rPr lang="en-US" dirty="0" smtClean="0"/>
              <a:t>from </a:t>
            </a:r>
            <a:r>
              <a:rPr lang="en-US" u="sng" dirty="0" smtClean="0"/>
              <a:t>one </a:t>
            </a:r>
            <a:r>
              <a:rPr lang="en-US" u="sng" dirty="0"/>
              <a:t>situation to </a:t>
            </a:r>
            <a:r>
              <a:rPr lang="en-US" u="sng" dirty="0" smtClean="0"/>
              <a:t>another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Leadership characteristics </a:t>
            </a:r>
            <a:r>
              <a:rPr lang="en-US" dirty="0"/>
              <a:t>include the manager’s value system, </a:t>
            </a:r>
            <a:r>
              <a:rPr lang="en-US" dirty="0" smtClean="0"/>
              <a:t>confidence in </a:t>
            </a:r>
            <a:r>
              <a:rPr lang="en-US" dirty="0"/>
              <a:t>subordinates, personal inclinations, feelings of security, and actual behaviors.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Subordinate characteristics </a:t>
            </a:r>
            <a:r>
              <a:rPr lang="en-US" dirty="0"/>
              <a:t>include the subordinates’ need for </a:t>
            </a:r>
            <a:r>
              <a:rPr lang="en-US" dirty="0" smtClean="0"/>
              <a:t>independence, Readiness to </a:t>
            </a:r>
            <a:r>
              <a:rPr lang="en-US" dirty="0"/>
              <a:t>assume responsibility, tolerance for ambiguity, interest in the </a:t>
            </a:r>
            <a:r>
              <a:rPr lang="en-US" dirty="0" smtClean="0"/>
              <a:t>problem, understanding </a:t>
            </a:r>
            <a:r>
              <a:rPr lang="en-US" dirty="0"/>
              <a:t>of goals, knowledge, experience, and expectations. 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7030A0"/>
                </a:solidFill>
              </a:rPr>
              <a:t>Situational characteristics </a:t>
            </a:r>
            <a:r>
              <a:rPr lang="en-US" dirty="0"/>
              <a:t>that affect decision making include the type of organization, </a:t>
            </a:r>
            <a:r>
              <a:rPr lang="en-US" dirty="0" smtClean="0"/>
              <a:t>group effectiveness, the </a:t>
            </a:r>
            <a:r>
              <a:rPr lang="en-US" dirty="0"/>
              <a:t>problem itself, and time pressures.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79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734" y="289711"/>
            <a:ext cx="5381315" cy="58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410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2091078"/>
            <a:ext cx="9144000" cy="23876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Leadership Through the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Eyes of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Followers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57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Leadership Through the </a:t>
            </a:r>
            <a:r>
              <a:rPr lang="en-US" sz="4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Eyes of </a:t>
            </a:r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Followers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ocuses </a:t>
            </a:r>
            <a:r>
              <a:rPr lang="en-US" dirty="0"/>
              <a:t>on how leaders are seen </a:t>
            </a:r>
            <a:r>
              <a:rPr lang="en-US" u="sng" dirty="0"/>
              <a:t>through the eyes of their followers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two </a:t>
            </a:r>
            <a:r>
              <a:rPr lang="en-US" dirty="0" smtClean="0"/>
              <a:t>primary approaches </a:t>
            </a:r>
            <a:r>
              <a:rPr lang="en-US" dirty="0"/>
              <a:t>to leadership through the eyes of followers </a:t>
            </a:r>
            <a:r>
              <a:rPr lang="en-US" dirty="0" smtClean="0"/>
              <a:t>are: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/>
              <a:t>T</a:t>
            </a:r>
            <a:r>
              <a:rPr lang="en-US" i="1" dirty="0" smtClean="0"/>
              <a:t>ransformational leadership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/>
              <a:t>C</a:t>
            </a:r>
            <a:r>
              <a:rPr lang="en-US" i="1" dirty="0" smtClean="0"/>
              <a:t>harismatic </a:t>
            </a:r>
            <a:r>
              <a:rPr lang="en-US" i="1" dirty="0"/>
              <a:t>leadership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56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Transformational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Transformational Leadership </a:t>
            </a:r>
            <a:r>
              <a:rPr lang="en-US" dirty="0"/>
              <a:t>the set </a:t>
            </a:r>
            <a:r>
              <a:rPr lang="en-US" dirty="0" smtClean="0"/>
              <a:t>of </a:t>
            </a:r>
            <a:r>
              <a:rPr lang="en-US" u="sng" dirty="0" smtClean="0"/>
              <a:t>abilities</a:t>
            </a:r>
            <a:r>
              <a:rPr lang="en-US" dirty="0" smtClean="0"/>
              <a:t> that </a:t>
            </a:r>
            <a:r>
              <a:rPr lang="en-US" dirty="0"/>
              <a:t>allows a leader to 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ecognize </a:t>
            </a:r>
            <a:r>
              <a:rPr lang="en-US" dirty="0" smtClean="0"/>
              <a:t>the </a:t>
            </a:r>
            <a:r>
              <a:rPr lang="en-US" dirty="0"/>
              <a:t>need for </a:t>
            </a:r>
            <a:r>
              <a:rPr lang="en-US" dirty="0" smtClean="0"/>
              <a:t>change.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reate </a:t>
            </a:r>
            <a:r>
              <a:rPr lang="en-US" dirty="0"/>
              <a:t>a </a:t>
            </a:r>
            <a:r>
              <a:rPr lang="en-US" dirty="0" smtClean="0"/>
              <a:t>vision to </a:t>
            </a:r>
            <a:r>
              <a:rPr lang="en-US" dirty="0"/>
              <a:t>guide that </a:t>
            </a:r>
            <a:r>
              <a:rPr lang="en-US" dirty="0" smtClean="0"/>
              <a:t>change.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xecute </a:t>
            </a:r>
            <a:r>
              <a:rPr lang="en-US" dirty="0" smtClean="0"/>
              <a:t>the change effectively.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83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Charismatic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Charismatic leadership </a:t>
            </a:r>
            <a:r>
              <a:rPr lang="en-US" dirty="0"/>
              <a:t>is a type of influence </a:t>
            </a:r>
            <a:r>
              <a:rPr lang="en-US" u="sng" dirty="0"/>
              <a:t>based on the leader’s </a:t>
            </a:r>
            <a:r>
              <a:rPr lang="en-US" u="sng" dirty="0">
                <a:solidFill>
                  <a:schemeClr val="accent5"/>
                </a:solidFill>
              </a:rPr>
              <a:t>charisma</a:t>
            </a:r>
            <a:r>
              <a:rPr lang="en-US" dirty="0">
                <a:solidFill>
                  <a:schemeClr val="accent5"/>
                </a:solidFill>
              </a:rPr>
              <a:t>, </a:t>
            </a: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Charisma: </a:t>
            </a:r>
            <a:r>
              <a:rPr lang="en-US" dirty="0" smtClean="0"/>
              <a:t>is a form of </a:t>
            </a:r>
            <a:r>
              <a:rPr lang="en-US" dirty="0">
                <a:solidFill>
                  <a:schemeClr val="accent5"/>
                </a:solidFill>
              </a:rPr>
              <a:t>interpersonal attraction </a:t>
            </a:r>
            <a:r>
              <a:rPr lang="en-US" dirty="0"/>
              <a:t>that </a:t>
            </a:r>
            <a:r>
              <a:rPr lang="en-US" u="sng" dirty="0"/>
              <a:t>inspires</a:t>
            </a:r>
            <a:r>
              <a:rPr lang="en-US" dirty="0"/>
              <a:t> support and acceptance. </a:t>
            </a:r>
            <a:endParaRPr lang="en-US" dirty="0" smtClean="0"/>
          </a:p>
          <a:p>
            <a:r>
              <a:rPr lang="en-US" b="1" i="1" dirty="0" smtClean="0"/>
              <a:t>Charismatic leaders </a:t>
            </a:r>
            <a:r>
              <a:rPr lang="en-US" dirty="0" smtClean="0"/>
              <a:t>are </a:t>
            </a:r>
            <a:r>
              <a:rPr lang="en-US" dirty="0"/>
              <a:t>likely </a:t>
            </a:r>
            <a:r>
              <a:rPr lang="en-US" dirty="0" smtClean="0"/>
              <a:t>to: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ave </a:t>
            </a:r>
            <a:r>
              <a:rPr lang="en-US" dirty="0"/>
              <a:t>a lot of confidence in their </a:t>
            </a:r>
            <a:r>
              <a:rPr lang="en-US" dirty="0" smtClean="0"/>
              <a:t>beliefs.</a:t>
            </a:r>
          </a:p>
          <a:p>
            <a:pPr lvl="1"/>
            <a:r>
              <a:rPr lang="en-US" dirty="0" smtClean="0"/>
              <a:t>Have </a:t>
            </a:r>
            <a:r>
              <a:rPr lang="en-US" dirty="0" smtClean="0"/>
              <a:t>a </a:t>
            </a:r>
            <a:r>
              <a:rPr lang="en-US" dirty="0" smtClean="0"/>
              <a:t>strong need </a:t>
            </a:r>
            <a:r>
              <a:rPr lang="en-US" dirty="0"/>
              <a:t>to influence people. </a:t>
            </a:r>
            <a:endParaRPr lang="en-US" dirty="0" smtClean="0"/>
          </a:p>
          <a:p>
            <a:pPr lvl="1"/>
            <a:r>
              <a:rPr lang="en-US" dirty="0"/>
              <a:t>T</a:t>
            </a:r>
            <a:r>
              <a:rPr lang="en-US" dirty="0" smtClean="0"/>
              <a:t>end </a:t>
            </a:r>
            <a:r>
              <a:rPr lang="en-US" dirty="0"/>
              <a:t>to communicate high expectations </a:t>
            </a:r>
            <a:r>
              <a:rPr lang="en-US" dirty="0" smtClean="0"/>
              <a:t>about follower </a:t>
            </a:r>
            <a:r>
              <a:rPr lang="en-US" dirty="0" smtClean="0"/>
              <a:t>performance.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express confidence in their followers.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98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2244983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Special Issues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Leadership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79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Chapter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This chapter focuses on several approaches to leadership and describes transformational and charismatic perspectives on leadership.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</a:t>
            </a:r>
            <a:r>
              <a:rPr lang="en-US" dirty="0"/>
              <a:t>also looks at types of leadership substitutes and neutralizers, as well as several contemporary issues in leadership—seeing leaders as coaches and examining gender and cross-cultural issues in leadership. This chapter also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Discusses strategic leadership, ethical leadership, and virtual leadership.</a:t>
            </a:r>
          </a:p>
          <a:p>
            <a:pPr lvl="1"/>
            <a:r>
              <a:rPr lang="en-US" dirty="0"/>
              <a:t>Relates leadership to decision making.</a:t>
            </a:r>
          </a:p>
          <a:p>
            <a:pPr lvl="1"/>
            <a:r>
              <a:rPr lang="en-US" dirty="0"/>
              <a:t>Discusses both rational and behavioral perspectives on decision making.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63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interesting perspective on leadership focuses on </a:t>
            </a:r>
            <a:r>
              <a:rPr lang="en-US" dirty="0">
                <a:solidFill>
                  <a:srgbClr val="00B050"/>
                </a:solidFill>
              </a:rPr>
              <a:t>alternatives to </a:t>
            </a:r>
            <a:r>
              <a:rPr lang="en-US" dirty="0" smtClean="0">
                <a:solidFill>
                  <a:srgbClr val="00B050"/>
                </a:solidFill>
              </a:rPr>
              <a:t>leadership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</a:t>
            </a:r>
            <a:r>
              <a:rPr lang="en-US" dirty="0"/>
              <a:t>some cases, certain </a:t>
            </a:r>
            <a:r>
              <a:rPr lang="en-US" b="1" dirty="0"/>
              <a:t>factors</a:t>
            </a:r>
            <a:r>
              <a:rPr lang="en-US" dirty="0"/>
              <a:t> may actually substitute for leadership, making </a:t>
            </a:r>
            <a:r>
              <a:rPr lang="en-US" dirty="0" smtClean="0"/>
              <a:t>actual </a:t>
            </a:r>
            <a:r>
              <a:rPr lang="en-US" b="1" dirty="0" smtClean="0"/>
              <a:t>leadership </a:t>
            </a:r>
            <a:r>
              <a:rPr lang="en-US" b="1" dirty="0" smtClean="0"/>
              <a:t>unnecessary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other cases, factors may exist that </a:t>
            </a:r>
            <a:r>
              <a:rPr lang="en-US" b="1" u="sng" dirty="0" smtClean="0"/>
              <a:t>neutralize or </a:t>
            </a:r>
            <a:r>
              <a:rPr lang="en-US" b="1" u="sng" dirty="0"/>
              <a:t>negate </a:t>
            </a:r>
            <a:r>
              <a:rPr lang="en-US" dirty="0"/>
              <a:t>the influence of a leader even when that individual is attempting to </a:t>
            </a:r>
            <a:r>
              <a:rPr lang="en-US" dirty="0" smtClean="0"/>
              <a:t>exercise leadership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244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Leadership </a:t>
            </a:r>
            <a:r>
              <a:rPr lang="en-US" sz="40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Substitutes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Leadership </a:t>
            </a:r>
            <a:r>
              <a:rPr lang="en-US" b="1" dirty="0" smtClean="0">
                <a:solidFill>
                  <a:schemeClr val="accent6"/>
                </a:solidFill>
              </a:rPr>
              <a:t>Substitutes:</a:t>
            </a:r>
            <a:r>
              <a:rPr lang="en-US" b="1" dirty="0" smtClean="0"/>
              <a:t> is an </a:t>
            </a:r>
            <a:r>
              <a:rPr lang="en-US" u="sng" dirty="0" smtClean="0"/>
              <a:t>individual</a:t>
            </a:r>
            <a:r>
              <a:rPr lang="en-US" u="sng" dirty="0"/>
              <a:t>, task, and organizational characteristics</a:t>
            </a:r>
            <a:r>
              <a:rPr lang="en-US" dirty="0"/>
              <a:t> that tend to outweigh the need for a leader to initiate or direct employee performance.</a:t>
            </a:r>
          </a:p>
          <a:p>
            <a:r>
              <a:rPr lang="en-US" dirty="0" smtClean="0"/>
              <a:t>It assumes that if </a:t>
            </a:r>
            <a:r>
              <a:rPr lang="en-US" dirty="0"/>
              <a:t>certain factors are present, the employee will perform his or her </a:t>
            </a:r>
            <a:r>
              <a:rPr lang="en-US" dirty="0" smtClean="0"/>
              <a:t>job capably</a:t>
            </a:r>
            <a:r>
              <a:rPr lang="en-US" dirty="0"/>
              <a:t>, without the direction of a leader.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85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Leadership </a:t>
            </a:r>
            <a:r>
              <a:rPr lang="en-US" sz="4000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Neutralizers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Leadership </a:t>
            </a:r>
            <a:r>
              <a:rPr lang="en-US" b="1" dirty="0" smtClean="0">
                <a:solidFill>
                  <a:srgbClr val="00B0F0"/>
                </a:solidFill>
              </a:rPr>
              <a:t>Neutralizers</a:t>
            </a:r>
            <a:r>
              <a:rPr lang="en-US" b="1" dirty="0" smtClean="0"/>
              <a:t>:  </a:t>
            </a:r>
            <a:r>
              <a:rPr lang="en-US" dirty="0"/>
              <a:t>factors </a:t>
            </a:r>
            <a:r>
              <a:rPr lang="en-US" dirty="0" smtClean="0"/>
              <a:t>that may </a:t>
            </a:r>
            <a:r>
              <a:rPr lang="en-US" dirty="0"/>
              <a:t>render </a:t>
            </a:r>
            <a:r>
              <a:rPr lang="en-US" u="sng" dirty="0"/>
              <a:t>leader </a:t>
            </a:r>
            <a:r>
              <a:rPr lang="en-US" u="sng" dirty="0" smtClean="0"/>
              <a:t>behaviors ineffective.</a:t>
            </a:r>
          </a:p>
          <a:p>
            <a:r>
              <a:rPr lang="en-US" dirty="0"/>
              <a:t>The following table identifies several basic leadership </a:t>
            </a:r>
            <a:r>
              <a:rPr lang="en-US" dirty="0" smtClean="0"/>
              <a:t>substitutes and neutralizers. </a:t>
            </a:r>
            <a:endParaRPr lang="en-US" dirty="0"/>
          </a:p>
          <a:p>
            <a:endParaRPr lang="en-US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1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Leadership Substitutes and neutralizers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750" y="1825625"/>
            <a:ext cx="6844500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05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Changing Nature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Leadership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Among the recent changes in leadership that managers should recognize are the</a:t>
            </a:r>
          </a:p>
          <a:p>
            <a:r>
              <a:rPr lang="en-US" dirty="0"/>
              <a:t>increasing role of </a:t>
            </a:r>
            <a:r>
              <a:rPr lang="en-US" i="1" dirty="0"/>
              <a:t>leaders as coaches </a:t>
            </a:r>
            <a:r>
              <a:rPr lang="en-US" dirty="0"/>
              <a:t>as well as </a:t>
            </a:r>
            <a:r>
              <a:rPr lang="en-US" i="1" dirty="0"/>
              <a:t>gender and cross-cultural patterns </a:t>
            </a:r>
            <a:r>
              <a:rPr lang="en-US" dirty="0"/>
              <a:t>of leader</a:t>
            </a:r>
          </a:p>
          <a:p>
            <a:r>
              <a:rPr lang="en-US" dirty="0"/>
              <a:t>behavior.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53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Leaders as Coaches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the standpoint of a business leader, </a:t>
            </a:r>
            <a:r>
              <a:rPr lang="en-US" b="1" dirty="0">
                <a:solidFill>
                  <a:schemeClr val="accent6"/>
                </a:solidFill>
              </a:rPr>
              <a:t>a coaching</a:t>
            </a:r>
            <a:r>
              <a:rPr lang="en-US" b="1" dirty="0"/>
              <a:t> perspective </a:t>
            </a:r>
            <a:r>
              <a:rPr lang="en-US" dirty="0"/>
              <a:t>would call </a:t>
            </a:r>
            <a:r>
              <a:rPr lang="en-US" dirty="0" smtClean="0"/>
              <a:t>for the </a:t>
            </a:r>
            <a:r>
              <a:rPr lang="en-US" dirty="0"/>
              <a:t>leader </a:t>
            </a:r>
            <a:r>
              <a:rPr lang="en-US" dirty="0" smtClean="0"/>
              <a:t>to:</a:t>
            </a:r>
          </a:p>
          <a:p>
            <a:pPr lvl="1"/>
            <a:r>
              <a:rPr lang="en-US" dirty="0" smtClean="0"/>
              <a:t>Help </a:t>
            </a:r>
            <a:r>
              <a:rPr lang="en-US" dirty="0"/>
              <a:t>select and train team members and other new </a:t>
            </a:r>
            <a:r>
              <a:rPr lang="en-US" dirty="0" smtClean="0"/>
              <a:t>employees.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 smtClean="0"/>
              <a:t>provide some </a:t>
            </a:r>
            <a:r>
              <a:rPr lang="en-US" dirty="0"/>
              <a:t>general </a:t>
            </a:r>
            <a:r>
              <a:rPr lang="en-US" dirty="0" smtClean="0"/>
              <a:t>direction. </a:t>
            </a:r>
            <a:endParaRPr lang="en-US" dirty="0" smtClean="0"/>
          </a:p>
          <a:p>
            <a:pPr lvl="1"/>
            <a:r>
              <a:rPr lang="en-US" dirty="0"/>
              <a:t>H</a:t>
            </a:r>
            <a:r>
              <a:rPr lang="en-US" dirty="0" smtClean="0"/>
              <a:t>elp </a:t>
            </a:r>
            <a:r>
              <a:rPr lang="en-US" dirty="0"/>
              <a:t>the team get the information and </a:t>
            </a:r>
            <a:r>
              <a:rPr lang="en-US" dirty="0" smtClean="0"/>
              <a:t>other resources </a:t>
            </a:r>
            <a:r>
              <a:rPr lang="en-US" dirty="0"/>
              <a:t>it needs. </a:t>
            </a:r>
            <a:endParaRPr lang="en-US" dirty="0" smtClean="0"/>
          </a:p>
          <a:p>
            <a:pPr lvl="1"/>
            <a:r>
              <a:rPr lang="en-US" dirty="0"/>
              <a:t>P</a:t>
            </a:r>
            <a:r>
              <a:rPr lang="en-US" dirty="0" smtClean="0"/>
              <a:t>lay </a:t>
            </a:r>
            <a:r>
              <a:rPr lang="en-US" dirty="0"/>
              <a:t>important roles in </a:t>
            </a:r>
            <a:r>
              <a:rPr lang="en-US" dirty="0" smtClean="0"/>
              <a:t>linking the </a:t>
            </a:r>
            <a:r>
              <a:rPr lang="en-US" dirty="0"/>
              <a:t>activities and functions of their respective teams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53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Gender and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factor that is clearly altering the face of leadership is the </a:t>
            </a:r>
            <a:r>
              <a:rPr lang="en-US" u="sng" dirty="0"/>
              <a:t>growing number </a:t>
            </a:r>
            <a:r>
              <a:rPr lang="en-US" u="sng" dirty="0" smtClean="0"/>
              <a:t>of women </a:t>
            </a:r>
            <a:r>
              <a:rPr lang="en-US" dirty="0"/>
              <a:t>advancing to higher levels in </a:t>
            </a:r>
            <a:r>
              <a:rPr lang="en-US" dirty="0" smtClean="0"/>
              <a:t>organizations.</a:t>
            </a:r>
          </a:p>
          <a:p>
            <a:r>
              <a:rPr lang="en-US" dirty="0"/>
              <a:t>The one difference that has arisen in some cases is that </a:t>
            </a:r>
            <a:r>
              <a:rPr lang="en-US" b="1" dirty="0"/>
              <a:t>women</a:t>
            </a:r>
            <a:r>
              <a:rPr lang="en-US" dirty="0"/>
              <a:t> may be </a:t>
            </a:r>
            <a:r>
              <a:rPr lang="en-US" dirty="0" smtClean="0"/>
              <a:t>slightly </a:t>
            </a:r>
            <a:r>
              <a:rPr lang="en-US" u="sng" dirty="0" smtClean="0"/>
              <a:t>more </a:t>
            </a:r>
            <a:r>
              <a:rPr lang="en-US" u="sng" dirty="0"/>
              <a:t>democratic </a:t>
            </a:r>
            <a:r>
              <a:rPr lang="en-US" dirty="0"/>
              <a:t>in making decisions, whereas </a:t>
            </a:r>
            <a:r>
              <a:rPr lang="en-US" b="1" dirty="0"/>
              <a:t>men</a:t>
            </a:r>
            <a:r>
              <a:rPr lang="en-US" dirty="0"/>
              <a:t> have a tendency to be </a:t>
            </a:r>
            <a:r>
              <a:rPr lang="en-US" u="sng" dirty="0" smtClean="0"/>
              <a:t>more autocratic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61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Cross-Cultural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Japan is </a:t>
            </a:r>
            <a:r>
              <a:rPr lang="en-US" dirty="0" smtClean="0"/>
              <a:t>generally characterized </a:t>
            </a:r>
            <a:r>
              <a:rPr lang="en-US" dirty="0"/>
              <a:t>by </a:t>
            </a:r>
            <a:r>
              <a:rPr lang="en-US" i="1" dirty="0"/>
              <a:t>collectivism </a:t>
            </a:r>
            <a:r>
              <a:rPr lang="en-US" dirty="0"/>
              <a:t>(group before individual), whereas the </a:t>
            </a:r>
            <a:r>
              <a:rPr lang="en-US" dirty="0" smtClean="0"/>
              <a:t>United States </a:t>
            </a:r>
            <a:r>
              <a:rPr lang="en-US" dirty="0"/>
              <a:t>is based more on </a:t>
            </a:r>
            <a:r>
              <a:rPr lang="en-US" i="1" dirty="0"/>
              <a:t>individualism </a:t>
            </a:r>
            <a:r>
              <a:rPr lang="en-US" dirty="0"/>
              <a:t>(individual before group). </a:t>
            </a:r>
            <a:endParaRPr lang="en-US" dirty="0" smtClean="0"/>
          </a:p>
          <a:p>
            <a:r>
              <a:rPr lang="en-US" dirty="0" smtClean="0"/>
              <a:t>So </a:t>
            </a:r>
            <a:r>
              <a:rPr lang="en-US" dirty="0"/>
              <a:t>when a </a:t>
            </a:r>
            <a:r>
              <a:rPr lang="en-US" dirty="0" smtClean="0"/>
              <a:t>Japanese firm </a:t>
            </a:r>
            <a:r>
              <a:rPr lang="en-US" dirty="0"/>
              <a:t>sends an executive to head up the firm’s operation in the United States, </a:t>
            </a:r>
            <a:r>
              <a:rPr lang="en-US" dirty="0" smtClean="0"/>
              <a:t>that person </a:t>
            </a:r>
            <a:r>
              <a:rPr lang="en-US" dirty="0"/>
              <a:t>will likely find it necessary to recognize the importance of individual </a:t>
            </a:r>
            <a:r>
              <a:rPr lang="en-US" dirty="0" smtClean="0"/>
              <a:t>contributions and </a:t>
            </a:r>
            <a:r>
              <a:rPr lang="en-US" dirty="0"/>
              <a:t>rewards and the differences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870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Emerging Issues in Leadership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/>
              <a:t>are </a:t>
            </a:r>
            <a:r>
              <a:rPr lang="en-US" dirty="0" smtClean="0"/>
              <a:t>three </a:t>
            </a:r>
            <a:r>
              <a:rPr lang="en-US" dirty="0"/>
              <a:t>emerging issues in leadership that warrant discussion.</a:t>
            </a:r>
          </a:p>
          <a:p>
            <a:r>
              <a:rPr lang="en-US" dirty="0"/>
              <a:t>These issues are strategic leadership, ethical leadership, and virtual leadership.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264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Strategic Leadership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Strategic Leadership </a:t>
            </a:r>
            <a:r>
              <a:rPr lang="en-US" dirty="0"/>
              <a:t>leader’s ability to </a:t>
            </a:r>
            <a:r>
              <a:rPr lang="en-US" dirty="0" smtClean="0"/>
              <a:t>understand the </a:t>
            </a:r>
            <a:r>
              <a:rPr lang="en-US" dirty="0"/>
              <a:t>complexities of both the </a:t>
            </a:r>
            <a:r>
              <a:rPr lang="en-US" dirty="0" smtClean="0"/>
              <a:t>organization and </a:t>
            </a:r>
            <a:r>
              <a:rPr lang="en-US" dirty="0"/>
              <a:t>its environment and to lead </a:t>
            </a:r>
            <a:r>
              <a:rPr lang="en-US" dirty="0" smtClean="0"/>
              <a:t>change in </a:t>
            </a:r>
            <a:r>
              <a:rPr lang="en-US" dirty="0"/>
              <a:t>the organization so as to enhance </a:t>
            </a:r>
            <a:r>
              <a:rPr lang="en-US" dirty="0" smtClean="0"/>
              <a:t>its competitiveness</a:t>
            </a:r>
            <a:r>
              <a:rPr lang="en-US" dirty="0" smtClean="0"/>
              <a:t>.</a:t>
            </a:r>
          </a:p>
          <a:p>
            <a:r>
              <a:rPr lang="en-US" dirty="0"/>
              <a:t>To be </a:t>
            </a:r>
            <a:r>
              <a:rPr lang="en-US" b="1" dirty="0"/>
              <a:t>effective as a strategic </a:t>
            </a:r>
            <a:r>
              <a:rPr lang="en-US" b="1" dirty="0" smtClean="0"/>
              <a:t>leader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A</a:t>
            </a:r>
            <a:r>
              <a:rPr lang="en-US" dirty="0" smtClean="0"/>
              <a:t> leader </a:t>
            </a:r>
            <a:r>
              <a:rPr lang="en-US" dirty="0"/>
              <a:t>needs to have a thorough and </a:t>
            </a:r>
            <a:r>
              <a:rPr lang="en-US" dirty="0" smtClean="0"/>
              <a:t>complete understanding </a:t>
            </a:r>
            <a:r>
              <a:rPr lang="en-US" dirty="0"/>
              <a:t>of the </a:t>
            </a:r>
            <a:r>
              <a:rPr lang="en-US" dirty="0" smtClean="0"/>
              <a:t>organization (its </a:t>
            </a:r>
            <a:r>
              <a:rPr lang="en-US" dirty="0"/>
              <a:t>history, its culture, its strengths, and </a:t>
            </a:r>
            <a:r>
              <a:rPr lang="en-US" dirty="0" smtClean="0"/>
              <a:t>its weaknesses).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leader needs a firm grasp of the organization’s </a:t>
            </a:r>
            <a:r>
              <a:rPr lang="en-US" dirty="0" smtClean="0"/>
              <a:t>external environment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1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Learning Objectives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6127"/>
            <a:ext cx="10515600" cy="4800836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Define </a:t>
            </a:r>
            <a:r>
              <a:rPr lang="en-US" i="1" dirty="0"/>
              <a:t>leadership </a:t>
            </a:r>
            <a:r>
              <a:rPr lang="en-US" dirty="0"/>
              <a:t>and distinguish it from management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Summarize early approaches to the study of leadership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Discuss the concept of situational approaches to leadership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Describe transformational and charismatic perspectives on leadership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Identify and discuss leadership substitutes and neutralizers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pPr lvl="0"/>
            <a:r>
              <a:rPr lang="en-US" dirty="0"/>
              <a:t>Discuss leaders as coaches and examine gender and cross-cultural issues in leadership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pPr lvl="0"/>
            <a:r>
              <a:rPr lang="en-US" dirty="0"/>
              <a:t>Describe strategic leadership, ethical leadership, and virtual leadership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Relate leadership to decision making and discuss both rational and behavioral perspectives on decision making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76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Ethical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Ethical Leadership </a:t>
            </a:r>
            <a:r>
              <a:rPr lang="en-US" dirty="0"/>
              <a:t>leader behaviors </a:t>
            </a:r>
            <a:r>
              <a:rPr lang="en-US" dirty="0" smtClean="0"/>
              <a:t>that reflect </a:t>
            </a:r>
            <a:r>
              <a:rPr lang="en-US" dirty="0"/>
              <a:t>high ethical </a:t>
            </a:r>
            <a:r>
              <a:rPr lang="en-US" dirty="0" smtClean="0"/>
              <a:t>standards</a:t>
            </a:r>
            <a:r>
              <a:rPr lang="en-US" dirty="0" smtClean="0"/>
              <a:t>.</a:t>
            </a:r>
          </a:p>
          <a:p>
            <a:r>
              <a:rPr lang="en-US" dirty="0"/>
              <a:t>B</a:t>
            </a:r>
            <a:r>
              <a:rPr lang="en-US" dirty="0" smtClean="0"/>
              <a:t>usiness </a:t>
            </a:r>
            <a:r>
              <a:rPr lang="en-US" dirty="0"/>
              <a:t>leaders are being called on </a:t>
            </a:r>
            <a:r>
              <a:rPr lang="en-US" dirty="0" smtClean="0"/>
              <a:t>to: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aintain </a:t>
            </a:r>
            <a:r>
              <a:rPr lang="en-US" dirty="0"/>
              <a:t>high ethical standards for </a:t>
            </a:r>
            <a:r>
              <a:rPr lang="en-US" dirty="0" smtClean="0"/>
              <a:t>their own conduct.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exhibit </a:t>
            </a:r>
            <a:r>
              <a:rPr lang="en-US" dirty="0"/>
              <a:t>ethical </a:t>
            </a:r>
            <a:r>
              <a:rPr lang="en-US" dirty="0" smtClean="0"/>
              <a:t>behavior.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hold others in their </a:t>
            </a:r>
            <a:r>
              <a:rPr lang="en-US" dirty="0" smtClean="0"/>
              <a:t>organizations to </a:t>
            </a:r>
            <a:r>
              <a:rPr lang="en-US" dirty="0"/>
              <a:t>the same </a:t>
            </a:r>
            <a:r>
              <a:rPr lang="en-US" dirty="0" smtClean="0"/>
              <a:t>standards.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094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Virtual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today’s </a:t>
            </a:r>
            <a:r>
              <a:rPr lang="en-US" dirty="0" smtClean="0"/>
              <a:t>world, both </a:t>
            </a:r>
            <a:r>
              <a:rPr lang="en-US" dirty="0"/>
              <a:t>leaders and their employees may work in locations that are far from one another.</a:t>
            </a:r>
            <a:endParaRPr lang="en-US" b="1" dirty="0" smtClean="0"/>
          </a:p>
          <a:p>
            <a:r>
              <a:rPr lang="en-US" b="1" dirty="0" smtClean="0"/>
              <a:t>Virtual </a:t>
            </a:r>
            <a:r>
              <a:rPr lang="en-US" b="1" dirty="0" smtClean="0"/>
              <a:t>leadership: </a:t>
            </a:r>
            <a:r>
              <a:rPr lang="en-US" dirty="0"/>
              <a:t>leadership in </a:t>
            </a:r>
            <a:r>
              <a:rPr lang="en-US" dirty="0" smtClean="0"/>
              <a:t>settings where </a:t>
            </a:r>
            <a:r>
              <a:rPr lang="en-US" dirty="0"/>
              <a:t>leaders and followers </a:t>
            </a:r>
            <a:r>
              <a:rPr lang="en-US" dirty="0">
                <a:solidFill>
                  <a:srgbClr val="7030A0"/>
                </a:solidFill>
              </a:rPr>
              <a:t>interact </a:t>
            </a:r>
            <a:r>
              <a:rPr lang="en-US" dirty="0" smtClean="0">
                <a:solidFill>
                  <a:srgbClr val="7030A0"/>
                </a:solidFill>
              </a:rPr>
              <a:t>electronically</a:t>
            </a:r>
            <a:r>
              <a:rPr lang="en-US" dirty="0" smtClean="0"/>
              <a:t> rather </a:t>
            </a:r>
            <a:r>
              <a:rPr lang="en-US" dirty="0"/>
              <a:t>than in face-to-face </a:t>
            </a:r>
            <a:r>
              <a:rPr lang="en-US" dirty="0" smtClean="0"/>
              <a:t>settings</a:t>
            </a:r>
            <a:r>
              <a:rPr lang="en-US" dirty="0" smtClean="0"/>
              <a:t>.</a:t>
            </a:r>
          </a:p>
          <a:p>
            <a:r>
              <a:rPr lang="en-US" dirty="0"/>
              <a:t>M</a:t>
            </a:r>
            <a:r>
              <a:rPr lang="en-US" dirty="0" smtClean="0"/>
              <a:t>anagers </a:t>
            </a:r>
            <a:r>
              <a:rPr lang="en-US" dirty="0"/>
              <a:t>can instead make a </a:t>
            </a:r>
            <a:r>
              <a:rPr lang="en-US" dirty="0" smtClean="0"/>
              <a:t>point of </a:t>
            </a:r>
            <a:r>
              <a:rPr lang="en-US" dirty="0"/>
              <a:t>adding a few personal words in an e-mail </a:t>
            </a:r>
            <a:r>
              <a:rPr lang="en-US" dirty="0" smtClean="0"/>
              <a:t>to </a:t>
            </a:r>
            <a:r>
              <a:rPr lang="en-US" dirty="0"/>
              <a:t>convey </a:t>
            </a:r>
            <a:r>
              <a:rPr lang="en-US" dirty="0" smtClean="0"/>
              <a:t>appreciation, reinforcement</a:t>
            </a:r>
            <a:r>
              <a:rPr lang="en-US" dirty="0"/>
              <a:t>, or constructive feedback.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263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Leadership, Management,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and Decision Making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586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Rational Decision Making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anagers and Leaders must </a:t>
            </a:r>
            <a:r>
              <a:rPr lang="en-US" dirty="0"/>
              <a:t>frequently make decisions</a:t>
            </a:r>
            <a:r>
              <a:rPr lang="en-US" dirty="0" smtClean="0"/>
              <a:t>.</a:t>
            </a:r>
          </a:p>
          <a:p>
            <a:r>
              <a:rPr lang="en-US" b="1" dirty="0"/>
              <a:t>Managers and leaders</a:t>
            </a:r>
            <a:r>
              <a:rPr lang="en-US" dirty="0"/>
              <a:t> should </a:t>
            </a:r>
            <a:r>
              <a:rPr lang="en-US" u="sng" dirty="0"/>
              <a:t>strive to be rational</a:t>
            </a:r>
            <a:r>
              <a:rPr lang="en-US" dirty="0"/>
              <a:t> in making decisions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27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278" y="108643"/>
            <a:ext cx="5143123" cy="6749357"/>
          </a:xfrm>
        </p:spPr>
      </p:pic>
    </p:spTree>
    <p:extLst>
      <p:ext uri="{BB962C8B-B14F-4D97-AF65-F5344CB8AC3E}">
        <p14:creationId xmlns:p14="http://schemas.microsoft.com/office/powerpoint/2010/main" val="12047435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Behavioral Aspects of Decision 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</a:t>
            </a:r>
            <a:r>
              <a:rPr lang="en-US" dirty="0" smtClean="0"/>
              <a:t>include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i="1" dirty="0">
                <a:solidFill>
                  <a:srgbClr val="7030A0"/>
                </a:solidFill>
              </a:rPr>
              <a:t>P</a:t>
            </a:r>
            <a:r>
              <a:rPr lang="en-US" i="1" dirty="0" smtClean="0">
                <a:solidFill>
                  <a:srgbClr val="7030A0"/>
                </a:solidFill>
              </a:rPr>
              <a:t>olitical forces in decision making</a:t>
            </a:r>
            <a:endParaRPr lang="en-US" dirty="0">
              <a:solidFill>
                <a:srgbClr val="7030A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i="1" dirty="0">
                <a:solidFill>
                  <a:srgbClr val="7030A0"/>
                </a:solidFill>
              </a:rPr>
              <a:t>I</a:t>
            </a:r>
            <a:r>
              <a:rPr lang="en-US" i="1" dirty="0" smtClean="0">
                <a:solidFill>
                  <a:srgbClr val="7030A0"/>
                </a:solidFill>
              </a:rPr>
              <a:t>ntuition</a:t>
            </a:r>
            <a:endParaRPr lang="en-US" dirty="0">
              <a:solidFill>
                <a:srgbClr val="7030A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i="1" dirty="0">
                <a:solidFill>
                  <a:srgbClr val="7030A0"/>
                </a:solidFill>
              </a:rPr>
              <a:t>E</a:t>
            </a:r>
            <a:r>
              <a:rPr lang="en-US" i="1" dirty="0" smtClean="0">
                <a:solidFill>
                  <a:srgbClr val="7030A0"/>
                </a:solidFill>
              </a:rPr>
              <a:t>scalation of commitment</a:t>
            </a:r>
            <a:endParaRPr lang="en-US" dirty="0">
              <a:solidFill>
                <a:srgbClr val="7030A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i="1" dirty="0">
                <a:solidFill>
                  <a:srgbClr val="7030A0"/>
                </a:solidFill>
              </a:rPr>
              <a:t>R</a:t>
            </a:r>
            <a:r>
              <a:rPr lang="en-US" i="1" dirty="0" smtClean="0">
                <a:solidFill>
                  <a:srgbClr val="7030A0"/>
                </a:solidFill>
              </a:rPr>
              <a:t>isk </a:t>
            </a:r>
            <a:r>
              <a:rPr lang="en-US" i="1" dirty="0">
                <a:solidFill>
                  <a:srgbClr val="7030A0"/>
                </a:solidFill>
              </a:rPr>
              <a:t>propensity</a:t>
            </a:r>
            <a:r>
              <a:rPr lang="en-US" dirty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834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Political </a:t>
            </a:r>
            <a:r>
              <a:rPr lang="en-US" sz="40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forces in decision making </a:t>
            </a:r>
            <a:endParaRPr lang="en-US" sz="4000" b="1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major element of </a:t>
            </a:r>
            <a:r>
              <a:rPr lang="en-US" dirty="0" smtClean="0"/>
              <a:t>politics is  </a:t>
            </a:r>
            <a:r>
              <a:rPr lang="en-US" b="1" i="1" dirty="0" smtClean="0"/>
              <a:t>coalitions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r>
              <a:rPr lang="en-US" b="1" dirty="0" smtClean="0"/>
              <a:t>A Coalitions </a:t>
            </a:r>
            <a:r>
              <a:rPr lang="en-US" dirty="0" smtClean="0"/>
              <a:t>is </a:t>
            </a:r>
            <a:r>
              <a:rPr lang="en-US" dirty="0"/>
              <a:t>an informal alliance of individuals or </a:t>
            </a:r>
            <a:r>
              <a:rPr lang="en-US" dirty="0" smtClean="0"/>
              <a:t>groups formed </a:t>
            </a:r>
            <a:r>
              <a:rPr lang="en-US" dirty="0"/>
              <a:t>to achieve a common </a:t>
            </a:r>
            <a:r>
              <a:rPr lang="en-US" dirty="0" smtClean="0"/>
              <a:t>goal.</a:t>
            </a:r>
          </a:p>
          <a:p>
            <a:r>
              <a:rPr lang="en-US" dirty="0"/>
              <a:t>When these coalitions enter the political arena and attempt to persuade </a:t>
            </a:r>
            <a:r>
              <a:rPr lang="en-US" u="sng" dirty="0" smtClean="0"/>
              <a:t>lawmakers</a:t>
            </a:r>
            <a:r>
              <a:rPr lang="en-US" dirty="0" smtClean="0"/>
              <a:t> to </a:t>
            </a:r>
            <a:r>
              <a:rPr lang="en-US" dirty="0"/>
              <a:t>make decisions </a:t>
            </a:r>
            <a:r>
              <a:rPr lang="en-US" u="sng" dirty="0"/>
              <a:t>favorable to their interests</a:t>
            </a:r>
            <a:r>
              <a:rPr lang="en-US" dirty="0"/>
              <a:t>, they are called </a:t>
            </a:r>
            <a:r>
              <a:rPr lang="en-US" b="1" i="1" dirty="0"/>
              <a:t>lobbyists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Lobbyists may </a:t>
            </a:r>
            <a:r>
              <a:rPr lang="en-US" dirty="0"/>
              <a:t>also </a:t>
            </a:r>
            <a:r>
              <a:rPr lang="en-US" u="sng" dirty="0"/>
              <a:t>donate money</a:t>
            </a:r>
            <a:r>
              <a:rPr lang="en-US" dirty="0"/>
              <a:t> to help elect a candidate who is </a:t>
            </a:r>
            <a:r>
              <a:rPr lang="en-US" u="sng" dirty="0"/>
              <a:t>more likely to pursue </a:t>
            </a:r>
            <a:r>
              <a:rPr lang="en-US" u="sng" dirty="0" smtClean="0"/>
              <a:t>their agendas.</a:t>
            </a:r>
            <a:endParaRPr lang="en-US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62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</a:t>
            </a:r>
            <a:r>
              <a:rPr lang="en-US" sz="40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Intuition</a:t>
            </a:r>
            <a:endParaRPr lang="en-US" sz="4000" b="1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Intuition: is </a:t>
            </a:r>
            <a:r>
              <a:rPr lang="en-US" dirty="0" smtClean="0"/>
              <a:t>an </a:t>
            </a:r>
            <a:r>
              <a:rPr lang="en-US" dirty="0"/>
              <a:t>innate belief about </a:t>
            </a:r>
            <a:r>
              <a:rPr lang="en-US" dirty="0" smtClean="0"/>
              <a:t>something</a:t>
            </a:r>
            <a:r>
              <a:rPr lang="en-US" dirty="0"/>
              <a:t>, often without </a:t>
            </a:r>
            <a:r>
              <a:rPr lang="en-US" dirty="0" smtClean="0"/>
              <a:t>conscious consideration.</a:t>
            </a:r>
          </a:p>
          <a:p>
            <a:r>
              <a:rPr lang="en-US" dirty="0" smtClean="0"/>
              <a:t>For instance, </a:t>
            </a:r>
            <a:r>
              <a:rPr lang="en-US" dirty="0"/>
              <a:t>Managers sometimes decide to do something because it “feels right</a:t>
            </a:r>
            <a:r>
              <a:rPr lang="en-US" dirty="0" smtClean="0"/>
              <a:t>”.</a:t>
            </a:r>
          </a:p>
          <a:p>
            <a:r>
              <a:rPr lang="en-US" dirty="0" smtClean="0"/>
              <a:t>Usually not arbitrary but based on their years of experience</a:t>
            </a:r>
            <a:r>
              <a:rPr lang="en-US" dirty="0"/>
              <a:t> </a:t>
            </a:r>
            <a:r>
              <a:rPr lang="en-US" dirty="0" smtClean="0"/>
              <a:t>and practice.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693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r>
              <a:rPr lang="en-US" sz="40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 Escalation of Commitment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Escalation of </a:t>
            </a:r>
            <a:r>
              <a:rPr lang="en-US" b="1" dirty="0" smtClean="0"/>
              <a:t>Commitment: </a:t>
            </a:r>
            <a:r>
              <a:rPr lang="en-US" dirty="0"/>
              <a:t>is the </a:t>
            </a:r>
            <a:r>
              <a:rPr lang="en-US" dirty="0" smtClean="0"/>
              <a:t>condition </a:t>
            </a:r>
            <a:r>
              <a:rPr lang="en-US" dirty="0"/>
              <a:t>in </a:t>
            </a:r>
            <a:r>
              <a:rPr lang="en-US" dirty="0" smtClean="0"/>
              <a:t>which a </a:t>
            </a:r>
            <a:r>
              <a:rPr lang="en-US" dirty="0"/>
              <a:t>decision maker becomes so committed </a:t>
            </a:r>
            <a:r>
              <a:rPr lang="en-US" dirty="0" smtClean="0"/>
              <a:t>to a </a:t>
            </a:r>
            <a:r>
              <a:rPr lang="en-US" dirty="0"/>
              <a:t>course of action that she or he stays </a:t>
            </a:r>
            <a:r>
              <a:rPr lang="en-US" dirty="0" smtClean="0"/>
              <a:t>with it </a:t>
            </a:r>
            <a:r>
              <a:rPr lang="en-US" dirty="0"/>
              <a:t>even when it appears to have been </a:t>
            </a:r>
            <a:r>
              <a:rPr lang="en-US" dirty="0" smtClean="0"/>
              <a:t>wrong.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5673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4. </a:t>
            </a:r>
            <a:r>
              <a:rPr lang="en-US" sz="40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Risk Propensity and Decision Making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Risk propensity: </a:t>
            </a:r>
            <a:r>
              <a:rPr lang="en-US" dirty="0" smtClean="0"/>
              <a:t>Is the extent </a:t>
            </a:r>
            <a:r>
              <a:rPr lang="en-US" dirty="0"/>
              <a:t>to which a </a:t>
            </a:r>
            <a:r>
              <a:rPr lang="en-US" dirty="0" smtClean="0"/>
              <a:t>decision maker </a:t>
            </a:r>
            <a:r>
              <a:rPr lang="en-US" dirty="0"/>
              <a:t>is willing to gamble when making </a:t>
            </a:r>
            <a:r>
              <a:rPr lang="en-US" dirty="0" smtClean="0"/>
              <a:t>a decision.</a:t>
            </a:r>
          </a:p>
          <a:p>
            <a:r>
              <a:rPr lang="en-US" dirty="0" smtClean="0"/>
              <a:t>Some managers are very cautious and conservative, others are aggressive in making decisions.</a:t>
            </a:r>
            <a:endParaRPr lang="en-US" dirty="0"/>
          </a:p>
          <a:p>
            <a:r>
              <a:rPr lang="en-US" dirty="0"/>
              <a:t>The organization’s culture </a:t>
            </a:r>
            <a:r>
              <a:rPr lang="en-US" dirty="0" smtClean="0"/>
              <a:t>is a </a:t>
            </a:r>
            <a:r>
              <a:rPr lang="en-US" dirty="0"/>
              <a:t>prime ingredient in fostering different levels of risk propensity.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7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367" y="1508761"/>
            <a:ext cx="11126709" cy="4747180"/>
          </a:xfrm>
        </p:spPr>
        <p:txBody>
          <a:bodyPr numCol="2">
            <a:normAutofit fontScale="70000" lnSpcReduction="20000"/>
          </a:bodyPr>
          <a:lstStyle/>
          <a:p>
            <a:pPr lvl="0"/>
            <a:r>
              <a:rPr lang="en-US" b="1" cap="all" dirty="0"/>
              <a:t>The Nature Of Leadership</a:t>
            </a:r>
            <a:endParaRPr lang="en-US" sz="3600" b="1" cap="all" dirty="0"/>
          </a:p>
          <a:p>
            <a:endParaRPr lang="en-US" sz="3600" b="1" cap="all" dirty="0"/>
          </a:p>
          <a:p>
            <a:pPr lvl="0"/>
            <a:r>
              <a:rPr lang="en-US" b="1" cap="all" dirty="0"/>
              <a:t>Early Approaches to Leadership</a:t>
            </a:r>
            <a:endParaRPr lang="en-US" sz="3600" b="1" cap="all" dirty="0"/>
          </a:p>
          <a:p>
            <a:pPr lvl="1"/>
            <a:r>
              <a:rPr lang="en-US" cap="all" dirty="0"/>
              <a:t>Trait Approaches to Leadership</a:t>
            </a:r>
            <a:endParaRPr lang="en-US" sz="3200" b="1" cap="all" dirty="0"/>
          </a:p>
          <a:p>
            <a:pPr lvl="1"/>
            <a:r>
              <a:rPr lang="en-US" cap="all" dirty="0"/>
              <a:t>Behavioral Approaches to Leadership</a:t>
            </a:r>
            <a:endParaRPr lang="en-US" sz="3200" b="1" cap="all" dirty="0"/>
          </a:p>
          <a:p>
            <a:pPr marL="0" indent="0">
              <a:buNone/>
            </a:pPr>
            <a:r>
              <a:rPr lang="en-US" cap="all" dirty="0"/>
              <a:t> </a:t>
            </a:r>
            <a:endParaRPr lang="en-US" sz="3600" b="1" cap="all" dirty="0"/>
          </a:p>
          <a:p>
            <a:pPr lvl="0"/>
            <a:r>
              <a:rPr lang="en-US" b="1" dirty="0"/>
              <a:t>The Situational Approach to Leadership</a:t>
            </a:r>
            <a:endParaRPr lang="en-US" dirty="0"/>
          </a:p>
          <a:p>
            <a:endParaRPr lang="en-US" dirty="0"/>
          </a:p>
          <a:p>
            <a:pPr lvl="0"/>
            <a:r>
              <a:rPr lang="en-US" b="1" dirty="0"/>
              <a:t>Leadership Through the Eyes of Followers</a:t>
            </a:r>
            <a:endParaRPr lang="en-US" dirty="0"/>
          </a:p>
          <a:p>
            <a:pPr lvl="1"/>
            <a:r>
              <a:rPr lang="en-US" dirty="0"/>
              <a:t>Transformational Leadership</a:t>
            </a:r>
          </a:p>
          <a:p>
            <a:pPr lvl="1"/>
            <a:r>
              <a:rPr lang="en-US" dirty="0"/>
              <a:t>Charismatic Leadership</a:t>
            </a:r>
          </a:p>
          <a:p>
            <a:endParaRPr lang="en-US" dirty="0"/>
          </a:p>
          <a:p>
            <a:pPr lvl="0"/>
            <a:r>
              <a:rPr lang="en-US" b="1" dirty="0"/>
              <a:t>Special Issues in Leadership</a:t>
            </a:r>
            <a:endParaRPr lang="en-US" dirty="0"/>
          </a:p>
          <a:p>
            <a:pPr lvl="0"/>
            <a:r>
              <a:rPr lang="en-US" dirty="0"/>
              <a:t>Leadership Substitutes</a:t>
            </a:r>
          </a:p>
          <a:p>
            <a:pPr lvl="0"/>
            <a:r>
              <a:rPr lang="en-US" dirty="0"/>
              <a:t>Leadership Neutralizers</a:t>
            </a:r>
          </a:p>
          <a:p>
            <a:endParaRPr lang="en-US" dirty="0"/>
          </a:p>
          <a:p>
            <a:pPr lvl="0"/>
            <a:r>
              <a:rPr lang="en-US" b="1" dirty="0"/>
              <a:t>The Changing Nature of Leadership</a:t>
            </a:r>
            <a:endParaRPr lang="en-US" dirty="0"/>
          </a:p>
          <a:p>
            <a:pPr lvl="1"/>
            <a:r>
              <a:rPr lang="en-US" dirty="0"/>
              <a:t>Leaders as Coaches</a:t>
            </a:r>
          </a:p>
          <a:p>
            <a:pPr lvl="1"/>
            <a:r>
              <a:rPr lang="en-US" dirty="0"/>
              <a:t>Gender and Leadership</a:t>
            </a:r>
          </a:p>
          <a:p>
            <a:pPr lvl="1"/>
            <a:r>
              <a:rPr lang="en-US" dirty="0"/>
              <a:t>Cross-Cultural Leadership</a:t>
            </a:r>
          </a:p>
          <a:p>
            <a:endParaRPr lang="en-US" dirty="0"/>
          </a:p>
          <a:p>
            <a:pPr lvl="0"/>
            <a:r>
              <a:rPr lang="en-US" b="1" dirty="0"/>
              <a:t>Emerging Issues in Leadership</a:t>
            </a:r>
            <a:endParaRPr lang="en-US" dirty="0"/>
          </a:p>
          <a:p>
            <a:pPr lvl="1"/>
            <a:r>
              <a:rPr lang="en-US" dirty="0"/>
              <a:t>Strategic Leadership</a:t>
            </a:r>
          </a:p>
          <a:p>
            <a:pPr lvl="1"/>
            <a:r>
              <a:rPr lang="en-US" dirty="0"/>
              <a:t>Ethical Leadership</a:t>
            </a:r>
          </a:p>
          <a:p>
            <a:pPr lvl="1"/>
            <a:r>
              <a:rPr lang="en-US" dirty="0"/>
              <a:t>Virtual Leadership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b="1" dirty="0"/>
              <a:t>Leadership, Management, and Decision Making</a:t>
            </a:r>
            <a:endParaRPr lang="en-US" dirty="0"/>
          </a:p>
          <a:p>
            <a:pPr lvl="1"/>
            <a:r>
              <a:rPr lang="en-US" dirty="0"/>
              <a:t>Rational Decision Making</a:t>
            </a:r>
          </a:p>
          <a:p>
            <a:pPr lvl="1"/>
            <a:r>
              <a:rPr lang="en-US" dirty="0"/>
              <a:t>Behavioral Aspects of Decision Making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Mostafa Kamel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11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Nature of Leadership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2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Leadership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/>
              <a:t>Leadership:</a:t>
            </a:r>
            <a:r>
              <a:rPr lang="en-US" dirty="0" smtClean="0"/>
              <a:t> is </a:t>
            </a:r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processes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behaviors</a:t>
            </a:r>
            <a:r>
              <a:rPr lang="en-US" dirty="0"/>
              <a:t> used </a:t>
            </a:r>
            <a:r>
              <a:rPr lang="en-US" dirty="0" smtClean="0"/>
              <a:t>by someone</a:t>
            </a:r>
            <a:r>
              <a:rPr lang="en-US" dirty="0"/>
              <a:t>, such as a manager, to </a:t>
            </a:r>
            <a:r>
              <a:rPr lang="en-US" dirty="0">
                <a:solidFill>
                  <a:srgbClr val="FF0000"/>
                </a:solidFill>
              </a:rPr>
              <a:t>motivate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inspire</a:t>
            </a:r>
            <a:r>
              <a:rPr lang="en-US" dirty="0"/>
              <a:t>, and </a:t>
            </a:r>
            <a:r>
              <a:rPr lang="en-US" dirty="0">
                <a:solidFill>
                  <a:srgbClr val="FF0000"/>
                </a:solidFill>
              </a:rPr>
              <a:t>influence</a:t>
            </a:r>
            <a:r>
              <a:rPr lang="en-US" dirty="0"/>
              <a:t> the behaviors </a:t>
            </a:r>
            <a:r>
              <a:rPr lang="en-US" dirty="0" smtClean="0"/>
              <a:t>of others.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61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Leadership </a:t>
            </a:r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focus Vs. Management focus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4" y="1690688"/>
            <a:ext cx="6253198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7804" y="1973531"/>
            <a:ext cx="4593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/>
              <a:t>Organizations </a:t>
            </a:r>
            <a:r>
              <a:rPr lang="en-US" sz="2400" b="1" dirty="0"/>
              <a:t>need both </a:t>
            </a:r>
            <a:r>
              <a:rPr lang="en-US" sz="2400" dirty="0"/>
              <a:t>management and leadership if they are </a:t>
            </a:r>
            <a:r>
              <a:rPr lang="en-US" sz="2400" b="1" dirty="0"/>
              <a:t>to be effective</a:t>
            </a:r>
            <a:r>
              <a:rPr lang="en-US" sz="2400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b="1" dirty="0"/>
              <a:t>Management </a:t>
            </a:r>
            <a:r>
              <a:rPr lang="en-US" sz="2400" b="1" dirty="0" smtClean="0"/>
              <a:t>with </a:t>
            </a:r>
            <a:r>
              <a:rPr lang="en-US" sz="2400" b="1" dirty="0"/>
              <a:t>leadership </a:t>
            </a:r>
            <a:r>
              <a:rPr lang="en-US" sz="2400" dirty="0"/>
              <a:t>can help achieve </a:t>
            </a:r>
            <a:r>
              <a:rPr lang="en-US" sz="2400" u="sng" dirty="0"/>
              <a:t>planned </a:t>
            </a:r>
            <a:r>
              <a:rPr lang="en-US" sz="2400" u="sng" dirty="0" smtClean="0"/>
              <a:t>orderly </a:t>
            </a:r>
            <a:r>
              <a:rPr lang="en-US" sz="2400" u="sng" dirty="0" smtClean="0"/>
              <a:t>change</a:t>
            </a:r>
            <a:r>
              <a:rPr lang="en-US" sz="2400" dirty="0"/>
              <a:t>.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b="1" dirty="0"/>
              <a:t>L</a:t>
            </a:r>
            <a:r>
              <a:rPr lang="en-US" sz="2400" b="1" dirty="0" smtClean="0"/>
              <a:t>eadership </a:t>
            </a:r>
            <a:r>
              <a:rPr lang="en-US" sz="2400" b="1" dirty="0" smtClean="0"/>
              <a:t>with </a:t>
            </a:r>
            <a:r>
              <a:rPr lang="en-US" sz="2400" b="1" dirty="0"/>
              <a:t>management </a:t>
            </a:r>
            <a:r>
              <a:rPr lang="en-US" sz="2400" dirty="0"/>
              <a:t>can keep </a:t>
            </a:r>
            <a:r>
              <a:rPr lang="en-US" sz="2400" dirty="0" smtClean="0"/>
              <a:t>the organization </a:t>
            </a:r>
            <a:r>
              <a:rPr lang="en-US" sz="2400" u="sng" dirty="0" smtClean="0"/>
              <a:t>properly </a:t>
            </a:r>
            <a:r>
              <a:rPr lang="en-US" sz="2400" u="sng" dirty="0"/>
              <a:t>aligned with its environment.</a:t>
            </a:r>
          </a:p>
        </p:txBody>
      </p:sp>
    </p:spTree>
    <p:extLst>
      <p:ext uri="{BB962C8B-B14F-4D97-AF65-F5344CB8AC3E}">
        <p14:creationId xmlns:p14="http://schemas.microsoft.com/office/powerpoint/2010/main" val="3414516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Early Approaches to Leadership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38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Evolution of Leadership Studies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A. </a:t>
            </a:r>
            <a:r>
              <a:rPr lang="en-US" dirty="0" smtClean="0"/>
              <a:t>Early </a:t>
            </a:r>
            <a:r>
              <a:rPr lang="en-US" dirty="0"/>
              <a:t>studies focused on </a:t>
            </a:r>
            <a:r>
              <a:rPr lang="en-US" dirty="0" smtClean="0"/>
              <a:t>the traits</a:t>
            </a:r>
            <a:r>
              <a:rPr lang="en-US" dirty="0"/>
              <a:t>, or </a:t>
            </a:r>
            <a:r>
              <a:rPr lang="en-US" u="sng" dirty="0"/>
              <a:t>personal characteristics</a:t>
            </a:r>
            <a:r>
              <a:rPr lang="en-US" dirty="0"/>
              <a:t>, of leaders. </a:t>
            </a:r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B. </a:t>
            </a:r>
            <a:r>
              <a:rPr lang="en-US" dirty="0" smtClean="0"/>
              <a:t>Later </a:t>
            </a:r>
            <a:r>
              <a:rPr lang="en-US" dirty="0"/>
              <a:t>research shifted to examine </a:t>
            </a:r>
            <a:r>
              <a:rPr lang="en-US" dirty="0" smtClean="0"/>
              <a:t>actual </a:t>
            </a:r>
            <a:r>
              <a:rPr lang="en-US" u="sng" dirty="0" smtClean="0"/>
              <a:t>leader </a:t>
            </a:r>
            <a:r>
              <a:rPr lang="en-US" u="sng" dirty="0"/>
              <a:t>behaviors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98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2431</TotalTime>
  <Words>1655</Words>
  <Application>Microsoft Office PowerPoint</Application>
  <PresentationFormat>Widescreen</PresentationFormat>
  <Paragraphs>206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Aharoni</vt:lpstr>
      <vt:lpstr>Arial</vt:lpstr>
      <vt:lpstr>Calibri</vt:lpstr>
      <vt:lpstr>Calibri Light</vt:lpstr>
      <vt:lpstr>Office Theme</vt:lpstr>
      <vt:lpstr>Chapter 9</vt:lpstr>
      <vt:lpstr>Chapter Overview</vt:lpstr>
      <vt:lpstr>Learning Objectives </vt:lpstr>
      <vt:lpstr>Chapter Outline</vt:lpstr>
      <vt:lpstr>The Nature of Leadership</vt:lpstr>
      <vt:lpstr>What is Leadership</vt:lpstr>
      <vt:lpstr>Leadership focus Vs. Management focus</vt:lpstr>
      <vt:lpstr>Early Approaches to Leadership</vt:lpstr>
      <vt:lpstr>Evolution of Leadership Studies</vt:lpstr>
      <vt:lpstr>A. Trait Approaches to Leadership</vt:lpstr>
      <vt:lpstr>B. Behavioral Approaches to Leadership</vt:lpstr>
      <vt:lpstr>The Situational Approach to Leadership</vt:lpstr>
      <vt:lpstr>Situational Approach to leadership</vt:lpstr>
      <vt:lpstr>PowerPoint Presentation</vt:lpstr>
      <vt:lpstr>Leadership Through the Eyes of Followers</vt:lpstr>
      <vt:lpstr>Leadership Through the Eyes of Followers</vt:lpstr>
      <vt:lpstr>1. Transformational Leadership</vt:lpstr>
      <vt:lpstr>2. Charismatic Leadership</vt:lpstr>
      <vt:lpstr>Special Issues in Leadership</vt:lpstr>
      <vt:lpstr>PowerPoint Presentation</vt:lpstr>
      <vt:lpstr>Leadership Substitutes</vt:lpstr>
      <vt:lpstr>Leadership Neutralizers</vt:lpstr>
      <vt:lpstr>Leadership Substitutes and neutralizers</vt:lpstr>
      <vt:lpstr>The Changing Nature of Leadership</vt:lpstr>
      <vt:lpstr>Leaders as Coaches</vt:lpstr>
      <vt:lpstr>Gender and Leadership</vt:lpstr>
      <vt:lpstr>Cross-Cultural Leadership</vt:lpstr>
      <vt:lpstr>Emerging Issues in Leadership</vt:lpstr>
      <vt:lpstr>Strategic Leadership</vt:lpstr>
      <vt:lpstr>Ethical Leadership</vt:lpstr>
      <vt:lpstr>Virtual Leadership</vt:lpstr>
      <vt:lpstr>Leadership, Management, and Decision Making</vt:lpstr>
      <vt:lpstr>Rational Decision Making</vt:lpstr>
      <vt:lpstr>PowerPoint Presentation</vt:lpstr>
      <vt:lpstr>Behavioral Aspects of Decision Making</vt:lpstr>
      <vt:lpstr>1. Political forces in decision making </vt:lpstr>
      <vt:lpstr>2. Intuition</vt:lpstr>
      <vt:lpstr>3. Escalation of Commitment</vt:lpstr>
      <vt:lpstr>4. Risk Propensity and Decision Making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Mostafa Kamel</dc:creator>
  <cp:lastModifiedBy>Mostafa M. Kamel</cp:lastModifiedBy>
  <cp:revision>180</cp:revision>
  <dcterms:created xsi:type="dcterms:W3CDTF">2013-09-14T21:41:12Z</dcterms:created>
  <dcterms:modified xsi:type="dcterms:W3CDTF">2013-11-26T09:37:21Z</dcterms:modified>
</cp:coreProperties>
</file>