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14" r:id="rId1"/>
  </p:sldMasterIdLst>
  <p:notesMasterIdLst>
    <p:notesMasterId r:id="rId17"/>
  </p:notesMasterIdLst>
  <p:handoutMasterIdLst>
    <p:handoutMasterId r:id="rId18"/>
  </p:handoutMasterIdLst>
  <p:sldIdLst>
    <p:sldId id="445" r:id="rId2"/>
    <p:sldId id="553" r:id="rId3"/>
    <p:sldId id="556" r:id="rId4"/>
    <p:sldId id="557" r:id="rId5"/>
    <p:sldId id="558" r:id="rId6"/>
    <p:sldId id="568" r:id="rId7"/>
    <p:sldId id="559" r:id="rId8"/>
    <p:sldId id="569" r:id="rId9"/>
    <p:sldId id="560" r:id="rId10"/>
    <p:sldId id="561" r:id="rId11"/>
    <p:sldId id="562" r:id="rId12"/>
    <p:sldId id="563" r:id="rId13"/>
    <p:sldId id="565" r:id="rId14"/>
    <p:sldId id="564" r:id="rId15"/>
    <p:sldId id="567" r:id="rId16"/>
  </p:sldIdLst>
  <p:sldSz cx="9144000" cy="6858000" type="screen4x3"/>
  <p:notesSz cx="6858000" cy="9774238"/>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3888">
          <p15:clr>
            <a:srgbClr val="A4A3A4"/>
          </p15:clr>
        </p15:guide>
        <p15:guide id="2" pos="336">
          <p15:clr>
            <a:srgbClr val="A4A3A4"/>
          </p15:clr>
        </p15:guide>
      </p15:sldGuideLst>
    </p:ext>
    <p:ext uri="{2D200454-40CA-4A62-9FC3-DE9A4176ACB9}">
      <p15:notesGuideLst xmlns:p15="http://schemas.microsoft.com/office/powerpoint/2012/main" xmlns="">
        <p15:guide id="1" orient="horz" pos="307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FF3300"/>
    <a:srgbClr val="3366FF"/>
    <a:srgbClr val="0000FF"/>
    <a:srgbClr val="FF0066"/>
    <a:srgbClr val="FFFF00"/>
    <a:srgbClr val="CC9900"/>
    <a:srgbClr val="99FF66"/>
    <a:srgbClr val="0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4" autoAdjust="0"/>
    <p:restoredTop sz="94671" autoAdjust="0"/>
  </p:normalViewPr>
  <p:slideViewPr>
    <p:cSldViewPr>
      <p:cViewPr>
        <p:scale>
          <a:sx n="77" d="100"/>
          <a:sy n="77" d="100"/>
        </p:scale>
        <p:origin x="-618" y="-72"/>
      </p:cViewPr>
      <p:guideLst>
        <p:guide orient="horz" pos="3888"/>
        <p:guide pos="336"/>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38" d="100"/>
          <a:sy n="38" d="100"/>
        </p:scale>
        <p:origin x="-1530" y="-78"/>
      </p:cViewPr>
      <p:guideLst>
        <p:guide orient="horz" pos="3078"/>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s-ES_tradnl"/>
          </a:p>
        </p:txBody>
      </p:sp>
      <p:sp>
        <p:nvSpPr>
          <p:cNvPr id="2355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s-ES_tradnl"/>
          </a:p>
        </p:txBody>
      </p:sp>
      <p:sp>
        <p:nvSpPr>
          <p:cNvPr id="23556" name="Rectangle 4"/>
          <p:cNvSpPr>
            <a:spLocks noGrp="1" noChangeArrowheads="1"/>
          </p:cNvSpPr>
          <p:nvPr>
            <p:ph type="ftr" sz="quarter" idx="2"/>
          </p:nvPr>
        </p:nvSpPr>
        <p:spPr bwMode="auto">
          <a:xfrm>
            <a:off x="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s-ES_tradnl"/>
          </a:p>
        </p:txBody>
      </p:sp>
      <p:sp>
        <p:nvSpPr>
          <p:cNvPr id="23557" name="Rectangle 5"/>
          <p:cNvSpPr>
            <a:spLocks noGrp="1" noChangeArrowheads="1"/>
          </p:cNvSpPr>
          <p:nvPr>
            <p:ph type="sldNum" sz="quarter" idx="3"/>
          </p:nvPr>
        </p:nvSpPr>
        <p:spPr bwMode="auto">
          <a:xfrm>
            <a:off x="388620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cs typeface="Times New Roman" pitchFamily="18" charset="0"/>
              </a:defRPr>
            </a:lvl1pPr>
          </a:lstStyle>
          <a:p>
            <a:pPr>
              <a:defRPr/>
            </a:pPr>
            <a:fld id="{ED134811-5874-49A1-B176-F5184B22BF52}" type="slidenum">
              <a:rPr lang="ar-SA"/>
              <a:pPr>
                <a:defRPr/>
              </a:pPr>
              <a:t>‹#›</a:t>
            </a:fld>
            <a:endParaRPr lang="es-ES_tradnl"/>
          </a:p>
        </p:txBody>
      </p:sp>
    </p:spTree>
    <p:extLst>
      <p:ext uri="{BB962C8B-B14F-4D97-AF65-F5344CB8AC3E}">
        <p14:creationId xmlns:p14="http://schemas.microsoft.com/office/powerpoint/2010/main" val="1511793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s-ES_tradnl"/>
          </a:p>
        </p:txBody>
      </p:sp>
      <p:sp>
        <p:nvSpPr>
          <p:cNvPr id="5017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s-ES_tradnl"/>
          </a:p>
        </p:txBody>
      </p:sp>
      <p:sp>
        <p:nvSpPr>
          <p:cNvPr id="16388" name="Rectangle 4"/>
          <p:cNvSpPr>
            <a:spLocks noGrp="1" noRot="1" noChangeAspect="1" noChangeArrowheads="1" noTextEdit="1"/>
          </p:cNvSpPr>
          <p:nvPr>
            <p:ph type="sldImg" idx="2"/>
          </p:nvPr>
        </p:nvSpPr>
        <p:spPr bwMode="auto">
          <a:xfrm>
            <a:off x="990600" y="762000"/>
            <a:ext cx="4876800" cy="36576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914400" y="4648200"/>
            <a:ext cx="50292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50182" name="Rectangle 6"/>
          <p:cNvSpPr>
            <a:spLocks noGrp="1" noChangeArrowheads="1"/>
          </p:cNvSpPr>
          <p:nvPr>
            <p:ph type="ftr" sz="quarter" idx="4"/>
          </p:nvPr>
        </p:nvSpPr>
        <p:spPr bwMode="auto">
          <a:xfrm>
            <a:off x="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s-ES_tradnl"/>
          </a:p>
        </p:txBody>
      </p:sp>
      <p:sp>
        <p:nvSpPr>
          <p:cNvPr id="50183" name="Rectangle 7"/>
          <p:cNvSpPr>
            <a:spLocks noGrp="1" noChangeArrowheads="1"/>
          </p:cNvSpPr>
          <p:nvPr>
            <p:ph type="sldNum" sz="quarter" idx="5"/>
          </p:nvPr>
        </p:nvSpPr>
        <p:spPr bwMode="auto">
          <a:xfrm>
            <a:off x="388620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cs typeface="Times New Roman" pitchFamily="18" charset="0"/>
              </a:defRPr>
            </a:lvl1pPr>
          </a:lstStyle>
          <a:p>
            <a:pPr>
              <a:defRPr/>
            </a:pPr>
            <a:fld id="{B0F207B6-6718-42FB-BF98-C6B7873F80BE}" type="slidenum">
              <a:rPr lang="ar-SA"/>
              <a:pPr>
                <a:defRPr/>
              </a:pPr>
              <a:t>‹#›</a:t>
            </a:fld>
            <a:endParaRPr lang="es-ES_tradnl"/>
          </a:p>
        </p:txBody>
      </p:sp>
    </p:spTree>
    <p:extLst>
      <p:ext uri="{BB962C8B-B14F-4D97-AF65-F5344CB8AC3E}">
        <p14:creationId xmlns:p14="http://schemas.microsoft.com/office/powerpoint/2010/main" val="21127825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B0F207B6-6718-42FB-BF98-C6B7873F80BE}" type="slidenum">
              <a:rPr lang="ar-SA" smtClean="0"/>
              <a:pPr>
                <a:defRPr/>
              </a:pPr>
              <a:t>3</a:t>
            </a:fld>
            <a:endParaRPr lang="es-ES_tradnl"/>
          </a:p>
        </p:txBody>
      </p:sp>
    </p:spTree>
    <p:extLst>
      <p:ext uri="{BB962C8B-B14F-4D97-AF65-F5344CB8AC3E}">
        <p14:creationId xmlns:p14="http://schemas.microsoft.com/office/powerpoint/2010/main" val="24166618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6" name="Title 15"/>
          <p:cNvSpPr>
            <a:spLocks noGrp="1"/>
          </p:cNvSpPr>
          <p:nvPr>
            <p:ph type="title"/>
          </p:nvPr>
        </p:nvSpPr>
        <p:spPr>
          <a:xfrm>
            <a:off x="2438400" y="1447800"/>
            <a:ext cx="3962400" cy="2133600"/>
          </a:xfrm>
        </p:spPr>
        <p:txBody>
          <a:bodyPr anchor="b"/>
          <a:lstStyle/>
          <a:p>
            <a:r>
              <a:rPr lang="ar-SA" smtClean="0"/>
              <a:t>انقر لتحرير نمط العنوان الرئيسي</a:t>
            </a:r>
            <a:endParaRPr lang="en-US" dirty="0"/>
          </a:p>
        </p:txBody>
      </p:sp>
      <p:sp>
        <p:nvSpPr>
          <p:cNvPr id="13" name="Date Placeholder 12"/>
          <p:cNvSpPr>
            <a:spLocks noGrp="1"/>
          </p:cNvSpPr>
          <p:nvPr>
            <p:ph type="dt" sz="half" idx="10"/>
          </p:nvPr>
        </p:nvSpPr>
        <p:spPr>
          <a:xfrm>
            <a:off x="3582988" y="6426201"/>
            <a:ext cx="2819399" cy="126999"/>
          </a:xfrm>
        </p:spPr>
        <p:txBody>
          <a:bodyPr/>
          <a:lstStyle/>
          <a:p>
            <a:pPr>
              <a:defRPr/>
            </a:pPr>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pPr>
              <a:defRPr/>
            </a:pPr>
            <a:fld id="{3CB399A4-AC15-40B0-B37C-1B0A6FA19CF3}" type="slidenum">
              <a:rPr lang="ar-SA" smtClean="0"/>
              <a:pPr>
                <a:defRPr/>
              </a:pPr>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Date Placeholder 12"/>
          <p:cNvSpPr>
            <a:spLocks noGrp="1"/>
          </p:cNvSpPr>
          <p:nvPr>
            <p:ph type="dt" sz="half" idx="10"/>
          </p:nvPr>
        </p:nvSpPr>
        <p:spPr/>
        <p:txBody>
          <a:bodyPr/>
          <a:lstStyle/>
          <a:p>
            <a:pPr>
              <a:defRPr/>
            </a:pPr>
            <a:endParaRPr lang="en-US"/>
          </a:p>
        </p:txBody>
      </p:sp>
      <p:sp>
        <p:nvSpPr>
          <p:cNvPr id="14" name="Slide Number Placeholder 13"/>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5" name="Footer Placeholder 14"/>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Date Placeholder 12"/>
          <p:cNvSpPr>
            <a:spLocks noGrp="1"/>
          </p:cNvSpPr>
          <p:nvPr>
            <p:ph type="dt" sz="half" idx="10"/>
          </p:nvPr>
        </p:nvSpPr>
        <p:spPr/>
        <p:txBody>
          <a:bodyPr/>
          <a:lstStyle/>
          <a:p>
            <a:pPr>
              <a:defRPr/>
            </a:pPr>
            <a:endParaRPr lang="en-US"/>
          </a:p>
        </p:txBody>
      </p:sp>
      <p:sp>
        <p:nvSpPr>
          <p:cNvPr id="14" name="Slide Number Placeholder 13"/>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5" name="Footer Placeholder 14"/>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
        <p:nvSpPr>
          <p:cNvPr id="10" name="Date Placeholder 9"/>
          <p:cNvSpPr>
            <a:spLocks noGrp="1"/>
          </p:cNvSpPr>
          <p:nvPr>
            <p:ph type="dt" sz="half" idx="10"/>
          </p:nvPr>
        </p:nvSpPr>
        <p:spPr/>
        <p:txBody>
          <a:bodyPr/>
          <a:lstStyle/>
          <a:p>
            <a:pPr>
              <a:defRPr/>
            </a:pPr>
            <a:endParaRPr lang="en-US"/>
          </a:p>
        </p:txBody>
      </p:sp>
      <p:sp>
        <p:nvSpPr>
          <p:cNvPr id="11" name="Slide Number Placeholder 10"/>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2" name="Footer Placeholder 11"/>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pPr>
              <a:defRPr/>
            </a:pPr>
            <a:endParaRPr lang="en-US"/>
          </a:p>
        </p:txBody>
      </p:sp>
      <p:sp>
        <p:nvSpPr>
          <p:cNvPr id="13" name="Slide Number Placeholder 12"/>
          <p:cNvSpPr>
            <a:spLocks noGrp="1"/>
          </p:cNvSpPr>
          <p:nvPr>
            <p:ph type="sldNum" sz="quarter" idx="11"/>
          </p:nvPr>
        </p:nvSpPr>
        <p:spPr>
          <a:xfrm>
            <a:off x="4116388" y="6400800"/>
            <a:ext cx="533400" cy="152400"/>
          </a:xfrm>
        </p:spPr>
        <p:txBody>
          <a:bodyPr/>
          <a:lstStyle/>
          <a:p>
            <a:pPr>
              <a:defRPr/>
            </a:pPr>
            <a:fld id="{3CB399A4-AC15-40B0-B37C-1B0A6FA19CF3}" type="slidenum">
              <a:rPr lang="ar-SA" smtClean="0"/>
              <a:pPr>
                <a:defRPr/>
              </a:pPr>
              <a:t>‹#›</a:t>
            </a:fld>
            <a:endParaRPr lang="en-US"/>
          </a:p>
        </p:txBody>
      </p:sp>
      <p:sp>
        <p:nvSpPr>
          <p:cNvPr id="14" name="Footer Placeholder 13"/>
          <p:cNvSpPr>
            <a:spLocks noGrp="1"/>
          </p:cNvSpPr>
          <p:nvPr>
            <p:ph type="ftr" sz="quarter" idx="12"/>
          </p:nvPr>
        </p:nvSpPr>
        <p:spPr>
          <a:xfrm>
            <a:off x="838200" y="6296248"/>
            <a:ext cx="2820987" cy="152400"/>
          </a:xfrm>
        </p:spPr>
        <p:txBody>
          <a:bodyPr/>
          <a:lstStyle/>
          <a:p>
            <a:pPr>
              <a:defRPr/>
            </a:pPr>
            <a:endParaRPr lang="en-US"/>
          </a:p>
        </p:txBody>
      </p:sp>
      <p:sp>
        <p:nvSpPr>
          <p:cNvPr id="15" name="Title 14"/>
          <p:cNvSpPr>
            <a:spLocks noGrp="1"/>
          </p:cNvSpPr>
          <p:nvPr>
            <p:ph type="title"/>
          </p:nvPr>
        </p:nvSpPr>
        <p:spPr>
          <a:xfrm>
            <a:off x="457200" y="1828800"/>
            <a:ext cx="3200400" cy="1752600"/>
          </a:xfrm>
        </p:spPr>
        <p:txBody>
          <a:bodyPr anchor="b"/>
          <a:lstStyle/>
          <a:p>
            <a:r>
              <a:rPr lang="ar-SA" smtClean="0"/>
              <a:t>انقر لتحرير نمط العنوان الرئيسي</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ar-SA" smtClean="0"/>
              <a:t>انقر لتحرير أنماط النص الرئيسي</a:t>
            </a:r>
          </a:p>
        </p:txBody>
      </p:sp>
    </p:spTree>
  </p:cSld>
  <p:clrMapOvr>
    <a:masterClrMapping/>
  </p:clrMapOvr>
  <p:timing>
    <p:tnLst>
      <p:par>
        <p:cTn id="1" dur="indefinite" restart="never" nodeType="tmRoot"/>
      </p:par>
    </p:tnLst>
  </p:timing>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itle 1"/>
          <p:cNvSpPr>
            <a:spLocks noGrp="1"/>
          </p:cNvSpPr>
          <p:nvPr>
            <p:ph type="title"/>
          </p:nvPr>
        </p:nvSpPr>
        <p:spPr>
          <a:xfrm>
            <a:off x="4876800" y="457200"/>
            <a:ext cx="2819400" cy="5714999"/>
          </a:xfrm>
        </p:spPr>
        <p:txBody>
          <a:bodyPr/>
          <a:lstStyle/>
          <a:p>
            <a:r>
              <a:rPr lang="ar-SA" smtClean="0"/>
              <a:t>انقر لتحرير نمط العنوان الرئيسي</a:t>
            </a:r>
            <a:endParaRPr lang="en-US"/>
          </a:p>
        </p:txBody>
      </p:sp>
      <p:sp>
        <p:nvSpPr>
          <p:cNvPr id="9" name="Date Placeholder 8"/>
          <p:cNvSpPr>
            <a:spLocks noGrp="1"/>
          </p:cNvSpPr>
          <p:nvPr>
            <p:ph type="dt" sz="half" idx="10"/>
          </p:nvPr>
        </p:nvSpPr>
        <p:spPr/>
        <p:txBody>
          <a:bodyPr/>
          <a:lstStyle/>
          <a:p>
            <a:pPr>
              <a:defRPr/>
            </a:pPr>
            <a:endParaRPr lang="en-US"/>
          </a:p>
        </p:txBody>
      </p:sp>
      <p:sp>
        <p:nvSpPr>
          <p:cNvPr id="13" name="Slide Number Placeholder 12"/>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1" name="Title 1"/>
          <p:cNvSpPr>
            <a:spLocks noGrp="1"/>
          </p:cNvSpPr>
          <p:nvPr>
            <p:ph type="title"/>
          </p:nvPr>
        </p:nvSpPr>
        <p:spPr>
          <a:xfrm>
            <a:off x="4876800" y="457200"/>
            <a:ext cx="2819400" cy="5714999"/>
          </a:xfrm>
        </p:spPr>
        <p:txBody>
          <a:bodyPr/>
          <a:lstStyle/>
          <a:p>
            <a:r>
              <a:rPr lang="ar-SA" smtClean="0"/>
              <a:t>انقر لتحرير نمط العنوان الرئيسي</a:t>
            </a:r>
            <a:endParaRPr lang="en-US"/>
          </a:p>
        </p:txBody>
      </p:sp>
      <p:sp>
        <p:nvSpPr>
          <p:cNvPr id="12" name="Date Placeholder 11"/>
          <p:cNvSpPr>
            <a:spLocks noGrp="1"/>
          </p:cNvSpPr>
          <p:nvPr>
            <p:ph type="dt" sz="half" idx="10"/>
          </p:nvPr>
        </p:nvSpPr>
        <p:spPr/>
        <p:txBody>
          <a:bodyPr/>
          <a:lstStyle/>
          <a:p>
            <a:pPr>
              <a:defRPr/>
            </a:pPr>
            <a:endParaRPr lang="en-US"/>
          </a:p>
        </p:txBody>
      </p:sp>
      <p:sp>
        <p:nvSpPr>
          <p:cNvPr id="14" name="Slide Number Placeholder 13"/>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6" name="Footer Placeholder 15"/>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ar-SA" smtClean="0"/>
              <a:t>انقر لتحرير نمط العنوان الرئيسي</a:t>
            </a:r>
            <a:endParaRPr lang="en-US" dirty="0"/>
          </a:p>
        </p:txBody>
      </p:sp>
      <p:sp>
        <p:nvSpPr>
          <p:cNvPr id="9" name="Date Placeholder 8"/>
          <p:cNvSpPr>
            <a:spLocks noGrp="1"/>
          </p:cNvSpPr>
          <p:nvPr>
            <p:ph type="dt" sz="half" idx="10"/>
          </p:nvPr>
        </p:nvSpPr>
        <p:spPr/>
        <p:txBody>
          <a:bodyPr/>
          <a:lstStyle/>
          <a:p>
            <a:pPr>
              <a:defRPr/>
            </a:pPr>
            <a:endParaRPr lang="en-US"/>
          </a:p>
        </p:txBody>
      </p:sp>
      <p:sp>
        <p:nvSpPr>
          <p:cNvPr id="10" name="Slide Number Placeholder 9"/>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1" name="Footer Placeholder 10"/>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pPr>
              <a:defRPr/>
            </a:pPr>
            <a:endParaRPr lang="en-US"/>
          </a:p>
        </p:txBody>
      </p:sp>
      <p:sp>
        <p:nvSpPr>
          <p:cNvPr id="9" name="Slide Number Placeholder 8"/>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0" name="Footer Placeholder 9"/>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5" name="Date Placeholder 14"/>
          <p:cNvSpPr>
            <a:spLocks noGrp="1"/>
          </p:cNvSpPr>
          <p:nvPr>
            <p:ph type="dt" sz="half" idx="10"/>
          </p:nvPr>
        </p:nvSpPr>
        <p:spPr/>
        <p:txBody>
          <a:bodyPr/>
          <a:lstStyle/>
          <a:p>
            <a:pPr>
              <a:defRPr/>
            </a:pPr>
            <a:endParaRPr lang="en-US"/>
          </a:p>
        </p:txBody>
      </p:sp>
      <p:sp>
        <p:nvSpPr>
          <p:cNvPr id="16" name="Slide Number Placeholder 15"/>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7" name="Footer Placeholder 16"/>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ar-SA" smtClean="0"/>
              <a:t>انقر لتحرير نمط العنوان الرئيسي</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6" name="Date Placeholder 15"/>
          <p:cNvSpPr>
            <a:spLocks noGrp="1"/>
          </p:cNvSpPr>
          <p:nvPr>
            <p:ph type="dt" sz="half" idx="10"/>
          </p:nvPr>
        </p:nvSpPr>
        <p:spPr/>
        <p:txBody>
          <a:bodyPr/>
          <a:lstStyle/>
          <a:p>
            <a:pPr>
              <a:defRPr/>
            </a:pPr>
            <a:endParaRPr lang="en-US"/>
          </a:p>
        </p:txBody>
      </p:sp>
      <p:sp>
        <p:nvSpPr>
          <p:cNvPr id="17" name="Slide Number Placeholder 16"/>
          <p:cNvSpPr>
            <a:spLocks noGrp="1"/>
          </p:cNvSpPr>
          <p:nvPr>
            <p:ph type="sldNum" sz="quarter" idx="11"/>
          </p:nvPr>
        </p:nvSpPr>
        <p:spPr/>
        <p:txBody>
          <a:bodyPr/>
          <a:lstStyle/>
          <a:p>
            <a:pPr>
              <a:defRPr/>
            </a:pPr>
            <a:fld id="{3CB399A4-AC15-40B0-B37C-1B0A6FA19CF3}" type="slidenum">
              <a:rPr lang="ar-SA" smtClean="0"/>
              <a:pPr>
                <a:defRPr/>
              </a:pPr>
              <a:t>‹#›</a:t>
            </a:fld>
            <a:endParaRPr lang="en-US"/>
          </a:p>
        </p:txBody>
      </p:sp>
      <p:sp>
        <p:nvSpPr>
          <p:cNvPr id="18" name="Footer Placeholder 17"/>
          <p:cNvSpPr>
            <a:spLocks noGrp="1"/>
          </p:cNvSpPr>
          <p:nvPr>
            <p:ph type="ftr" sz="quarter" idx="12"/>
          </p:nvPr>
        </p:nvSpPr>
        <p:spPr/>
        <p:txBody>
          <a:bodyPr/>
          <a:lstStyle/>
          <a:p>
            <a:pPr>
              <a:defRPr/>
            </a:pPr>
            <a:endParaRPr lang="en-US"/>
          </a:p>
        </p:txBody>
      </p:sp>
    </p:spTree>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pPr>
              <a:defRPr/>
            </a:pPr>
            <a:fld id="{3CB399A4-AC15-40B0-B37C-1B0A6FA19CF3}" type="slidenum">
              <a:rPr lang="ar-SA" smtClean="0"/>
              <a:pPr>
                <a:defRPr/>
              </a:pPr>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pPr>
              <a:defRPr/>
            </a:pPr>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iming>
    <p:tnLst>
      <p:par>
        <p:cTn id="1" dur="indefinite" restart="never" nodeType="tmRoot"/>
      </p:par>
    </p:tnLst>
  </p:timing>
  <p:hf sldNum="0" hdr="0" ftr="0" dt="0"/>
  <p:txStyles>
    <p:titleStyle>
      <a:lvl1pPr algn="r" defTabSz="914400" rtl="1"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r" defTabSz="914400" rtl="1"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771833" y="3212976"/>
            <a:ext cx="7256551" cy="936625"/>
          </a:xfrm>
          <a:solidFill>
            <a:schemeClr val="hlink"/>
          </a:solidFill>
        </p:spPr>
        <p:txBody>
          <a:bodyPr>
            <a:normAutofit/>
          </a:bodyPr>
          <a:lstStyle/>
          <a:p>
            <a:pPr algn="ctr">
              <a:buFontTx/>
              <a:buNone/>
            </a:pPr>
            <a:r>
              <a:rPr lang="en-US" sz="4000" b="1" i="1" dirty="0" smtClean="0"/>
              <a:t>Microbial interaction / MIC  345</a:t>
            </a:r>
          </a:p>
        </p:txBody>
      </p:sp>
      <p:sp>
        <p:nvSpPr>
          <p:cNvPr id="2050" name="Rectangle 2"/>
          <p:cNvSpPr>
            <a:spLocks noGrp="1" noChangeArrowheads="1"/>
          </p:cNvSpPr>
          <p:nvPr>
            <p:ph type="title"/>
          </p:nvPr>
        </p:nvSpPr>
        <p:spPr>
          <a:xfrm>
            <a:off x="179388" y="44450"/>
            <a:ext cx="8820150" cy="1584325"/>
          </a:xfrm>
        </p:spPr>
        <p:txBody>
          <a:bodyPr>
            <a:normAutofit/>
          </a:bodyPr>
          <a:lstStyle/>
          <a:p>
            <a:pPr algn="l"/>
            <a:r>
              <a:rPr lang="en-US" sz="1800" b="1" dirty="0" smtClean="0">
                <a:solidFill>
                  <a:schemeClr val="accent2">
                    <a:lumMod val="75000"/>
                  </a:schemeClr>
                </a:solidFill>
              </a:rPr>
              <a:t>King Saud University</a:t>
            </a:r>
            <a:br>
              <a:rPr lang="en-US" sz="1800" b="1" dirty="0" smtClean="0">
                <a:solidFill>
                  <a:schemeClr val="accent2">
                    <a:lumMod val="75000"/>
                  </a:schemeClr>
                </a:solidFill>
              </a:rPr>
            </a:br>
            <a:r>
              <a:rPr lang="en-US" sz="1800" b="1" dirty="0" smtClean="0">
                <a:solidFill>
                  <a:schemeClr val="accent2">
                    <a:lumMod val="75000"/>
                  </a:schemeClr>
                </a:solidFill>
              </a:rPr>
              <a:t>College of Science</a:t>
            </a:r>
            <a:br>
              <a:rPr lang="en-US" sz="1800" b="1" dirty="0" smtClean="0">
                <a:solidFill>
                  <a:schemeClr val="accent2">
                    <a:lumMod val="75000"/>
                  </a:schemeClr>
                </a:solidFill>
              </a:rPr>
            </a:br>
            <a:r>
              <a:rPr lang="en-US" sz="1800" b="1" dirty="0" smtClean="0">
                <a:solidFill>
                  <a:schemeClr val="accent2">
                    <a:lumMod val="75000"/>
                  </a:schemeClr>
                </a:solidFill>
              </a:rPr>
              <a:t>Department of Botany and Microbiology</a:t>
            </a:r>
          </a:p>
        </p:txBody>
      </p:sp>
      <p:sp>
        <p:nvSpPr>
          <p:cNvPr id="2052" name="Rectangle 5"/>
          <p:cNvSpPr>
            <a:spLocks noChangeArrowheads="1"/>
          </p:cNvSpPr>
          <p:nvPr/>
        </p:nvSpPr>
        <p:spPr bwMode="auto">
          <a:xfrm>
            <a:off x="755650" y="4365104"/>
            <a:ext cx="7772400" cy="720725"/>
          </a:xfrm>
          <a:prstGeom prst="rect">
            <a:avLst/>
          </a:prstGeom>
          <a:noFill/>
          <a:ln w="9525">
            <a:noFill/>
            <a:miter lim="800000"/>
            <a:headEnd/>
            <a:tailEnd/>
          </a:ln>
        </p:spPr>
        <p:txBody>
          <a:bodyPr/>
          <a:lstStyle/>
          <a:p>
            <a:pPr marL="342900" indent="-342900" algn="ctr">
              <a:spcBef>
                <a:spcPct val="20000"/>
              </a:spcBef>
            </a:pPr>
            <a:endParaRPr lang="fr-FR" dirty="0"/>
          </a:p>
          <a:p>
            <a:pPr marL="342900" indent="-342900" algn="ctr">
              <a:spcBef>
                <a:spcPct val="20000"/>
              </a:spcBef>
            </a:pPr>
            <a:endParaRPr lang="fr-FR" dirty="0"/>
          </a:p>
          <a:p>
            <a:pPr marL="342900" indent="-342900" algn="ctr">
              <a:spcBef>
                <a:spcPct val="20000"/>
              </a:spcBef>
            </a:pPr>
            <a:endParaRPr lang="fr-FR" dirty="0"/>
          </a:p>
          <a:p>
            <a:pPr marL="342900" indent="-342900" algn="ctr">
              <a:spcBef>
                <a:spcPct val="20000"/>
              </a:spcBef>
            </a:pPr>
            <a:endParaRPr lang="fr-FR" sz="2800" dirty="0"/>
          </a:p>
        </p:txBody>
      </p:sp>
      <p:sp>
        <p:nvSpPr>
          <p:cNvPr id="2" name="مستطيل 1"/>
          <p:cNvSpPr/>
          <p:nvPr/>
        </p:nvSpPr>
        <p:spPr>
          <a:xfrm>
            <a:off x="755650" y="2204864"/>
            <a:ext cx="7272734"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التفاعل بين الكائنات الحية الدقيقة  /345 حدق</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25288" y="-171400"/>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
        <p:nvSpPr>
          <p:cNvPr id="6" name="Rectangle 2"/>
          <p:cNvSpPr txBox="1">
            <a:spLocks noChangeArrowheads="1"/>
          </p:cNvSpPr>
          <p:nvPr/>
        </p:nvSpPr>
        <p:spPr bwMode="auto">
          <a:xfrm>
            <a:off x="755576" y="1124744"/>
            <a:ext cx="770485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rtl="1"/>
            <a:r>
              <a:rPr lang="ar-SA" sz="3600" dirty="0" smtClean="0">
                <a:solidFill>
                  <a:srgbClr val="0000FF"/>
                </a:solidFill>
              </a:rPr>
              <a:t> </a:t>
            </a:r>
            <a:r>
              <a:rPr lang="ar-SA" sz="3600" dirty="0" smtClean="0">
                <a:solidFill>
                  <a:srgbClr val="0000FF"/>
                </a:solidFill>
              </a:rPr>
              <a:t>2- مملكة </a:t>
            </a:r>
            <a:r>
              <a:rPr lang="ar-SA" sz="3600" dirty="0" smtClean="0">
                <a:solidFill>
                  <a:srgbClr val="0000FF"/>
                </a:solidFill>
              </a:rPr>
              <a:t>الفطريات </a:t>
            </a:r>
            <a:r>
              <a:rPr lang="en-US" sz="3600" dirty="0" smtClean="0">
                <a:solidFill>
                  <a:srgbClr val="0000FF"/>
                </a:solidFill>
              </a:rPr>
              <a:t>Kingdom of </a:t>
            </a:r>
            <a:r>
              <a:rPr lang="en-US" sz="3600" dirty="0" err="1" smtClean="0">
                <a:solidFill>
                  <a:srgbClr val="0000FF"/>
                </a:solidFill>
              </a:rPr>
              <a:t>Mycota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
        <p:nvSpPr>
          <p:cNvPr id="7" name="Espace réservé du contenu 6"/>
          <p:cNvSpPr>
            <a:spLocks noGrp="1"/>
          </p:cNvSpPr>
          <p:nvPr>
            <p:ph idx="1"/>
          </p:nvPr>
        </p:nvSpPr>
        <p:spPr>
          <a:xfrm>
            <a:off x="658688" y="2132856"/>
            <a:ext cx="7772400" cy="3754760"/>
          </a:xfrm>
        </p:spPr>
        <p:txBody>
          <a:bodyPr>
            <a:normAutofit/>
          </a:bodyPr>
          <a:lstStyle/>
          <a:p>
            <a:pPr algn="just" rtl="1">
              <a:buNone/>
            </a:pPr>
            <a:r>
              <a:rPr lang="ar-SA" sz="2800" dirty="0" smtClean="0">
                <a:latin typeface="Arial Black" pitchFamily="34" charset="0"/>
              </a:rPr>
              <a:t>     وتضم </a:t>
            </a:r>
            <a:r>
              <a:rPr lang="ar-SA" sz="2800" dirty="0" smtClean="0">
                <a:latin typeface="Arial Black" pitchFamily="34" charset="0"/>
              </a:rPr>
              <a:t>مجموعة من الكائنات الحية حقيقية النواة ذات </a:t>
            </a:r>
            <a:r>
              <a:rPr lang="ar-SA" sz="2800" dirty="0" err="1" smtClean="0">
                <a:latin typeface="Arial Black" pitchFamily="34" charset="0"/>
              </a:rPr>
              <a:t>انوية</a:t>
            </a:r>
            <a:r>
              <a:rPr lang="ar-SA" sz="2800" dirty="0" smtClean="0">
                <a:latin typeface="Arial Black" pitchFamily="34" charset="0"/>
              </a:rPr>
              <a:t> عديدة ولها  هدر خلويه صلبه وتحصل هذه الكائنات على غذائها بطريقة الامتصاص اذ انها كائنات غير ذاتية التغذية وتشمل الفطريات بجميع انوعها :</a:t>
            </a:r>
            <a:r>
              <a:rPr lang="ar-SA" sz="2800" dirty="0" smtClean="0">
                <a:solidFill>
                  <a:schemeClr val="accent5">
                    <a:lumMod val="75000"/>
                  </a:schemeClr>
                </a:solidFill>
                <a:latin typeface="Arial Black" pitchFamily="34" charset="0"/>
              </a:rPr>
              <a:t>الفطريات الهلامية ـ الفطريات الحقيقية</a:t>
            </a:r>
            <a:endParaRPr lang="fr-FR" sz="2800" dirty="0" smtClean="0">
              <a:solidFill>
                <a:schemeClr val="accent5">
                  <a:lumMod val="75000"/>
                </a:schemeClr>
              </a:solidFill>
              <a:latin typeface="Arial Black" pitchFamily="34" charset="0"/>
            </a:endParaRPr>
          </a:p>
          <a:p>
            <a:pPr algn="just">
              <a:buNone/>
            </a:pPr>
            <a:endParaRPr lang="fr-FR" sz="2800" dirty="0">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
        <p:nvSpPr>
          <p:cNvPr id="6" name="Rectangle 2"/>
          <p:cNvSpPr txBox="1">
            <a:spLocks noChangeArrowheads="1"/>
          </p:cNvSpPr>
          <p:nvPr/>
        </p:nvSpPr>
        <p:spPr bwMode="auto">
          <a:xfrm>
            <a:off x="1115616" y="1124744"/>
            <a:ext cx="734481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dirty="0" smtClean="0">
                <a:solidFill>
                  <a:srgbClr val="0000FF"/>
                </a:solidFill>
              </a:rPr>
              <a:t> </a:t>
            </a:r>
            <a:r>
              <a:rPr lang="ar-SA" sz="3600" dirty="0" smtClean="0">
                <a:solidFill>
                  <a:srgbClr val="0000FF"/>
                </a:solidFill>
              </a:rPr>
              <a:t>3- مملكة </a:t>
            </a:r>
            <a:r>
              <a:rPr lang="ar-SA" sz="3600" dirty="0" smtClean="0">
                <a:solidFill>
                  <a:srgbClr val="0000FF"/>
                </a:solidFill>
              </a:rPr>
              <a:t>النبات </a:t>
            </a:r>
            <a:r>
              <a:rPr lang="en-US" sz="3600" dirty="0" smtClean="0">
                <a:solidFill>
                  <a:srgbClr val="0000FF"/>
                </a:solidFill>
              </a:rPr>
              <a:t>Kingdom of </a:t>
            </a:r>
            <a:r>
              <a:rPr lang="en-US" sz="3600" dirty="0" err="1" smtClean="0">
                <a:solidFill>
                  <a:srgbClr val="0000FF"/>
                </a:solidFill>
              </a:rPr>
              <a:t>Plantea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
        <p:nvSpPr>
          <p:cNvPr id="7" name="Espace réservé du contenu 6"/>
          <p:cNvSpPr>
            <a:spLocks noGrp="1"/>
          </p:cNvSpPr>
          <p:nvPr>
            <p:ph idx="1"/>
          </p:nvPr>
        </p:nvSpPr>
        <p:spPr>
          <a:xfrm>
            <a:off x="827584" y="1988840"/>
            <a:ext cx="7772400" cy="3826768"/>
          </a:xfrm>
        </p:spPr>
        <p:txBody>
          <a:bodyPr/>
          <a:lstStyle/>
          <a:p>
            <a:pPr algn="just" rtl="1"/>
            <a:r>
              <a:rPr lang="ar-SA" sz="2800" dirty="0" smtClean="0">
                <a:latin typeface="Arial Black" pitchFamily="34" charset="0"/>
              </a:rPr>
              <a:t>وتضم مجموعة النباتات التي تتميز بأنها عديدة الخلايا وتحتوي على </a:t>
            </a:r>
            <a:r>
              <a:rPr lang="ar-SA" sz="2800" dirty="0" smtClean="0">
                <a:latin typeface="Arial Black" pitchFamily="34" charset="0"/>
              </a:rPr>
              <a:t>كلوروفيل </a:t>
            </a:r>
            <a:r>
              <a:rPr lang="ar-SA" sz="2800" dirty="0" smtClean="0">
                <a:latin typeface="Arial Black" pitchFamily="34" charset="0"/>
              </a:rPr>
              <a:t>وتتميز في معظمها إلى جذر ـ ساق وأوراق بالإضافة إلى ظاهرة تبادل الأجيال </a:t>
            </a:r>
            <a:r>
              <a:rPr lang="ar-SA" sz="2800" dirty="0" smtClean="0">
                <a:latin typeface="Arial Black" pitchFamily="34" charset="0"/>
              </a:rPr>
              <a:t>.</a:t>
            </a:r>
            <a:endParaRPr lang="en-US" sz="2800" dirty="0" smtClean="0">
              <a:latin typeface="Arial Black" pitchFamily="34" charset="0"/>
            </a:endParaRPr>
          </a:p>
          <a:p>
            <a:pPr algn="just" rtl="1">
              <a:buNone/>
            </a:pPr>
            <a:r>
              <a:rPr lang="ar-SA" sz="2800" dirty="0" smtClean="0">
                <a:solidFill>
                  <a:schemeClr val="accent5">
                    <a:lumMod val="75000"/>
                  </a:schemeClr>
                </a:solidFill>
                <a:latin typeface="Arial Black" pitchFamily="34" charset="0"/>
              </a:rPr>
              <a:t>وهي تضم أقسام:</a:t>
            </a:r>
            <a:endParaRPr lang="fr-FR" sz="2800" dirty="0" smtClean="0">
              <a:solidFill>
                <a:schemeClr val="accent5">
                  <a:lumMod val="75000"/>
                </a:schemeClr>
              </a:solidFill>
              <a:latin typeface="Arial Black" pitchFamily="34" charset="0"/>
            </a:endParaRPr>
          </a:p>
          <a:p>
            <a:pPr algn="just" rtl="1">
              <a:buNone/>
            </a:pPr>
            <a:r>
              <a:rPr lang="ar-SA" sz="2800" dirty="0" smtClean="0">
                <a:latin typeface="Arial Black" pitchFamily="34" charset="0"/>
              </a:rPr>
              <a:t>النباتات </a:t>
            </a:r>
            <a:r>
              <a:rPr lang="ar-SA" sz="2800" dirty="0" smtClean="0">
                <a:latin typeface="Arial Black" pitchFamily="34" charset="0"/>
              </a:rPr>
              <a:t>الحزازية </a:t>
            </a:r>
            <a:r>
              <a:rPr lang="ar-SA" sz="2800" dirty="0" smtClean="0">
                <a:latin typeface="Arial Black" pitchFamily="34" charset="0"/>
              </a:rPr>
              <a:t>ـ </a:t>
            </a:r>
            <a:r>
              <a:rPr lang="ar-SA" sz="2800" dirty="0" err="1" smtClean="0">
                <a:latin typeface="Arial Black" pitchFamily="34" charset="0"/>
              </a:rPr>
              <a:t>والتريدية</a:t>
            </a:r>
            <a:r>
              <a:rPr lang="ar-SA" sz="2800" dirty="0" smtClean="0">
                <a:latin typeface="Arial Black" pitchFamily="34" charset="0"/>
              </a:rPr>
              <a:t> والوعائية </a:t>
            </a:r>
            <a:r>
              <a:rPr lang="ar-SA" sz="2800" dirty="0" smtClean="0">
                <a:latin typeface="Arial Black" pitchFamily="34" charset="0"/>
              </a:rPr>
              <a:t>(التي </a:t>
            </a:r>
            <a:r>
              <a:rPr lang="ar-SA" sz="2800" dirty="0" smtClean="0">
                <a:latin typeface="Arial Black" pitchFamily="34" charset="0"/>
              </a:rPr>
              <a:t>تضم طائفة معراة البذور وطائفة مغطاة البذور ( </a:t>
            </a:r>
            <a:r>
              <a:rPr lang="ar-SA" sz="2800" dirty="0" smtClean="0">
                <a:solidFill>
                  <a:srgbClr val="00CC00"/>
                </a:solidFill>
                <a:latin typeface="Arial Black" pitchFamily="34" charset="0"/>
              </a:rPr>
              <a:t>النباتات الزهرية</a:t>
            </a:r>
            <a:r>
              <a:rPr lang="ar-SA" sz="2800" dirty="0" smtClean="0">
                <a:latin typeface="Arial Black" pitchFamily="34" charset="0"/>
              </a:rPr>
              <a:t>))</a:t>
            </a:r>
            <a:endParaRPr lang="ar-SA" sz="2800" dirty="0" smtClean="0">
              <a:latin typeface="Arial Black" pitchFamily="34" charset="0"/>
            </a:endParaRPr>
          </a:p>
          <a:p>
            <a:pPr>
              <a:buNone/>
            </a:pP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
        <p:nvSpPr>
          <p:cNvPr id="6" name="Espace réservé du contenu 5"/>
          <p:cNvSpPr>
            <a:spLocks noGrp="1"/>
          </p:cNvSpPr>
          <p:nvPr>
            <p:ph idx="1"/>
          </p:nvPr>
        </p:nvSpPr>
        <p:spPr>
          <a:xfrm>
            <a:off x="467544" y="1916832"/>
            <a:ext cx="7992888" cy="1231776"/>
          </a:xfrm>
        </p:spPr>
        <p:txBody>
          <a:bodyPr>
            <a:normAutofit/>
          </a:bodyPr>
          <a:lstStyle/>
          <a:p>
            <a:pPr algn="r" rtl="1">
              <a:buNone/>
            </a:pPr>
            <a:r>
              <a:rPr lang="ar-SA" sz="2800" dirty="0" smtClean="0">
                <a:latin typeface="Arial Black" pitchFamily="34" charset="0"/>
              </a:rPr>
              <a:t>وهي تضم جميع الحيوانات الفقارية واللافقارية ومختلف</a:t>
            </a:r>
            <a:r>
              <a:rPr lang="en-US" sz="2800" dirty="0" smtClean="0">
                <a:latin typeface="Arial Black" pitchFamily="34" charset="0"/>
              </a:rPr>
              <a:t> </a:t>
            </a:r>
            <a:r>
              <a:rPr lang="ar-SA" sz="2800" dirty="0" smtClean="0">
                <a:latin typeface="Arial Black" pitchFamily="34" charset="0"/>
              </a:rPr>
              <a:t>الأوليات</a:t>
            </a:r>
            <a:r>
              <a:rPr lang="en-US" sz="2800" dirty="0" smtClean="0">
                <a:latin typeface="Arial Black" pitchFamily="34" charset="0"/>
              </a:rPr>
              <a:t> </a:t>
            </a:r>
            <a:endParaRPr lang="fr-FR" sz="2800" dirty="0">
              <a:latin typeface="Arial Black" pitchFamily="34" charset="0"/>
            </a:endParaRPr>
          </a:p>
        </p:txBody>
      </p:sp>
      <p:sp>
        <p:nvSpPr>
          <p:cNvPr id="7" name="Rectangle 2"/>
          <p:cNvSpPr txBox="1">
            <a:spLocks noChangeArrowheads="1"/>
          </p:cNvSpPr>
          <p:nvPr/>
        </p:nvSpPr>
        <p:spPr bwMode="auto">
          <a:xfrm>
            <a:off x="899592" y="1124744"/>
            <a:ext cx="7560840"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rtl="1"/>
            <a:r>
              <a:rPr lang="ar-SA" sz="3600" dirty="0" smtClean="0">
                <a:solidFill>
                  <a:srgbClr val="0000FF"/>
                </a:solidFill>
              </a:rPr>
              <a:t>4-  </a:t>
            </a:r>
            <a:r>
              <a:rPr lang="ar-SA" sz="3600" dirty="0" smtClean="0">
                <a:solidFill>
                  <a:srgbClr val="0000FF"/>
                </a:solidFill>
              </a:rPr>
              <a:t>مملكة الحيوان </a:t>
            </a:r>
            <a:r>
              <a:rPr lang="en-US" sz="3600" dirty="0" smtClean="0">
                <a:solidFill>
                  <a:srgbClr val="0000FF"/>
                </a:solidFill>
              </a:rPr>
              <a:t>Kingdom of </a:t>
            </a:r>
            <a:r>
              <a:rPr lang="en-US" sz="3600" dirty="0" err="1" smtClean="0">
                <a:solidFill>
                  <a:srgbClr val="0000FF"/>
                </a:solidFill>
              </a:rPr>
              <a:t>Animalia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
        <p:nvSpPr>
          <p:cNvPr id="8" name="ZoneTexte 7"/>
          <p:cNvSpPr txBox="1"/>
          <p:nvPr/>
        </p:nvSpPr>
        <p:spPr>
          <a:xfrm>
            <a:off x="467544" y="3731548"/>
            <a:ext cx="8064896" cy="1384995"/>
          </a:xfrm>
          <a:prstGeom prst="rect">
            <a:avLst/>
          </a:prstGeom>
          <a:noFill/>
        </p:spPr>
        <p:txBody>
          <a:bodyPr wrap="square" rtlCol="0">
            <a:spAutoFit/>
          </a:bodyPr>
          <a:lstStyle/>
          <a:p>
            <a:pPr marL="457200" indent="-457200" algn="just" rtl="1">
              <a:buFont typeface="Wingdings" pitchFamily="2" charset="2"/>
              <a:buChar char="v"/>
            </a:pPr>
            <a:r>
              <a:rPr lang="ar-SA" sz="2800" b="0" dirty="0" smtClean="0">
                <a:latin typeface="Arial Black" pitchFamily="34" charset="0"/>
              </a:rPr>
              <a:t>بالإضافة إلى مجموعات الكائنات الحية السالفة الذكر، هناك </a:t>
            </a:r>
            <a:r>
              <a:rPr lang="ar-SA" sz="2800" b="0" dirty="0" smtClean="0">
                <a:solidFill>
                  <a:srgbClr val="C00000"/>
                </a:solidFill>
                <a:latin typeface="Arial Black" pitchFamily="34" charset="0"/>
              </a:rPr>
              <a:t>الفيروسات</a:t>
            </a:r>
            <a:r>
              <a:rPr lang="ar-SA" sz="2800" b="0" dirty="0" smtClean="0">
                <a:latin typeface="Arial Black" pitchFamily="34" charset="0"/>
              </a:rPr>
              <a:t> وهي مستقلة عن هذا التقسيم ولم يتفق العلماء إلى الآن على اعتبار الفيروسات ضمن مجموعة الكائنات الحية</a:t>
            </a:r>
            <a:endParaRPr lang="fr-FR" sz="2800" b="0" dirty="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1259632" y="1078632"/>
            <a:ext cx="7128792" cy="838200"/>
          </a:xfrm>
          <a:prstGeom prst="rect">
            <a:avLst/>
          </a:prstGeom>
          <a:noFill/>
          <a:ln w="9525">
            <a:solidFill>
              <a:srgbClr val="7030A0"/>
            </a:solidFill>
            <a:miter lim="800000"/>
            <a:headEnd/>
            <a:tailEnd/>
          </a:ln>
        </p:spPr>
        <p:txBody>
          <a:bodyPr anchor="ctr"/>
          <a:lstStyle/>
          <a:p>
            <a:pPr algn="ctr">
              <a:lnSpc>
                <a:spcPct val="80000"/>
              </a:lnSpc>
            </a:pPr>
            <a:r>
              <a:rPr lang="ar-SA" sz="3200" dirty="0" smtClean="0">
                <a:solidFill>
                  <a:schemeClr val="accent5"/>
                </a:solidFill>
                <a:latin typeface="Arial Black" pitchFamily="34" charset="0"/>
              </a:rPr>
              <a:t>الاحتياجات الغذائية والتغذية في الأحياء الدقيقة</a:t>
            </a:r>
            <a:endParaRPr lang="fr-FR" sz="3200" dirty="0">
              <a:solidFill>
                <a:schemeClr val="accent5"/>
              </a:solidFill>
              <a:latin typeface="Arial Black" pitchFamily="34" charset="0"/>
            </a:endParaRPr>
          </a:p>
        </p:txBody>
      </p:sp>
      <p:sp>
        <p:nvSpPr>
          <p:cNvPr id="6" name="Espace réservé du contenu 5"/>
          <p:cNvSpPr>
            <a:spLocks noGrp="1"/>
          </p:cNvSpPr>
          <p:nvPr>
            <p:ph idx="1"/>
          </p:nvPr>
        </p:nvSpPr>
        <p:spPr>
          <a:xfrm>
            <a:off x="476436" y="2060848"/>
            <a:ext cx="8136904" cy="4114800"/>
          </a:xfrm>
        </p:spPr>
        <p:txBody>
          <a:bodyPr>
            <a:normAutofit/>
          </a:bodyPr>
          <a:lstStyle/>
          <a:p>
            <a:pPr algn="just" rtl="1">
              <a:buFont typeface="Wingdings" pitchFamily="2" charset="2"/>
              <a:buChar char="v"/>
            </a:pPr>
            <a:r>
              <a:rPr lang="ar-SA" sz="2800" dirty="0" smtClean="0">
                <a:latin typeface="Arial Black" pitchFamily="34" charset="0"/>
              </a:rPr>
              <a:t>يلزم لبناء الخلية الحية عناصر مختلفة وطاقة تساعد على تحويل هذه العناصر إلى مادة عضوية خلوية </a:t>
            </a:r>
            <a:endParaRPr lang="ar-SA" sz="2800" dirty="0" smtClean="0">
              <a:latin typeface="Arial Black" pitchFamily="34" charset="0"/>
            </a:endParaRPr>
          </a:p>
          <a:p>
            <a:pPr marL="0" indent="0" algn="just" rtl="1">
              <a:buNone/>
            </a:pPr>
            <a:endParaRPr lang="ar-SA" sz="2800" dirty="0" smtClean="0">
              <a:latin typeface="Arial Black" pitchFamily="34" charset="0"/>
            </a:endParaRPr>
          </a:p>
          <a:p>
            <a:pPr algn="just" rtl="1">
              <a:buFont typeface="Wingdings" pitchFamily="2" charset="2"/>
              <a:buChar char="v"/>
            </a:pPr>
            <a:r>
              <a:rPr lang="ar-SA" sz="2800" dirty="0" smtClean="0">
                <a:latin typeface="Arial Black" pitchFamily="34" charset="0"/>
              </a:rPr>
              <a:t>تأخذ </a:t>
            </a:r>
            <a:r>
              <a:rPr lang="ar-SA" sz="2800" dirty="0" smtClean="0">
                <a:latin typeface="Arial Black" pitchFamily="34" charset="0"/>
              </a:rPr>
              <a:t>الكائنات الحية هذه العناصر من الوسط الذي </a:t>
            </a:r>
            <a:r>
              <a:rPr lang="ar-SA" sz="2800" dirty="0" smtClean="0">
                <a:latin typeface="Arial Black" pitchFamily="34" charset="0"/>
              </a:rPr>
              <a:t>تعيش </a:t>
            </a:r>
            <a:r>
              <a:rPr lang="ar-SA" sz="2800" dirty="0" smtClean="0">
                <a:latin typeface="Arial Black" pitchFamily="34" charset="0"/>
              </a:rPr>
              <a:t>فيه </a:t>
            </a:r>
            <a:endParaRPr lang="ar-SA" sz="2800" dirty="0" smtClean="0">
              <a:latin typeface="Arial Black" pitchFamily="34" charset="0"/>
            </a:endParaRPr>
          </a:p>
          <a:p>
            <a:pPr marL="0" indent="0" algn="just" rtl="1">
              <a:buNone/>
            </a:pPr>
            <a:endParaRPr lang="ar-SA" sz="2800" dirty="0" smtClean="0">
              <a:latin typeface="Arial Black" pitchFamily="34" charset="0"/>
            </a:endParaRPr>
          </a:p>
          <a:p>
            <a:pPr algn="just" rtl="1">
              <a:buFont typeface="Wingdings" pitchFamily="2" charset="2"/>
              <a:buChar char="v"/>
            </a:pPr>
            <a:r>
              <a:rPr lang="ar-SA" sz="2800" dirty="0" smtClean="0">
                <a:latin typeface="Arial Black" pitchFamily="34" charset="0"/>
              </a:rPr>
              <a:t>وهذه </a:t>
            </a:r>
            <a:r>
              <a:rPr lang="ar-SA" sz="2800" dirty="0" smtClean="0">
                <a:latin typeface="Arial Black" pitchFamily="34" charset="0"/>
              </a:rPr>
              <a:t>العناصر هي </a:t>
            </a:r>
            <a:r>
              <a:rPr lang="ar-SA" sz="2800" dirty="0" smtClean="0">
                <a:solidFill>
                  <a:srgbClr val="00B050"/>
                </a:solidFill>
                <a:latin typeface="Arial Black" pitchFamily="34" charset="0"/>
              </a:rPr>
              <a:t>الكربون</a:t>
            </a:r>
            <a:r>
              <a:rPr lang="ar-SA" sz="2800" dirty="0" smtClean="0">
                <a:latin typeface="Arial Black" pitchFamily="34" charset="0"/>
              </a:rPr>
              <a:t>، </a:t>
            </a:r>
            <a:r>
              <a:rPr lang="ar-SA" sz="2800" dirty="0" smtClean="0">
                <a:solidFill>
                  <a:srgbClr val="0000FF"/>
                </a:solidFill>
                <a:latin typeface="Arial Black" pitchFamily="34" charset="0"/>
              </a:rPr>
              <a:t>الهيدروجين الأوكسجين </a:t>
            </a:r>
            <a:r>
              <a:rPr lang="ar-SA" sz="2800" dirty="0" smtClean="0">
                <a:latin typeface="Arial Black" pitchFamily="34" charset="0"/>
              </a:rPr>
              <a:t>ـ </a:t>
            </a:r>
            <a:r>
              <a:rPr lang="ar-SA" sz="2800" dirty="0" smtClean="0">
                <a:solidFill>
                  <a:srgbClr val="FF0000"/>
                </a:solidFill>
                <a:latin typeface="Arial Black" pitchFamily="34" charset="0"/>
              </a:rPr>
              <a:t>النيتروجين</a:t>
            </a:r>
            <a:r>
              <a:rPr lang="ar-SA" sz="2800" dirty="0" smtClean="0">
                <a:latin typeface="Arial Black" pitchFamily="34" charset="0"/>
              </a:rPr>
              <a:t> ـ </a:t>
            </a:r>
            <a:r>
              <a:rPr lang="ar-SA" sz="2800" dirty="0" smtClean="0">
                <a:solidFill>
                  <a:srgbClr val="FFC000"/>
                </a:solidFill>
                <a:latin typeface="Arial Black" pitchFamily="34" charset="0"/>
              </a:rPr>
              <a:t>الكبريت </a:t>
            </a:r>
            <a:r>
              <a:rPr lang="ar-SA" sz="2800" dirty="0" smtClean="0">
                <a:latin typeface="Arial Black" pitchFamily="34" charset="0"/>
              </a:rPr>
              <a:t>ـ </a:t>
            </a:r>
            <a:r>
              <a:rPr lang="ar-SA" sz="2800" dirty="0" smtClean="0">
                <a:solidFill>
                  <a:srgbClr val="FF0066"/>
                </a:solidFill>
                <a:latin typeface="Arial Black" pitchFamily="34" charset="0"/>
              </a:rPr>
              <a:t>الفوسفور</a:t>
            </a:r>
            <a:r>
              <a:rPr lang="ar-SA" sz="2800" dirty="0" smtClean="0">
                <a:latin typeface="Arial Black" pitchFamily="34" charset="0"/>
              </a:rPr>
              <a:t> وهذه العناصر تسمى مغذيات أو عناصر مغذية </a:t>
            </a:r>
            <a:endParaRPr lang="fr-FR" sz="2800" dirty="0" smtClean="0">
              <a:latin typeface="Arial Black" pitchFamily="34" charset="0"/>
            </a:endParaRPr>
          </a:p>
          <a:p>
            <a:pPr algn="just">
              <a:buNone/>
            </a:pPr>
            <a:endParaRPr lang="fr-FR" sz="2800" dirty="0">
              <a:latin typeface="Arial Black" pitchFamily="34" charset="0"/>
            </a:endParaRPr>
          </a:p>
        </p:txBody>
      </p:sp>
      <p:sp>
        <p:nvSpPr>
          <p:cNvPr id="8" name="Rectangle 7"/>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1187624" y="862013"/>
            <a:ext cx="5256584" cy="838200"/>
          </a:xfrm>
          <a:prstGeom prst="rect">
            <a:avLst/>
          </a:prstGeom>
          <a:noFill/>
          <a:ln w="9525">
            <a:noFill/>
            <a:miter lim="800000"/>
            <a:headEnd/>
            <a:tailEnd/>
          </a:ln>
        </p:spPr>
        <p:txBody>
          <a:bodyPr anchor="ctr"/>
          <a:lstStyle/>
          <a:p>
            <a:pPr algn="ctr" rtl="1"/>
            <a:r>
              <a:rPr lang="ar-SA" sz="3600" dirty="0" smtClean="0">
                <a:solidFill>
                  <a:srgbClr val="FFC000"/>
                </a:solidFill>
                <a:latin typeface="+mj-lt"/>
              </a:rPr>
              <a:t>1ـ احتياجات الكربون</a:t>
            </a:r>
            <a:r>
              <a:rPr lang="en-US" sz="3600" dirty="0" smtClean="0">
                <a:solidFill>
                  <a:srgbClr val="FFC000"/>
                </a:solidFill>
                <a:latin typeface="+mj-lt"/>
              </a:rPr>
              <a:t>                        </a:t>
            </a:r>
            <a:endParaRPr lang="fr-FR" sz="3600" dirty="0">
              <a:solidFill>
                <a:srgbClr val="FFC000"/>
              </a:solidFill>
              <a:latin typeface="+mj-lt"/>
            </a:endParaRPr>
          </a:p>
        </p:txBody>
      </p:sp>
      <p:sp>
        <p:nvSpPr>
          <p:cNvPr id="5" name="Rectangle 4"/>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
        <p:nvSpPr>
          <p:cNvPr id="6" name="Espace réservé du contenu 5"/>
          <p:cNvSpPr>
            <a:spLocks noGrp="1"/>
          </p:cNvSpPr>
          <p:nvPr>
            <p:ph idx="1"/>
          </p:nvPr>
        </p:nvSpPr>
        <p:spPr>
          <a:xfrm>
            <a:off x="290264" y="1981200"/>
            <a:ext cx="8458200" cy="1663824"/>
          </a:xfrm>
        </p:spPr>
        <p:txBody>
          <a:bodyPr/>
          <a:lstStyle/>
          <a:p>
            <a:pPr algn="just" rtl="1">
              <a:buNone/>
            </a:pPr>
            <a:r>
              <a:rPr lang="ar-SA" sz="2800" dirty="0" smtClean="0">
                <a:latin typeface="Arial Black" pitchFamily="34" charset="0"/>
              </a:rPr>
              <a:t>الأحياء الدقيقة </a:t>
            </a:r>
            <a:r>
              <a:rPr lang="ar-SA" sz="2800" u="sng" dirty="0" smtClean="0">
                <a:latin typeface="Arial Black" pitchFamily="34" charset="0"/>
              </a:rPr>
              <a:t>ذات القدرة على التمثيل الضوئي </a:t>
            </a:r>
            <a:r>
              <a:rPr lang="ar-SA" sz="2800" dirty="0" smtClean="0">
                <a:latin typeface="Arial Black" pitchFamily="34" charset="0"/>
              </a:rPr>
              <a:t>تحصل على الطاقة من الضوء بواسطة بعض الصبغات الخاصة الموجودة بها كما تحصل على الكربون من مصدر غير </a:t>
            </a:r>
            <a:r>
              <a:rPr lang="ar-SA" sz="2800" dirty="0" smtClean="0">
                <a:latin typeface="Arial Black" pitchFamily="34" charset="0"/>
              </a:rPr>
              <a:t>عضوي.</a:t>
            </a:r>
            <a:endParaRPr lang="fr-FR" sz="2800" dirty="0" smtClean="0">
              <a:latin typeface="Arial Black" pitchFamily="34" charset="0"/>
            </a:endParaRPr>
          </a:p>
          <a:p>
            <a:pPr>
              <a:buNone/>
            </a:pPr>
            <a:endParaRPr lang="fr-FR" sz="2800" dirty="0"/>
          </a:p>
        </p:txBody>
      </p:sp>
      <p:sp>
        <p:nvSpPr>
          <p:cNvPr id="7" name="ZoneTexte 6"/>
          <p:cNvSpPr txBox="1"/>
          <p:nvPr/>
        </p:nvSpPr>
        <p:spPr>
          <a:xfrm>
            <a:off x="296416" y="3284984"/>
            <a:ext cx="8452048" cy="1815882"/>
          </a:xfrm>
          <a:prstGeom prst="rect">
            <a:avLst/>
          </a:prstGeom>
          <a:noFill/>
        </p:spPr>
        <p:txBody>
          <a:bodyPr wrap="square" rtlCol="0">
            <a:spAutoFit/>
          </a:bodyPr>
          <a:lstStyle/>
          <a:p>
            <a:pPr rtl="1"/>
            <a:r>
              <a:rPr lang="ar-SA" sz="2800" b="0" dirty="0" smtClean="0"/>
              <a:t> </a:t>
            </a:r>
            <a:endParaRPr lang="fr-FR" sz="2800" b="0" dirty="0" smtClean="0"/>
          </a:p>
          <a:p>
            <a:pPr algn="just" rtl="1"/>
            <a:r>
              <a:rPr lang="ar-SA" sz="2800" b="0" dirty="0" smtClean="0">
                <a:latin typeface="Arial Black" pitchFamily="34" charset="0"/>
              </a:rPr>
              <a:t>أما </a:t>
            </a:r>
            <a:r>
              <a:rPr lang="ar-SA" sz="2800" b="0" i="1" u="sng" dirty="0" smtClean="0">
                <a:latin typeface="Arial Black" pitchFamily="34" charset="0"/>
              </a:rPr>
              <a:t>باقي الأحياء الدقيقة </a:t>
            </a:r>
            <a:r>
              <a:rPr lang="ar-SA" sz="2800" b="0" dirty="0" smtClean="0">
                <a:latin typeface="Arial Black" pitchFamily="34" charset="0"/>
              </a:rPr>
              <a:t>فتحصل على الكربون من المركبات العضوية لذلك فان نسبة كبيرة من كربون المادة العضوية يدخل في تفاعلات إنتاج الطاقة منتهيا إلى الخروج ثانية من الخلية في صورة ثاني أكسيد الكربون</a:t>
            </a:r>
            <a:endParaRPr lang="fr-FR" sz="2800" b="0" dirty="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Text Box 5"/>
          <p:cNvSpPr txBox="1">
            <a:spLocks noChangeArrowheads="1"/>
          </p:cNvSpPr>
          <p:nvPr/>
        </p:nvSpPr>
        <p:spPr bwMode="auto">
          <a:xfrm>
            <a:off x="6135688" y="1793875"/>
            <a:ext cx="1028600" cy="457200"/>
          </a:xfrm>
          <a:prstGeom prst="rect">
            <a:avLst/>
          </a:prstGeom>
          <a:noFill/>
          <a:ln w="9525">
            <a:noFill/>
            <a:miter lim="800000"/>
            <a:headEnd/>
            <a:tailEnd/>
          </a:ln>
        </p:spPr>
        <p:txBody>
          <a:bodyPr wrap="square">
            <a:spAutoFit/>
          </a:bodyPr>
          <a:lstStyle/>
          <a:p>
            <a:endParaRPr lang="fr-FR"/>
          </a:p>
        </p:txBody>
      </p:sp>
      <p:sp>
        <p:nvSpPr>
          <p:cNvPr id="7" name="Rectangle 6"/>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
        <p:nvSpPr>
          <p:cNvPr id="8" name="Espace réservé du contenu 7"/>
          <p:cNvSpPr>
            <a:spLocks noGrp="1"/>
          </p:cNvSpPr>
          <p:nvPr>
            <p:ph idx="1"/>
          </p:nvPr>
        </p:nvSpPr>
        <p:spPr>
          <a:xfrm>
            <a:off x="323528" y="1762472"/>
            <a:ext cx="8280920" cy="3250704"/>
          </a:xfrm>
        </p:spPr>
        <p:txBody>
          <a:bodyPr>
            <a:normAutofit lnSpcReduction="10000"/>
          </a:bodyPr>
          <a:lstStyle/>
          <a:p>
            <a:pPr algn="r" rtl="1">
              <a:buNone/>
            </a:pPr>
            <a:r>
              <a:rPr lang="ar-SA" sz="2400" b="1" dirty="0" smtClean="0">
                <a:solidFill>
                  <a:srgbClr val="00B050"/>
                </a:solidFill>
                <a:latin typeface="Arial Black" pitchFamily="34" charset="0"/>
              </a:rPr>
              <a:t>ومن هنا تقسم الأحياء الدقيقة وفقا لمصادر الكربون والطاقة </a:t>
            </a:r>
            <a:r>
              <a:rPr lang="ar-SA" sz="2400" b="1" dirty="0" smtClean="0">
                <a:solidFill>
                  <a:srgbClr val="00B050"/>
                </a:solidFill>
                <a:latin typeface="Arial Black" pitchFamily="34" charset="0"/>
              </a:rPr>
              <a:t>إلى</a:t>
            </a:r>
          </a:p>
          <a:p>
            <a:pPr algn="r" rtl="1">
              <a:buNone/>
            </a:pPr>
            <a:r>
              <a:rPr lang="ar-SA" sz="2400" b="1" dirty="0" smtClean="0">
                <a:solidFill>
                  <a:srgbClr val="00B050"/>
                </a:solidFill>
                <a:latin typeface="Arial Black" pitchFamily="34" charset="0"/>
              </a:rPr>
              <a:t> </a:t>
            </a:r>
          </a:p>
          <a:p>
            <a:pPr algn="r" rtl="1">
              <a:buNone/>
            </a:pPr>
            <a:r>
              <a:rPr lang="ar-SA" sz="2400" dirty="0" smtClean="0">
                <a:latin typeface="Arial Black" pitchFamily="34" charset="0"/>
              </a:rPr>
              <a:t>1 ـ </a:t>
            </a:r>
            <a:r>
              <a:rPr lang="ar-SA" sz="2400" dirty="0" smtClean="0">
                <a:latin typeface="Arial Black" pitchFamily="34" charset="0"/>
              </a:rPr>
              <a:t>الأحياء ذاتية التغذية ضوئيا وهي الكائنات التي تعتمد على </a:t>
            </a:r>
            <a:r>
              <a:rPr lang="en-US" sz="2000" dirty="0" smtClean="0">
                <a:latin typeface="Arial Black" pitchFamily="34" charset="0"/>
              </a:rPr>
              <a:t>CO2 </a:t>
            </a:r>
            <a:r>
              <a:rPr lang="ar-SA" sz="2000" dirty="0" smtClean="0">
                <a:latin typeface="Arial Black" pitchFamily="34" charset="0"/>
              </a:rPr>
              <a:t> </a:t>
            </a:r>
            <a:r>
              <a:rPr lang="ar-SA" sz="2400" dirty="0" smtClean="0">
                <a:latin typeface="Arial Black" pitchFamily="34" charset="0"/>
              </a:rPr>
              <a:t>كمصدر </a:t>
            </a:r>
            <a:r>
              <a:rPr lang="ar-SA" sz="2400" dirty="0" smtClean="0">
                <a:latin typeface="Arial Black" pitchFamily="34" charset="0"/>
              </a:rPr>
              <a:t>للكربون وعلى الضوء كمصدر </a:t>
            </a:r>
            <a:r>
              <a:rPr lang="ar-SA" sz="2400" dirty="0" smtClean="0">
                <a:latin typeface="Arial Black" pitchFamily="34" charset="0"/>
              </a:rPr>
              <a:t>طاقة</a:t>
            </a:r>
          </a:p>
          <a:p>
            <a:pPr>
              <a:buNone/>
            </a:pPr>
            <a:endParaRPr lang="ar-SA" sz="2400" dirty="0" smtClean="0">
              <a:latin typeface="Arial Black" pitchFamily="34" charset="0"/>
            </a:endParaRPr>
          </a:p>
          <a:p>
            <a:pPr algn="r" rtl="1">
              <a:buNone/>
            </a:pPr>
            <a:r>
              <a:rPr lang="en-US" sz="2400" dirty="0" smtClean="0">
                <a:latin typeface="Arial Black" pitchFamily="34" charset="0"/>
              </a:rPr>
              <a:t> </a:t>
            </a:r>
            <a:r>
              <a:rPr lang="ar-SA" sz="2400" dirty="0" smtClean="0">
                <a:latin typeface="Arial Black" pitchFamily="34" charset="0"/>
              </a:rPr>
              <a:t>2ـ </a:t>
            </a:r>
            <a:r>
              <a:rPr lang="ar-SA" sz="2400" dirty="0" smtClean="0">
                <a:latin typeface="Arial Black" pitchFamily="34" charset="0"/>
              </a:rPr>
              <a:t>الأحياء ذاتية التغذية الكيميائية هي الكائنات التي تعتمد على </a:t>
            </a:r>
            <a:r>
              <a:rPr lang="en-US" sz="2400" dirty="0" smtClean="0">
                <a:latin typeface="Arial Black" pitchFamily="34" charset="0"/>
              </a:rPr>
              <a:t>CO</a:t>
            </a:r>
            <a:r>
              <a:rPr lang="en-US" sz="2400" baseline="-25000" dirty="0">
                <a:latin typeface="Arial Black" pitchFamily="34" charset="0"/>
              </a:rPr>
              <a:t>2</a:t>
            </a:r>
            <a:r>
              <a:rPr lang="en-US" sz="2400" dirty="0" smtClean="0">
                <a:latin typeface="Arial Black" pitchFamily="34" charset="0"/>
              </a:rPr>
              <a:t> </a:t>
            </a:r>
            <a:r>
              <a:rPr lang="ar-SA" sz="2400" dirty="0" smtClean="0">
                <a:latin typeface="Arial Black" pitchFamily="34" charset="0"/>
              </a:rPr>
              <a:t> كمصدر </a:t>
            </a:r>
            <a:r>
              <a:rPr lang="ar-SA" sz="2400" dirty="0" smtClean="0">
                <a:latin typeface="Arial Black" pitchFamily="34" charset="0"/>
              </a:rPr>
              <a:t>للكربون وعلى الطاقة الناتجة من التفاعلات الكيميائية مثل تفاعلات الأكسدة كمصدر للطاقة.</a:t>
            </a:r>
            <a:endParaRPr lang="fr-FR" sz="2400" dirty="0" smtClean="0">
              <a:latin typeface="Arial Black" pitchFamily="34" charset="0"/>
            </a:endParaRPr>
          </a:p>
          <a:p>
            <a:pPr>
              <a:buNone/>
            </a:pPr>
            <a:endParaRPr lang="fr-FR" sz="2400" dirty="0" smtClean="0">
              <a:latin typeface="Arial Black" pitchFamily="34" charset="0"/>
            </a:endParaRPr>
          </a:p>
          <a:p>
            <a:pPr>
              <a:buNone/>
            </a:pPr>
            <a:endParaRPr lang="fr-FR" dirty="0"/>
          </a:p>
        </p:txBody>
      </p:sp>
      <p:sp>
        <p:nvSpPr>
          <p:cNvPr id="9" name="Rectangle 3"/>
          <p:cNvSpPr>
            <a:spLocks noChangeArrowheads="1"/>
          </p:cNvSpPr>
          <p:nvPr/>
        </p:nvSpPr>
        <p:spPr bwMode="auto">
          <a:xfrm>
            <a:off x="333340" y="738808"/>
            <a:ext cx="8839200" cy="838200"/>
          </a:xfrm>
          <a:prstGeom prst="rect">
            <a:avLst/>
          </a:prstGeom>
          <a:noFill/>
          <a:ln w="9525">
            <a:noFill/>
            <a:miter lim="800000"/>
            <a:headEnd/>
            <a:tailEnd/>
          </a:ln>
        </p:spPr>
        <p:txBody>
          <a:bodyPr anchor="ctr"/>
          <a:lstStyle/>
          <a:p>
            <a:pPr rtl="1"/>
            <a:r>
              <a:rPr lang="ar-SA" sz="3600" dirty="0" smtClean="0">
                <a:solidFill>
                  <a:srgbClr val="FFC000"/>
                </a:solidFill>
                <a:latin typeface="+mj-lt"/>
              </a:rPr>
              <a:t>1ـ احتياجات الكربون</a:t>
            </a:r>
            <a:r>
              <a:rPr lang="en-US" sz="3600" dirty="0" smtClean="0">
                <a:solidFill>
                  <a:srgbClr val="FFC000"/>
                </a:solidFill>
                <a:latin typeface="+mj-lt"/>
              </a:rPr>
              <a:t>                        </a:t>
            </a:r>
            <a:endParaRPr lang="fr-FR" sz="3600" dirty="0">
              <a:solidFill>
                <a:srgbClr val="FFC000"/>
              </a:solidFill>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1979712" y="2781300"/>
            <a:ext cx="5328592" cy="863600"/>
          </a:xfrm>
          <a:solidFill>
            <a:schemeClr val="hlink"/>
          </a:solidFill>
          <a:ln>
            <a:solidFill>
              <a:schemeClr val="bg1"/>
            </a:solidFill>
          </a:ln>
        </p:spPr>
        <p:txBody>
          <a:bodyPr/>
          <a:lstStyle/>
          <a:p>
            <a:pPr algn="ctr">
              <a:buFontTx/>
              <a:buNone/>
            </a:pPr>
            <a:r>
              <a:rPr lang="ar-SA" sz="4000" b="1" dirty="0" smtClean="0"/>
              <a:t>المقدمة</a:t>
            </a:r>
            <a:endParaRPr lang="en-US" sz="40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4722" name="Rectangle 2"/>
          <p:cNvSpPr>
            <a:spLocks noGrp="1" noChangeArrowheads="1"/>
          </p:cNvSpPr>
          <p:nvPr>
            <p:ph idx="1"/>
          </p:nvPr>
        </p:nvSpPr>
        <p:spPr>
          <a:xfrm>
            <a:off x="800248" y="1988840"/>
            <a:ext cx="7588175" cy="3816424"/>
          </a:xfrm>
        </p:spPr>
        <p:txBody>
          <a:bodyPr>
            <a:normAutofit fontScale="77500" lnSpcReduction="20000"/>
          </a:bodyPr>
          <a:lstStyle/>
          <a:p>
            <a:pPr algn="just" rtl="1"/>
            <a:r>
              <a:rPr lang="ar-SA" sz="3600" dirty="0" smtClean="0"/>
              <a:t>هو العلم الذي يختص بدراسة الكائنات الحية الدقيقة</a:t>
            </a:r>
            <a:r>
              <a:rPr lang="en-US" sz="3600" dirty="0" smtClean="0"/>
              <a:t> (</a:t>
            </a:r>
            <a:r>
              <a:rPr lang="en-US" sz="3600" dirty="0" smtClean="0">
                <a:solidFill>
                  <a:srgbClr val="0000FF"/>
                </a:solidFill>
              </a:rPr>
              <a:t>Microbes</a:t>
            </a:r>
            <a:r>
              <a:rPr lang="en-US" sz="3600" dirty="0" smtClean="0"/>
              <a:t>)</a:t>
            </a:r>
            <a:r>
              <a:rPr lang="ar-SA" sz="3600" dirty="0" smtClean="0"/>
              <a:t> التي بلغت من الصغر حجما </a:t>
            </a:r>
            <a:r>
              <a:rPr lang="ar-SA" sz="3600" dirty="0" err="1" smtClean="0"/>
              <a:t>لايمكن</a:t>
            </a:r>
            <a:r>
              <a:rPr lang="en-US" sz="3600" dirty="0" smtClean="0"/>
              <a:t> </a:t>
            </a:r>
            <a:r>
              <a:rPr lang="ar-SA" sz="3600" dirty="0" smtClean="0"/>
              <a:t>رؤيتها بوضوح بالعين المجردة </a:t>
            </a:r>
            <a:endParaRPr lang="ar-SA" sz="3600" dirty="0" smtClean="0"/>
          </a:p>
          <a:p>
            <a:pPr marL="0" indent="0" algn="just" rtl="1">
              <a:buNone/>
            </a:pPr>
            <a:endParaRPr lang="en-US" sz="3600" dirty="0" smtClean="0"/>
          </a:p>
          <a:p>
            <a:pPr algn="just" rtl="1"/>
            <a:r>
              <a:rPr lang="ar-SA" sz="3600" dirty="0" smtClean="0"/>
              <a:t>الكائنات الحية الدقيقة هي عبارة عن مخلوقات حية واسعة الانتشار في </a:t>
            </a:r>
            <a:r>
              <a:rPr lang="ar-SA" sz="3600" dirty="0" smtClean="0"/>
              <a:t>الطبيعة</a:t>
            </a:r>
          </a:p>
          <a:p>
            <a:pPr marL="0" indent="0" algn="just" rtl="1">
              <a:buNone/>
            </a:pPr>
            <a:endParaRPr lang="en-US" sz="3600" dirty="0" smtClean="0"/>
          </a:p>
          <a:p>
            <a:pPr algn="just" rtl="1"/>
            <a:r>
              <a:rPr lang="ar-SA" sz="3600" dirty="0" smtClean="0"/>
              <a:t> خطر الميكروبات يكمن في صغرها وسرعة تكاثرها وانتشارها وقدرتها على التكيف والانتقاء</a:t>
            </a:r>
            <a:endParaRPr lang="fr-FR" sz="3600" dirty="0" smtClean="0"/>
          </a:p>
        </p:txBody>
      </p:sp>
      <p:sp>
        <p:nvSpPr>
          <p:cNvPr id="4100" name="Rectangle 4"/>
          <p:cNvSpPr>
            <a:spLocks noChangeArrowheads="1"/>
          </p:cNvSpPr>
          <p:nvPr/>
        </p:nvSpPr>
        <p:spPr bwMode="auto">
          <a:xfrm>
            <a:off x="196850" y="69850"/>
            <a:ext cx="8839200" cy="838200"/>
          </a:xfrm>
          <a:prstGeom prst="rect">
            <a:avLst/>
          </a:prstGeom>
          <a:noFill/>
          <a:ln w="9525">
            <a:noFill/>
            <a:miter lim="800000"/>
            <a:headEnd/>
            <a:tailEnd/>
          </a:ln>
        </p:spPr>
        <p:txBody>
          <a:bodyPr anchor="ctr"/>
          <a:lstStyle/>
          <a:p>
            <a:pPr>
              <a:lnSpc>
                <a:spcPct val="80000"/>
              </a:lnSpc>
            </a:pPr>
            <a:r>
              <a:rPr lang="en-US" sz="2000" u="sng" dirty="0" smtClean="0"/>
              <a:t>MIC  345         </a:t>
            </a:r>
            <a:r>
              <a:rPr lang="fr-FR" sz="2000" u="sng" dirty="0" smtClean="0"/>
              <a:t>                                                                                    </a:t>
            </a:r>
            <a:endParaRPr lang="fr-FR" sz="2000" dirty="0"/>
          </a:p>
        </p:txBody>
      </p:sp>
      <p:sp>
        <p:nvSpPr>
          <p:cNvPr id="2" name="مستطيل 1"/>
          <p:cNvSpPr/>
          <p:nvPr/>
        </p:nvSpPr>
        <p:spPr>
          <a:xfrm>
            <a:off x="2555776" y="1268760"/>
            <a:ext cx="5698509" cy="584775"/>
          </a:xfrm>
          <a:prstGeom prst="rect">
            <a:avLst/>
          </a:prstGeom>
        </p:spPr>
        <p:txBody>
          <a:bodyPr wrap="square">
            <a:spAutoFit/>
          </a:bodyPr>
          <a:lstStyle/>
          <a:p>
            <a:pPr algn="r"/>
            <a:r>
              <a:rPr lang="en-US" sz="3200" dirty="0">
                <a:solidFill>
                  <a:srgbClr val="C00000"/>
                </a:solidFill>
              </a:rPr>
              <a:t>Microbiology : </a:t>
            </a:r>
            <a:r>
              <a:rPr lang="ar-SA" sz="3200" dirty="0">
                <a:solidFill>
                  <a:srgbClr val="C00000"/>
                </a:solidFill>
              </a:rPr>
              <a:t>علم الأحياء الدقيقة</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349250" y="44624"/>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r>
              <a:rPr lang="fr-FR" sz="2000" dirty="0" smtClean="0"/>
              <a:t>                  </a:t>
            </a:r>
            <a:endParaRPr lang="fr-FR" sz="2000" dirty="0"/>
          </a:p>
        </p:txBody>
      </p:sp>
      <p:sp>
        <p:nvSpPr>
          <p:cNvPr id="7" name="Rectangle 2"/>
          <p:cNvSpPr txBox="1">
            <a:spLocks noChangeArrowheads="1"/>
          </p:cNvSpPr>
          <p:nvPr/>
        </p:nvSpPr>
        <p:spPr bwMode="auto">
          <a:xfrm>
            <a:off x="376475" y="1988840"/>
            <a:ext cx="8021140" cy="12241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b="0" dirty="0" smtClean="0"/>
              <a:t>صنف العالم Whittake</a:t>
            </a:r>
            <a:r>
              <a:rPr lang="en-US" sz="3600" b="0" dirty="0" smtClean="0"/>
              <a:t>r</a:t>
            </a:r>
            <a:r>
              <a:rPr lang="ar-SA" sz="3600" b="0" dirty="0" smtClean="0"/>
              <a:t>هذه الكائنات إلى 5 ممالك وضعت في مجموعتين هما:</a:t>
            </a:r>
            <a:endParaRPr lang="en-US" sz="3600" b="0" dirty="0" smtClean="0"/>
          </a:p>
          <a:p>
            <a:pPr algn="r" rtl="1"/>
            <a:r>
              <a:rPr lang="en-US" sz="3600" dirty="0" smtClean="0"/>
              <a:t> </a:t>
            </a:r>
            <a:r>
              <a:rPr lang="ar-SA" sz="3600" dirty="0" smtClean="0"/>
              <a:t>  </a:t>
            </a:r>
            <a:endParaRPr lang="fr-FR" sz="3600" b="0" dirty="0"/>
          </a:p>
        </p:txBody>
      </p:sp>
      <p:sp>
        <p:nvSpPr>
          <p:cNvPr id="9" name="Rectangle 2"/>
          <p:cNvSpPr txBox="1">
            <a:spLocks noChangeArrowheads="1"/>
          </p:cNvSpPr>
          <p:nvPr/>
        </p:nvSpPr>
        <p:spPr bwMode="auto">
          <a:xfrm>
            <a:off x="971600" y="3429000"/>
            <a:ext cx="7632848"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b="0" u="sng" dirty="0" smtClean="0">
                <a:solidFill>
                  <a:srgbClr val="3366FF"/>
                </a:solidFill>
              </a:rPr>
              <a:t>1ـ المجموعة الأولى </a:t>
            </a:r>
            <a:endParaRPr lang="ar-SA" sz="3600" b="0" u="sng" dirty="0" smtClean="0">
              <a:solidFill>
                <a:srgbClr val="3366FF"/>
              </a:solidFill>
            </a:endParaRPr>
          </a:p>
          <a:p>
            <a:pPr algn="r" rtl="1"/>
            <a:r>
              <a:rPr lang="ar-SA" sz="3600" b="0" dirty="0" smtClean="0"/>
              <a:t>              الكائنات </a:t>
            </a:r>
            <a:r>
              <a:rPr lang="ar-SA" sz="3600" b="0" dirty="0" smtClean="0"/>
              <a:t>بدائية النواة</a:t>
            </a:r>
            <a:r>
              <a:rPr lang="en-US" sz="3600" b="0" dirty="0" smtClean="0"/>
              <a:t> </a:t>
            </a:r>
            <a:r>
              <a:rPr lang="en-US" sz="3600" dirty="0" smtClean="0"/>
              <a:t>Prokaryotes : </a:t>
            </a:r>
            <a:r>
              <a:rPr lang="ar-SA" sz="3600" dirty="0" smtClean="0"/>
              <a:t>  </a:t>
            </a:r>
            <a:endParaRPr lang="fr-FR" sz="3600" b="0" dirty="0"/>
          </a:p>
        </p:txBody>
      </p:sp>
      <p:sp>
        <p:nvSpPr>
          <p:cNvPr id="10" name="Rectangle 2"/>
          <p:cNvSpPr txBox="1">
            <a:spLocks noChangeArrowheads="1"/>
          </p:cNvSpPr>
          <p:nvPr/>
        </p:nvSpPr>
        <p:spPr bwMode="auto">
          <a:xfrm>
            <a:off x="609368" y="5013176"/>
            <a:ext cx="7992888"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b="0" u="sng" dirty="0" smtClean="0">
                <a:solidFill>
                  <a:srgbClr val="3366FF"/>
                </a:solidFill>
              </a:rPr>
              <a:t>2ـ المجموعة </a:t>
            </a:r>
            <a:r>
              <a:rPr lang="ar-SA" sz="3600" b="0" u="sng" dirty="0" smtClean="0">
                <a:solidFill>
                  <a:srgbClr val="3366FF"/>
                </a:solidFill>
              </a:rPr>
              <a:t>الثانية</a:t>
            </a:r>
            <a:endParaRPr lang="ar-SA" sz="3600" b="0" dirty="0" smtClean="0">
              <a:solidFill>
                <a:srgbClr val="3366FF"/>
              </a:solidFill>
            </a:endParaRPr>
          </a:p>
          <a:p>
            <a:pPr algn="r" rtl="1"/>
            <a:r>
              <a:rPr lang="ar-SA" sz="3600" b="0" dirty="0" smtClean="0"/>
              <a:t>               ال</a:t>
            </a:r>
            <a:r>
              <a:rPr lang="ar-SA" sz="3600" b="0" dirty="0" smtClean="0"/>
              <a:t>كائنات </a:t>
            </a:r>
            <a:r>
              <a:rPr lang="ar-SA" sz="3600" b="0" dirty="0" smtClean="0"/>
              <a:t>حقيقية النواة </a:t>
            </a:r>
            <a:r>
              <a:rPr lang="en-US" sz="3600" dirty="0" smtClean="0"/>
              <a:t>Eukaryotes :</a:t>
            </a:r>
            <a:r>
              <a:rPr lang="en-US" sz="3600" b="0" dirty="0" smtClean="0"/>
              <a:t> </a:t>
            </a:r>
            <a:r>
              <a:rPr lang="ar-SA" sz="3600" b="0" dirty="0" smtClean="0"/>
              <a:t>  </a:t>
            </a:r>
            <a:endParaRPr lang="fr-FR" sz="3600" b="0" dirty="0"/>
          </a:p>
        </p:txBody>
      </p:sp>
      <p:sp>
        <p:nvSpPr>
          <p:cNvPr id="2" name="مستطيل 1"/>
          <p:cNvSpPr/>
          <p:nvPr/>
        </p:nvSpPr>
        <p:spPr>
          <a:xfrm>
            <a:off x="2627784" y="1066975"/>
            <a:ext cx="5702357" cy="584775"/>
          </a:xfrm>
          <a:prstGeom prst="rect">
            <a:avLst/>
          </a:prstGeom>
        </p:spPr>
        <p:txBody>
          <a:bodyPr wrap="square">
            <a:spAutoFit/>
          </a:bodyPr>
          <a:lstStyle/>
          <a:p>
            <a:pPr algn="r"/>
            <a:r>
              <a:rPr lang="ar-SA" sz="3200" dirty="0">
                <a:solidFill>
                  <a:srgbClr val="C00000"/>
                </a:solidFill>
              </a:rPr>
              <a:t>الأقسام الرئيسية للكائنات الحية الدقيقة</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4658" name="Rectangle 2"/>
          <p:cNvSpPr>
            <a:spLocks noGrp="1" noChangeArrowheads="1"/>
          </p:cNvSpPr>
          <p:nvPr>
            <p:ph idx="1"/>
          </p:nvPr>
        </p:nvSpPr>
        <p:spPr>
          <a:xfrm>
            <a:off x="323528" y="1701153"/>
            <a:ext cx="8353425" cy="4103687"/>
          </a:xfrm>
        </p:spPr>
        <p:txBody>
          <a:bodyPr>
            <a:normAutofit/>
          </a:bodyPr>
          <a:lstStyle/>
          <a:p>
            <a:pPr marL="457200" indent="-457200">
              <a:lnSpc>
                <a:spcPct val="120000"/>
              </a:lnSpc>
              <a:buClr>
                <a:srgbClr val="99FF33"/>
              </a:buClr>
              <a:buSzPct val="80000"/>
              <a:buNone/>
            </a:pPr>
            <a:r>
              <a:rPr lang="ar-SA" sz="2400" smtClean="0">
                <a:latin typeface="Arial Black" pitchFamily="34" charset="0"/>
              </a:rPr>
              <a:t>تكون من كائنات بدائية </a:t>
            </a:r>
            <a:r>
              <a:rPr lang="ar-SA" sz="2400" b="1" u="sng" smtClean="0">
                <a:latin typeface="Arial Black" pitchFamily="34" charset="0"/>
              </a:rPr>
              <a:t>وحيدة الخلية  </a:t>
            </a:r>
            <a:r>
              <a:rPr lang="ar-SA" sz="2400" smtClean="0">
                <a:latin typeface="Arial Black" pitchFamily="34" charset="0"/>
              </a:rPr>
              <a:t>او عديدة الخلايا و انويتها تحتوي على الحامض النووي</a:t>
            </a:r>
            <a:r>
              <a:rPr lang="ar-SA" sz="2400" smtClean="0">
                <a:latin typeface="Arial Black" pitchFamily="34" charset="0"/>
              </a:rPr>
              <a:t>  </a:t>
            </a:r>
            <a:r>
              <a:rPr lang="en-US" sz="2400" smtClean="0">
                <a:latin typeface="Arial Black" pitchFamily="34" charset="0"/>
              </a:rPr>
              <a:t>DNA</a:t>
            </a:r>
            <a:r>
              <a:rPr lang="ar-SA" sz="2400" smtClean="0">
                <a:latin typeface="Arial Black" pitchFamily="34" charset="0"/>
              </a:rPr>
              <a:t>  </a:t>
            </a:r>
            <a:r>
              <a:rPr lang="ar-SA" sz="2400" b="1" u="sng" smtClean="0">
                <a:latin typeface="Arial Black" pitchFamily="34" charset="0"/>
              </a:rPr>
              <a:t>غير محاطة بغشاء نووي</a:t>
            </a:r>
            <a:endParaRPr lang="en-US" sz="2400" b="1" u="sng" smtClean="0">
              <a:latin typeface="Arial Black" pitchFamily="34" charset="0"/>
            </a:endParaRPr>
          </a:p>
          <a:p>
            <a:pPr>
              <a:buNone/>
            </a:pPr>
            <a:r>
              <a:rPr lang="ar-SA" sz="2400" smtClean="0">
                <a:latin typeface="Arial Black" pitchFamily="34" charset="0"/>
              </a:rPr>
              <a:t>وضعت هذه الكائنات في مملكة واحدة</a:t>
            </a:r>
            <a:r>
              <a:rPr lang="en-US" sz="2400" smtClean="0">
                <a:latin typeface="Arial Black" pitchFamily="34" charset="0"/>
              </a:rPr>
              <a:t> </a:t>
            </a:r>
            <a:r>
              <a:rPr lang="ar-SA" sz="2400" smtClean="0">
                <a:latin typeface="Arial Black" pitchFamily="34" charset="0"/>
              </a:rPr>
              <a:t>هي</a:t>
            </a:r>
            <a:r>
              <a:rPr lang="en-US" sz="2400" smtClean="0">
                <a:latin typeface="Arial Black" pitchFamily="34" charset="0"/>
              </a:rPr>
              <a:t> </a:t>
            </a:r>
            <a:r>
              <a:rPr lang="ar-SA" sz="2400" b="1" smtClean="0">
                <a:solidFill>
                  <a:srgbClr val="FF3300"/>
                </a:solidFill>
                <a:latin typeface="Arial Black" pitchFamily="34" charset="0"/>
              </a:rPr>
              <a:t>مملكة البدائيات </a:t>
            </a:r>
            <a:r>
              <a:rPr lang="en-US" sz="2400" b="1" smtClean="0">
                <a:solidFill>
                  <a:srgbClr val="FF3300"/>
                </a:solidFill>
                <a:latin typeface="Arial Black" pitchFamily="34" charset="0"/>
              </a:rPr>
              <a:t>  </a:t>
            </a:r>
            <a:endParaRPr lang="en-US" sz="2400" b="1" dirty="0" smtClean="0">
              <a:solidFill>
                <a:srgbClr val="FF3300"/>
              </a:solidFill>
              <a:latin typeface="Arial Black" pitchFamily="34" charset="0"/>
              <a:cs typeface="Times New Roman" pitchFamily="18" charset="0"/>
            </a:endParaRPr>
          </a:p>
        </p:txBody>
      </p:sp>
      <p:sp>
        <p:nvSpPr>
          <p:cNvPr id="5" name="Rectangle 2"/>
          <p:cNvSpPr txBox="1">
            <a:spLocks noChangeArrowheads="1"/>
          </p:cNvSpPr>
          <p:nvPr/>
        </p:nvSpPr>
        <p:spPr bwMode="auto">
          <a:xfrm>
            <a:off x="1466764" y="591397"/>
            <a:ext cx="626469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b="0" u="sng" dirty="0" smtClean="0">
                <a:solidFill>
                  <a:srgbClr val="0000FF"/>
                </a:solidFill>
              </a:rPr>
              <a:t>1ـ المجموعة الأولى </a:t>
            </a:r>
            <a:r>
              <a:rPr lang="en-US" sz="3600" dirty="0" smtClean="0">
                <a:solidFill>
                  <a:srgbClr val="0000FF"/>
                </a:solidFill>
              </a:rPr>
              <a:t>Prokaryotes : </a:t>
            </a:r>
            <a:r>
              <a:rPr lang="ar-SA" sz="3600" dirty="0" smtClean="0">
                <a:solidFill>
                  <a:srgbClr val="0000FF"/>
                </a:solidFill>
              </a:rPr>
              <a:t>  </a:t>
            </a:r>
            <a:endParaRPr lang="fr-FR" sz="3600" b="0" dirty="0">
              <a:solidFill>
                <a:srgbClr val="0000FF"/>
              </a:solidFill>
            </a:endParaRPr>
          </a:p>
        </p:txBody>
      </p:sp>
      <p:sp>
        <p:nvSpPr>
          <p:cNvPr id="6" name="Rectangle 5"/>
          <p:cNvSpPr>
            <a:spLocks noChangeArrowheads="1"/>
          </p:cNvSpPr>
          <p:nvPr/>
        </p:nvSpPr>
        <p:spPr bwMode="auto">
          <a:xfrm>
            <a:off x="179512" y="116632"/>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2627779" y="692696"/>
            <a:ext cx="4238260" cy="590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a:spLocks noChangeArrowheads="1"/>
          </p:cNvSpPr>
          <p:nvPr/>
        </p:nvSpPr>
        <p:spPr bwMode="auto">
          <a:xfrm>
            <a:off x="349250" y="-171400"/>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5682" name="Rectangle 2"/>
          <p:cNvSpPr>
            <a:spLocks noGrp="1" noChangeArrowheads="1"/>
          </p:cNvSpPr>
          <p:nvPr>
            <p:ph idx="1"/>
          </p:nvPr>
        </p:nvSpPr>
        <p:spPr>
          <a:xfrm>
            <a:off x="611560" y="2638351"/>
            <a:ext cx="7200800" cy="1510729"/>
          </a:xfrm>
        </p:spPr>
        <p:txBody>
          <a:bodyPr>
            <a:normAutofit lnSpcReduction="10000"/>
          </a:bodyPr>
          <a:lstStyle/>
          <a:p>
            <a:pPr marL="457200" indent="-457200" algn="r">
              <a:lnSpc>
                <a:spcPct val="120000"/>
              </a:lnSpc>
              <a:buClr>
                <a:srgbClr val="99FF33"/>
              </a:buClr>
              <a:buSzPct val="80000"/>
              <a:buNone/>
            </a:pPr>
            <a:r>
              <a:rPr lang="ar-SA" sz="2400" b="1" dirty="0" smtClean="0">
                <a:latin typeface="Arial Black" pitchFamily="34" charset="0"/>
              </a:rPr>
              <a:t>تشتمل </a:t>
            </a:r>
            <a:r>
              <a:rPr lang="ar-SA" sz="2400" b="1" dirty="0" smtClean="0">
                <a:latin typeface="Arial Black" pitchFamily="34" charset="0"/>
              </a:rPr>
              <a:t>على </a:t>
            </a:r>
            <a:r>
              <a:rPr lang="ar-SA" sz="2400" dirty="0" smtClean="0">
                <a:latin typeface="Arial Black" pitchFamily="34" charset="0"/>
              </a:rPr>
              <a:t>:</a:t>
            </a:r>
          </a:p>
          <a:p>
            <a:pPr marL="457200" indent="-457200" algn="r">
              <a:lnSpc>
                <a:spcPct val="120000"/>
              </a:lnSpc>
              <a:buClr>
                <a:srgbClr val="99FF33"/>
              </a:buClr>
              <a:buSzPct val="80000"/>
              <a:buNone/>
            </a:pPr>
            <a:r>
              <a:rPr lang="ar-SA" sz="2400" dirty="0" smtClean="0">
                <a:latin typeface="Arial Black" pitchFamily="34" charset="0"/>
              </a:rPr>
              <a:t>البكتيريا </a:t>
            </a:r>
            <a:r>
              <a:rPr lang="ar-SA" sz="2400" dirty="0" err="1" smtClean="0">
                <a:latin typeface="Arial Black" pitchFamily="34" charset="0"/>
              </a:rPr>
              <a:t>والاكتيوميسيات</a:t>
            </a:r>
            <a:r>
              <a:rPr lang="ar-SA" sz="2400" dirty="0" smtClean="0">
                <a:latin typeface="Arial Black" pitchFamily="34" charset="0"/>
              </a:rPr>
              <a:t> </a:t>
            </a:r>
            <a:r>
              <a:rPr lang="ar-SA" sz="2400" dirty="0" err="1" smtClean="0">
                <a:latin typeface="Arial Black" pitchFamily="34" charset="0"/>
              </a:rPr>
              <a:t>والسيانوبكتيريا</a:t>
            </a:r>
            <a:r>
              <a:rPr lang="ar-SA" sz="2400" dirty="0" smtClean="0">
                <a:latin typeface="Arial Black" pitchFamily="34" charset="0"/>
              </a:rPr>
              <a:t> (ذات التغذية الضوئية الهوائية)</a:t>
            </a:r>
            <a:r>
              <a:rPr lang="ar-SA" sz="2400" dirty="0" smtClean="0"/>
              <a:t>.</a:t>
            </a:r>
            <a:endParaRPr lang="fr-FR" sz="2400" dirty="0" smtClean="0"/>
          </a:p>
          <a:p>
            <a:pPr marL="457200" indent="-457200" algn="r">
              <a:lnSpc>
                <a:spcPct val="120000"/>
              </a:lnSpc>
              <a:buClr>
                <a:srgbClr val="99FF33"/>
              </a:buClr>
              <a:buSzPct val="80000"/>
              <a:buNone/>
            </a:pPr>
            <a:r>
              <a:rPr lang="ar-SA" sz="2400" b="1" dirty="0" smtClean="0">
                <a:cs typeface="Times New Roman" pitchFamily="18" charset="0"/>
              </a:rPr>
              <a:t>  </a:t>
            </a:r>
            <a:r>
              <a:rPr lang="en-US" sz="2400" b="1" dirty="0" smtClean="0">
                <a:cs typeface="Times New Roman" pitchFamily="18" charset="0"/>
              </a:rPr>
              <a:t>       </a:t>
            </a:r>
          </a:p>
        </p:txBody>
      </p:sp>
      <p:sp>
        <p:nvSpPr>
          <p:cNvPr id="5" name="Rectangle 4"/>
          <p:cNvSpPr>
            <a:spLocks noChangeArrowheads="1"/>
          </p:cNvSpPr>
          <p:nvPr/>
        </p:nvSpPr>
        <p:spPr bwMode="auto">
          <a:xfrm>
            <a:off x="125288" y="-145504"/>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
        <p:nvSpPr>
          <p:cNvPr id="6" name="Rectangle 2"/>
          <p:cNvSpPr txBox="1">
            <a:spLocks noChangeArrowheads="1"/>
          </p:cNvSpPr>
          <p:nvPr/>
        </p:nvSpPr>
        <p:spPr bwMode="auto">
          <a:xfrm>
            <a:off x="1115616" y="1340768"/>
            <a:ext cx="6840760" cy="8640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dirty="0" smtClean="0">
                <a:solidFill>
                  <a:srgbClr val="0000FF"/>
                </a:solidFill>
              </a:rPr>
              <a:t> مملكة البدائيات</a:t>
            </a:r>
            <a:r>
              <a:rPr lang="en-US" sz="3600" dirty="0" smtClean="0">
                <a:solidFill>
                  <a:srgbClr val="0000FF"/>
                </a:solidFill>
              </a:rPr>
              <a:t>Kingdom of </a:t>
            </a:r>
            <a:r>
              <a:rPr lang="en-US" sz="3600" dirty="0" err="1" smtClean="0">
                <a:solidFill>
                  <a:srgbClr val="0000FF"/>
                </a:solidFill>
              </a:rPr>
              <a:t>Monera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Grp="1" noChangeArrowheads="1"/>
          </p:cNvSpPr>
          <p:nvPr>
            <p:ph type="title"/>
          </p:nvPr>
        </p:nvSpPr>
        <p:spPr bwMode="auto">
          <a:xfrm>
            <a:off x="685800" y="845840"/>
            <a:ext cx="77724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u="sng" dirty="0" smtClean="0">
                <a:solidFill>
                  <a:srgbClr val="0000FF"/>
                </a:solidFill>
              </a:rPr>
              <a:t>2ـ المجموعة الثانية </a:t>
            </a:r>
            <a:r>
              <a:rPr lang="en-US" sz="3600" dirty="0" smtClean="0">
                <a:solidFill>
                  <a:srgbClr val="0000FF"/>
                </a:solidFill>
              </a:rPr>
              <a:t>Eukaryotes : </a:t>
            </a:r>
            <a:r>
              <a:rPr lang="ar-SA" sz="3600" dirty="0" smtClean="0">
                <a:solidFill>
                  <a:srgbClr val="0000FF"/>
                </a:solidFill>
              </a:rPr>
              <a:t>  </a:t>
            </a:r>
            <a:endParaRPr lang="fr-FR" sz="3600" b="0" dirty="0">
              <a:solidFill>
                <a:srgbClr val="0000FF"/>
              </a:solidFill>
            </a:endParaRPr>
          </a:p>
        </p:txBody>
      </p:sp>
      <p:sp>
        <p:nvSpPr>
          <p:cNvPr id="16" name="Rectangle 15"/>
          <p:cNvSpPr>
            <a:spLocks noChangeArrowheads="1"/>
          </p:cNvSpPr>
          <p:nvPr/>
        </p:nvSpPr>
        <p:spPr bwMode="auto">
          <a:xfrm>
            <a:off x="125288" y="-145504"/>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
        <p:nvSpPr>
          <p:cNvPr id="17" name="Rectangle 2"/>
          <p:cNvSpPr txBox="1">
            <a:spLocks noChangeArrowheads="1"/>
          </p:cNvSpPr>
          <p:nvPr/>
        </p:nvSpPr>
        <p:spPr bwMode="auto">
          <a:xfrm>
            <a:off x="395288" y="2637681"/>
            <a:ext cx="7849119" cy="4103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1" eaLnBrk="0" fontAlgn="base" latinLnBrk="0" hangingPunct="0">
              <a:lnSpc>
                <a:spcPct val="100000"/>
              </a:lnSpc>
              <a:spcBef>
                <a:spcPct val="20000"/>
              </a:spcBef>
              <a:spcAft>
                <a:spcPct val="0"/>
              </a:spcAft>
              <a:buClrTx/>
              <a:buSzTx/>
              <a:buFontTx/>
              <a:buNone/>
              <a:tabLst/>
              <a:defRPr/>
            </a:pPr>
            <a:endParaRPr kumimoji="0" lang="en-US" sz="3200" b="1" i="0" u="none" strike="noStrike" kern="0" cap="none" spc="0" normalizeH="0" baseline="0" noProof="0" dirty="0" smtClean="0">
              <a:ln>
                <a:noFill/>
              </a:ln>
              <a:solidFill>
                <a:schemeClr val="tx1"/>
              </a:solidFill>
              <a:effectLst/>
              <a:uLnTx/>
              <a:uFillTx/>
              <a:latin typeface="+mn-lt"/>
              <a:ea typeface="+mn-ea"/>
              <a:cs typeface="Times New Roman" pitchFamily="18" charset="0"/>
            </a:endParaRPr>
          </a:p>
        </p:txBody>
      </p:sp>
      <p:sp>
        <p:nvSpPr>
          <p:cNvPr id="18" name="Rectangle 17"/>
          <p:cNvSpPr/>
          <p:nvPr/>
        </p:nvSpPr>
        <p:spPr>
          <a:xfrm>
            <a:off x="467544" y="2492896"/>
            <a:ext cx="8676456" cy="523220"/>
          </a:xfrm>
          <a:prstGeom prst="rect">
            <a:avLst/>
          </a:prstGeom>
        </p:spPr>
        <p:txBody>
          <a:bodyPr wrap="square">
            <a:spAutoFit/>
          </a:bodyPr>
          <a:lstStyle/>
          <a:p>
            <a:r>
              <a:rPr lang="ar-SA" sz="2800" b="0" dirty="0" smtClean="0"/>
              <a:t>و</a:t>
            </a:r>
            <a:r>
              <a:rPr lang="ar-SA" sz="2800" b="0" dirty="0" smtClean="0">
                <a:latin typeface="Arial Black" pitchFamily="34" charset="0"/>
              </a:rPr>
              <a:t>هي الكائنات أما وحيدة الخلية او عديدة الخلايا تحتوي على انويه حقيقية</a:t>
            </a:r>
            <a:endParaRPr lang="en-US" sz="2800" b="0" dirty="0" smtClean="0">
              <a:latin typeface="Arial Black" pitchFamily="34" charset="0"/>
            </a:endParaRPr>
          </a:p>
        </p:txBody>
      </p:sp>
      <p:sp>
        <p:nvSpPr>
          <p:cNvPr id="20" name="Rectangle 19"/>
          <p:cNvSpPr/>
          <p:nvPr/>
        </p:nvSpPr>
        <p:spPr>
          <a:xfrm>
            <a:off x="395536" y="3284985"/>
            <a:ext cx="8280920" cy="1815882"/>
          </a:xfrm>
          <a:prstGeom prst="rect">
            <a:avLst/>
          </a:prstGeom>
        </p:spPr>
        <p:txBody>
          <a:bodyPr wrap="square">
            <a:spAutoFit/>
          </a:bodyPr>
          <a:lstStyle/>
          <a:p>
            <a:pPr algn="r"/>
            <a:r>
              <a:rPr lang="ar-SA" sz="2800" b="0" dirty="0" smtClean="0">
                <a:solidFill>
                  <a:srgbClr val="000000"/>
                </a:solidFill>
                <a:latin typeface="Arial Black" pitchFamily="34" charset="0"/>
              </a:rPr>
              <a:t>محاطة بغشاء نووي</a:t>
            </a:r>
            <a:r>
              <a:rPr lang="ar-SA" sz="2800" b="0" dirty="0" smtClean="0">
                <a:latin typeface="Arial Black" pitchFamily="34" charset="0"/>
              </a:rPr>
              <a:t> وتحتوي على خيوط </a:t>
            </a:r>
            <a:r>
              <a:rPr lang="ar-SA" sz="2800" b="0" dirty="0" err="1" smtClean="0">
                <a:latin typeface="Arial Black" pitchFamily="34" charset="0"/>
              </a:rPr>
              <a:t>كروماتينية</a:t>
            </a:r>
            <a:r>
              <a:rPr lang="ar-SA" sz="2800" b="0" dirty="0" smtClean="0">
                <a:latin typeface="Arial Black" pitchFamily="34" charset="0"/>
              </a:rPr>
              <a:t> </a:t>
            </a:r>
            <a:r>
              <a:rPr lang="ar-SA" sz="2800" b="0" dirty="0" err="1" smtClean="0">
                <a:latin typeface="Arial Black" pitchFamily="34" charset="0"/>
              </a:rPr>
              <a:t>ونويات</a:t>
            </a:r>
            <a:r>
              <a:rPr lang="ar-SA" sz="2800" b="0" dirty="0" smtClean="0">
                <a:latin typeface="Arial Black" pitchFamily="34" charset="0"/>
              </a:rPr>
              <a:t> وسائل نووي. </a:t>
            </a:r>
            <a:endParaRPr lang="fr-FR" sz="2800" b="0" dirty="0" smtClean="0">
              <a:latin typeface="Arial Black" pitchFamily="34" charset="0"/>
            </a:endParaRPr>
          </a:p>
          <a:p>
            <a:endParaRPr lang="en-US" sz="2800" dirty="0" smtClean="0"/>
          </a:p>
          <a:p>
            <a:endParaRPr lang="fr-FR" sz="2800" dirty="0"/>
          </a:p>
        </p:txBody>
      </p:sp>
      <p:sp>
        <p:nvSpPr>
          <p:cNvPr id="21" name="Rectangle 20"/>
          <p:cNvSpPr/>
          <p:nvPr/>
        </p:nvSpPr>
        <p:spPr>
          <a:xfrm>
            <a:off x="5220072" y="4293096"/>
            <a:ext cx="3312368" cy="523220"/>
          </a:xfrm>
          <a:prstGeom prst="rect">
            <a:avLst/>
          </a:prstGeom>
        </p:spPr>
        <p:txBody>
          <a:bodyPr wrap="square">
            <a:spAutoFit/>
          </a:bodyPr>
          <a:lstStyle/>
          <a:p>
            <a:r>
              <a:rPr lang="ar-SA" sz="2800" dirty="0" smtClean="0">
                <a:solidFill>
                  <a:srgbClr val="FF3300"/>
                </a:solidFill>
              </a:rPr>
              <a:t>وتشتمل على 4 ممالك</a:t>
            </a:r>
            <a:r>
              <a:rPr lang="ar-SA" sz="2800" dirty="0" smtClean="0">
                <a:solidFill>
                  <a:srgbClr val="000000"/>
                </a:solidFill>
              </a:rPr>
              <a:t>:</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115616" y="1124744"/>
            <a:ext cx="7344816" cy="7200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rtl="1"/>
            <a:r>
              <a:rPr lang="ar-SA" sz="3600" b="0" dirty="0" smtClean="0">
                <a:solidFill>
                  <a:srgbClr val="0000FF"/>
                </a:solidFill>
              </a:rPr>
              <a:t>1- </a:t>
            </a:r>
            <a:r>
              <a:rPr lang="ar-SA" sz="3600" b="0" dirty="0" smtClean="0">
                <a:solidFill>
                  <a:srgbClr val="0000FF"/>
                </a:solidFill>
              </a:rPr>
              <a:t>مملكة الطلائعيات </a:t>
            </a:r>
            <a:r>
              <a:rPr lang="en-US" sz="3600" b="0" dirty="0" smtClean="0">
                <a:solidFill>
                  <a:srgbClr val="0000FF"/>
                </a:solidFill>
              </a:rPr>
              <a:t>Kingdom of </a:t>
            </a:r>
            <a:r>
              <a:rPr lang="en-US" sz="3600" b="0" dirty="0" err="1" smtClean="0">
                <a:solidFill>
                  <a:srgbClr val="0000FF"/>
                </a:solidFill>
              </a:rPr>
              <a:t>Protista</a:t>
            </a:r>
            <a:r>
              <a:rPr lang="en-US" sz="3600" b="0" dirty="0" smtClean="0">
                <a:solidFill>
                  <a:srgbClr val="0000FF"/>
                </a:solidFill>
              </a:rPr>
              <a:t> : </a:t>
            </a:r>
            <a:r>
              <a:rPr lang="ar-SA" sz="3600" b="0" dirty="0" smtClean="0">
                <a:solidFill>
                  <a:srgbClr val="0000FF"/>
                </a:solidFill>
              </a:rPr>
              <a:t>  </a:t>
            </a:r>
            <a:endParaRPr lang="fr-FR" sz="3600" b="0" dirty="0">
              <a:solidFill>
                <a:srgbClr val="0000FF"/>
              </a:solidFill>
            </a:endParaRPr>
          </a:p>
        </p:txBody>
      </p:sp>
      <p:sp>
        <p:nvSpPr>
          <p:cNvPr id="7" name="Rectangle 6"/>
          <p:cNvSpPr>
            <a:spLocks noChangeArrowheads="1"/>
          </p:cNvSpPr>
          <p:nvPr/>
        </p:nvSpPr>
        <p:spPr bwMode="auto">
          <a:xfrm>
            <a:off x="125288" y="-145504"/>
            <a:ext cx="8839200" cy="838200"/>
          </a:xfrm>
          <a:prstGeom prst="rect">
            <a:avLst/>
          </a:prstGeom>
          <a:noFill/>
          <a:ln w="9525">
            <a:noFill/>
            <a:miter lim="800000"/>
            <a:headEnd/>
            <a:tailEnd/>
          </a:ln>
        </p:spPr>
        <p:txBody>
          <a:bodyPr anchor="ctr"/>
          <a:lstStyle/>
          <a:p>
            <a:pPr>
              <a:lnSpc>
                <a:spcPct val="80000"/>
              </a:lnSpc>
            </a:pPr>
            <a:r>
              <a:rPr lang="en-US" sz="2000" u="sng" dirty="0" smtClean="0"/>
              <a:t>MIC  345</a:t>
            </a:r>
            <a:endParaRPr lang="fr-FR" sz="2000" dirty="0"/>
          </a:p>
        </p:txBody>
      </p:sp>
      <p:sp>
        <p:nvSpPr>
          <p:cNvPr id="8" name="Espace réservé du contenu 7"/>
          <p:cNvSpPr>
            <a:spLocks noGrp="1"/>
          </p:cNvSpPr>
          <p:nvPr>
            <p:ph idx="1"/>
          </p:nvPr>
        </p:nvSpPr>
        <p:spPr>
          <a:xfrm>
            <a:off x="616024" y="1844226"/>
            <a:ext cx="7772400" cy="2383904"/>
          </a:xfrm>
        </p:spPr>
        <p:txBody>
          <a:bodyPr>
            <a:normAutofit/>
          </a:bodyPr>
          <a:lstStyle/>
          <a:p>
            <a:pPr algn="just" rtl="1"/>
            <a:r>
              <a:rPr lang="ar-SA" sz="2400" dirty="0" smtClean="0"/>
              <a:t>وتضم مجموعة من الكائنات الحية وحيدة الخلية أوأشكال مستعمرات Colonial forms الا انها حقيقية النواة وتختلف طريقة التغذية فيها من ضوئية او امتصاصية او ابتلاعية او من اتحاد طريقتين أو أكثر من الطرق السابقة</a:t>
            </a:r>
            <a:endParaRPr lang="fr-FR" sz="2400" dirty="0" smtClean="0"/>
          </a:p>
        </p:txBody>
      </p:sp>
      <p:grpSp>
        <p:nvGrpSpPr>
          <p:cNvPr id="15" name="Groupe 14"/>
          <p:cNvGrpSpPr/>
          <p:nvPr/>
        </p:nvGrpSpPr>
        <p:grpSpPr>
          <a:xfrm>
            <a:off x="2051721" y="4077072"/>
            <a:ext cx="6336702" cy="1077218"/>
            <a:chOff x="3419872" y="4941168"/>
            <a:chExt cx="4968552" cy="1077218"/>
          </a:xfrm>
        </p:grpSpPr>
        <p:sp>
          <p:nvSpPr>
            <p:cNvPr id="9" name="Rectangle 8"/>
            <p:cNvSpPr/>
            <p:nvPr/>
          </p:nvSpPr>
          <p:spPr>
            <a:xfrm>
              <a:off x="4572000" y="4941168"/>
              <a:ext cx="3816424" cy="1077218"/>
            </a:xfrm>
            <a:prstGeom prst="rect">
              <a:avLst/>
            </a:prstGeom>
          </p:spPr>
          <p:txBody>
            <a:bodyPr wrap="square">
              <a:spAutoFit/>
            </a:bodyPr>
            <a:lstStyle/>
            <a:p>
              <a:r>
                <a:rPr lang="ar-SA" sz="3200" b="0" kern="0" dirty="0" smtClean="0">
                  <a:solidFill>
                    <a:srgbClr val="FF3300"/>
                  </a:solidFill>
                  <a:latin typeface="Times New Roman"/>
                </a:rPr>
                <a:t>وتشمل</a:t>
              </a:r>
              <a:r>
                <a:rPr lang="ar-SA" sz="3200" b="0" kern="0" dirty="0" smtClean="0">
                  <a:solidFill>
                    <a:srgbClr val="000000"/>
                  </a:solidFill>
                  <a:latin typeface="Times New Roman"/>
                </a:rPr>
                <a:t> </a:t>
              </a:r>
              <a:r>
                <a:rPr lang="ar-SA" sz="3200" b="0" kern="0" dirty="0" smtClean="0">
                  <a:solidFill>
                    <a:srgbClr val="000000"/>
                  </a:solidFill>
                  <a:latin typeface="Times New Roman"/>
                </a:rPr>
                <a:t>    : أ- </a:t>
              </a:r>
              <a:r>
                <a:rPr lang="ar-SA" sz="3200" dirty="0" smtClean="0"/>
                <a:t>الطحالب </a:t>
              </a:r>
              <a:r>
                <a:rPr lang="ar-SA" sz="3200" dirty="0" smtClean="0"/>
                <a:t>الراقية </a:t>
              </a:r>
              <a:endParaRPr lang="fr-FR" sz="3200" dirty="0"/>
            </a:p>
          </p:txBody>
        </p:sp>
        <p:sp>
          <p:nvSpPr>
            <p:cNvPr id="13" name="Rectangle 12"/>
            <p:cNvSpPr/>
            <p:nvPr/>
          </p:nvSpPr>
          <p:spPr>
            <a:xfrm>
              <a:off x="3419872" y="4941168"/>
              <a:ext cx="1438214" cy="584775"/>
            </a:xfrm>
            <a:prstGeom prst="rect">
              <a:avLst/>
            </a:prstGeom>
          </p:spPr>
          <p:txBody>
            <a:bodyPr wrap="none">
              <a:spAutoFit/>
            </a:bodyPr>
            <a:lstStyle/>
            <a:p>
              <a:r>
                <a:rPr lang="en-US" sz="3200" b="0" kern="0" dirty="0" smtClean="0">
                  <a:solidFill>
                    <a:srgbClr val="000000"/>
                  </a:solidFill>
                  <a:latin typeface="Times New Roman"/>
                </a:rPr>
                <a:t>(</a:t>
              </a:r>
              <a:r>
                <a:rPr lang="ar-SA" sz="3200" b="0" kern="0" dirty="0" smtClean="0">
                  <a:solidFill>
                    <a:srgbClr val="000000"/>
                  </a:solidFill>
                  <a:latin typeface="Times New Roman"/>
                </a:rPr>
                <a:t>Algae</a:t>
              </a:r>
              <a:r>
                <a:rPr lang="en-US" sz="3200" b="0" kern="0" dirty="0" smtClean="0">
                  <a:solidFill>
                    <a:srgbClr val="000000"/>
                  </a:solidFill>
                  <a:latin typeface="Times New Roman"/>
                </a:rPr>
                <a:t>)</a:t>
              </a:r>
              <a:endParaRPr lang="fr-FR" sz="3200" dirty="0"/>
            </a:p>
          </p:txBody>
        </p:sp>
      </p:grpSp>
      <p:sp>
        <p:nvSpPr>
          <p:cNvPr id="14" name="Rectangle 13"/>
          <p:cNvSpPr/>
          <p:nvPr/>
        </p:nvSpPr>
        <p:spPr>
          <a:xfrm>
            <a:off x="1619672" y="4651956"/>
            <a:ext cx="5616624" cy="954107"/>
          </a:xfrm>
          <a:prstGeom prst="rect">
            <a:avLst/>
          </a:prstGeom>
        </p:spPr>
        <p:txBody>
          <a:bodyPr wrap="square">
            <a:spAutoFit/>
          </a:bodyPr>
          <a:lstStyle/>
          <a:p>
            <a:r>
              <a:rPr lang="en-US" sz="3200" b="0" kern="0" dirty="0" smtClean="0">
                <a:solidFill>
                  <a:srgbClr val="000000"/>
                </a:solidFill>
                <a:latin typeface="Times New Roman"/>
              </a:rPr>
              <a:t> (Protozoa) </a:t>
            </a:r>
            <a:r>
              <a:rPr lang="ar-SA" sz="3200" b="0" kern="0" dirty="0" smtClean="0">
                <a:solidFill>
                  <a:srgbClr val="000000"/>
                </a:solidFill>
                <a:latin typeface="Times New Roman"/>
              </a:rPr>
              <a:t>        ب- </a:t>
            </a:r>
            <a:r>
              <a:rPr lang="ar-SA" sz="3200" dirty="0" smtClean="0"/>
              <a:t>مختلف </a:t>
            </a:r>
            <a:r>
              <a:rPr lang="ar-SA" sz="3200" dirty="0" smtClean="0"/>
              <a:t>الأوليات</a:t>
            </a:r>
            <a:endParaRPr lang="fr-FR" sz="3200" dirty="0"/>
          </a:p>
          <a:p>
            <a:endParaRPr lang="fr-F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مركّب">
  <a:themeElements>
    <a:clrScheme name="مركّب">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مركّب">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ركّب">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13073</TotalTime>
  <Words>559</Words>
  <Application>Microsoft Office PowerPoint</Application>
  <PresentationFormat>عرض على الشاشة (3:4)‏</PresentationFormat>
  <Paragraphs>74</Paragraphs>
  <Slides>15</Slides>
  <Notes>1</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مركّب</vt:lpstr>
      <vt:lpstr>King Saud University College of Science Department of Botany and Microbiology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2ـ المجموعة الثانية Eukaryotes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DOERLER MESURES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Zn-Methionine  on milk production,  milk somatic cell counts and udder health in dairy goats</dc:title>
  <dc:creator>Mr DOERLER J.Marie</dc:creator>
  <cp:lastModifiedBy>MM</cp:lastModifiedBy>
  <cp:revision>627</cp:revision>
  <cp:lastPrinted>2000-02-11T22:30:04Z</cp:lastPrinted>
  <dcterms:created xsi:type="dcterms:W3CDTF">2000-06-01T12:12:42Z</dcterms:created>
  <dcterms:modified xsi:type="dcterms:W3CDTF">2017-09-26T20:37:06Z</dcterms:modified>
</cp:coreProperties>
</file>