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6" r:id="rId1"/>
  </p:sldMasterIdLst>
  <p:notesMasterIdLst>
    <p:notesMasterId r:id="rId22"/>
  </p:notesMasterIdLst>
  <p:sldIdLst>
    <p:sldId id="256" r:id="rId2"/>
    <p:sldId id="277"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2" r:id="rId18"/>
    <p:sldId id="273" r:id="rId19"/>
    <p:sldId id="274" r:id="rId20"/>
    <p:sldId id="275"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81" d="100"/>
          <a:sy n="81" d="100"/>
        </p:scale>
        <p:origin x="660" y="4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44845B-3CD2-45B9-B07E-913ED9E48E60}" type="datetimeFigureOut">
              <a:rPr lang="en-GB" smtClean="0"/>
              <a:t>03/10/2017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BE1C90-874E-4FD3-BA23-739246963544}" type="slidenum">
              <a:rPr lang="en-GB" smtClean="0"/>
              <a:t>‹#›</a:t>
            </a:fld>
            <a:endParaRPr lang="en-GB"/>
          </a:p>
        </p:txBody>
      </p:sp>
    </p:spTree>
    <p:extLst>
      <p:ext uri="{BB962C8B-B14F-4D97-AF65-F5344CB8AC3E}">
        <p14:creationId xmlns:p14="http://schemas.microsoft.com/office/powerpoint/2010/main" val="9746909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Espace réservé de l'image des diapositives 1"/>
          <p:cNvSpPr>
            <a:spLocks noGrp="1" noRot="1" noChangeAspect="1" noTextEdit="1"/>
          </p:cNvSpPr>
          <p:nvPr>
            <p:ph type="sldImg"/>
          </p:nvPr>
        </p:nvSpPr>
        <p:spPr>
          <a:ln/>
        </p:spPr>
      </p:sp>
      <p:sp>
        <p:nvSpPr>
          <p:cNvPr id="1945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dirty="0" smtClean="0"/>
          </a:p>
        </p:txBody>
      </p:sp>
      <p:sp>
        <p:nvSpPr>
          <p:cNvPr id="1946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7C80E0D1-CEA5-4B68-960C-AEBD5A94CB76}" type="slidenum">
              <a:rPr lang="ar-SA" altLang="en-US"/>
              <a:pPr>
                <a:spcBef>
                  <a:spcPct val="0"/>
                </a:spcBef>
              </a:pPr>
              <a:t>3</a:t>
            </a:fld>
            <a:endParaRPr lang="es-ES_tradnl" altLang="en-US"/>
          </a:p>
        </p:txBody>
      </p:sp>
    </p:spTree>
    <p:extLst>
      <p:ext uri="{BB962C8B-B14F-4D97-AF65-F5344CB8AC3E}">
        <p14:creationId xmlns:p14="http://schemas.microsoft.com/office/powerpoint/2010/main" val="20989789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Espace réservé de l'image des diapositives 1"/>
          <p:cNvSpPr>
            <a:spLocks noGrp="1" noRot="1" noChangeAspect="1" noTextEdit="1"/>
          </p:cNvSpPr>
          <p:nvPr>
            <p:ph type="sldImg"/>
          </p:nvPr>
        </p:nvSpPr>
        <p:spPr>
          <a:ln/>
        </p:spPr>
      </p:sp>
      <p:sp>
        <p:nvSpPr>
          <p:cNvPr id="2969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smtClean="0"/>
          </a:p>
        </p:txBody>
      </p:sp>
      <p:sp>
        <p:nvSpPr>
          <p:cNvPr id="2970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7226D2D7-F620-40EE-8B85-D0473B0F34D2}" type="slidenum">
              <a:rPr lang="ar-SA" altLang="en-US"/>
              <a:pPr>
                <a:spcBef>
                  <a:spcPct val="0"/>
                </a:spcBef>
              </a:pPr>
              <a:t>12</a:t>
            </a:fld>
            <a:endParaRPr lang="es-ES_tradnl" altLang="en-US"/>
          </a:p>
        </p:txBody>
      </p:sp>
    </p:spTree>
    <p:extLst>
      <p:ext uri="{BB962C8B-B14F-4D97-AF65-F5344CB8AC3E}">
        <p14:creationId xmlns:p14="http://schemas.microsoft.com/office/powerpoint/2010/main" val="8097860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43" name="Group 42"/>
          <p:cNvGrpSpPr/>
          <p:nvPr/>
        </p:nvGrpSpPr>
        <p:grpSpPr>
          <a:xfrm>
            <a:off x="-509872" y="0"/>
            <a:ext cx="13243109"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198795" y="-21511"/>
            <a:ext cx="46736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311154" y="2708476"/>
            <a:ext cx="4417807" cy="1702160"/>
          </a:xfrm>
        </p:spPr>
        <p:txBody>
          <a:bodyPr>
            <a:normAutofit/>
          </a:bodyPr>
          <a:lstStyle>
            <a:lvl1pPr>
              <a:defRPr sz="36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6311154" y="4421081"/>
            <a:ext cx="4413071"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6318325" y="1516829"/>
            <a:ext cx="2844800" cy="750981"/>
          </a:xfrm>
        </p:spPr>
        <p:txBody>
          <a:bodyPr anchor="b"/>
          <a:lstStyle>
            <a:lvl1pPr algn="l">
              <a:defRPr sz="2400"/>
            </a:lvl1pPr>
          </a:lstStyle>
          <a:p>
            <a:fld id="{7A6C5B9E-2F65-4836-9865-4374AFDD48CA}" type="datetimeFigureOut">
              <a:rPr lang="en-GB" smtClean="0"/>
              <a:t>03/10/2017</a:t>
            </a:fld>
            <a:endParaRPr lang="en-GB"/>
          </a:p>
        </p:txBody>
      </p:sp>
      <p:sp>
        <p:nvSpPr>
          <p:cNvPr id="50" name="Rectangle 49"/>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7071360" y="5719967"/>
            <a:ext cx="3775456" cy="365125"/>
          </a:xfrm>
        </p:spPr>
        <p:txBody>
          <a:bodyPr>
            <a:normAutofit/>
          </a:bodyPr>
          <a:lstStyle>
            <a:lvl1pPr>
              <a:defRPr>
                <a:solidFill>
                  <a:schemeClr val="accent1"/>
                </a:solidFill>
              </a:defRPr>
            </a:lvl1pPr>
          </a:lstStyle>
          <a:p>
            <a:endParaRPr lang="en-GB"/>
          </a:p>
        </p:txBody>
      </p:sp>
      <p:sp>
        <p:nvSpPr>
          <p:cNvPr id="6" name="Slide Number Placeholder 5"/>
          <p:cNvSpPr>
            <a:spLocks noGrp="1"/>
          </p:cNvSpPr>
          <p:nvPr>
            <p:ph type="sldNum" sz="quarter" idx="12"/>
          </p:nvPr>
        </p:nvSpPr>
        <p:spPr>
          <a:xfrm>
            <a:off x="6198795" y="5719967"/>
            <a:ext cx="858221" cy="365125"/>
          </a:xfrm>
        </p:spPr>
        <p:txBody>
          <a:bodyPr/>
          <a:lstStyle>
            <a:lvl1pPr>
              <a:defRPr>
                <a:solidFill>
                  <a:schemeClr val="accent1"/>
                </a:solidFill>
              </a:defRPr>
            </a:lvl1pPr>
          </a:lstStyle>
          <a:p>
            <a:fld id="{347B405B-0125-4DD3-8AEC-010EBC1065E8}" type="slidenum">
              <a:rPr lang="en-GB" smtClean="0"/>
              <a:t>‹#›</a:t>
            </a:fld>
            <a:endParaRPr lang="en-GB"/>
          </a:p>
        </p:txBody>
      </p:sp>
      <p:sp>
        <p:nvSpPr>
          <p:cNvPr id="89" name="Rectangle 88"/>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7A6C5B9E-2F65-4836-9865-4374AFDD48CA}" type="datetimeFigureOut">
              <a:rPr lang="en-GB" smtClean="0"/>
              <a:t>03/10/2017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7B405B-0125-4DD3-8AEC-010EBC1065E8}"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1" y="1030147"/>
            <a:ext cx="1979271" cy="4780344"/>
          </a:xfrm>
        </p:spPr>
        <p:txBody>
          <a:bodyPr vert="eaVert" anchor="ct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404395" y="1030147"/>
            <a:ext cx="7231605" cy="4780344"/>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7A6C5B9E-2F65-4836-9865-4374AFDD48CA}" type="datetimeFigureOut">
              <a:rPr lang="en-GB" smtClean="0"/>
              <a:t>03/10/2017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7B405B-0125-4DD3-8AEC-010EBC1065E8}"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7A6C5B9E-2F65-4836-9865-4374AFDD48CA}" type="datetimeFigureOut">
              <a:rPr lang="en-GB" smtClean="0"/>
              <a:t>03/10/2017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7B405B-0125-4DD3-8AEC-010EBC1065E8}"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678194" y="2900830"/>
            <a:ext cx="8849957" cy="1362075"/>
          </a:xfrm>
        </p:spPr>
        <p:txBody>
          <a:bodyPr anchor="b"/>
          <a:lstStyle>
            <a:lvl1pPr algn="l">
              <a:defRPr sz="4000" b="0"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678194" y="4267201"/>
            <a:ext cx="8849956"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7A6C5B9E-2F65-4836-9865-4374AFDD48CA}" type="datetimeFigureOut">
              <a:rPr lang="en-GB" smtClean="0"/>
              <a:t>03/10/2017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7B405B-0125-4DD3-8AEC-010EBC1065E8}"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7A6C5B9E-2F65-4836-9865-4374AFDD48CA}" type="datetimeFigureOut">
              <a:rPr lang="en-GB" smtClean="0"/>
              <a:t>03/10/2017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47B405B-0125-4DD3-8AEC-010EBC1065E8}" type="slidenum">
              <a:rPr lang="en-GB" smtClean="0"/>
              <a:t>‹#›</a:t>
            </a:fld>
            <a:endParaRPr lang="en-GB"/>
          </a:p>
        </p:txBody>
      </p:sp>
      <p:sp>
        <p:nvSpPr>
          <p:cNvPr id="9" name="Content Placeholder 8"/>
          <p:cNvSpPr>
            <a:spLocks noGrp="1"/>
          </p:cNvSpPr>
          <p:nvPr>
            <p:ph sz="quarter" idx="13"/>
          </p:nvPr>
        </p:nvSpPr>
        <p:spPr>
          <a:xfrm>
            <a:off x="1389888" y="2313432"/>
            <a:ext cx="4559808" cy="34930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882815" y="2316009"/>
            <a:ext cx="407619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388961"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682450" y="2316010"/>
            <a:ext cx="4074289"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193536"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7A6C5B9E-2F65-4836-9865-4374AFDD48CA}" type="datetimeFigureOut">
              <a:rPr lang="en-GB" smtClean="0"/>
              <a:t>03/10/2017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47B405B-0125-4DD3-8AEC-010EBC1065E8}"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7A6C5B9E-2F65-4836-9865-4374AFDD48CA}" type="datetimeFigureOut">
              <a:rPr lang="en-GB" smtClean="0"/>
              <a:t>03/10/2017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47B405B-0125-4DD3-8AEC-010EBC1065E8}"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6C5B9E-2F65-4836-9865-4374AFDD48CA}" type="datetimeFigureOut">
              <a:rPr lang="en-GB" smtClean="0"/>
              <a:t>03/10/2017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47B405B-0125-4DD3-8AEC-010EBC1065E8}"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7A6C5B9E-2F65-4836-9865-4374AFDD48CA}" type="datetimeFigureOut">
              <a:rPr lang="en-GB" smtClean="0"/>
              <a:t>03/10/2017</a:t>
            </a:fld>
            <a:endParaRPr lang="en-GB"/>
          </a:p>
        </p:txBody>
      </p:sp>
      <p:sp>
        <p:nvSpPr>
          <p:cNvPr id="7" name="Slide Number Placeholder 6"/>
          <p:cNvSpPr>
            <a:spLocks noGrp="1"/>
          </p:cNvSpPr>
          <p:nvPr>
            <p:ph type="sldNum" sz="quarter" idx="12"/>
          </p:nvPr>
        </p:nvSpPr>
        <p:spPr/>
        <p:txBody>
          <a:bodyPr/>
          <a:lstStyle/>
          <a:p>
            <a:fld id="{347B405B-0125-4DD3-8AEC-010EBC1065E8}" type="slidenum">
              <a:rPr lang="en-GB" smtClean="0"/>
              <a:t>‹#›</a:t>
            </a:fld>
            <a:endParaRPr lang="en-GB"/>
          </a:p>
        </p:txBody>
      </p:sp>
      <p:sp>
        <p:nvSpPr>
          <p:cNvPr id="58" name="Rectangle 57"/>
          <p:cNvSpPr/>
          <p:nvPr/>
        </p:nvSpPr>
        <p:spPr>
          <a:xfrm>
            <a:off x="1207429" y="601884"/>
            <a:ext cx="4749676"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527859" y="856527"/>
            <a:ext cx="4120587"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61" name="Rectangle 60"/>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n-GB"/>
          </a:p>
        </p:txBody>
      </p:sp>
      <p:sp>
        <p:nvSpPr>
          <p:cNvPr id="2" name="Title 1"/>
          <p:cNvSpPr>
            <a:spLocks noGrp="1"/>
          </p:cNvSpPr>
          <p:nvPr>
            <p:ph type="title"/>
          </p:nvPr>
        </p:nvSpPr>
        <p:spPr>
          <a:xfrm>
            <a:off x="6319777" y="2657435"/>
            <a:ext cx="4406096" cy="1463153"/>
          </a:xfrm>
        </p:spPr>
        <p:txBody>
          <a:bodyPr anchor="b">
            <a:normAutofit/>
          </a:bodyPr>
          <a:lstStyle>
            <a:lvl1pPr algn="l">
              <a:defRPr sz="2800" b="0"/>
            </a:lvl1pPr>
          </a:lstStyle>
          <a:p>
            <a:r>
              <a:rPr lang="ar-SA" smtClean="0"/>
              <a:t>انقر لتحرير نمط العنوان الرئيسي</a:t>
            </a:r>
            <a:endParaRPr lang="en-US"/>
          </a:p>
        </p:txBody>
      </p:sp>
      <p:sp>
        <p:nvSpPr>
          <p:cNvPr id="4" name="Text Placeholder 3"/>
          <p:cNvSpPr>
            <a:spLocks noGrp="1"/>
          </p:cNvSpPr>
          <p:nvPr>
            <p:ph type="body" sz="half" idx="2"/>
          </p:nvPr>
        </p:nvSpPr>
        <p:spPr>
          <a:xfrm>
            <a:off x="6315456" y="4136994"/>
            <a:ext cx="4398379"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1207429" y="601884"/>
            <a:ext cx="4749676"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12565" y="2660904"/>
            <a:ext cx="4401312" cy="1463040"/>
          </a:xfrm>
        </p:spPr>
        <p:txBody>
          <a:bodyPr anchor="b">
            <a:normAutofit/>
          </a:bodyPr>
          <a:lstStyle>
            <a:lvl1pPr algn="l">
              <a:defRPr sz="2800" b="0"/>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a:off x="1340278" y="693795"/>
            <a:ext cx="4479497"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312841" y="4133089"/>
            <a:ext cx="4400764"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7A6C5B9E-2F65-4836-9865-4374AFDD48CA}" type="datetimeFigureOut">
              <a:rPr lang="en-GB" smtClean="0"/>
              <a:t>03/10/2017</a:t>
            </a:fld>
            <a:endParaRPr lang="en-GB"/>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n-GB"/>
          </a:p>
        </p:txBody>
      </p:sp>
      <p:sp>
        <p:nvSpPr>
          <p:cNvPr id="7" name="Slide Number Placeholder 6"/>
          <p:cNvSpPr>
            <a:spLocks noGrp="1"/>
          </p:cNvSpPr>
          <p:nvPr>
            <p:ph type="sldNum" sz="quarter" idx="12"/>
          </p:nvPr>
        </p:nvSpPr>
        <p:spPr/>
        <p:txBody>
          <a:bodyPr/>
          <a:lstStyle/>
          <a:p>
            <a:fld id="{347B405B-0125-4DD3-8AEC-010EBC1065E8}"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406400" y="0"/>
            <a:ext cx="13243109"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609600" y="333488"/>
            <a:ext cx="109728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6081656" y="-21511"/>
            <a:ext cx="4905488"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391320" y="1027664"/>
            <a:ext cx="9366325" cy="1143000"/>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391323" y="2323652"/>
            <a:ext cx="9036423" cy="3508977"/>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996517" y="224493"/>
            <a:ext cx="2844800" cy="365125"/>
          </a:xfrm>
          <a:prstGeom prst="rect">
            <a:avLst/>
          </a:prstGeom>
        </p:spPr>
        <p:txBody>
          <a:bodyPr vert="horz" lIns="91440" tIns="45720" rIns="91440" bIns="45720" rtlCol="0" anchor="ctr"/>
          <a:lstStyle>
            <a:lvl1pPr algn="r">
              <a:defRPr sz="1200">
                <a:solidFill>
                  <a:srgbClr val="FEFEFE"/>
                </a:solidFill>
              </a:defRPr>
            </a:lvl1pPr>
          </a:lstStyle>
          <a:p>
            <a:fld id="{7A6C5B9E-2F65-4836-9865-4374AFDD48CA}" type="datetimeFigureOut">
              <a:rPr lang="en-GB" smtClean="0"/>
              <a:t>03/10/2017</a:t>
            </a:fld>
            <a:endParaRPr lang="en-GB"/>
          </a:p>
        </p:txBody>
      </p:sp>
      <p:sp>
        <p:nvSpPr>
          <p:cNvPr id="5" name="Footer Placeholder 4"/>
          <p:cNvSpPr>
            <a:spLocks noGrp="1"/>
          </p:cNvSpPr>
          <p:nvPr>
            <p:ph type="ftr" sz="quarter" idx="3"/>
          </p:nvPr>
        </p:nvSpPr>
        <p:spPr>
          <a:xfrm>
            <a:off x="6188597" y="5852161"/>
            <a:ext cx="4669536" cy="365125"/>
          </a:xfrm>
          <a:prstGeom prst="rect">
            <a:avLst/>
          </a:prstGeom>
        </p:spPr>
        <p:txBody>
          <a:bodyPr vert="horz" lIns="91440" tIns="45720" rIns="91440" bIns="45720" rtlCol="0" anchor="ctr"/>
          <a:lstStyle>
            <a:lvl1pPr algn="r">
              <a:defRPr sz="1200">
                <a:solidFill>
                  <a:schemeClr val="accent1"/>
                </a:solidFill>
              </a:defRPr>
            </a:lvl1pPr>
          </a:lstStyle>
          <a:p>
            <a:endParaRPr lang="en-GB"/>
          </a:p>
        </p:txBody>
      </p:sp>
      <p:sp>
        <p:nvSpPr>
          <p:cNvPr id="6" name="Slide Number Placeholder 5"/>
          <p:cNvSpPr>
            <a:spLocks noGrp="1"/>
          </p:cNvSpPr>
          <p:nvPr>
            <p:ph type="sldNum" sz="quarter" idx="4"/>
          </p:nvPr>
        </p:nvSpPr>
        <p:spPr>
          <a:xfrm>
            <a:off x="6198795" y="224492"/>
            <a:ext cx="1776208" cy="365125"/>
          </a:xfrm>
          <a:prstGeom prst="rect">
            <a:avLst/>
          </a:prstGeom>
        </p:spPr>
        <p:txBody>
          <a:bodyPr vert="horz" lIns="91440" tIns="45720" rIns="91440" bIns="45720" rtlCol="0" anchor="ctr"/>
          <a:lstStyle>
            <a:lvl1pPr algn="l">
              <a:defRPr sz="1200">
                <a:solidFill>
                  <a:srgbClr val="FEFEFE"/>
                </a:solidFill>
              </a:defRPr>
            </a:lvl1pPr>
          </a:lstStyle>
          <a:p>
            <a:fld id="{347B405B-0125-4DD3-8AEC-010EBC1065E8}"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827" r:id="rId1"/>
    <p:sldLayoutId id="2147483828" r:id="rId2"/>
    <p:sldLayoutId id="2147483829" r:id="rId3"/>
    <p:sldLayoutId id="2147483830" r:id="rId4"/>
    <p:sldLayoutId id="2147483831" r:id="rId5"/>
    <p:sldLayoutId id="2147483832" r:id="rId6"/>
    <p:sldLayoutId id="2147483833" r:id="rId7"/>
    <p:sldLayoutId id="2147483834" r:id="rId8"/>
    <p:sldLayoutId id="2147483835" r:id="rId9"/>
    <p:sldLayoutId id="2147483836" r:id="rId10"/>
    <p:sldLayoutId id="2147483837" r:id="rId11"/>
  </p:sldLayoutIdLst>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ar.wikipedia.org/wiki/%D9%86%D9%88%D8%B9"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ar.wikipedia.org/wiki/%D8%AA%D8%B9%D8%A7%D9%8A%D8%B4_%D8%AA%D8%B9%D8%A7%D9%88%D9%86%D9%8A" TargetMode="External"/><Relationship Id="rId4" Type="http://schemas.openxmlformats.org/officeDocument/2006/relationships/hyperlink" Target="http://ar.wikipedia.org/wiki/%D8%AA%D9%86%D8%A7%D9%81%D8%B9"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hyperlink" Target="http://en.wikipedia.org/wiki/Clownfish"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ar.wikipedia.org/wiki/%D9%86%D9%88%D8%B9_(%D8%AA%D8%B5%D9%86%D9%8A%D9%81)" TargetMode="External"/><Relationship Id="rId2" Type="http://schemas.openxmlformats.org/officeDocument/2006/relationships/hyperlink" Target="http://ar.wikipedia.org/wiki/%D8%AA%D8%B9%D8%A7%D9%8A%D8%B4" TargetMode="External"/><Relationship Id="rId1" Type="http://schemas.openxmlformats.org/officeDocument/2006/relationships/slideLayout" Target="../slideLayouts/slideLayout2.xml"/><Relationship Id="rId4" Type="http://schemas.openxmlformats.org/officeDocument/2006/relationships/hyperlink" Target="http://ar.wikipedia.org/wiki/%D9%85%D8%AA%D8%B9%D8%B6%D9%8A%D8%A9"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hyperlink" Target="http://ar.wikipedia.org/wiki/%D9%86%D8%A7%D9%82%D9%84_(%D9%88%D8%A8%D8%A7%D8%A6%D9%8A%D8%A7%D8%AA)" TargetMode="External"/><Relationship Id="rId3" Type="http://schemas.openxmlformats.org/officeDocument/2006/relationships/hyperlink" Target="http://ar.wikipedia.org/wiki/%D8%AC%D9%86%D8%B3" TargetMode="External"/><Relationship Id="rId7" Type="http://schemas.openxmlformats.org/officeDocument/2006/relationships/hyperlink" Target="http://ar.wikipedia.org/wiki/%D8%A8%D8%B9%D9%88%D8%B6%D8%A9" TargetMode="Externa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hyperlink" Target="http://ar.wikipedia.org/wiki/%D9%85%D9%84%D8%A7%D8%B1%D9%8A%D8%A7" TargetMode="External"/><Relationship Id="rId5" Type="http://schemas.openxmlformats.org/officeDocument/2006/relationships/hyperlink" Target="http://ar.wikipedia.org/wiki/%D8%B7%D9%81%D9%8A%D9%84%D9%8A" TargetMode="External"/><Relationship Id="rId4" Type="http://schemas.openxmlformats.org/officeDocument/2006/relationships/hyperlink" Target="http://ar.wikipedia.org/wiki/%D8%A3%D9%88%D9%84%D9%8A%D8%A7%D8%AA" TargetMode="External"/><Relationship Id="rId9" Type="http://schemas.openxmlformats.org/officeDocument/2006/relationships/hyperlink" Target="http://ar.wikipedia.org/wiki/%D9%81%D9%82%D8%A7%D8%B1%D9%8A%D8%A7%D8%AA"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46322" y="1735460"/>
            <a:ext cx="4417807" cy="1702160"/>
          </a:xfrm>
        </p:spPr>
        <p:txBody>
          <a:bodyPr/>
          <a:lstStyle/>
          <a:p>
            <a:pPr algn="ctr"/>
            <a:r>
              <a:rPr lang="ar-SA" dirty="0" smtClean="0"/>
              <a:t>345حدق </a:t>
            </a:r>
            <a:br>
              <a:rPr lang="ar-SA" dirty="0" smtClean="0"/>
            </a:br>
            <a:r>
              <a:rPr lang="ar-SA" dirty="0" smtClean="0"/>
              <a:t>المحاضرة الثانية</a:t>
            </a:r>
            <a:endParaRPr lang="en-GB" dirty="0"/>
          </a:p>
        </p:txBody>
      </p:sp>
      <p:sp>
        <p:nvSpPr>
          <p:cNvPr id="3" name="Subtitle 2"/>
          <p:cNvSpPr>
            <a:spLocks noGrp="1"/>
          </p:cNvSpPr>
          <p:nvPr>
            <p:ph type="subTitle" idx="1"/>
          </p:nvPr>
        </p:nvSpPr>
        <p:spPr>
          <a:xfrm>
            <a:off x="6393215" y="3694250"/>
            <a:ext cx="4413071" cy="1260629"/>
          </a:xfrm>
        </p:spPr>
        <p:txBody>
          <a:bodyPr>
            <a:normAutofit/>
          </a:bodyPr>
          <a:lstStyle/>
          <a:p>
            <a:pPr algn="ctr"/>
            <a:r>
              <a:rPr lang="ar-SA" sz="2800" dirty="0"/>
              <a:t>الاحتياجات الغذائية والتغذية في الأحياء الدقيقة</a:t>
            </a:r>
          </a:p>
          <a:p>
            <a:pPr algn="ctr"/>
            <a:endParaRPr lang="en-GB" sz="2800" dirty="0"/>
          </a:p>
        </p:txBody>
      </p:sp>
    </p:spTree>
    <p:extLst>
      <p:ext uri="{BB962C8B-B14F-4D97-AF65-F5344CB8AC3E}">
        <p14:creationId xmlns:p14="http://schemas.microsoft.com/office/powerpoint/2010/main" val="38217487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 name="Rectangle 9"/>
          <p:cNvSpPr>
            <a:spLocks noChangeArrowheads="1"/>
          </p:cNvSpPr>
          <p:nvPr/>
        </p:nvSpPr>
        <p:spPr bwMode="auto">
          <a:xfrm>
            <a:off x="1524001" y="1989138"/>
            <a:ext cx="9072563" cy="1692771"/>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rtl="1">
              <a:spcBef>
                <a:spcPct val="0"/>
              </a:spcBef>
              <a:buFontTx/>
              <a:buNone/>
            </a:pPr>
            <a:r>
              <a:rPr lang="ar-SA" altLang="en-US" dirty="0"/>
              <a:t> </a:t>
            </a:r>
            <a:r>
              <a:rPr lang="ar-SA" altLang="en-US" dirty="0">
                <a:solidFill>
                  <a:srgbClr val="0000FF"/>
                </a:solidFill>
              </a:rPr>
              <a:t>ب – كائنات حية مستهلكة </a:t>
            </a:r>
            <a:r>
              <a:rPr lang="en-US" altLang="en-US" dirty="0">
                <a:solidFill>
                  <a:srgbClr val="0000FF"/>
                </a:solidFill>
              </a:rPr>
              <a:t>Consumers</a:t>
            </a:r>
            <a:endParaRPr lang="fr-FR" altLang="en-US" dirty="0">
              <a:solidFill>
                <a:srgbClr val="0000FF"/>
              </a:solidFill>
            </a:endParaRPr>
          </a:p>
          <a:p>
            <a:pPr algn="just" rtl="1">
              <a:spcBef>
                <a:spcPct val="0"/>
              </a:spcBef>
              <a:buFontTx/>
              <a:buNone/>
            </a:pPr>
            <a:r>
              <a:rPr lang="ar-SA" altLang="en-US" sz="2400" dirty="0"/>
              <a:t>وهي كائنات حية (غير ذاتية التغذية)، أي أنها تعيش وتستهلك كائنات حية أخرى في غذائها كالحيوانات والإنسان نفسه، ويطلق على هذه الكائنات الحية بالمستهلكات </a:t>
            </a:r>
            <a:r>
              <a:rPr lang="en-US" altLang="en-US" sz="2400" dirty="0"/>
              <a:t>Consumers</a:t>
            </a:r>
            <a:r>
              <a:rPr lang="ar-SA" altLang="en-US" sz="2400" dirty="0"/>
              <a:t>.</a:t>
            </a:r>
            <a:endParaRPr lang="fr-FR" altLang="en-US" sz="2400" dirty="0"/>
          </a:p>
        </p:txBody>
      </p:sp>
      <p:grpSp>
        <p:nvGrpSpPr>
          <p:cNvPr id="2" name="Groupe 12"/>
          <p:cNvGrpSpPr>
            <a:grpSpLocks/>
          </p:cNvGrpSpPr>
          <p:nvPr/>
        </p:nvGrpSpPr>
        <p:grpSpPr bwMode="auto">
          <a:xfrm>
            <a:off x="3287714" y="908051"/>
            <a:ext cx="5760116" cy="584775"/>
            <a:chOff x="1763688" y="1124744"/>
            <a:chExt cx="5760534" cy="584397"/>
          </a:xfrm>
        </p:grpSpPr>
        <p:sp>
          <p:nvSpPr>
            <p:cNvPr id="26631" name="Rectangle 7"/>
            <p:cNvSpPr>
              <a:spLocks noChangeArrowheads="1"/>
            </p:cNvSpPr>
            <p:nvPr/>
          </p:nvSpPr>
          <p:spPr bwMode="auto">
            <a:xfrm>
              <a:off x="1763688" y="1124744"/>
              <a:ext cx="4320480" cy="58439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a:spcBef>
                  <a:spcPct val="0"/>
                </a:spcBef>
                <a:buFontTx/>
                <a:buNone/>
              </a:pPr>
              <a:r>
                <a:rPr lang="ar-SA" alt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بين الأحياء الدقيقة</a:t>
              </a:r>
              <a:endParaRPr lang="ar-AE" alt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6632" name="Rectangle 11"/>
            <p:cNvSpPr>
              <a:spLocks noChangeArrowheads="1"/>
            </p:cNvSpPr>
            <p:nvPr/>
          </p:nvSpPr>
          <p:spPr bwMode="auto">
            <a:xfrm>
              <a:off x="6012160" y="1124744"/>
              <a:ext cx="1512062" cy="58439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ar-SA" alt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العلاقات</a:t>
              </a:r>
              <a:endParaRPr lang="fr-FR" altLang="en-US" dirty="0"/>
            </a:p>
          </p:txBody>
        </p:sp>
      </p:grpSp>
      <p:sp>
        <p:nvSpPr>
          <p:cNvPr id="9" name="Rectangle 8"/>
          <p:cNvSpPr>
            <a:spLocks noChangeArrowheads="1"/>
          </p:cNvSpPr>
          <p:nvPr/>
        </p:nvSpPr>
        <p:spPr bwMode="auto">
          <a:xfrm>
            <a:off x="1524001" y="4462463"/>
            <a:ext cx="9072563" cy="1692771"/>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rtl="1">
              <a:spcBef>
                <a:spcPct val="0"/>
              </a:spcBef>
              <a:buFontTx/>
              <a:buNone/>
            </a:pPr>
            <a:r>
              <a:rPr lang="ar-SA" altLang="en-US" dirty="0">
                <a:solidFill>
                  <a:srgbClr val="0000FF"/>
                </a:solidFill>
              </a:rPr>
              <a:t>جـ - كائنات حية مفككة أو محللة </a:t>
            </a:r>
            <a:r>
              <a:rPr lang="en-US" altLang="en-US" dirty="0">
                <a:solidFill>
                  <a:srgbClr val="0000FF"/>
                </a:solidFill>
              </a:rPr>
              <a:t>Decomposers</a:t>
            </a:r>
            <a:endParaRPr lang="fr-FR" altLang="en-US" dirty="0">
              <a:solidFill>
                <a:srgbClr val="0000FF"/>
              </a:solidFill>
            </a:endParaRPr>
          </a:p>
          <a:p>
            <a:pPr algn="just" rtl="1">
              <a:spcBef>
                <a:spcPct val="0"/>
              </a:spcBef>
              <a:buFontTx/>
              <a:buNone/>
            </a:pPr>
            <a:r>
              <a:rPr lang="ar-SA" altLang="en-US" sz="2400" dirty="0"/>
              <a:t>وتقوم هذه الكائنات الحية بدور تحليل بقايا الكائنات الحية العضوية (الحيوانية والنباتية) وتحولها إلى منتجات </a:t>
            </a:r>
            <a:r>
              <a:rPr lang="ar-SA" altLang="en-US" sz="2400" dirty="0" smtClean="0"/>
              <a:t>بسيطة </a:t>
            </a:r>
            <a:r>
              <a:rPr lang="ar-SA" altLang="en-US" sz="2400" dirty="0"/>
              <a:t>بحيث يمكن للنباتات الاستفادة منها في تغذيتها ومعيشتها.</a:t>
            </a:r>
            <a:endParaRPr lang="fr-FR" altLang="en-US" sz="2400" dirty="0"/>
          </a:p>
        </p:txBody>
      </p:sp>
    </p:spTree>
    <p:extLst>
      <p:ext uri="{BB962C8B-B14F-4D97-AF65-F5344CB8AC3E}">
        <p14:creationId xmlns:p14="http://schemas.microsoft.com/office/powerpoint/2010/main" val="26952963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4"/>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a:t>MIC  345         </a:t>
            </a:r>
            <a:r>
              <a:rPr lang="fr-FR" altLang="en-US" sz="2000" u="sng"/>
              <a:t>                                                                                    Dr. Islem ABID</a:t>
            </a:r>
            <a:r>
              <a:rPr lang="fr-FR" altLang="en-US" sz="2000"/>
              <a:t>                  </a:t>
            </a:r>
          </a:p>
        </p:txBody>
      </p:sp>
      <p:sp>
        <p:nvSpPr>
          <p:cNvPr id="10" name="Rectangle 9"/>
          <p:cNvSpPr>
            <a:spLocks noChangeArrowheads="1"/>
          </p:cNvSpPr>
          <p:nvPr/>
        </p:nvSpPr>
        <p:spPr bwMode="auto">
          <a:xfrm>
            <a:off x="1774825" y="2568575"/>
            <a:ext cx="8642350" cy="163121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rtl="1">
              <a:spcBef>
                <a:spcPct val="0"/>
              </a:spcBef>
              <a:buFontTx/>
              <a:buNone/>
            </a:pPr>
            <a:r>
              <a:rPr lang="ar-SA" altLang="en-US" sz="3600" dirty="0"/>
              <a:t>  </a:t>
            </a:r>
            <a:r>
              <a:rPr lang="ar-SA" altLang="en-US" dirty="0" smtClean="0"/>
              <a:t>تتخذ </a:t>
            </a:r>
            <a:r>
              <a:rPr lang="ar-SA" altLang="en-US" dirty="0"/>
              <a:t>العلاقات المتبادلة والتفاعلات بين الكائنات الحية في الأنظمة البيئية أشكالاً وصوراً مختلفة من أبرزها ما يلي : </a:t>
            </a:r>
            <a:endParaRPr lang="fr-FR" altLang="en-US" dirty="0"/>
          </a:p>
        </p:txBody>
      </p:sp>
      <p:grpSp>
        <p:nvGrpSpPr>
          <p:cNvPr id="2" name="Groupe 12"/>
          <p:cNvGrpSpPr>
            <a:grpSpLocks/>
          </p:cNvGrpSpPr>
          <p:nvPr/>
        </p:nvGrpSpPr>
        <p:grpSpPr bwMode="auto">
          <a:xfrm>
            <a:off x="3287714" y="1125538"/>
            <a:ext cx="5920416" cy="646331"/>
            <a:chOff x="1763688" y="1124744"/>
            <a:chExt cx="5920846" cy="647249"/>
          </a:xfrm>
        </p:grpSpPr>
        <p:sp>
          <p:nvSpPr>
            <p:cNvPr id="27654" name="Rectangle 7"/>
            <p:cNvSpPr>
              <a:spLocks noChangeArrowheads="1"/>
            </p:cNvSpPr>
            <p:nvPr/>
          </p:nvSpPr>
          <p:spPr bwMode="auto">
            <a:xfrm>
              <a:off x="1763688" y="1124744"/>
              <a:ext cx="4320480" cy="64724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a:spcBef>
                  <a:spcPct val="0"/>
                </a:spcBef>
                <a:buFontTx/>
                <a:buNone/>
              </a:pPr>
              <a:r>
                <a:rPr lang="ar-SA" altLang="en-US" sz="3600" dirty="0">
                  <a:ln w="18415" cmpd="sng">
                    <a:solidFill>
                      <a:srgbClr val="FFFFFF"/>
                    </a:solidFill>
                    <a:prstDash val="solid"/>
                  </a:ln>
                  <a:solidFill>
                    <a:srgbClr val="FFFFFF"/>
                  </a:solidFill>
                  <a:effectLst>
                    <a:outerShdw blurRad="63500" dir="3600000" algn="tl" rotWithShape="0">
                      <a:srgbClr val="000000">
                        <a:alpha val="70000"/>
                      </a:srgbClr>
                    </a:outerShdw>
                  </a:effectLst>
                </a:rPr>
                <a:t>بين الأحياء الدقيقة</a:t>
              </a:r>
              <a:endParaRPr lang="ar-AE" altLang="en-US" sz="3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7655" name="Rectangle 11"/>
            <p:cNvSpPr>
              <a:spLocks noChangeArrowheads="1"/>
            </p:cNvSpPr>
            <p:nvPr/>
          </p:nvSpPr>
          <p:spPr bwMode="auto">
            <a:xfrm>
              <a:off x="6012160" y="1124744"/>
              <a:ext cx="1672374" cy="64724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ar-SA" altLang="en-US" sz="3600" dirty="0">
                  <a:ln w="18415" cmpd="sng">
                    <a:solidFill>
                      <a:srgbClr val="FFFFFF"/>
                    </a:solidFill>
                    <a:prstDash val="solid"/>
                  </a:ln>
                  <a:solidFill>
                    <a:srgbClr val="FFFFFF"/>
                  </a:solidFill>
                  <a:effectLst>
                    <a:outerShdw blurRad="63500" dir="3600000" algn="tl" rotWithShape="0">
                      <a:srgbClr val="000000">
                        <a:alpha val="70000"/>
                      </a:srgbClr>
                    </a:outerShdw>
                  </a:effectLst>
                </a:rPr>
                <a:t>العلاقات</a:t>
              </a:r>
              <a:endParaRPr lang="fr-FR" altLang="en-US" sz="3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pSp>
      <p:sp>
        <p:nvSpPr>
          <p:cNvPr id="27653" name="Espace réservé du numéro de diapositive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AFCAB6E6-FF38-43ED-83EF-D11254431B8B}" type="slidenum">
              <a:rPr lang="ar-SA" altLang="en-US" sz="1400"/>
              <a:pPr>
                <a:spcBef>
                  <a:spcPct val="0"/>
                </a:spcBef>
                <a:buFontTx/>
                <a:buNone/>
              </a:pPr>
              <a:t>11</a:t>
            </a:fld>
            <a:endParaRPr lang="en-US" altLang="en-US" sz="1400"/>
          </a:p>
        </p:txBody>
      </p:sp>
    </p:spTree>
    <p:extLst>
      <p:ext uri="{BB962C8B-B14F-4D97-AF65-F5344CB8AC3E}">
        <p14:creationId xmlns:p14="http://schemas.microsoft.com/office/powerpoint/2010/main" val="27729953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a:bodyPr>
          <a:lstStyle/>
          <a:p>
            <a:pPr algn="just" rtl="1"/>
            <a:r>
              <a:rPr lang="ar-AE" altLang="en-US" dirty="0" smtClean="0"/>
              <a:t>يعني بالمعنى الضيق العلاقة بين</a:t>
            </a:r>
            <a:r>
              <a:rPr lang="ar-AE" altLang="en-US" dirty="0" smtClean="0">
                <a:solidFill>
                  <a:srgbClr val="FF0000"/>
                </a:solidFill>
              </a:rPr>
              <a:t> </a:t>
            </a:r>
            <a:r>
              <a:rPr lang="ar-AE" altLang="en-US" dirty="0" smtClean="0">
                <a:solidFill>
                  <a:srgbClr val="FF0000"/>
                </a:solidFill>
                <a:hlinkClick r:id="rId3" tooltip="نوع"/>
              </a:rPr>
              <a:t>نوعين</a:t>
            </a:r>
            <a:r>
              <a:rPr lang="ar-AE" altLang="en-US" dirty="0" smtClean="0">
                <a:solidFill>
                  <a:srgbClr val="FF0000"/>
                </a:solidFill>
              </a:rPr>
              <a:t> </a:t>
            </a:r>
            <a:r>
              <a:rPr lang="ar-AE" altLang="en-US" dirty="0" smtClean="0"/>
              <a:t>من الأحياء التي يستفيد خلالها كلاهما من الآخر</a:t>
            </a:r>
            <a:r>
              <a:rPr lang="ar-AE" altLang="en-US" dirty="0" smtClean="0"/>
              <a:t>.</a:t>
            </a:r>
            <a:endParaRPr lang="ar-SA" altLang="en-US" dirty="0" smtClean="0"/>
          </a:p>
          <a:p>
            <a:pPr marL="68580" indent="0" algn="just" rtl="1">
              <a:buNone/>
            </a:pPr>
            <a:endParaRPr lang="ar-AE" altLang="en-US" dirty="0" smtClean="0"/>
          </a:p>
          <a:p>
            <a:pPr algn="just" rtl="1"/>
            <a:r>
              <a:rPr lang="ar-AE" altLang="en-US" dirty="0" smtClean="0"/>
              <a:t>وبصورة أوسع يعني أي تفاعلات ثابتة وطويلة الأمد بين نوعين أو أكثر من الأنواع الحية، والتي قد تكون مفيدة أو حيادية أو ضارة لأحدها أو جميعها. وفي حالة استخدام المصطلح بمعناه الواسع يسمى التعايش بمعناه الضيق </a:t>
            </a:r>
            <a:r>
              <a:rPr lang="ar-AE" altLang="en-US" dirty="0" smtClean="0">
                <a:hlinkClick r:id="rId4" tooltip="تنافع"/>
              </a:rPr>
              <a:t>تنافعاً</a:t>
            </a:r>
            <a:r>
              <a:rPr lang="ar-AE" altLang="en-US" dirty="0" smtClean="0"/>
              <a:t> إذا كان مجبراً أو </a:t>
            </a:r>
            <a:r>
              <a:rPr lang="ar-AE" altLang="en-US" dirty="0" smtClean="0">
                <a:hlinkClick r:id="rId5" tooltip="تعايش تعاوني"/>
              </a:rPr>
              <a:t>تعايشاً تعاونياً</a:t>
            </a:r>
            <a:r>
              <a:rPr lang="ar-AE" altLang="en-US" dirty="0" smtClean="0"/>
              <a:t> إذا كان مخيّراً.</a:t>
            </a:r>
          </a:p>
          <a:p>
            <a:pPr algn="r" rtl="1"/>
            <a:endParaRPr lang="fr-FR" altLang="en-US" sz="2800" dirty="0" smtClean="0"/>
          </a:p>
        </p:txBody>
      </p:sp>
      <p:sp>
        <p:nvSpPr>
          <p:cNvPr id="28678" name="Espace réservé du numéro de diapositive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AFCA07B9-82E3-408F-A237-A0D1173B5D01}" type="slidenum">
              <a:rPr lang="ar-SA" altLang="en-US" sz="1400"/>
              <a:pPr>
                <a:spcBef>
                  <a:spcPct val="0"/>
                </a:spcBef>
                <a:buFontTx/>
                <a:buNone/>
              </a:pPr>
              <a:t>12</a:t>
            </a:fld>
            <a:endParaRPr lang="en-US" altLang="en-US" sz="1400"/>
          </a:p>
        </p:txBody>
      </p:sp>
      <p:sp>
        <p:nvSpPr>
          <p:cNvPr id="28675" name="Rectangle 3"/>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a:t>MIC  345         </a:t>
            </a:r>
            <a:r>
              <a:rPr lang="fr-FR" altLang="en-US" sz="2000" u="sng"/>
              <a:t>                                                                                    Dr. Islem ABID</a:t>
            </a:r>
            <a:r>
              <a:rPr lang="fr-FR" altLang="en-US" sz="2000"/>
              <a:t>                  </a:t>
            </a:r>
          </a:p>
        </p:txBody>
      </p:sp>
      <p:sp>
        <p:nvSpPr>
          <p:cNvPr id="7" name="Titre 1"/>
          <p:cNvSpPr txBox="1">
            <a:spLocks/>
          </p:cNvSpPr>
          <p:nvPr/>
        </p:nvSpPr>
        <p:spPr bwMode="auto">
          <a:xfrm>
            <a:off x="2209800" y="790332"/>
            <a:ext cx="7772400" cy="1143000"/>
          </a:xfrm>
          <a:prstGeom prst="rect">
            <a:avLst/>
          </a:prstGeom>
          <a:solidFill>
            <a:schemeClr val="accent1">
              <a:lumMod val="60000"/>
              <a:lumOff val="40000"/>
            </a:schemeClr>
          </a:solidFill>
          <a:ln w="9525">
            <a:noFill/>
            <a:miter lim="800000"/>
            <a:headEnd/>
            <a:tailEnd/>
          </a:ln>
        </p:spPr>
        <p:txBody>
          <a:bodyPr anchor="ctr"/>
          <a:lstStyle/>
          <a:p>
            <a:pPr algn="ctr">
              <a:defRPr/>
            </a:pPr>
            <a:r>
              <a:rPr lang="fr-FR" sz="4400" kern="0" dirty="0" err="1">
                <a:solidFill>
                  <a:schemeClr val="tx2"/>
                </a:solidFill>
                <a:latin typeface="+mj-lt"/>
                <a:ea typeface="+mj-ea"/>
                <a:cs typeface="+mj-cs"/>
              </a:rPr>
              <a:t>Symbiosis</a:t>
            </a:r>
            <a:r>
              <a:rPr lang="fr-FR" sz="4400" kern="0" dirty="0">
                <a:solidFill>
                  <a:schemeClr val="tx2"/>
                </a:solidFill>
                <a:latin typeface="+mj-lt"/>
                <a:ea typeface="+mj-ea"/>
                <a:cs typeface="+mj-cs"/>
              </a:rPr>
              <a:t>: </a:t>
            </a:r>
            <a:r>
              <a:rPr lang="ar-AE" sz="4400" kern="0" dirty="0" smtClean="0">
                <a:solidFill>
                  <a:schemeClr val="tx2"/>
                </a:solidFill>
                <a:latin typeface="+mj-lt"/>
                <a:ea typeface="+mj-ea"/>
                <a:cs typeface="+mj-cs"/>
              </a:rPr>
              <a:t>الت</a:t>
            </a:r>
            <a:r>
              <a:rPr lang="ar-SA" sz="4400" kern="0" dirty="0" smtClean="0">
                <a:solidFill>
                  <a:schemeClr val="tx2"/>
                </a:solidFill>
                <a:latin typeface="+mj-lt"/>
                <a:ea typeface="+mj-ea"/>
                <a:cs typeface="+mj-cs"/>
              </a:rPr>
              <a:t>كافل</a:t>
            </a:r>
            <a:r>
              <a:rPr lang="fr-FR" sz="4400" kern="0" dirty="0" smtClean="0">
                <a:solidFill>
                  <a:schemeClr val="tx2"/>
                </a:solidFill>
                <a:latin typeface="+mj-lt"/>
                <a:ea typeface="+mj-ea"/>
                <a:cs typeface="+mj-cs"/>
              </a:rPr>
              <a:t> </a:t>
            </a:r>
            <a:r>
              <a:rPr lang="fr-FR" sz="4400" kern="0" dirty="0">
                <a:solidFill>
                  <a:schemeClr val="tx2"/>
                </a:solidFill>
                <a:latin typeface="+mj-lt"/>
                <a:ea typeface="+mj-ea"/>
                <a:cs typeface="+mj-cs"/>
              </a:rPr>
              <a:t>-1</a:t>
            </a:r>
          </a:p>
        </p:txBody>
      </p:sp>
    </p:spTree>
    <p:extLst>
      <p:ext uri="{BB962C8B-B14F-4D97-AF65-F5344CB8AC3E}">
        <p14:creationId xmlns:p14="http://schemas.microsoft.com/office/powerpoint/2010/main" val="31466168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a:t>MIC  345         </a:t>
            </a:r>
            <a:r>
              <a:rPr lang="fr-FR" altLang="en-US" sz="2000" u="sng"/>
              <a:t>                                                                                    Dr. Islem ABID</a:t>
            </a:r>
            <a:r>
              <a:rPr lang="fr-FR" altLang="en-US" sz="2000"/>
              <a:t>                  </a:t>
            </a:r>
          </a:p>
        </p:txBody>
      </p:sp>
      <p:sp>
        <p:nvSpPr>
          <p:cNvPr id="30727" name="Espace réservé du numéro de diapositive 9"/>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709871C6-155B-4511-82BA-1ABFCF277073}" type="slidenum">
              <a:rPr lang="ar-SA" altLang="en-US" sz="1400"/>
              <a:pPr>
                <a:spcBef>
                  <a:spcPct val="0"/>
                </a:spcBef>
                <a:buFontTx/>
                <a:buNone/>
              </a:pPr>
              <a:t>13</a:t>
            </a:fld>
            <a:endParaRPr lang="en-US" altLang="en-US" sz="1400"/>
          </a:p>
        </p:txBody>
      </p:sp>
      <p:sp>
        <p:nvSpPr>
          <p:cNvPr id="7" name="Titre 1"/>
          <p:cNvSpPr txBox="1">
            <a:spLocks/>
          </p:cNvSpPr>
          <p:nvPr/>
        </p:nvSpPr>
        <p:spPr bwMode="auto">
          <a:xfrm>
            <a:off x="2209800" y="620713"/>
            <a:ext cx="7772400" cy="1143000"/>
          </a:xfrm>
          <a:prstGeom prst="rect">
            <a:avLst/>
          </a:prstGeom>
          <a:solidFill>
            <a:schemeClr val="accent1">
              <a:lumMod val="60000"/>
              <a:lumOff val="40000"/>
            </a:schemeClr>
          </a:solidFill>
          <a:ln w="9525">
            <a:noFill/>
            <a:miter lim="800000"/>
            <a:headEnd/>
            <a:tailEnd/>
          </a:ln>
        </p:spPr>
        <p:txBody>
          <a:bodyPr anchor="ctr"/>
          <a:lstStyle/>
          <a:p>
            <a:pPr algn="ctr">
              <a:defRPr/>
            </a:pPr>
            <a:r>
              <a:rPr lang="fr-FR" sz="4400" kern="0" dirty="0" err="1">
                <a:solidFill>
                  <a:schemeClr val="tx2"/>
                </a:solidFill>
                <a:latin typeface="+mj-lt"/>
                <a:ea typeface="+mj-ea"/>
                <a:cs typeface="+mj-cs"/>
              </a:rPr>
              <a:t>Symbiosis</a:t>
            </a:r>
            <a:r>
              <a:rPr lang="fr-FR" sz="4400" kern="0" dirty="0">
                <a:solidFill>
                  <a:schemeClr val="tx2"/>
                </a:solidFill>
                <a:latin typeface="+mj-lt"/>
                <a:ea typeface="+mj-ea"/>
                <a:cs typeface="+mj-cs"/>
              </a:rPr>
              <a:t>: </a:t>
            </a:r>
            <a:r>
              <a:rPr lang="ar-AE" sz="4400" kern="0" dirty="0" smtClean="0">
                <a:solidFill>
                  <a:schemeClr val="tx2"/>
                </a:solidFill>
                <a:latin typeface="+mj-lt"/>
                <a:ea typeface="+mj-ea"/>
                <a:cs typeface="+mj-cs"/>
              </a:rPr>
              <a:t>الت</a:t>
            </a:r>
            <a:r>
              <a:rPr lang="ar-SA" sz="4400" kern="0" dirty="0" smtClean="0">
                <a:solidFill>
                  <a:schemeClr val="tx2"/>
                </a:solidFill>
                <a:latin typeface="+mj-lt"/>
                <a:ea typeface="+mj-ea"/>
                <a:cs typeface="+mj-cs"/>
              </a:rPr>
              <a:t>كافل</a:t>
            </a:r>
            <a:r>
              <a:rPr lang="fr-FR" sz="4400" kern="0" dirty="0" smtClean="0">
                <a:solidFill>
                  <a:schemeClr val="tx2"/>
                </a:solidFill>
                <a:latin typeface="+mj-lt"/>
                <a:ea typeface="+mj-ea"/>
                <a:cs typeface="+mj-cs"/>
              </a:rPr>
              <a:t> </a:t>
            </a:r>
            <a:r>
              <a:rPr lang="fr-FR" sz="4400" kern="0" dirty="0">
                <a:solidFill>
                  <a:schemeClr val="tx2"/>
                </a:solidFill>
                <a:latin typeface="+mj-lt"/>
                <a:ea typeface="+mj-ea"/>
                <a:cs typeface="+mj-cs"/>
              </a:rPr>
              <a:t>-1</a:t>
            </a:r>
          </a:p>
        </p:txBody>
      </p:sp>
      <p:grpSp>
        <p:nvGrpSpPr>
          <p:cNvPr id="2" name="Groupe 11"/>
          <p:cNvGrpSpPr>
            <a:grpSpLocks/>
          </p:cNvGrpSpPr>
          <p:nvPr/>
        </p:nvGrpSpPr>
        <p:grpSpPr bwMode="auto">
          <a:xfrm>
            <a:off x="6272214" y="2565401"/>
            <a:ext cx="5005386" cy="3927447"/>
            <a:chOff x="4748019" y="2564904"/>
            <a:chExt cx="4072453" cy="3927313"/>
          </a:xfrm>
        </p:grpSpPr>
        <p:pic>
          <p:nvPicPr>
            <p:cNvPr id="307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48019" y="2564904"/>
              <a:ext cx="4000445" cy="2880320"/>
            </a:xfrm>
            <a:prstGeom prst="rect">
              <a:avLst/>
            </a:prstGeom>
            <a:noFill/>
            <a:ln w="31750">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30731" name="ZoneTexte 8"/>
            <p:cNvSpPr txBox="1">
              <a:spLocks noChangeArrowheads="1"/>
            </p:cNvSpPr>
            <p:nvPr/>
          </p:nvSpPr>
          <p:spPr bwMode="auto">
            <a:xfrm>
              <a:off x="5004048" y="5661248"/>
              <a:ext cx="3816424" cy="830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a:spcBef>
                  <a:spcPct val="0"/>
                </a:spcBef>
                <a:buFontTx/>
                <a:buNone/>
              </a:pPr>
              <a:r>
                <a:rPr lang="ar-SA" altLang="en-US" sz="2400" dirty="0"/>
                <a:t>العلاقة </a:t>
              </a:r>
              <a:r>
                <a:rPr lang="ar-SA" altLang="en-US" sz="2400" dirty="0" smtClean="0"/>
                <a:t>التكافلية </a:t>
              </a:r>
              <a:r>
                <a:rPr lang="ar-SA" altLang="en-US" sz="2400" dirty="0"/>
                <a:t>بين العقد البكتيرية الموجودة على جذور </a:t>
              </a:r>
              <a:r>
                <a:rPr lang="ar-SA" altLang="en-US" sz="2400" dirty="0" smtClean="0"/>
                <a:t>النباتات البقولية</a:t>
              </a:r>
              <a:r>
                <a:rPr lang="fr-FR" altLang="en-US" sz="2400" dirty="0" smtClean="0"/>
                <a:t> </a:t>
              </a:r>
              <a:endParaRPr lang="fr-FR" altLang="en-US" sz="2400" dirty="0"/>
            </a:p>
          </p:txBody>
        </p:sp>
      </p:grpSp>
      <p:grpSp>
        <p:nvGrpSpPr>
          <p:cNvPr id="3" name="Groupe 12"/>
          <p:cNvGrpSpPr>
            <a:grpSpLocks/>
          </p:cNvGrpSpPr>
          <p:nvPr/>
        </p:nvGrpSpPr>
        <p:grpSpPr bwMode="auto">
          <a:xfrm>
            <a:off x="914400" y="2526985"/>
            <a:ext cx="5040313" cy="3965863"/>
            <a:chOff x="-108520" y="2533650"/>
            <a:chExt cx="5040560" cy="3965947"/>
          </a:xfrm>
        </p:grpSpPr>
        <p:pic>
          <p:nvPicPr>
            <p:cNvPr id="3072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2533650"/>
              <a:ext cx="4021265" cy="30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9" name="ZoneTexte 10"/>
            <p:cNvSpPr txBox="1">
              <a:spLocks noChangeArrowheads="1"/>
            </p:cNvSpPr>
            <p:nvPr/>
          </p:nvSpPr>
          <p:spPr bwMode="auto">
            <a:xfrm>
              <a:off x="-108520" y="5668582"/>
              <a:ext cx="5040560" cy="831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n-US" altLang="en-US" sz="2400" dirty="0"/>
                <a:t>In a symbiotic mutualism, the </a:t>
              </a:r>
              <a:r>
                <a:rPr lang="en-US" altLang="en-US" sz="2400" dirty="0">
                  <a:hlinkClick r:id="rId4"/>
                </a:rPr>
                <a:t>clownfish</a:t>
              </a:r>
              <a:r>
                <a:rPr lang="en-US" altLang="en-US" sz="2400" dirty="0"/>
                <a:t> feeds on small invertebrates</a:t>
              </a:r>
              <a:endParaRPr lang="fr-FR" altLang="en-US" sz="2400" dirty="0"/>
            </a:p>
          </p:txBody>
        </p:sp>
      </p:grpSp>
    </p:spTree>
    <p:extLst>
      <p:ext uri="{BB962C8B-B14F-4D97-AF65-F5344CB8AC3E}">
        <p14:creationId xmlns:p14="http://schemas.microsoft.com/office/powerpoint/2010/main" val="14579155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a:t>MIC  345         </a:t>
            </a:r>
            <a:r>
              <a:rPr lang="fr-FR" altLang="en-US" sz="2000" u="sng"/>
              <a:t>                                                                                    Dr. Islem ABID</a:t>
            </a:r>
            <a:r>
              <a:rPr lang="fr-FR" altLang="en-US" sz="2000"/>
              <a:t>                  </a:t>
            </a:r>
          </a:p>
        </p:txBody>
      </p:sp>
      <p:sp>
        <p:nvSpPr>
          <p:cNvPr id="5" name="Espace réservé du contenu 4"/>
          <p:cNvSpPr>
            <a:spLocks noGrp="1"/>
          </p:cNvSpPr>
          <p:nvPr>
            <p:ph idx="1"/>
          </p:nvPr>
        </p:nvSpPr>
        <p:spPr>
          <a:xfrm>
            <a:off x="1758462" y="1981200"/>
            <a:ext cx="8585688" cy="2527300"/>
          </a:xfrm>
        </p:spPr>
        <p:txBody>
          <a:bodyPr>
            <a:normAutofit/>
          </a:bodyPr>
          <a:lstStyle/>
          <a:p>
            <a:pPr algn="just">
              <a:buFontTx/>
              <a:buNone/>
            </a:pPr>
            <a:r>
              <a:rPr lang="ar-SA" altLang="en-US" b="1" dirty="0" smtClean="0"/>
              <a:t>أو تبادل المنفعة، يستفيد الطرفان من بعضهما البعض، ولا يستطيع أحدهما أن يعيش بدون الآخر كما هو حاصل في :</a:t>
            </a:r>
            <a:endParaRPr lang="fr-FR" altLang="en-US" b="1" dirty="0" smtClean="0"/>
          </a:p>
        </p:txBody>
      </p:sp>
      <p:sp>
        <p:nvSpPr>
          <p:cNvPr id="31750"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35F1B5E8-1FE5-4771-AC1E-F553D2F150D9}" type="slidenum">
              <a:rPr lang="ar-SA" altLang="en-US" sz="1400"/>
              <a:pPr>
                <a:spcBef>
                  <a:spcPct val="0"/>
                </a:spcBef>
                <a:buFontTx/>
                <a:buNone/>
              </a:pPr>
              <a:t>14</a:t>
            </a:fld>
            <a:endParaRPr lang="en-US" altLang="en-US" sz="1400"/>
          </a:p>
        </p:txBody>
      </p:sp>
      <p:sp>
        <p:nvSpPr>
          <p:cNvPr id="9" name="Titre 1"/>
          <p:cNvSpPr txBox="1">
            <a:spLocks/>
          </p:cNvSpPr>
          <p:nvPr/>
        </p:nvSpPr>
        <p:spPr bwMode="auto">
          <a:xfrm>
            <a:off x="2362200" y="762000"/>
            <a:ext cx="7772400" cy="1143000"/>
          </a:xfrm>
          <a:prstGeom prst="rect">
            <a:avLst/>
          </a:prstGeom>
          <a:solidFill>
            <a:srgbClr val="CC9900"/>
          </a:solidFill>
          <a:ln w="9525">
            <a:solidFill>
              <a:schemeClr val="accent1"/>
            </a:solidFill>
            <a:miter lim="800000"/>
            <a:headEnd/>
            <a:tailEnd/>
          </a:ln>
        </p:spPr>
        <p:txBody>
          <a:bodyPr anchor="ctr"/>
          <a:lstStyle/>
          <a:p>
            <a:pPr algn="ctr">
              <a:defRPr/>
            </a:pPr>
            <a:r>
              <a:rPr lang="fr-FR" sz="3600" kern="0"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rPr>
              <a:t>Mutualism</a:t>
            </a:r>
            <a:r>
              <a:rPr lang="fr-FR" sz="3600" kern="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rPr>
              <a:t> </a:t>
            </a:r>
            <a:r>
              <a:rPr lang="ar-SA" sz="3600" kern="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rPr>
              <a:t>التقايض</a:t>
            </a:r>
            <a:endParaRPr lang="fr-FR" sz="3600" kern="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endParaRPr>
          </a:p>
        </p:txBody>
      </p:sp>
      <p:sp>
        <p:nvSpPr>
          <p:cNvPr id="4100" name="Rectangle 4"/>
          <p:cNvSpPr>
            <a:spLocks noChangeArrowheads="1"/>
          </p:cNvSpPr>
          <p:nvPr/>
        </p:nvSpPr>
        <p:spPr bwMode="auto">
          <a:xfrm>
            <a:off x="1899138" y="3365729"/>
            <a:ext cx="8518037"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rtl="1" eaLnBrk="1" hangingPunct="1">
              <a:spcBef>
                <a:spcPct val="0"/>
              </a:spcBef>
              <a:buFontTx/>
              <a:buNone/>
            </a:pPr>
            <a:r>
              <a:rPr lang="ar-SA" altLang="en-US" sz="2800" dirty="0">
                <a:solidFill>
                  <a:srgbClr val="FF3300"/>
                </a:solidFill>
                <a:latin typeface="Arial" panose="020B0604020202020204" pitchFamily="34" charset="0"/>
                <a:ea typeface="Times New Roman" panose="02020603050405020304" pitchFamily="18" charset="0"/>
                <a:cs typeface="Simplified Arabic" panose="02020603050405020304" pitchFamily="18" charset="-78"/>
              </a:rPr>
              <a:t>1 – </a:t>
            </a:r>
            <a:r>
              <a:rPr lang="ar-SA" altLang="en-US" sz="2800" dirty="0" err="1" smtClean="0">
                <a:solidFill>
                  <a:srgbClr val="FF3300"/>
                </a:solidFill>
                <a:latin typeface="Arial" panose="020B0604020202020204" pitchFamily="34" charset="0"/>
                <a:ea typeface="Times New Roman" panose="02020603050405020304" pitchFamily="18" charset="0"/>
                <a:cs typeface="Simplified Arabic" panose="02020603050405020304" pitchFamily="18" charset="-78"/>
              </a:rPr>
              <a:t>الأشنات</a:t>
            </a:r>
            <a:r>
              <a:rPr lang="ar-SA" altLang="en-US" sz="2800" dirty="0" smtClean="0">
                <a:solidFill>
                  <a:srgbClr val="FF3300"/>
                </a:solidFill>
                <a:latin typeface="Arial" panose="020B0604020202020204" pitchFamily="34" charset="0"/>
                <a:ea typeface="Times New Roman" panose="02020603050405020304" pitchFamily="18" charset="0"/>
                <a:cs typeface="Simplified Arabic" panose="02020603050405020304" pitchFamily="18" charset="-78"/>
              </a:rPr>
              <a:t> </a:t>
            </a:r>
            <a:r>
              <a:rPr lang="en-GB" altLang="en-US" sz="2800" dirty="0" smtClean="0">
                <a:solidFill>
                  <a:srgbClr val="FF3300"/>
                </a:solidFill>
                <a:latin typeface="Arial" panose="020B0604020202020204" pitchFamily="34" charset="0"/>
                <a:ea typeface="Times New Roman" panose="02020603050405020304" pitchFamily="18" charset="0"/>
                <a:cs typeface="Simplified Arabic" panose="02020603050405020304" pitchFamily="18" charset="-78"/>
              </a:rPr>
              <a:t>Lichens</a:t>
            </a:r>
            <a:endParaRPr lang="ar-SA" altLang="en-US" sz="2800" dirty="0" smtClean="0">
              <a:solidFill>
                <a:srgbClr val="FF3300"/>
              </a:solidFill>
              <a:latin typeface="Arial" panose="020B0604020202020204" pitchFamily="34" charset="0"/>
              <a:ea typeface="Times New Roman" panose="02020603050405020304" pitchFamily="18" charset="0"/>
              <a:cs typeface="Simplified Arabic" panose="02020603050405020304" pitchFamily="18" charset="-78"/>
            </a:endParaRPr>
          </a:p>
          <a:p>
            <a:pPr algn="just" rtl="1" eaLnBrk="1" hangingPunct="1">
              <a:spcBef>
                <a:spcPct val="0"/>
              </a:spcBef>
              <a:buFontTx/>
              <a:buNone/>
            </a:pPr>
            <a:r>
              <a:rPr lang="ar-SA" altLang="en-US" sz="2800" dirty="0">
                <a:solidFill>
                  <a:srgbClr val="FF3300"/>
                </a:solidFill>
                <a:latin typeface="Arial" panose="020B0604020202020204" pitchFamily="34" charset="0"/>
                <a:ea typeface="Times New Roman" panose="02020603050405020304" pitchFamily="18" charset="0"/>
                <a:cs typeface="Simplified Arabic" panose="02020603050405020304" pitchFamily="18" charset="-78"/>
              </a:rPr>
              <a:t> </a:t>
            </a:r>
            <a:r>
              <a:rPr lang="ar-SA" altLang="en-US" sz="2800" dirty="0" smtClean="0">
                <a:solidFill>
                  <a:srgbClr val="FF3300"/>
                </a:solidFill>
                <a:latin typeface="Arial" panose="020B0604020202020204" pitchFamily="34" charset="0"/>
                <a:ea typeface="Times New Roman" panose="02020603050405020304" pitchFamily="18" charset="0"/>
                <a:cs typeface="Simplified Arabic" panose="02020603050405020304" pitchFamily="18" charset="-78"/>
              </a:rPr>
              <a:t>               </a:t>
            </a:r>
            <a:r>
              <a:rPr lang="ar-SA" altLang="en-US" sz="2800" dirty="0" smtClean="0">
                <a:solidFill>
                  <a:srgbClr val="FF3300"/>
                </a:solidFill>
                <a:latin typeface="Arial" panose="020B0604020202020204" pitchFamily="34" charset="0"/>
                <a:ea typeface="Times New Roman" panose="02020603050405020304" pitchFamily="18" charset="0"/>
                <a:cs typeface="Simplified Arabic" panose="02020603050405020304" pitchFamily="18" charset="-78"/>
              </a:rPr>
              <a:t> </a:t>
            </a:r>
            <a:r>
              <a:rPr lang="ar-SA" altLang="en-US" sz="2800" dirty="0">
                <a:latin typeface="Arial" panose="020B0604020202020204" pitchFamily="34" charset="0"/>
                <a:ea typeface="Times New Roman" panose="02020603050405020304" pitchFamily="18" charset="0"/>
                <a:cs typeface="Simplified Arabic" panose="02020603050405020304" pitchFamily="18" charset="-78"/>
              </a:rPr>
              <a:t>"</a:t>
            </a:r>
            <a:r>
              <a:rPr lang="ar-SA" altLang="en-US" sz="2800" dirty="0">
                <a:solidFill>
                  <a:srgbClr val="002060"/>
                </a:solidFill>
                <a:latin typeface="Arial" panose="020B0604020202020204" pitchFamily="34" charset="0"/>
                <a:ea typeface="Times New Roman" panose="02020603050405020304" pitchFamily="18" charset="0"/>
                <a:cs typeface="Simplified Arabic" panose="02020603050405020304" pitchFamily="18" charset="-78"/>
              </a:rPr>
              <a:t>صورة من التكافل بين بعض الطحالب وبعض الفطريات</a:t>
            </a:r>
            <a:r>
              <a:rPr lang="ar-SA" altLang="en-US" sz="2800" dirty="0">
                <a:latin typeface="Arial" panose="020B0604020202020204" pitchFamily="34" charset="0"/>
                <a:ea typeface="Times New Roman" panose="02020603050405020304" pitchFamily="18" charset="0"/>
                <a:cs typeface="Simplified Arabic" panose="02020603050405020304" pitchFamily="18" charset="-78"/>
              </a:rPr>
              <a:t>".</a:t>
            </a:r>
            <a:endParaRPr lang="fr-FR" altLang="en-US" sz="2800" dirty="0">
              <a:latin typeface="Arial" panose="020B0604020202020204" pitchFamily="34" charset="0"/>
              <a:ea typeface="Times New Roman" panose="02020603050405020304" pitchFamily="18" charset="0"/>
              <a:cs typeface="Simplified Arabic" panose="02020603050405020304" pitchFamily="18" charset="-78"/>
            </a:endParaRPr>
          </a:p>
          <a:p>
            <a:pPr algn="just" rtl="1">
              <a:spcBef>
                <a:spcPct val="0"/>
              </a:spcBef>
              <a:buFontTx/>
              <a:buNone/>
            </a:pPr>
            <a:r>
              <a:rPr lang="ar-SA" altLang="en-US" sz="2800" dirty="0">
                <a:latin typeface="Arial" panose="020B0604020202020204" pitchFamily="34" charset="0"/>
                <a:ea typeface="Times New Roman" panose="02020603050405020304" pitchFamily="18" charset="0"/>
                <a:cs typeface="Simplified Arabic" panose="02020603050405020304" pitchFamily="18" charset="-78"/>
              </a:rPr>
              <a:t>الأشنات التي تعتبر كائنات حية متكافلة تتركب من فطر وطحلب وتتقايض فيما بينها، فالطحلب من خلال التركيب الضوئي وبناء غذائه يوفر الغذاء للفطر، في حين يمد الفطر الطحلب بالماء والعناصر المعدنية الأساسية الأخرى.</a:t>
            </a:r>
            <a:endParaRPr lang="fr-FR" altLang="en-US" sz="2800" dirty="0">
              <a:latin typeface="Arial" panose="020B0604020202020204" pitchFamily="34" charset="0"/>
            </a:endParaRPr>
          </a:p>
        </p:txBody>
      </p:sp>
    </p:spTree>
    <p:extLst>
      <p:ext uri="{BB962C8B-B14F-4D97-AF65-F5344CB8AC3E}">
        <p14:creationId xmlns:p14="http://schemas.microsoft.com/office/powerpoint/2010/main" val="28285297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4"/>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a:t>MIC  345         </a:t>
            </a:r>
            <a:r>
              <a:rPr lang="fr-FR" altLang="en-US" sz="2000" u="sng"/>
              <a:t>                                                                                    Dr. Islem ABID</a:t>
            </a:r>
            <a:r>
              <a:rPr lang="fr-FR" altLang="en-US" sz="2000"/>
              <a:t>                  </a:t>
            </a:r>
          </a:p>
        </p:txBody>
      </p:sp>
      <p:sp>
        <p:nvSpPr>
          <p:cNvPr id="6" name="Titre 1"/>
          <p:cNvSpPr>
            <a:spLocks noGrp="1"/>
          </p:cNvSpPr>
          <p:nvPr>
            <p:ph type="title"/>
          </p:nvPr>
        </p:nvSpPr>
        <p:spPr>
          <a:xfrm>
            <a:off x="3692770" y="726099"/>
            <a:ext cx="5550388" cy="1025525"/>
          </a:xfrm>
          <a:solidFill>
            <a:schemeClr val="tx2"/>
          </a:solidFill>
          <a:ln>
            <a:solidFill>
              <a:schemeClr val="accent1"/>
            </a:solidFill>
            <a:miter lim="800000"/>
            <a:headEnd/>
            <a:tailEnd/>
          </a:ln>
        </p:spPr>
        <p:txBody>
          <a:bodyPr/>
          <a:lstStyle/>
          <a:p>
            <a:pPr algn="ctr" rtl="1"/>
            <a:r>
              <a:rPr lang="ar-SA" alt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anose="020B0604020202020204" pitchFamily="34" charset="0"/>
                <a:ea typeface="Times New Roman" panose="02020603050405020304" pitchFamily="18" charset="0"/>
                <a:cs typeface="Simplified Arabic" panose="02020603050405020304" pitchFamily="18" charset="-78"/>
              </a:rPr>
              <a:t>1 – الأشنات </a:t>
            </a:r>
            <a:r>
              <a:rPr lang="en-GB" alt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anose="020B0604020202020204" pitchFamily="34" charset="0"/>
                <a:ea typeface="Times New Roman" panose="02020603050405020304" pitchFamily="18" charset="0"/>
                <a:cs typeface="Simplified Arabic" panose="02020603050405020304" pitchFamily="18" charset="-78"/>
              </a:rPr>
              <a:t>Lichens</a:t>
            </a:r>
            <a:endParaRPr lang="fr-FR" alt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ea typeface="Times New Roman" panose="02020603050405020304" pitchFamily="18" charset="0"/>
              <a:cs typeface="Simplified Arabic" panose="02020603050405020304" pitchFamily="18" charset="-78"/>
            </a:endParaRPr>
          </a:p>
        </p:txBody>
      </p:sp>
      <p:pic>
        <p:nvPicPr>
          <p:cNvPr id="32771" name="Content Placeholder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6433802" y="2537986"/>
            <a:ext cx="3465848" cy="25993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2774" name="Espace réservé du numéro de diapositive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F80DFE79-05A2-4212-A235-C6A0FB49B4F4}" type="slidenum">
              <a:rPr lang="ar-SA" altLang="en-US" sz="1400"/>
              <a:pPr>
                <a:spcBef>
                  <a:spcPct val="0"/>
                </a:spcBef>
                <a:buFontTx/>
                <a:buNone/>
              </a:pPr>
              <a:t>15</a:t>
            </a:fld>
            <a:endParaRPr lang="en-US" altLang="en-US" sz="1400"/>
          </a:p>
        </p:txBody>
      </p:sp>
      <p:pic>
        <p:nvPicPr>
          <p:cNvPr id="3277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2050" y="1947214"/>
            <a:ext cx="2982913" cy="41497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895947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a:t>MIC  345         </a:t>
            </a:r>
            <a:r>
              <a:rPr lang="fr-FR" altLang="en-US" sz="2000" u="sng"/>
              <a:t>                                                                                    Dr. Islem ABID</a:t>
            </a:r>
            <a:r>
              <a:rPr lang="fr-FR" altLang="en-US" sz="2000"/>
              <a:t>                  </a:t>
            </a:r>
          </a:p>
        </p:txBody>
      </p:sp>
      <p:sp>
        <p:nvSpPr>
          <p:cNvPr id="7" name="Espace réservé du contenu 6"/>
          <p:cNvSpPr>
            <a:spLocks noGrp="1"/>
          </p:cNvSpPr>
          <p:nvPr>
            <p:ph idx="1"/>
          </p:nvPr>
        </p:nvSpPr>
        <p:spPr>
          <a:xfrm>
            <a:off x="4712677" y="2099409"/>
            <a:ext cx="6664079" cy="4250348"/>
          </a:xfrm>
        </p:spPr>
        <p:txBody>
          <a:bodyPr>
            <a:normAutofit/>
          </a:bodyPr>
          <a:lstStyle/>
          <a:p>
            <a:pPr algn="just" rtl="1"/>
            <a:r>
              <a:rPr lang="ar-SA" altLang="en-US" dirty="0" smtClean="0"/>
              <a:t>فطريات الميك</a:t>
            </a:r>
            <a:r>
              <a:rPr lang="ar-SA" altLang="en-US" dirty="0"/>
              <a:t>و</a:t>
            </a:r>
            <a:r>
              <a:rPr lang="ar-SA" altLang="en-US" dirty="0" smtClean="0"/>
              <a:t>ريزا تمثل حالة تعاون فريدة بين الفطريات وجذور بعض النباتات الراقية، فتقوم هذه الفطريات بوظيفة الشعيرات الجذرية على جذور نبات العائل حيث تساعد النبات على امتصاص الماء والغذاء والأملاح المعدنية مثل الفسفور والكالسيوم والبوتاسيوم والنحاس والحديد</a:t>
            </a:r>
            <a:r>
              <a:rPr lang="ar-SA" altLang="en-US" dirty="0" smtClean="0"/>
              <a:t>.</a:t>
            </a:r>
          </a:p>
          <a:p>
            <a:pPr marL="68580" indent="0" algn="just" rtl="1">
              <a:buNone/>
            </a:pPr>
            <a:endParaRPr lang="ar-SA" altLang="en-US" dirty="0" smtClean="0"/>
          </a:p>
          <a:p>
            <a:pPr algn="just" rtl="1"/>
            <a:r>
              <a:rPr lang="ar-SA" altLang="en-US" b="1" dirty="0" smtClean="0"/>
              <a:t> </a:t>
            </a:r>
            <a:r>
              <a:rPr lang="ar-SA" altLang="en-US" dirty="0" smtClean="0"/>
              <a:t>فطريات الميكوريزا فطريات محدودة الوطن فهي توجد فقط حول جذور عوائلها، وتعيش معها في حالة تعاون.</a:t>
            </a:r>
            <a:endParaRPr lang="fr-FR" altLang="en-US" dirty="0" smtClean="0"/>
          </a:p>
          <a:p>
            <a:pPr algn="r">
              <a:buFontTx/>
              <a:buNone/>
            </a:pPr>
            <a:endParaRPr lang="fr-FR" altLang="en-US" dirty="0" smtClean="0"/>
          </a:p>
        </p:txBody>
      </p:sp>
      <p:sp>
        <p:nvSpPr>
          <p:cNvPr id="33797" name="Espace réservé du numéro de diapositive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B9C5F5D0-BC32-4710-9962-CD8109A540CE}" type="slidenum">
              <a:rPr lang="ar-SA" altLang="en-US" sz="1400"/>
              <a:pPr>
                <a:spcBef>
                  <a:spcPct val="0"/>
                </a:spcBef>
                <a:buFontTx/>
                <a:buNone/>
              </a:pPr>
              <a:t>16</a:t>
            </a:fld>
            <a:endParaRPr lang="en-US" altLang="en-US" sz="1400"/>
          </a:p>
        </p:txBody>
      </p:sp>
      <p:sp>
        <p:nvSpPr>
          <p:cNvPr id="8" name="Titre 1"/>
          <p:cNvSpPr txBox="1">
            <a:spLocks/>
          </p:cNvSpPr>
          <p:nvPr/>
        </p:nvSpPr>
        <p:spPr bwMode="auto">
          <a:xfrm>
            <a:off x="3341075" y="862135"/>
            <a:ext cx="7402635" cy="1143000"/>
          </a:xfrm>
          <a:prstGeom prst="rect">
            <a:avLst/>
          </a:prstGeom>
          <a:solidFill>
            <a:schemeClr val="tx2"/>
          </a:solidFill>
          <a:ln w="9525">
            <a:solidFill>
              <a:schemeClr val="accent1"/>
            </a:solidFill>
            <a:miter lim="800000"/>
            <a:headEnd/>
            <a:tailEnd/>
          </a:ln>
        </p:spPr>
        <p:txBody>
          <a:bodyPr anchor="ctr"/>
          <a:lstStyle/>
          <a:p>
            <a:pPr algn="just" rtl="1">
              <a:defRPr/>
            </a:pPr>
            <a:r>
              <a:rPr lang="ar-SA"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fr-FR"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2</a:t>
            </a:r>
            <a:r>
              <a:rPr lang="ar-SA"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فطريات </a:t>
            </a:r>
            <a:r>
              <a:rPr lang="ar-SA" sz="32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الميكوريزا</a:t>
            </a:r>
            <a:r>
              <a:rPr lang="fr-FR"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n-US" sz="32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Mycorrhiza</a:t>
            </a:r>
            <a:r>
              <a:rPr lang="en-US"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ar-SA"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ar-SA"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endParaRPr lang="fr-FR" sz="3200" kern="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830" y="3223846"/>
            <a:ext cx="4286250" cy="3200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45926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a:t>MIC  345         </a:t>
            </a:r>
            <a:r>
              <a:rPr lang="fr-FR" altLang="en-US" sz="2000" u="sng"/>
              <a:t>                                                                                    Dr. Islem ABID</a:t>
            </a:r>
            <a:r>
              <a:rPr lang="fr-FR" altLang="en-US" sz="2000"/>
              <a:t>                  </a:t>
            </a:r>
          </a:p>
        </p:txBody>
      </p:sp>
      <p:sp>
        <p:nvSpPr>
          <p:cNvPr id="5" name="Espace réservé du contenu 4"/>
          <p:cNvSpPr>
            <a:spLocks noGrp="1"/>
          </p:cNvSpPr>
          <p:nvPr>
            <p:ph idx="1"/>
          </p:nvPr>
        </p:nvSpPr>
        <p:spPr>
          <a:xfrm>
            <a:off x="1416051" y="2197100"/>
            <a:ext cx="9001125" cy="3968750"/>
          </a:xfrm>
        </p:spPr>
        <p:txBody>
          <a:bodyPr>
            <a:normAutofit fontScale="92500" lnSpcReduction="20000"/>
          </a:bodyPr>
          <a:lstStyle/>
          <a:p>
            <a:pPr algn="just" rtl="1">
              <a:lnSpc>
                <a:spcPct val="150000"/>
              </a:lnSpc>
            </a:pPr>
            <a:r>
              <a:rPr lang="ar-AE" altLang="en-US" sz="2800" dirty="0"/>
              <a:t>التطفل هو أحد أنواع العلاقات </a:t>
            </a:r>
            <a:r>
              <a:rPr lang="ar-AE" altLang="en-US" sz="2800" dirty="0">
                <a:solidFill>
                  <a:srgbClr val="FF0000"/>
                </a:solidFill>
                <a:hlinkClick r:id="rId2" tooltip="تعايش"/>
              </a:rPr>
              <a:t>التكافلية</a:t>
            </a:r>
            <a:r>
              <a:rPr lang="ar-AE" altLang="en-US" sz="2800" dirty="0"/>
              <a:t> بين الكائنات الحية من مختلف </a:t>
            </a:r>
            <a:r>
              <a:rPr lang="ar-AE" altLang="en-US" sz="2800" dirty="0">
                <a:hlinkClick r:id="rId3" tooltip="نوع (تصنيف)"/>
              </a:rPr>
              <a:t>الأنواع</a:t>
            </a:r>
            <a:r>
              <a:rPr lang="ar-AE" altLang="en-US" sz="2800" dirty="0"/>
              <a:t> حيث يعتمد </a:t>
            </a:r>
            <a:r>
              <a:rPr lang="ar-AE" altLang="en-US" sz="2800" dirty="0">
                <a:hlinkClick r:id="rId4" tooltip="متعضية"/>
              </a:rPr>
              <a:t>كائن حي</a:t>
            </a:r>
            <a:r>
              <a:rPr lang="ar-AE" altLang="en-US" sz="2800" dirty="0"/>
              <a:t>، </a:t>
            </a:r>
            <a:r>
              <a:rPr lang="ar-AE" altLang="en-US" sz="2800" dirty="0" smtClean="0"/>
              <a:t>الطفيل</a:t>
            </a:r>
            <a:r>
              <a:rPr lang="ar-SA" altLang="en-US" sz="2800" dirty="0" smtClean="0"/>
              <a:t> </a:t>
            </a:r>
            <a:r>
              <a:rPr lang="en-GB" altLang="en-US" sz="2800" dirty="0" smtClean="0"/>
              <a:t>Parasite</a:t>
            </a:r>
            <a:r>
              <a:rPr lang="ar-AE" altLang="en-US" sz="2800" dirty="0" smtClean="0"/>
              <a:t>، </a:t>
            </a:r>
            <a:r>
              <a:rPr lang="ar-AE" altLang="en-US" sz="2800" dirty="0"/>
              <a:t>في المعيشة على </a:t>
            </a:r>
            <a:r>
              <a:rPr lang="ar-AE" altLang="en-US" sz="2800" dirty="0" smtClean="0"/>
              <a:t>العائل</a:t>
            </a:r>
            <a:r>
              <a:rPr lang="ar-SA" altLang="en-US" sz="2800" dirty="0" smtClean="0"/>
              <a:t> </a:t>
            </a:r>
            <a:r>
              <a:rPr lang="en-GB" altLang="en-US" sz="2800" dirty="0" smtClean="0"/>
              <a:t>Host</a:t>
            </a:r>
            <a:r>
              <a:rPr lang="ar-AE" altLang="en-US" sz="2800" dirty="0" smtClean="0"/>
              <a:t>.</a:t>
            </a:r>
            <a:endParaRPr lang="ar-SA" altLang="en-US" sz="2800" dirty="0" smtClean="0"/>
          </a:p>
          <a:p>
            <a:pPr algn="just" rtl="1">
              <a:lnSpc>
                <a:spcPct val="150000"/>
              </a:lnSpc>
            </a:pPr>
            <a:r>
              <a:rPr lang="ar-AE" altLang="en-US" sz="2800" dirty="0" smtClean="0"/>
              <a:t>يشير </a:t>
            </a:r>
            <a:r>
              <a:rPr lang="ar-AE" altLang="en-US" sz="2800" dirty="0"/>
              <a:t>مصطلح الطفيل عادةً إلى الكائنات الحية التي تعتمد خلال مراحل حياتها المختلفة على أكثر من عائل واحد</a:t>
            </a:r>
            <a:r>
              <a:rPr lang="en-US" altLang="en-US" sz="2800" dirty="0"/>
              <a:t>.</a:t>
            </a:r>
            <a:r>
              <a:rPr lang="ar-AE" altLang="en-US" sz="2800" dirty="0"/>
              <a:t> ومن أنواع الطفيليات أيضًا الطفيليات المجهرية أو الدقيقة، مثل الفيروسات والبكتيريا .</a:t>
            </a:r>
            <a:endParaRPr lang="fr-FR" altLang="en-US" sz="2800" dirty="0"/>
          </a:p>
        </p:txBody>
      </p:sp>
      <p:sp>
        <p:nvSpPr>
          <p:cNvPr id="35845"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B86F3065-0794-4B4C-80B1-B9D06662A69D}" type="slidenum">
              <a:rPr lang="ar-SA" altLang="en-US" sz="1400"/>
              <a:pPr>
                <a:spcBef>
                  <a:spcPct val="0"/>
                </a:spcBef>
                <a:buFontTx/>
                <a:buNone/>
              </a:pPr>
              <a:t>17</a:t>
            </a:fld>
            <a:endParaRPr lang="en-US" altLang="en-US" sz="1400"/>
          </a:p>
        </p:txBody>
      </p:sp>
      <p:sp>
        <p:nvSpPr>
          <p:cNvPr id="9" name="Titre 1"/>
          <p:cNvSpPr txBox="1">
            <a:spLocks/>
          </p:cNvSpPr>
          <p:nvPr/>
        </p:nvSpPr>
        <p:spPr bwMode="auto">
          <a:xfrm>
            <a:off x="4829908" y="762000"/>
            <a:ext cx="5304692" cy="1143000"/>
          </a:xfrm>
          <a:prstGeom prst="rect">
            <a:avLst/>
          </a:prstGeom>
          <a:solidFill>
            <a:srgbClr val="CC9900"/>
          </a:solidFill>
          <a:ln w="9525">
            <a:solidFill>
              <a:schemeClr val="accent1"/>
            </a:solidFill>
            <a:miter lim="800000"/>
            <a:headEnd/>
            <a:tailEnd/>
          </a:ln>
        </p:spPr>
        <p:txBody>
          <a:bodyPr anchor="ctr"/>
          <a:lstStyle/>
          <a:p>
            <a:pPr algn="r" rtl="1">
              <a:defRPr/>
            </a:pPr>
            <a:r>
              <a:rPr lang="ar-SA"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التطفل </a:t>
            </a:r>
            <a:r>
              <a:rPr lang="en-US"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Parasitism</a:t>
            </a:r>
            <a:r>
              <a:rPr lang="ar-SA"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endParaRPr lang="fr-FR" sz="4000" kern="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endParaRPr>
          </a:p>
        </p:txBody>
      </p:sp>
    </p:spTree>
    <p:extLst>
      <p:ext uri="{BB962C8B-B14F-4D97-AF65-F5344CB8AC3E}">
        <p14:creationId xmlns:p14="http://schemas.microsoft.com/office/powerpoint/2010/main" val="35343986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3"/>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a:t>MIC  345         </a:t>
            </a:r>
            <a:r>
              <a:rPr lang="fr-FR" altLang="en-US" sz="2000" u="sng"/>
              <a:t>                                                                                    Dr. Islem ABID</a:t>
            </a:r>
            <a:r>
              <a:rPr lang="fr-FR" altLang="en-US" sz="2000"/>
              <a:t>                  </a:t>
            </a:r>
          </a:p>
        </p:txBody>
      </p:sp>
      <p:sp>
        <p:nvSpPr>
          <p:cNvPr id="5" name="Espace réservé du contenu 4"/>
          <p:cNvSpPr>
            <a:spLocks noGrp="1"/>
          </p:cNvSpPr>
          <p:nvPr>
            <p:ph idx="1"/>
          </p:nvPr>
        </p:nvSpPr>
        <p:spPr>
          <a:xfrm>
            <a:off x="1343026" y="1989138"/>
            <a:ext cx="9001125" cy="3967162"/>
          </a:xfrm>
        </p:spPr>
        <p:txBody>
          <a:bodyPr>
            <a:normAutofit fontScale="85000" lnSpcReduction="20000"/>
          </a:bodyPr>
          <a:lstStyle/>
          <a:p>
            <a:pPr marL="0" indent="0" algn="r" rtl="1">
              <a:lnSpc>
                <a:spcPct val="100000"/>
              </a:lnSpc>
              <a:buNone/>
            </a:pPr>
            <a:r>
              <a:rPr lang="ar-SA" altLang="en-US" sz="2800" b="1" u="sng" dirty="0" smtClean="0">
                <a:effectLst>
                  <a:outerShdw blurRad="38100" dist="38100" dir="2700000" algn="tl">
                    <a:srgbClr val="000000">
                      <a:alpha val="43137"/>
                    </a:srgbClr>
                  </a:outerShdw>
                </a:effectLst>
              </a:rPr>
              <a:t>والتطفل نوعان : </a:t>
            </a:r>
            <a:endParaRPr lang="ar-SA" altLang="en-US" sz="2800" b="1" u="sng" dirty="0" smtClean="0">
              <a:effectLst>
                <a:outerShdw blurRad="38100" dist="38100" dir="2700000" algn="tl">
                  <a:srgbClr val="000000">
                    <a:alpha val="43137"/>
                  </a:srgbClr>
                </a:outerShdw>
              </a:effectLst>
            </a:endParaRPr>
          </a:p>
          <a:p>
            <a:pPr marL="0" indent="0" algn="r" rtl="1">
              <a:lnSpc>
                <a:spcPct val="100000"/>
              </a:lnSpc>
              <a:buNone/>
            </a:pPr>
            <a:endParaRPr lang="fr-FR" altLang="en-US" sz="2800" b="1" u="sng" dirty="0" smtClean="0">
              <a:effectLst>
                <a:outerShdw blurRad="38100" dist="38100" dir="2700000" algn="tl">
                  <a:srgbClr val="000000">
                    <a:alpha val="43137"/>
                  </a:srgbClr>
                </a:outerShdw>
              </a:effectLst>
            </a:endParaRPr>
          </a:p>
          <a:p>
            <a:pPr algn="just" rtl="1">
              <a:lnSpc>
                <a:spcPct val="100000"/>
              </a:lnSpc>
            </a:pPr>
            <a:r>
              <a:rPr lang="ar-SA" altLang="en-US" sz="2800" dirty="0" smtClean="0"/>
              <a:t>أ – تطفل اختياري، حيث يستطيع المتطفل أن يعيش في غياب العائل ويحصل على غذائة من مواد عضوية غير حية </a:t>
            </a:r>
            <a:r>
              <a:rPr lang="ar-SA" altLang="en-US" sz="2800" dirty="0" smtClean="0"/>
              <a:t>.</a:t>
            </a:r>
          </a:p>
          <a:p>
            <a:pPr algn="just" rtl="1">
              <a:lnSpc>
                <a:spcPct val="100000"/>
              </a:lnSpc>
            </a:pPr>
            <a:endParaRPr lang="fr-FR" altLang="en-US" sz="2800" dirty="0" smtClean="0"/>
          </a:p>
          <a:p>
            <a:pPr algn="just" rtl="1">
              <a:lnSpc>
                <a:spcPct val="100000"/>
              </a:lnSpc>
            </a:pPr>
            <a:r>
              <a:rPr lang="ar-SA" altLang="en-US" sz="2800" dirty="0" smtClean="0"/>
              <a:t>ب – تطفل إجباري </a:t>
            </a:r>
            <a:r>
              <a:rPr lang="en-GB" altLang="en-US" sz="2800" dirty="0" smtClean="0"/>
              <a:t>Obligate parasite</a:t>
            </a:r>
            <a:r>
              <a:rPr lang="ar-SA" altLang="en-US" sz="2800" dirty="0" smtClean="0"/>
              <a:t>، حيث لا يستطيع المتطفل الحياة في غياب العائل كالفيروسات. </a:t>
            </a:r>
            <a:endParaRPr lang="ar-SA" altLang="en-US" sz="2800" dirty="0" smtClean="0"/>
          </a:p>
          <a:p>
            <a:pPr marL="68580" indent="0" algn="just" rtl="1">
              <a:lnSpc>
                <a:spcPct val="100000"/>
              </a:lnSpc>
              <a:buNone/>
            </a:pPr>
            <a:endParaRPr lang="ar-SA" altLang="en-US" sz="2800" dirty="0" smtClean="0"/>
          </a:p>
          <a:p>
            <a:pPr algn="just" rtl="1">
              <a:lnSpc>
                <a:spcPct val="100000"/>
              </a:lnSpc>
            </a:pPr>
            <a:r>
              <a:rPr lang="ar-SA" altLang="en-US" sz="2800" dirty="0" smtClean="0"/>
              <a:t>ومن ناحية أخرى فإن فطريات التربة المرضية لها أهمية خاصة من ناحية أمراض النبات، وكثير من هذه الفطريات تعيش في التربة مترممة وعندما تجد الظروف الملائمة تغزو العائل وتسبب المرض.</a:t>
            </a:r>
            <a:endParaRPr lang="fr-FR" altLang="en-US" sz="2800" dirty="0" smtClean="0"/>
          </a:p>
          <a:p>
            <a:pPr algn="r">
              <a:lnSpc>
                <a:spcPct val="100000"/>
              </a:lnSpc>
              <a:buFontTx/>
              <a:buNone/>
            </a:pPr>
            <a:endParaRPr lang="fr-FR" altLang="en-US" sz="2800" dirty="0" smtClean="0"/>
          </a:p>
        </p:txBody>
      </p:sp>
      <p:sp>
        <p:nvSpPr>
          <p:cNvPr id="36869"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DD4036DB-2DE3-4C9A-8BFD-60A139F5439D}" type="slidenum">
              <a:rPr lang="ar-SA" altLang="en-US" sz="1400"/>
              <a:pPr>
                <a:spcBef>
                  <a:spcPct val="0"/>
                </a:spcBef>
                <a:buFontTx/>
                <a:buNone/>
              </a:pPr>
              <a:t>18</a:t>
            </a:fld>
            <a:endParaRPr lang="en-US" altLang="en-US" sz="1400"/>
          </a:p>
        </p:txBody>
      </p:sp>
      <p:sp>
        <p:nvSpPr>
          <p:cNvPr id="9" name="Titre 1"/>
          <p:cNvSpPr txBox="1">
            <a:spLocks/>
          </p:cNvSpPr>
          <p:nvPr/>
        </p:nvSpPr>
        <p:spPr bwMode="auto">
          <a:xfrm>
            <a:off x="4302368" y="620713"/>
            <a:ext cx="5832231" cy="1143000"/>
          </a:xfrm>
          <a:prstGeom prst="rect">
            <a:avLst/>
          </a:prstGeom>
          <a:solidFill>
            <a:srgbClr val="CC9900"/>
          </a:solidFill>
          <a:ln w="9525">
            <a:solidFill>
              <a:schemeClr val="accent1"/>
            </a:solidFill>
            <a:miter lim="800000"/>
            <a:headEnd/>
            <a:tailEnd/>
          </a:ln>
        </p:spPr>
        <p:txBody>
          <a:bodyPr anchor="ctr"/>
          <a:lstStyle/>
          <a:p>
            <a:pPr algn="r" rtl="1">
              <a:defRPr/>
            </a:pPr>
            <a:r>
              <a:rPr lang="ar-SA"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التطفل </a:t>
            </a:r>
            <a:r>
              <a:rPr lang="en-US"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Parasitism</a:t>
            </a:r>
            <a:r>
              <a:rPr lang="ar-SA"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endParaRPr lang="fr-FR" sz="3600" kern="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endParaRPr>
          </a:p>
        </p:txBody>
      </p:sp>
    </p:spTree>
    <p:extLst>
      <p:ext uri="{BB962C8B-B14F-4D97-AF65-F5344CB8AC3E}">
        <p14:creationId xmlns:p14="http://schemas.microsoft.com/office/powerpoint/2010/main" val="34566051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4"/>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a:t>MIC  345         </a:t>
            </a:r>
            <a:r>
              <a:rPr lang="fr-FR" altLang="en-US" sz="2000" u="sng"/>
              <a:t>                                                                                    Dr. Islem ABID</a:t>
            </a:r>
            <a:r>
              <a:rPr lang="fr-FR" altLang="en-US" sz="2000"/>
              <a:t>                  </a:t>
            </a:r>
          </a:p>
        </p:txBody>
      </p:sp>
      <p:sp>
        <p:nvSpPr>
          <p:cNvPr id="6" name="Titre 1"/>
          <p:cNvSpPr>
            <a:spLocks noGrp="1"/>
          </p:cNvSpPr>
          <p:nvPr>
            <p:ph type="title"/>
          </p:nvPr>
        </p:nvSpPr>
        <p:spPr>
          <a:xfrm>
            <a:off x="4126523" y="902067"/>
            <a:ext cx="6652358" cy="1143000"/>
          </a:xfrm>
          <a:solidFill>
            <a:schemeClr val="tx2"/>
          </a:solidFill>
          <a:ln>
            <a:solidFill>
              <a:schemeClr val="accent1"/>
            </a:solidFill>
            <a:miter lim="800000"/>
            <a:headEnd/>
            <a:tailEnd/>
          </a:ln>
        </p:spPr>
        <p:txBody>
          <a:bodyPr/>
          <a:lstStyle/>
          <a:p>
            <a:pPr algn="r" rtl="1"/>
            <a:r>
              <a:rPr lang="ar-AE" alt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المُتَصَوِّرة</a:t>
            </a:r>
            <a:r>
              <a:rPr lang="ar-SA" alt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fr-FR" alt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Plasmodium</a:t>
            </a:r>
            <a:r>
              <a:rPr lang="ar-SA" alt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a:t>
            </a:r>
            <a:endParaRPr lang="fr-FR" alt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822633" y="2467098"/>
            <a:ext cx="3210163" cy="35083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7894" name="Espace réservé du numéro de diapositive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11506219-CF9C-45BF-840D-1A6129E6A990}" type="slidenum">
              <a:rPr lang="ar-SA" altLang="en-US" sz="1400"/>
              <a:pPr>
                <a:spcBef>
                  <a:spcPct val="0"/>
                </a:spcBef>
                <a:buFontTx/>
                <a:buNone/>
              </a:pPr>
              <a:t>19</a:t>
            </a:fld>
            <a:endParaRPr lang="en-US" altLang="en-US" sz="1400"/>
          </a:p>
        </p:txBody>
      </p:sp>
      <p:sp>
        <p:nvSpPr>
          <p:cNvPr id="9" name="Rectangle 8"/>
          <p:cNvSpPr>
            <a:spLocks noChangeArrowheads="1"/>
          </p:cNvSpPr>
          <p:nvPr/>
        </p:nvSpPr>
        <p:spPr bwMode="auto">
          <a:xfrm>
            <a:off x="4407877" y="2467098"/>
            <a:ext cx="6862395"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457200" indent="-457200" algn="just" rtl="1">
              <a:spcBef>
                <a:spcPct val="0"/>
              </a:spcBef>
              <a:buClr>
                <a:schemeClr val="accent1">
                  <a:lumMod val="50000"/>
                </a:schemeClr>
              </a:buClr>
              <a:buFont typeface="Wingdings" panose="05000000000000000000" pitchFamily="2" charset="2"/>
              <a:buChar char="§"/>
            </a:pPr>
            <a:r>
              <a:rPr lang="ar-AE" altLang="en-US" sz="2800" dirty="0"/>
              <a:t>هي </a:t>
            </a:r>
            <a:r>
              <a:rPr lang="ar-AE" altLang="en-US" sz="2800" dirty="0">
                <a:hlinkClick r:id="rId3" tooltip="جنس"/>
              </a:rPr>
              <a:t>جنس</a:t>
            </a:r>
            <a:r>
              <a:rPr lang="ar-AE" altLang="en-US" sz="2800" dirty="0"/>
              <a:t> من </a:t>
            </a:r>
            <a:r>
              <a:rPr lang="ar-AE" altLang="en-US" sz="2800" dirty="0">
                <a:hlinkClick r:id="rId4" tooltip="أوليات"/>
              </a:rPr>
              <a:t>الأوليات</a:t>
            </a:r>
            <a:r>
              <a:rPr lang="ar-AE" altLang="en-US" sz="2800" dirty="0"/>
              <a:t> </a:t>
            </a:r>
            <a:r>
              <a:rPr lang="ar-AE" altLang="en-US" sz="2800" dirty="0">
                <a:hlinkClick r:id="rId5" tooltip="طفيلي"/>
              </a:rPr>
              <a:t>الطفيلية</a:t>
            </a:r>
            <a:r>
              <a:rPr lang="ar-AE" altLang="en-US" sz="2800" dirty="0"/>
              <a:t>. الإصابة بهذا الطفيلي تسبب </a:t>
            </a:r>
            <a:r>
              <a:rPr lang="ar-AE" altLang="en-US" sz="2800" dirty="0" smtClean="0">
                <a:hlinkClick r:id="rId6" tooltip="ملاريا"/>
              </a:rPr>
              <a:t>الملاريا</a:t>
            </a:r>
            <a:r>
              <a:rPr lang="ar-AE" altLang="en-US" sz="2800" dirty="0" smtClean="0"/>
              <a:t>.</a:t>
            </a:r>
            <a:endParaRPr lang="ar-SA" altLang="en-US" sz="2800" dirty="0" smtClean="0"/>
          </a:p>
          <a:p>
            <a:pPr marL="457200" indent="-457200" algn="just" rtl="1">
              <a:spcBef>
                <a:spcPct val="0"/>
              </a:spcBef>
              <a:buClr>
                <a:schemeClr val="accent1">
                  <a:lumMod val="50000"/>
                </a:schemeClr>
              </a:buClr>
              <a:buFont typeface="Wingdings" panose="05000000000000000000" pitchFamily="2" charset="2"/>
              <a:buChar char="§"/>
            </a:pPr>
            <a:endParaRPr lang="ar-SA" altLang="en-US" sz="2800" dirty="0" smtClean="0"/>
          </a:p>
          <a:p>
            <a:pPr marL="457200" indent="-457200" algn="just" rtl="1">
              <a:spcBef>
                <a:spcPct val="0"/>
              </a:spcBef>
              <a:buClr>
                <a:schemeClr val="accent1">
                  <a:lumMod val="50000"/>
                </a:schemeClr>
              </a:buClr>
              <a:buFont typeface="Wingdings" panose="05000000000000000000" pitchFamily="2" charset="2"/>
              <a:buChar char="§"/>
            </a:pPr>
            <a:r>
              <a:rPr lang="ar-AE" altLang="en-US" sz="2800" dirty="0" smtClean="0"/>
              <a:t>يتطفل </a:t>
            </a:r>
            <a:r>
              <a:rPr lang="ar-AE" altLang="en-US" sz="2800" dirty="0"/>
              <a:t>هذا الطفيلي على مضيفين ضمن دورة حياته: </a:t>
            </a:r>
            <a:r>
              <a:rPr lang="ar-AE" altLang="en-US" sz="2800" dirty="0">
                <a:hlinkClick r:id="rId7" tooltip="بعوضة"/>
              </a:rPr>
              <a:t>بعوضة</a:t>
            </a:r>
            <a:r>
              <a:rPr lang="ar-AE" altLang="en-US" sz="2800" dirty="0"/>
              <a:t> </a:t>
            </a:r>
            <a:r>
              <a:rPr lang="ar-AE" altLang="en-US" sz="2800" dirty="0">
                <a:hlinkClick r:id="rId8" tooltip="ناقل (وبائيات)"/>
              </a:rPr>
              <a:t>ناقلة</a:t>
            </a:r>
            <a:r>
              <a:rPr lang="ar-AE" altLang="en-US" sz="2800" dirty="0"/>
              <a:t> ومضيف من </a:t>
            </a:r>
            <a:r>
              <a:rPr lang="ar-AE" altLang="en-US" sz="2800" dirty="0">
                <a:hlinkClick r:id="rId9" tooltip="فقاريات"/>
              </a:rPr>
              <a:t>الفقاريات</a:t>
            </a:r>
            <a:r>
              <a:rPr lang="ar-AE" altLang="en-US" sz="2800" dirty="0"/>
              <a:t>. </a:t>
            </a:r>
            <a:endParaRPr lang="fr-FR" altLang="en-US" sz="2800" dirty="0"/>
          </a:p>
        </p:txBody>
      </p:sp>
    </p:spTree>
    <p:extLst>
      <p:ext uri="{BB962C8B-B14F-4D97-AF65-F5344CB8AC3E}">
        <p14:creationId xmlns:p14="http://schemas.microsoft.com/office/powerpoint/2010/main" val="34100158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1720850" y="1077913"/>
            <a:ext cx="8839200" cy="838200"/>
          </a:xfrm>
          <a:prstGeom prst="rect">
            <a:avLst/>
          </a:prstGeom>
          <a:noFill/>
          <a:ln w="9525">
            <a:solidFill>
              <a:srgbClr val="7030A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lnSpc>
                <a:spcPct val="80000"/>
              </a:lnSpc>
              <a:spcBef>
                <a:spcPct val="0"/>
              </a:spcBef>
              <a:buFontTx/>
              <a:buNone/>
            </a:pPr>
            <a:r>
              <a:rPr lang="ar-SA" altLang="en-US" dirty="0">
                <a:solidFill>
                  <a:srgbClr val="0000FF"/>
                </a:solidFill>
              </a:rPr>
              <a:t>الاحتياجات الغذائية والتغذية في الأحياء الدقيقة</a:t>
            </a:r>
            <a:endParaRPr lang="fr-FR" altLang="en-US" dirty="0">
              <a:solidFill>
                <a:srgbClr val="0000FF"/>
              </a:solidFill>
            </a:endParaRPr>
          </a:p>
        </p:txBody>
      </p:sp>
      <p:sp>
        <p:nvSpPr>
          <p:cNvPr id="6" name="Espace réservé du contenu 5"/>
          <p:cNvSpPr>
            <a:spLocks noGrp="1"/>
          </p:cNvSpPr>
          <p:nvPr>
            <p:ph idx="1"/>
          </p:nvPr>
        </p:nvSpPr>
        <p:spPr>
          <a:xfrm>
            <a:off x="1992313" y="2698750"/>
            <a:ext cx="8458200" cy="4114800"/>
          </a:xfrm>
        </p:spPr>
        <p:txBody>
          <a:bodyPr/>
          <a:lstStyle/>
          <a:p>
            <a:pPr algn="just" rtl="1">
              <a:buFontTx/>
              <a:buNone/>
            </a:pPr>
            <a:r>
              <a:rPr lang="ar-SA" altLang="en-US" sz="2800" dirty="0" smtClean="0"/>
              <a:t>       يلزم </a:t>
            </a:r>
            <a:r>
              <a:rPr lang="ar-SA" altLang="en-US" sz="2800" dirty="0" smtClean="0"/>
              <a:t>لبناء الخلية الحية عناصر مختلفة وطاقة تساعد على تحويل هذه العناصر إلى مادة عضوية خلوية وتأخذ الكائنات الحية هذه العناصر من الوسط الذي تعيس فيه وهذه العناصر هي </a:t>
            </a:r>
            <a:r>
              <a:rPr lang="ar-SA" altLang="en-US" sz="2800" dirty="0" smtClean="0">
                <a:solidFill>
                  <a:srgbClr val="00B050"/>
                </a:solidFill>
              </a:rPr>
              <a:t>الكربون</a:t>
            </a:r>
            <a:r>
              <a:rPr lang="ar-SA" altLang="en-US" sz="2800" dirty="0" smtClean="0"/>
              <a:t>، </a:t>
            </a:r>
            <a:r>
              <a:rPr lang="ar-SA" altLang="en-US" sz="2800" dirty="0" smtClean="0">
                <a:solidFill>
                  <a:srgbClr val="0000FF"/>
                </a:solidFill>
              </a:rPr>
              <a:t>الهيدروجين الأوكسجين </a:t>
            </a:r>
            <a:r>
              <a:rPr lang="ar-SA" altLang="en-US" sz="2800" dirty="0" smtClean="0"/>
              <a:t>ـ </a:t>
            </a:r>
            <a:r>
              <a:rPr lang="ar-SA" altLang="en-US" sz="2800" dirty="0" smtClean="0">
                <a:solidFill>
                  <a:srgbClr val="FF0000"/>
                </a:solidFill>
              </a:rPr>
              <a:t>النيتروجين</a:t>
            </a:r>
            <a:r>
              <a:rPr lang="ar-SA" altLang="en-US" sz="2800" dirty="0" smtClean="0"/>
              <a:t> ـ </a:t>
            </a:r>
            <a:r>
              <a:rPr lang="ar-SA" altLang="en-US" sz="2800" dirty="0" smtClean="0">
                <a:solidFill>
                  <a:srgbClr val="FFC000"/>
                </a:solidFill>
              </a:rPr>
              <a:t>الكبريت </a:t>
            </a:r>
            <a:r>
              <a:rPr lang="ar-SA" altLang="en-US" sz="2800" dirty="0" smtClean="0"/>
              <a:t>ـ </a:t>
            </a:r>
            <a:r>
              <a:rPr lang="ar-SA" altLang="en-US" sz="2800" dirty="0" smtClean="0">
                <a:solidFill>
                  <a:srgbClr val="FF0066"/>
                </a:solidFill>
              </a:rPr>
              <a:t>الفوسفور</a:t>
            </a:r>
            <a:r>
              <a:rPr lang="ar-SA" altLang="en-US" sz="2800" dirty="0" smtClean="0"/>
              <a:t> وهذه العناصر تسمى مغذيات أو عناصر مغذية </a:t>
            </a:r>
            <a:endParaRPr lang="fr-FR" altLang="en-US" sz="2800" dirty="0" smtClean="0"/>
          </a:p>
          <a:p>
            <a:pPr algn="r" rtl="1">
              <a:buFontTx/>
              <a:buNone/>
            </a:pPr>
            <a:endParaRPr lang="fr-FR" altLang="en-US" dirty="0" smtClean="0"/>
          </a:p>
        </p:txBody>
      </p:sp>
      <p:sp>
        <p:nvSpPr>
          <p:cNvPr id="17413" name="Espace réservé du numéro de diapositive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C2072979-E4F7-401D-9F4C-E8D23E8170A7}" type="slidenum">
              <a:rPr lang="ar-SA" altLang="en-US" sz="1400"/>
              <a:pPr>
                <a:spcBef>
                  <a:spcPct val="0"/>
                </a:spcBef>
                <a:buFontTx/>
                <a:buNone/>
              </a:pPr>
              <a:t>2</a:t>
            </a:fld>
            <a:endParaRPr lang="en-US" altLang="en-US" sz="1400" dirty="0"/>
          </a:p>
        </p:txBody>
      </p:sp>
      <p:sp>
        <p:nvSpPr>
          <p:cNvPr id="17412" name="Rectangle 7"/>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Tree>
    <p:extLst>
      <p:ext uri="{BB962C8B-B14F-4D97-AF65-F5344CB8AC3E}">
        <p14:creationId xmlns:p14="http://schemas.microsoft.com/office/powerpoint/2010/main" val="40013537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a:t>MIC  345         </a:t>
            </a:r>
            <a:r>
              <a:rPr lang="fr-FR" altLang="en-US" sz="2000" u="sng"/>
              <a:t>                                                                                    Dr. Islem ABID</a:t>
            </a:r>
            <a:r>
              <a:rPr lang="fr-FR" altLang="en-US" sz="2000"/>
              <a:t>                  </a:t>
            </a:r>
          </a:p>
        </p:txBody>
      </p:sp>
      <p:sp>
        <p:nvSpPr>
          <p:cNvPr id="6" name="Espace réservé du contenu 5"/>
          <p:cNvSpPr>
            <a:spLocks noGrp="1"/>
          </p:cNvSpPr>
          <p:nvPr>
            <p:ph idx="1"/>
          </p:nvPr>
        </p:nvSpPr>
        <p:spPr>
          <a:xfrm>
            <a:off x="3938954" y="1981200"/>
            <a:ext cx="6549659" cy="4256088"/>
          </a:xfrm>
        </p:spPr>
        <p:txBody>
          <a:bodyPr>
            <a:normAutofit fontScale="77500" lnSpcReduction="20000"/>
          </a:bodyPr>
          <a:lstStyle/>
          <a:p>
            <a:pPr algn="just" rtl="1">
              <a:lnSpc>
                <a:spcPct val="150000"/>
              </a:lnSpc>
            </a:pPr>
            <a:r>
              <a:rPr lang="ar-SA" altLang="en-US" sz="2800" dirty="0"/>
              <a:t>وهي علاقة تعايشية يتعايش فيها نوعان مختلفان من الكائنات الحية بطريقة ما تكفل الفائدة والمنفعة لأحدهما، بينما لا يستفيد منها الطرف الآخر ولا يحلق به </a:t>
            </a:r>
            <a:r>
              <a:rPr lang="ar-SA" altLang="en-US" sz="2800" dirty="0" smtClean="0"/>
              <a:t>الضرر.</a:t>
            </a:r>
          </a:p>
          <a:p>
            <a:pPr algn="just" rtl="1">
              <a:lnSpc>
                <a:spcPct val="150000"/>
              </a:lnSpc>
            </a:pPr>
            <a:r>
              <a:rPr lang="ar-SA" altLang="en-US" sz="2800" dirty="0" smtClean="0"/>
              <a:t>تكون </a:t>
            </a:r>
            <a:r>
              <a:rPr lang="ar-SA" altLang="en-US" sz="2800" dirty="0"/>
              <a:t>المعيشة مع أو على أو داخل نوع آخر دون ضرر أو فائدة للنوع </a:t>
            </a:r>
            <a:r>
              <a:rPr lang="ar-SA" altLang="en-US" sz="2800" dirty="0" smtClean="0"/>
              <a:t>الثاني.</a:t>
            </a:r>
          </a:p>
          <a:p>
            <a:pPr algn="just" rtl="1">
              <a:lnSpc>
                <a:spcPct val="150000"/>
              </a:lnSpc>
            </a:pPr>
            <a:r>
              <a:rPr lang="ar-SA" altLang="en-US" sz="2800" dirty="0" smtClean="0"/>
              <a:t>قد </a:t>
            </a:r>
            <a:r>
              <a:rPr lang="ar-SA" altLang="en-US" sz="2800" dirty="0"/>
              <a:t>يكون الارتباط بين الطرفين دائماً أو مؤقتاً، كالأولويات التي تعيش في أمعاء الإنسان، والسرطانات التي تعيش بانتظام في أنابيب بعض الديدان الحلقية</a:t>
            </a:r>
            <a:r>
              <a:rPr lang="ar-AE" altLang="en-US" sz="2800" dirty="0"/>
              <a:t> .</a:t>
            </a:r>
            <a:endParaRPr lang="fr-FR" altLang="en-US" sz="2800" dirty="0"/>
          </a:p>
        </p:txBody>
      </p:sp>
      <p:sp>
        <p:nvSpPr>
          <p:cNvPr id="38917" name="Espace réservé du numéro de diapositive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46F86B8D-1B20-4CCA-A70C-C844F8656821}" type="slidenum">
              <a:rPr lang="ar-SA" altLang="en-US" sz="1400"/>
              <a:pPr>
                <a:spcBef>
                  <a:spcPct val="0"/>
                </a:spcBef>
                <a:buFontTx/>
                <a:buNone/>
              </a:pPr>
              <a:t>20</a:t>
            </a:fld>
            <a:endParaRPr lang="en-US" altLang="en-US" sz="1400"/>
          </a:p>
        </p:txBody>
      </p:sp>
      <p:sp>
        <p:nvSpPr>
          <p:cNvPr id="7" name="Titre 1"/>
          <p:cNvSpPr txBox="1">
            <a:spLocks/>
          </p:cNvSpPr>
          <p:nvPr/>
        </p:nvSpPr>
        <p:spPr bwMode="auto">
          <a:xfrm>
            <a:off x="2362200" y="630238"/>
            <a:ext cx="7772400" cy="1143000"/>
          </a:xfrm>
          <a:prstGeom prst="rect">
            <a:avLst/>
          </a:prstGeom>
          <a:solidFill>
            <a:srgbClr val="CC9900"/>
          </a:solidFill>
          <a:ln w="9525">
            <a:solidFill>
              <a:schemeClr val="accent1"/>
            </a:solidFill>
            <a:miter lim="800000"/>
            <a:headEnd/>
            <a:tailEnd/>
          </a:ln>
        </p:spPr>
        <p:txBody>
          <a:bodyPr anchor="ctr"/>
          <a:lstStyle/>
          <a:p>
            <a:pPr algn="r" rtl="1">
              <a:defRPr/>
            </a:pPr>
            <a:r>
              <a:rPr lang="ar-SA" sz="3200" dirty="0">
                <a:ln w="18415" cmpd="sng">
                  <a:solidFill>
                    <a:srgbClr val="FFFFFF"/>
                  </a:solidFill>
                  <a:prstDash val="solid"/>
                </a:ln>
                <a:solidFill>
                  <a:srgbClr val="FFFFFF"/>
                </a:solidFill>
                <a:effectLst>
                  <a:outerShdw blurRad="63500" dir="3600000" algn="tl" rotWithShape="0">
                    <a:srgbClr val="000000">
                      <a:alpha val="70000"/>
                    </a:srgbClr>
                  </a:outerShdw>
                </a:effectLst>
              </a:rPr>
              <a:t>المعايشة</a:t>
            </a:r>
            <a:r>
              <a:rPr lang="fr-FR" sz="32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Commensalism</a:t>
            </a:r>
            <a:r>
              <a:rPr lang="fr-FR"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ar-SA"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ar-AE"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endParaRPr lang="fr-FR" sz="3200" kern="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8659" y="3193241"/>
            <a:ext cx="3010325" cy="225799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827660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5" name="Rectangle 3"/>
          <p:cNvSpPr>
            <a:spLocks noChangeArrowheads="1"/>
          </p:cNvSpPr>
          <p:nvPr/>
        </p:nvSpPr>
        <p:spPr bwMode="auto">
          <a:xfrm>
            <a:off x="1720850" y="862013"/>
            <a:ext cx="8839200" cy="838200"/>
          </a:xfrm>
          <a:prstGeom prst="rect">
            <a:avLst/>
          </a:prstGeom>
          <a:noFill/>
          <a:ln w="9525">
            <a:noFill/>
            <a:miter lim="800000"/>
            <a:headEnd/>
            <a:tailEnd/>
          </a:ln>
        </p:spPr>
        <p:txBody>
          <a:bodyPr anchor="ctr"/>
          <a:lstStyle/>
          <a:p>
            <a:pPr algn="r" rtl="1">
              <a:defRPr/>
            </a:pPr>
            <a:r>
              <a:rPr lang="ar-SA" sz="3600" dirty="0">
                <a:solidFill>
                  <a:srgbClr val="FFC000"/>
                </a:solidFill>
                <a:latin typeface="+mj-lt"/>
              </a:rPr>
              <a:t>1ـ احتياجات الكربون</a:t>
            </a:r>
            <a:r>
              <a:rPr lang="en-US" sz="3600" dirty="0">
                <a:solidFill>
                  <a:srgbClr val="FFC000"/>
                </a:solidFill>
                <a:latin typeface="+mj-lt"/>
              </a:rPr>
              <a:t>                        </a:t>
            </a:r>
            <a:endParaRPr lang="fr-FR" sz="3600" dirty="0">
              <a:solidFill>
                <a:srgbClr val="FFC000"/>
              </a:solidFill>
              <a:latin typeface="+mj-lt"/>
            </a:endParaRPr>
          </a:p>
        </p:txBody>
      </p:sp>
      <p:sp>
        <p:nvSpPr>
          <p:cNvPr id="18435" name="Rectangle 4"/>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6" name="Espace réservé du contenu 5"/>
          <p:cNvSpPr>
            <a:spLocks noGrp="1"/>
          </p:cNvSpPr>
          <p:nvPr>
            <p:ph idx="1"/>
          </p:nvPr>
        </p:nvSpPr>
        <p:spPr>
          <a:xfrm>
            <a:off x="1814513" y="1981200"/>
            <a:ext cx="8458200" cy="1879600"/>
          </a:xfrm>
        </p:spPr>
        <p:txBody>
          <a:bodyPr/>
          <a:lstStyle/>
          <a:p>
            <a:pPr algn="just" rtl="1">
              <a:buFontTx/>
              <a:buNone/>
            </a:pPr>
            <a:r>
              <a:rPr lang="ar-SA" altLang="en-US" sz="2800" dirty="0"/>
              <a:t>الأحياء الدقيقة </a:t>
            </a:r>
            <a:r>
              <a:rPr lang="ar-SA" altLang="en-US" sz="2800" i="1" u="sng" dirty="0"/>
              <a:t>ذات القدرة على التمثيل الضوئي </a:t>
            </a:r>
            <a:r>
              <a:rPr lang="ar-SA" altLang="en-US" sz="2800" dirty="0"/>
              <a:t>تحصل على الطاقة من الضوء بواسطة بعض الصبغات الخاصة الموجودة بها كما تحصل على الكربون من </a:t>
            </a:r>
            <a:r>
              <a:rPr lang="ar-SA" altLang="en-US" sz="2800" dirty="0">
                <a:solidFill>
                  <a:schemeClr val="accent3">
                    <a:lumMod val="75000"/>
                  </a:schemeClr>
                </a:solidFill>
              </a:rPr>
              <a:t>مصدر غير عضوي</a:t>
            </a:r>
            <a:endParaRPr lang="fr-FR" altLang="en-US" sz="2800" dirty="0">
              <a:solidFill>
                <a:schemeClr val="accent3">
                  <a:lumMod val="75000"/>
                </a:schemeClr>
              </a:solidFill>
            </a:endParaRPr>
          </a:p>
          <a:p>
            <a:pPr algn="r" rtl="1">
              <a:buFontTx/>
              <a:buNone/>
            </a:pPr>
            <a:endParaRPr lang="fr-FR" altLang="en-US" dirty="0"/>
          </a:p>
        </p:txBody>
      </p:sp>
      <p:sp>
        <p:nvSpPr>
          <p:cNvPr id="18438" name="Espace réservé du numéro de diapositive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79D36836-1B3F-408C-88BF-8B2CD48383D7}" type="slidenum">
              <a:rPr lang="ar-SA" altLang="en-US" sz="1400"/>
              <a:pPr>
                <a:spcBef>
                  <a:spcPct val="0"/>
                </a:spcBef>
                <a:buFontTx/>
                <a:buNone/>
              </a:pPr>
              <a:t>3</a:t>
            </a:fld>
            <a:endParaRPr lang="en-US" altLang="en-US" sz="1400" dirty="0"/>
          </a:p>
        </p:txBody>
      </p:sp>
      <p:sp>
        <p:nvSpPr>
          <p:cNvPr id="7" name="ZoneTexte 6"/>
          <p:cNvSpPr txBox="1">
            <a:spLocks noChangeArrowheads="1"/>
          </p:cNvSpPr>
          <p:nvPr/>
        </p:nvSpPr>
        <p:spPr bwMode="auto">
          <a:xfrm>
            <a:off x="1847850" y="3644900"/>
            <a:ext cx="8496300"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rtl="1">
              <a:spcBef>
                <a:spcPct val="0"/>
              </a:spcBef>
              <a:buFontTx/>
              <a:buNone/>
            </a:pPr>
            <a:r>
              <a:rPr lang="ar-SA" altLang="en-US" sz="2800" dirty="0"/>
              <a:t> </a:t>
            </a:r>
            <a:endParaRPr lang="fr-FR" altLang="en-US" sz="2800" dirty="0"/>
          </a:p>
          <a:p>
            <a:pPr algn="just" rtl="1">
              <a:spcBef>
                <a:spcPct val="0"/>
              </a:spcBef>
              <a:buFontTx/>
              <a:buNone/>
            </a:pPr>
            <a:r>
              <a:rPr lang="ar-SA" altLang="en-US" sz="2800" dirty="0"/>
              <a:t>أما </a:t>
            </a:r>
            <a:r>
              <a:rPr lang="ar-SA" altLang="en-US" sz="2800" i="1" u="sng" dirty="0"/>
              <a:t>باقي الأحياء الدقيقة </a:t>
            </a:r>
            <a:r>
              <a:rPr lang="ar-SA" altLang="en-US" sz="2800" dirty="0"/>
              <a:t>فتحصل على الكربون من </a:t>
            </a:r>
            <a:r>
              <a:rPr lang="ar-SA" altLang="en-US" sz="2800" dirty="0">
                <a:solidFill>
                  <a:schemeClr val="accent3">
                    <a:lumMod val="75000"/>
                  </a:schemeClr>
                </a:solidFill>
              </a:rPr>
              <a:t>المركبات العضوية </a:t>
            </a:r>
            <a:r>
              <a:rPr lang="ar-SA" altLang="en-US" sz="2800" dirty="0"/>
              <a:t>لذلك فان نسبة كبيرة من كربون المادة العضوية يدخل في تفاعلات إنتاج الطاقة منتهيا إلى الخروج ثانية من الخلية في صورة ثاني أكسيد الكربون</a:t>
            </a:r>
            <a:endParaRPr lang="fr-FR" altLang="en-US" sz="2800" dirty="0"/>
          </a:p>
        </p:txBody>
      </p:sp>
    </p:spTree>
    <p:extLst>
      <p:ext uri="{BB962C8B-B14F-4D97-AF65-F5344CB8AC3E}">
        <p14:creationId xmlns:p14="http://schemas.microsoft.com/office/powerpoint/2010/main" val="30857975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Text Box 5"/>
          <p:cNvSpPr txBox="1">
            <a:spLocks noChangeArrowheads="1"/>
          </p:cNvSpPr>
          <p:nvPr/>
        </p:nvSpPr>
        <p:spPr bwMode="auto">
          <a:xfrm>
            <a:off x="7659688" y="1793875"/>
            <a:ext cx="1028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fr-FR" altLang="en-US" sz="2400" dirty="0"/>
          </a:p>
        </p:txBody>
      </p:sp>
      <p:sp>
        <p:nvSpPr>
          <p:cNvPr id="20483" name="Rectangle 6"/>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8" name="Espace réservé du contenu 7"/>
          <p:cNvSpPr>
            <a:spLocks noGrp="1"/>
          </p:cNvSpPr>
          <p:nvPr>
            <p:ph idx="1"/>
          </p:nvPr>
        </p:nvSpPr>
        <p:spPr>
          <a:xfrm>
            <a:off x="1125415" y="1700213"/>
            <a:ext cx="9724171" cy="4114800"/>
          </a:xfrm>
        </p:spPr>
        <p:txBody>
          <a:bodyPr>
            <a:normAutofit/>
          </a:bodyPr>
          <a:lstStyle/>
          <a:p>
            <a:pPr algn="r" rtl="1">
              <a:buFontTx/>
              <a:buNone/>
            </a:pPr>
            <a:r>
              <a:rPr lang="ar-SA" altLang="en-US" sz="2800" dirty="0" smtClean="0">
                <a:solidFill>
                  <a:srgbClr val="00B0F0"/>
                </a:solidFill>
              </a:rPr>
              <a:t>ومن هنا تقسم الأحياء الدقيقة وفقا لمصادر الكربون والطاقة إلى 4 أقسام</a:t>
            </a:r>
            <a:r>
              <a:rPr lang="ar-SA" altLang="en-US" sz="2800" dirty="0" smtClean="0">
                <a:solidFill>
                  <a:srgbClr val="00B0F0"/>
                </a:solidFill>
              </a:rPr>
              <a:t>:</a:t>
            </a:r>
            <a:endParaRPr lang="en-US" altLang="en-US" sz="2800" dirty="0" smtClean="0">
              <a:solidFill>
                <a:srgbClr val="00B0F0"/>
              </a:solidFill>
            </a:endParaRPr>
          </a:p>
          <a:p>
            <a:pPr algn="just" rtl="1">
              <a:buFontTx/>
              <a:buNone/>
            </a:pPr>
            <a:r>
              <a:rPr lang="ar-SA" altLang="en-US" sz="2800" dirty="0" smtClean="0"/>
              <a:t>1ـ </a:t>
            </a:r>
            <a:r>
              <a:rPr lang="ar-SA" altLang="en-US" sz="2800" dirty="0" smtClean="0">
                <a:solidFill>
                  <a:schemeClr val="accent6">
                    <a:lumMod val="75000"/>
                  </a:schemeClr>
                </a:solidFill>
              </a:rPr>
              <a:t>الأحياء ذاتية التغذية ضوئيا </a:t>
            </a:r>
            <a:r>
              <a:rPr lang="ar-SA" altLang="en-US" sz="2800" dirty="0" smtClean="0"/>
              <a:t>وهي الكائنات التي تعتمد على كمصدر للكربون وعلى الضوء كمصدر طاقة</a:t>
            </a:r>
            <a:r>
              <a:rPr lang="en-US" altLang="en-US" sz="2800" dirty="0" smtClean="0"/>
              <a:t> CO</a:t>
            </a:r>
            <a:r>
              <a:rPr lang="en-US" altLang="en-US" sz="2800" baseline="-25000" dirty="0" smtClean="0"/>
              <a:t>2</a:t>
            </a:r>
            <a:r>
              <a:rPr lang="ar-SA" altLang="en-US" sz="2800" baseline="-25000" dirty="0" smtClean="0"/>
              <a:t>.</a:t>
            </a:r>
          </a:p>
          <a:p>
            <a:pPr algn="just" rtl="1">
              <a:buFontTx/>
              <a:buNone/>
            </a:pPr>
            <a:endParaRPr lang="fr-FR" altLang="en-US" sz="2800" baseline="-25000" dirty="0" smtClean="0"/>
          </a:p>
          <a:p>
            <a:pPr algn="just" rtl="1">
              <a:buFontTx/>
              <a:buNone/>
            </a:pPr>
            <a:r>
              <a:rPr lang="ar-SA" altLang="en-US" sz="2800" dirty="0" smtClean="0">
                <a:solidFill>
                  <a:schemeClr val="accent6">
                    <a:lumMod val="75000"/>
                  </a:schemeClr>
                </a:solidFill>
              </a:rPr>
              <a:t>2ـ الأحياء ذاتية التغذية الكيميائية </a:t>
            </a:r>
            <a:r>
              <a:rPr lang="ar-SA" altLang="en-US" sz="2800" dirty="0" smtClean="0"/>
              <a:t>هي الكائنات التي تعتمد على </a:t>
            </a:r>
            <a:r>
              <a:rPr lang="en-US" altLang="en-US" sz="2800" dirty="0" smtClean="0"/>
              <a:t>CO</a:t>
            </a:r>
            <a:r>
              <a:rPr lang="en-US" altLang="en-US" sz="2800" baseline="-25000" dirty="0" smtClean="0"/>
              <a:t>2</a:t>
            </a:r>
            <a:r>
              <a:rPr lang="en-US" altLang="en-US" sz="2800" dirty="0" smtClean="0"/>
              <a:t> </a:t>
            </a:r>
            <a:r>
              <a:rPr lang="ar-SA" altLang="en-US" sz="2800" dirty="0" smtClean="0"/>
              <a:t>كمصدر للكربون وعلى الطاقة الناتجة من التفاعلات الكيميائية مثل تفاعلات الأكسدة كمصدر للطاقة.</a:t>
            </a:r>
            <a:endParaRPr lang="fr-FR" altLang="en-US" sz="2800" dirty="0" smtClean="0"/>
          </a:p>
          <a:p>
            <a:pPr algn="just" rtl="1">
              <a:buFontTx/>
              <a:buNone/>
            </a:pPr>
            <a:endParaRPr lang="fr-FR" altLang="en-US" sz="2800" dirty="0" smtClean="0"/>
          </a:p>
          <a:p>
            <a:pPr algn="r" rtl="1">
              <a:buFontTx/>
              <a:buNone/>
            </a:pPr>
            <a:endParaRPr lang="fr-FR" altLang="en-US" sz="2800" dirty="0" smtClean="0"/>
          </a:p>
        </p:txBody>
      </p:sp>
      <p:sp>
        <p:nvSpPr>
          <p:cNvPr id="20486"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01AF1AC5-826B-4F6D-A405-36097354D7F7}" type="slidenum">
              <a:rPr lang="ar-SA" altLang="en-US" sz="1400"/>
              <a:pPr>
                <a:spcBef>
                  <a:spcPct val="0"/>
                </a:spcBef>
                <a:buFontTx/>
                <a:buNone/>
              </a:pPr>
              <a:t>4</a:t>
            </a:fld>
            <a:endParaRPr lang="en-US" altLang="en-US" sz="1400" dirty="0"/>
          </a:p>
        </p:txBody>
      </p:sp>
      <p:sp>
        <p:nvSpPr>
          <p:cNvPr id="9" name="Rectangle 3"/>
          <p:cNvSpPr>
            <a:spLocks noChangeArrowheads="1"/>
          </p:cNvSpPr>
          <p:nvPr/>
        </p:nvSpPr>
        <p:spPr bwMode="auto">
          <a:xfrm>
            <a:off x="1720850" y="862013"/>
            <a:ext cx="8839200" cy="838200"/>
          </a:xfrm>
          <a:prstGeom prst="rect">
            <a:avLst/>
          </a:prstGeom>
          <a:noFill/>
          <a:ln w="9525">
            <a:noFill/>
            <a:miter lim="800000"/>
            <a:headEnd/>
            <a:tailEnd/>
          </a:ln>
        </p:spPr>
        <p:txBody>
          <a:bodyPr anchor="ctr"/>
          <a:lstStyle/>
          <a:p>
            <a:pPr algn="r" rtl="1">
              <a:defRPr/>
            </a:pPr>
            <a:r>
              <a:rPr lang="ar-SA" sz="3600" dirty="0">
                <a:solidFill>
                  <a:srgbClr val="FFC000"/>
                </a:solidFill>
                <a:latin typeface="+mj-lt"/>
              </a:rPr>
              <a:t>1ـ احتياجات الكربون</a:t>
            </a:r>
            <a:r>
              <a:rPr lang="en-US" sz="3600" dirty="0">
                <a:solidFill>
                  <a:srgbClr val="FFC000"/>
                </a:solidFill>
                <a:latin typeface="+mj-lt"/>
              </a:rPr>
              <a:t>                        </a:t>
            </a:r>
            <a:endParaRPr lang="fr-FR" sz="3600" dirty="0">
              <a:solidFill>
                <a:srgbClr val="FFC000"/>
              </a:solidFill>
              <a:latin typeface="+mj-lt"/>
            </a:endParaRPr>
          </a:p>
        </p:txBody>
      </p:sp>
    </p:spTree>
    <p:extLst>
      <p:ext uri="{BB962C8B-B14F-4D97-AF65-F5344CB8AC3E}">
        <p14:creationId xmlns:p14="http://schemas.microsoft.com/office/powerpoint/2010/main" val="15885447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Text Box 5"/>
          <p:cNvSpPr txBox="1">
            <a:spLocks noChangeArrowheads="1"/>
          </p:cNvSpPr>
          <p:nvPr/>
        </p:nvSpPr>
        <p:spPr bwMode="auto">
          <a:xfrm>
            <a:off x="7659688" y="1793875"/>
            <a:ext cx="1028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fr-FR" altLang="en-US" sz="2400" dirty="0"/>
          </a:p>
        </p:txBody>
      </p:sp>
      <p:sp>
        <p:nvSpPr>
          <p:cNvPr id="21507" name="Rectangle 6"/>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8" name="Espace réservé du contenu 7"/>
          <p:cNvSpPr>
            <a:spLocks noGrp="1"/>
          </p:cNvSpPr>
          <p:nvPr>
            <p:ph idx="1"/>
          </p:nvPr>
        </p:nvSpPr>
        <p:spPr>
          <a:xfrm>
            <a:off x="1847851" y="1978025"/>
            <a:ext cx="8569325" cy="4114800"/>
          </a:xfrm>
        </p:spPr>
        <p:txBody>
          <a:bodyPr>
            <a:normAutofit/>
          </a:bodyPr>
          <a:lstStyle/>
          <a:p>
            <a:pPr algn="just">
              <a:buFontTx/>
              <a:buNone/>
            </a:pPr>
            <a:r>
              <a:rPr lang="ar-SA" altLang="en-US" dirty="0" smtClean="0">
                <a:solidFill>
                  <a:schemeClr val="accent6">
                    <a:lumMod val="75000"/>
                  </a:schemeClr>
                </a:solidFill>
              </a:rPr>
              <a:t>3ـ الأحياء غير ذاتية التغذية الممثلة للطاقة الضوية </a:t>
            </a:r>
            <a:r>
              <a:rPr lang="ar-SA" altLang="en-US" dirty="0" smtClean="0"/>
              <a:t>وهي التي تعتمد على المركبات العضوية كمصدر للكربون وعلى الضوء كمصدر للطاقة .</a:t>
            </a:r>
            <a:endParaRPr lang="fr-FR" altLang="en-US" dirty="0" smtClean="0"/>
          </a:p>
          <a:p>
            <a:pPr algn="just" rtl="1">
              <a:buFontTx/>
              <a:buNone/>
            </a:pPr>
            <a:r>
              <a:rPr lang="ar-SA" altLang="en-US" dirty="0" smtClean="0"/>
              <a:t> </a:t>
            </a:r>
            <a:endParaRPr lang="fr-FR" altLang="en-US" dirty="0" smtClean="0"/>
          </a:p>
          <a:p>
            <a:pPr algn="just" rtl="1">
              <a:buFontTx/>
              <a:buNone/>
            </a:pPr>
            <a:r>
              <a:rPr lang="en-US" altLang="en-US" dirty="0" smtClean="0">
                <a:solidFill>
                  <a:schemeClr val="accent6">
                    <a:lumMod val="75000"/>
                  </a:schemeClr>
                </a:solidFill>
              </a:rPr>
              <a:t>4</a:t>
            </a:r>
            <a:r>
              <a:rPr lang="ar-SA" altLang="en-US" dirty="0" smtClean="0">
                <a:solidFill>
                  <a:schemeClr val="accent6">
                    <a:lumMod val="75000"/>
                  </a:schemeClr>
                </a:solidFill>
              </a:rPr>
              <a:t>ـ الأحياء غير ذاتية التغذية الممثلة للطاقة الكيميائية </a:t>
            </a:r>
            <a:r>
              <a:rPr lang="ar-SA" altLang="en-US" dirty="0" smtClean="0"/>
              <a:t>وهي التي تعتمد على المركبات العضوية كمصدر للكربون وتعتمد على الطاقة الناتجة من التفاعلات الكيميائية كمصدر للطاقة وتشمل هذه المجموعة كثير من </a:t>
            </a:r>
            <a:r>
              <a:rPr lang="ar-SA" altLang="en-US" dirty="0" smtClean="0"/>
              <a:t>البكتريا </a:t>
            </a:r>
            <a:r>
              <a:rPr lang="ar-SA" altLang="en-US" dirty="0" smtClean="0"/>
              <a:t>وكل الفطريات والبروتوزوا.</a:t>
            </a:r>
            <a:endParaRPr lang="fr-FR" altLang="en-US" dirty="0" smtClean="0"/>
          </a:p>
          <a:p>
            <a:pPr algn="just">
              <a:buFontTx/>
              <a:buNone/>
            </a:pPr>
            <a:endParaRPr lang="fr-FR" altLang="en-US" b="1" dirty="0" smtClean="0"/>
          </a:p>
          <a:p>
            <a:pPr algn="r">
              <a:buFontTx/>
              <a:buNone/>
            </a:pPr>
            <a:endParaRPr lang="fr-FR" altLang="en-US" sz="2800" b="1" dirty="0" smtClean="0"/>
          </a:p>
        </p:txBody>
      </p:sp>
      <p:sp>
        <p:nvSpPr>
          <p:cNvPr id="21510"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824A5F3E-2ADC-43BA-9853-869048B54867}" type="slidenum">
              <a:rPr lang="ar-SA" altLang="en-US" sz="1400"/>
              <a:pPr>
                <a:spcBef>
                  <a:spcPct val="0"/>
                </a:spcBef>
                <a:buFontTx/>
                <a:buNone/>
              </a:pPr>
              <a:t>5</a:t>
            </a:fld>
            <a:endParaRPr lang="en-US" altLang="en-US" sz="1400" dirty="0"/>
          </a:p>
        </p:txBody>
      </p:sp>
      <p:sp>
        <p:nvSpPr>
          <p:cNvPr id="9" name="Rectangle 3"/>
          <p:cNvSpPr>
            <a:spLocks noChangeArrowheads="1"/>
          </p:cNvSpPr>
          <p:nvPr/>
        </p:nvSpPr>
        <p:spPr bwMode="auto">
          <a:xfrm>
            <a:off x="1720850" y="862013"/>
            <a:ext cx="8839200" cy="838200"/>
          </a:xfrm>
          <a:prstGeom prst="rect">
            <a:avLst/>
          </a:prstGeom>
          <a:noFill/>
          <a:ln w="9525">
            <a:noFill/>
            <a:miter lim="800000"/>
            <a:headEnd/>
            <a:tailEnd/>
          </a:ln>
        </p:spPr>
        <p:txBody>
          <a:bodyPr anchor="ctr"/>
          <a:lstStyle/>
          <a:p>
            <a:pPr algn="r" rtl="1">
              <a:defRPr/>
            </a:pPr>
            <a:r>
              <a:rPr lang="ar-SA" sz="3600" dirty="0">
                <a:solidFill>
                  <a:srgbClr val="FFC000"/>
                </a:solidFill>
                <a:latin typeface="+mj-lt"/>
              </a:rPr>
              <a:t>1ـ احتياجات الكربون</a:t>
            </a:r>
            <a:r>
              <a:rPr lang="en-US" sz="3600" dirty="0">
                <a:solidFill>
                  <a:srgbClr val="FFC000"/>
                </a:solidFill>
                <a:latin typeface="+mj-lt"/>
              </a:rPr>
              <a:t>                        </a:t>
            </a:r>
            <a:endParaRPr lang="fr-FR" sz="3600" dirty="0">
              <a:solidFill>
                <a:srgbClr val="FFC000"/>
              </a:solidFill>
              <a:latin typeface="+mj-lt"/>
            </a:endParaRPr>
          </a:p>
        </p:txBody>
      </p:sp>
    </p:spTree>
    <p:extLst>
      <p:ext uri="{BB962C8B-B14F-4D97-AF65-F5344CB8AC3E}">
        <p14:creationId xmlns:p14="http://schemas.microsoft.com/office/powerpoint/2010/main" val="20483578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Text Box 5"/>
          <p:cNvSpPr txBox="1">
            <a:spLocks noChangeArrowheads="1"/>
          </p:cNvSpPr>
          <p:nvPr/>
        </p:nvSpPr>
        <p:spPr bwMode="auto">
          <a:xfrm>
            <a:off x="7659688" y="1793875"/>
            <a:ext cx="1028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fr-FR" altLang="en-US" sz="2400" dirty="0"/>
          </a:p>
        </p:txBody>
      </p:sp>
      <p:sp>
        <p:nvSpPr>
          <p:cNvPr id="22531" name="Rectangle 6"/>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8" name="Espace réservé du contenu 7"/>
          <p:cNvSpPr>
            <a:spLocks noGrp="1"/>
          </p:cNvSpPr>
          <p:nvPr>
            <p:ph idx="1"/>
          </p:nvPr>
        </p:nvSpPr>
        <p:spPr>
          <a:xfrm>
            <a:off x="1524001" y="2122488"/>
            <a:ext cx="8893175" cy="4114800"/>
          </a:xfrm>
        </p:spPr>
        <p:txBody>
          <a:bodyPr>
            <a:normAutofit/>
          </a:bodyPr>
          <a:lstStyle/>
          <a:p>
            <a:pPr algn="just" rtl="1"/>
            <a:r>
              <a:rPr lang="ar-SA" altLang="en-US" dirty="0" smtClean="0"/>
              <a:t>يوجد النيتروجين في المواد العضوية الخلوية في صورة مجموعة الأمين المختزلة </a:t>
            </a:r>
            <a:r>
              <a:rPr lang="en-US" altLang="en-US" dirty="0" smtClean="0"/>
              <a:t>NH</a:t>
            </a:r>
            <a:r>
              <a:rPr lang="en-US" altLang="en-US" baseline="-25000" dirty="0" smtClean="0"/>
              <a:t>2</a:t>
            </a:r>
            <a:r>
              <a:rPr lang="ar-SA" altLang="en-US" dirty="0" smtClean="0"/>
              <a:t>.</a:t>
            </a:r>
            <a:endParaRPr lang="en-GB" altLang="en-US" dirty="0" smtClean="0"/>
          </a:p>
          <a:p>
            <a:pPr algn="just" rtl="1"/>
            <a:r>
              <a:rPr lang="ar-SA" altLang="en-US" dirty="0" smtClean="0"/>
              <a:t>تحصل معظم الأحياء الدقيقة الممثلة للضوء على هذه العنصر في الصورة المؤكسدة في صورة نيترات </a:t>
            </a:r>
            <a:r>
              <a:rPr lang="en-US" altLang="en-US" dirty="0" smtClean="0"/>
              <a:t>NO</a:t>
            </a:r>
            <a:r>
              <a:rPr lang="en-US" altLang="en-US" baseline="-25000" dirty="0" smtClean="0"/>
              <a:t>3</a:t>
            </a:r>
            <a:r>
              <a:rPr lang="ar-SA" altLang="en-US" dirty="0" smtClean="0"/>
              <a:t> ويلزم اختزال هذا المركب قبل تحويله إلى مواد عضوية.</a:t>
            </a:r>
          </a:p>
          <a:p>
            <a:pPr algn="just" rtl="1"/>
            <a:r>
              <a:rPr lang="ar-SA" altLang="en-US" dirty="0" smtClean="0"/>
              <a:t>وفي حالة الأحياء الدقيقة التي </a:t>
            </a:r>
            <a:r>
              <a:rPr lang="ar-SA" altLang="en-US" u="sng" dirty="0" smtClean="0"/>
              <a:t>لا تستطيع القيام بمهنة الاختزال </a:t>
            </a:r>
            <a:r>
              <a:rPr lang="ar-SA" altLang="en-US" dirty="0" smtClean="0"/>
              <a:t>يجب استعمال أملاح تحتوي على النيتروجين في صورة مختزلة ويستخدم لذلك أملاح الأمونيوم </a:t>
            </a:r>
            <a:r>
              <a:rPr lang="en-GB" altLang="en-US" dirty="0" smtClean="0"/>
              <a:t>NH</a:t>
            </a:r>
            <a:r>
              <a:rPr lang="en-GB" altLang="en-US" baseline="-25000" dirty="0" smtClean="0"/>
              <a:t>4</a:t>
            </a:r>
            <a:r>
              <a:rPr lang="en-GB" altLang="en-US" baseline="30000" dirty="0" smtClean="0"/>
              <a:t>+</a:t>
            </a:r>
            <a:r>
              <a:rPr lang="ar-SA" altLang="en-US" dirty="0" smtClean="0"/>
              <a:t>.</a:t>
            </a:r>
            <a:endParaRPr lang="fr-FR" altLang="en-US" dirty="0" smtClean="0"/>
          </a:p>
          <a:p>
            <a:pPr algn="just">
              <a:buFontTx/>
              <a:buNone/>
            </a:pPr>
            <a:endParaRPr lang="fr-FR" altLang="en-US" b="1" dirty="0" smtClean="0"/>
          </a:p>
          <a:p>
            <a:pPr algn="r">
              <a:buFontTx/>
              <a:buNone/>
            </a:pPr>
            <a:endParaRPr lang="fr-FR" altLang="en-US" sz="2800" b="1" dirty="0" smtClean="0"/>
          </a:p>
        </p:txBody>
      </p:sp>
      <p:sp>
        <p:nvSpPr>
          <p:cNvPr id="22534"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5482B920-66FD-4D8A-B2D4-764F75949D21}" type="slidenum">
              <a:rPr lang="ar-SA" altLang="en-US" sz="1400"/>
              <a:pPr>
                <a:spcBef>
                  <a:spcPct val="0"/>
                </a:spcBef>
                <a:buFontTx/>
                <a:buNone/>
              </a:pPr>
              <a:t>6</a:t>
            </a:fld>
            <a:endParaRPr lang="en-US" altLang="en-US" sz="1400" dirty="0"/>
          </a:p>
        </p:txBody>
      </p:sp>
      <p:sp>
        <p:nvSpPr>
          <p:cNvPr id="9" name="Rectangle 3"/>
          <p:cNvSpPr>
            <a:spLocks noChangeArrowheads="1"/>
          </p:cNvSpPr>
          <p:nvPr/>
        </p:nvSpPr>
        <p:spPr bwMode="auto">
          <a:xfrm>
            <a:off x="1720850" y="1077913"/>
            <a:ext cx="8839200" cy="838200"/>
          </a:xfrm>
          <a:prstGeom prst="rect">
            <a:avLst/>
          </a:prstGeom>
          <a:noFill/>
          <a:ln w="9525">
            <a:noFill/>
            <a:miter lim="800000"/>
            <a:headEnd/>
            <a:tailEnd/>
          </a:ln>
        </p:spPr>
        <p:txBody>
          <a:bodyPr anchor="ctr"/>
          <a:lstStyle/>
          <a:p>
            <a:pPr algn="r" rtl="1">
              <a:defRPr/>
            </a:pPr>
            <a:r>
              <a:rPr lang="en-US" sz="4000" dirty="0">
                <a:solidFill>
                  <a:srgbClr val="FFC000"/>
                </a:solidFill>
                <a:latin typeface="+mj-lt"/>
              </a:rPr>
              <a:t>2</a:t>
            </a:r>
            <a:r>
              <a:rPr lang="ar-SA" sz="4000" dirty="0">
                <a:solidFill>
                  <a:srgbClr val="FFC000"/>
                </a:solidFill>
                <a:latin typeface="+mj-lt"/>
              </a:rPr>
              <a:t>ـ </a:t>
            </a:r>
            <a:r>
              <a:rPr lang="ar-SA" sz="4000" dirty="0">
                <a:solidFill>
                  <a:srgbClr val="FFC000"/>
                </a:solidFill>
              </a:rPr>
              <a:t>احتياجات </a:t>
            </a:r>
            <a:r>
              <a:rPr lang="ar-SA" sz="4000" dirty="0" smtClean="0">
                <a:solidFill>
                  <a:srgbClr val="FFC000"/>
                </a:solidFill>
              </a:rPr>
              <a:t>النيتروجين</a:t>
            </a:r>
            <a:endParaRPr lang="fr-FR" sz="4000" dirty="0">
              <a:solidFill>
                <a:srgbClr val="FFC000"/>
              </a:solidFill>
            </a:endParaRPr>
          </a:p>
        </p:txBody>
      </p:sp>
    </p:spTree>
    <p:extLst>
      <p:ext uri="{BB962C8B-B14F-4D97-AF65-F5344CB8AC3E}">
        <p14:creationId xmlns:p14="http://schemas.microsoft.com/office/powerpoint/2010/main" val="34627080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Text Box 5"/>
          <p:cNvSpPr txBox="1">
            <a:spLocks noChangeArrowheads="1"/>
          </p:cNvSpPr>
          <p:nvPr/>
        </p:nvSpPr>
        <p:spPr bwMode="auto">
          <a:xfrm>
            <a:off x="7659688" y="1793875"/>
            <a:ext cx="1028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fr-FR" altLang="en-US" sz="2400" dirty="0"/>
          </a:p>
        </p:txBody>
      </p:sp>
      <p:sp>
        <p:nvSpPr>
          <p:cNvPr id="23555" name="Rectangle 6"/>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8" name="Espace réservé du contenu 7"/>
          <p:cNvSpPr>
            <a:spLocks noGrp="1"/>
          </p:cNvSpPr>
          <p:nvPr>
            <p:ph idx="1"/>
          </p:nvPr>
        </p:nvSpPr>
        <p:spPr>
          <a:xfrm>
            <a:off x="1524001" y="1773238"/>
            <a:ext cx="8893175" cy="4114800"/>
          </a:xfrm>
        </p:spPr>
        <p:txBody>
          <a:bodyPr>
            <a:normAutofit/>
          </a:bodyPr>
          <a:lstStyle/>
          <a:p>
            <a:pPr algn="r" rtl="1"/>
            <a:r>
              <a:rPr lang="ar-SA" altLang="en-US" dirty="0" smtClean="0"/>
              <a:t>وهي مواد عضوية معقدة التركيب لا تستطيع الأحياء الدقيقة تخليقها، وهناك بعض الأحياء الدقيقة لاتحتاج لها.</a:t>
            </a:r>
            <a:endParaRPr lang="fr-FR" altLang="en-US" dirty="0" smtClean="0"/>
          </a:p>
          <a:p>
            <a:pPr algn="r" rtl="1"/>
            <a:r>
              <a:rPr lang="ar-SA" altLang="en-US" dirty="0" smtClean="0"/>
              <a:t>وهذه المواد تشمل:</a:t>
            </a:r>
            <a:endParaRPr lang="fr-FR" altLang="en-US" dirty="0" smtClean="0"/>
          </a:p>
          <a:p>
            <a:pPr algn="r" rtl="1">
              <a:buFontTx/>
              <a:buNone/>
            </a:pPr>
            <a:r>
              <a:rPr lang="ar-SA" altLang="en-US" dirty="0" smtClean="0"/>
              <a:t>ـ الأحماض الامينية</a:t>
            </a:r>
            <a:endParaRPr lang="en-US" altLang="en-US" dirty="0" smtClean="0"/>
          </a:p>
          <a:p>
            <a:pPr algn="r" rtl="1">
              <a:buFontTx/>
              <a:buNone/>
            </a:pPr>
            <a:r>
              <a:rPr lang="ar-SA" altLang="en-US" dirty="0" smtClean="0"/>
              <a:t>	ـ البيورينات </a:t>
            </a:r>
            <a:endParaRPr lang="fr-FR" altLang="en-US" dirty="0" smtClean="0"/>
          </a:p>
          <a:p>
            <a:pPr algn="r" rtl="1">
              <a:buFontTx/>
              <a:buNone/>
            </a:pPr>
            <a:r>
              <a:rPr lang="ar-SA" altLang="en-US" dirty="0" smtClean="0"/>
              <a:t>	ـ الفيتامينات</a:t>
            </a:r>
            <a:endParaRPr lang="fr-FR" altLang="en-US" dirty="0" smtClean="0"/>
          </a:p>
          <a:p>
            <a:pPr algn="r">
              <a:buFontTx/>
              <a:buNone/>
            </a:pPr>
            <a:endParaRPr lang="fr-FR" altLang="en-US" sz="2800" b="1" dirty="0" smtClean="0"/>
          </a:p>
        </p:txBody>
      </p:sp>
      <p:sp>
        <p:nvSpPr>
          <p:cNvPr id="23558"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9862DDBC-BDBA-4E17-9B67-0377DB67A59F}" type="slidenum">
              <a:rPr lang="ar-SA" altLang="en-US" sz="1400"/>
              <a:pPr>
                <a:spcBef>
                  <a:spcPct val="0"/>
                </a:spcBef>
                <a:buFontTx/>
                <a:buNone/>
              </a:pPr>
              <a:t>7</a:t>
            </a:fld>
            <a:endParaRPr lang="en-US" altLang="en-US" sz="1400" dirty="0"/>
          </a:p>
        </p:txBody>
      </p:sp>
      <p:sp>
        <p:nvSpPr>
          <p:cNvPr id="9" name="Rectangle 3"/>
          <p:cNvSpPr>
            <a:spLocks noChangeArrowheads="1"/>
          </p:cNvSpPr>
          <p:nvPr/>
        </p:nvSpPr>
        <p:spPr bwMode="auto">
          <a:xfrm>
            <a:off x="1741854" y="955675"/>
            <a:ext cx="8839200" cy="838200"/>
          </a:xfrm>
          <a:prstGeom prst="rect">
            <a:avLst/>
          </a:prstGeom>
          <a:noFill/>
          <a:ln w="9525">
            <a:noFill/>
            <a:miter lim="800000"/>
            <a:headEnd/>
            <a:tailEnd/>
          </a:ln>
        </p:spPr>
        <p:txBody>
          <a:bodyPr anchor="ctr"/>
          <a:lstStyle/>
          <a:p>
            <a:pPr algn="r" rtl="1">
              <a:defRPr/>
            </a:pPr>
            <a:r>
              <a:rPr lang="ar-SA" sz="3600" dirty="0">
                <a:solidFill>
                  <a:srgbClr val="FFC000"/>
                </a:solidFill>
              </a:rPr>
              <a:t>3ـ </a:t>
            </a:r>
            <a:r>
              <a:rPr lang="ar-SA" sz="3600" dirty="0" smtClean="0">
                <a:solidFill>
                  <a:srgbClr val="FFC000"/>
                </a:solidFill>
              </a:rPr>
              <a:t>احتياجات </a:t>
            </a:r>
            <a:r>
              <a:rPr lang="ar-SA" sz="3600" dirty="0">
                <a:solidFill>
                  <a:srgbClr val="FFC000"/>
                </a:solidFill>
              </a:rPr>
              <a:t>عوامل </a:t>
            </a:r>
            <a:r>
              <a:rPr lang="ar-SA" sz="3600" dirty="0" smtClean="0">
                <a:solidFill>
                  <a:srgbClr val="FFC000"/>
                </a:solidFill>
              </a:rPr>
              <a:t>النمو</a:t>
            </a:r>
            <a:r>
              <a:rPr lang="en-GB" sz="3600" dirty="0" smtClean="0">
                <a:solidFill>
                  <a:srgbClr val="FFC000"/>
                </a:solidFill>
              </a:rPr>
              <a:t> </a:t>
            </a:r>
            <a:r>
              <a:rPr lang="ar-SA" sz="3600" dirty="0" smtClean="0">
                <a:solidFill>
                  <a:srgbClr val="FFC000"/>
                </a:solidFill>
              </a:rPr>
              <a:t> </a:t>
            </a:r>
            <a:r>
              <a:rPr lang="en-GB" sz="3600" dirty="0" smtClean="0">
                <a:solidFill>
                  <a:srgbClr val="FFC000"/>
                </a:solidFill>
              </a:rPr>
              <a:t>Growth Factors</a:t>
            </a:r>
            <a:endParaRPr lang="fr-FR" sz="3600" dirty="0">
              <a:solidFill>
                <a:srgbClr val="FFC000"/>
              </a:solidFill>
            </a:endParaRPr>
          </a:p>
          <a:p>
            <a:pPr algn="ctr" rtl="1">
              <a:defRPr/>
            </a:pPr>
            <a:endParaRPr lang="fr-FR" sz="3600" dirty="0">
              <a:solidFill>
                <a:srgbClr val="FFC000"/>
              </a:solidFill>
              <a:latin typeface="+mj-lt"/>
            </a:endParaRPr>
          </a:p>
        </p:txBody>
      </p:sp>
    </p:spTree>
    <p:extLst>
      <p:ext uri="{BB962C8B-B14F-4D97-AF65-F5344CB8AC3E}">
        <p14:creationId xmlns:p14="http://schemas.microsoft.com/office/powerpoint/2010/main" val="21281363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Text Box 5"/>
          <p:cNvSpPr txBox="1">
            <a:spLocks noChangeArrowheads="1"/>
          </p:cNvSpPr>
          <p:nvPr/>
        </p:nvSpPr>
        <p:spPr bwMode="auto">
          <a:xfrm>
            <a:off x="7659688" y="1793875"/>
            <a:ext cx="1028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fr-FR" altLang="en-US" sz="2400" dirty="0"/>
          </a:p>
        </p:txBody>
      </p:sp>
      <p:sp>
        <p:nvSpPr>
          <p:cNvPr id="24579" name="Rectangle 6"/>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8" name="Espace réservé du contenu 7"/>
          <p:cNvSpPr>
            <a:spLocks noGrp="1"/>
          </p:cNvSpPr>
          <p:nvPr>
            <p:ph idx="1"/>
          </p:nvPr>
        </p:nvSpPr>
        <p:spPr>
          <a:xfrm>
            <a:off x="515155" y="1773238"/>
            <a:ext cx="11114468" cy="4114800"/>
          </a:xfrm>
        </p:spPr>
        <p:txBody>
          <a:bodyPr>
            <a:noAutofit/>
          </a:bodyPr>
          <a:lstStyle/>
          <a:p>
            <a:pPr algn="r" rtl="1"/>
            <a:r>
              <a:rPr lang="ar-SA" altLang="en-US" b="1" dirty="0"/>
              <a:t>لا تستطيع الأحياء الدقيقة النمو في حالة الغياب الكلي للايونات المعدنية حتى ولو توفر لها مصدر للطاقة والكربون والنيتروجين وهذه المواد تشمل : </a:t>
            </a:r>
            <a:endParaRPr lang="fr-FR" altLang="en-US" b="1" dirty="0"/>
          </a:p>
          <a:p>
            <a:pPr algn="r" rtl="1"/>
            <a:r>
              <a:rPr lang="ar-SA" altLang="en-US" sz="2800" dirty="0" smtClean="0"/>
              <a:t>الكبريت </a:t>
            </a:r>
            <a:r>
              <a:rPr lang="en-GB" altLang="en-US" sz="2800" dirty="0" smtClean="0"/>
              <a:t>S</a:t>
            </a:r>
            <a:endParaRPr lang="fr-FR" altLang="en-US" sz="2800" dirty="0"/>
          </a:p>
          <a:p>
            <a:pPr algn="r" rtl="1"/>
            <a:r>
              <a:rPr lang="ar-SA" altLang="en-US" sz="2800" dirty="0" smtClean="0"/>
              <a:t>الماغنيسيوم</a:t>
            </a:r>
            <a:r>
              <a:rPr lang="en-GB" altLang="en-US" sz="2800" dirty="0" smtClean="0"/>
              <a:t> </a:t>
            </a:r>
            <a:r>
              <a:rPr lang="ar-SA" altLang="en-US" sz="2800" dirty="0" smtClean="0"/>
              <a:t> </a:t>
            </a:r>
            <a:r>
              <a:rPr lang="en-GB" altLang="en-US" sz="2800" dirty="0" smtClean="0"/>
              <a:t>Mg</a:t>
            </a:r>
            <a:endParaRPr lang="fr-FR" altLang="en-US" sz="2800" dirty="0"/>
          </a:p>
          <a:p>
            <a:pPr algn="r" rtl="1"/>
            <a:r>
              <a:rPr lang="ar-SA" altLang="en-US" sz="2800" dirty="0" smtClean="0"/>
              <a:t>الفوسفور </a:t>
            </a:r>
            <a:r>
              <a:rPr lang="en-GB" altLang="en-US" sz="2800" dirty="0" smtClean="0"/>
              <a:t>P</a:t>
            </a:r>
            <a:endParaRPr lang="ar-SA" altLang="en-US" sz="2800" dirty="0" smtClean="0"/>
          </a:p>
          <a:p>
            <a:pPr algn="r" rtl="1"/>
            <a:r>
              <a:rPr lang="ar-SA" altLang="en-US" sz="2800" dirty="0" smtClean="0"/>
              <a:t>الحديد </a:t>
            </a:r>
            <a:r>
              <a:rPr lang="en-GB" altLang="en-US" sz="2800" dirty="0" smtClean="0"/>
              <a:t>Fe</a:t>
            </a:r>
            <a:endParaRPr lang="ar-SA" altLang="en-US" sz="2800" dirty="0" smtClean="0"/>
          </a:p>
          <a:p>
            <a:pPr algn="r" rtl="1"/>
            <a:r>
              <a:rPr lang="ar-SA" altLang="en-US" sz="2800" dirty="0" smtClean="0"/>
              <a:t>المنجنيز </a:t>
            </a:r>
            <a:r>
              <a:rPr lang="en-GB" altLang="en-US" sz="2800" dirty="0" err="1" smtClean="0"/>
              <a:t>Mn</a:t>
            </a:r>
            <a:endParaRPr lang="fr-FR" altLang="en-US" sz="2800" dirty="0"/>
          </a:p>
          <a:p>
            <a:pPr algn="r" rtl="1">
              <a:buFontTx/>
              <a:buNone/>
            </a:pPr>
            <a:r>
              <a:rPr lang="ar-SA" altLang="en-US" sz="2800" dirty="0"/>
              <a:t>	</a:t>
            </a:r>
            <a:endParaRPr lang="fr-FR" altLang="en-US" sz="2800" b="1" dirty="0"/>
          </a:p>
        </p:txBody>
      </p:sp>
      <p:sp>
        <p:nvSpPr>
          <p:cNvPr id="24582"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D8D86E74-C8B9-48E1-8DB4-FD408160EAB7}" type="slidenum">
              <a:rPr lang="ar-SA" altLang="en-US" sz="1400"/>
              <a:pPr>
                <a:spcBef>
                  <a:spcPct val="0"/>
                </a:spcBef>
                <a:buFontTx/>
                <a:buNone/>
              </a:pPr>
              <a:t>8</a:t>
            </a:fld>
            <a:endParaRPr lang="en-US" altLang="en-US" sz="1400"/>
          </a:p>
        </p:txBody>
      </p:sp>
      <p:sp>
        <p:nvSpPr>
          <p:cNvPr id="9" name="Rectangle 3"/>
          <p:cNvSpPr>
            <a:spLocks noChangeArrowheads="1"/>
          </p:cNvSpPr>
          <p:nvPr/>
        </p:nvSpPr>
        <p:spPr bwMode="auto">
          <a:xfrm>
            <a:off x="1720850" y="1077913"/>
            <a:ext cx="8839200" cy="838200"/>
          </a:xfrm>
          <a:prstGeom prst="rect">
            <a:avLst/>
          </a:prstGeom>
          <a:noFill/>
          <a:ln w="9525">
            <a:noFill/>
            <a:miter lim="800000"/>
            <a:headEnd/>
            <a:tailEnd/>
          </a:ln>
        </p:spPr>
        <p:txBody>
          <a:bodyPr anchor="ctr"/>
          <a:lstStyle/>
          <a:p>
            <a:pPr algn="r" rtl="1">
              <a:defRPr/>
            </a:pPr>
            <a:r>
              <a:rPr lang="ar-SA" sz="3600" dirty="0">
                <a:solidFill>
                  <a:srgbClr val="FFC000"/>
                </a:solidFill>
              </a:rPr>
              <a:t>4ـ الاحتياجات المعدنية</a:t>
            </a:r>
            <a:endParaRPr lang="fr-FR" sz="3600" dirty="0">
              <a:solidFill>
                <a:srgbClr val="FFC000"/>
              </a:solidFill>
            </a:endParaRPr>
          </a:p>
          <a:p>
            <a:pPr algn="ctr" rtl="1">
              <a:defRPr/>
            </a:pPr>
            <a:endParaRPr lang="fr-FR" sz="3600" dirty="0">
              <a:solidFill>
                <a:srgbClr val="FFC000"/>
              </a:solidFill>
              <a:latin typeface="+mj-lt"/>
            </a:endParaRPr>
          </a:p>
        </p:txBody>
      </p:sp>
      <p:sp>
        <p:nvSpPr>
          <p:cNvPr id="2" name="Rectangle 1"/>
          <p:cNvSpPr/>
          <p:nvPr/>
        </p:nvSpPr>
        <p:spPr>
          <a:xfrm>
            <a:off x="515155" y="2907308"/>
            <a:ext cx="6096000" cy="2677656"/>
          </a:xfrm>
          <a:prstGeom prst="rect">
            <a:avLst/>
          </a:prstGeom>
        </p:spPr>
        <p:txBody>
          <a:bodyPr>
            <a:spAutoFit/>
          </a:bodyPr>
          <a:lstStyle/>
          <a:p>
            <a:pPr marL="457200" indent="-457200" algn="r" rtl="1">
              <a:buClr>
                <a:schemeClr val="accent1">
                  <a:lumMod val="50000"/>
                </a:schemeClr>
              </a:buClr>
              <a:buSzPct val="70000"/>
              <a:buFont typeface="Wingdings" panose="05000000000000000000" pitchFamily="2" charset="2"/>
              <a:buChar char="§"/>
            </a:pPr>
            <a:r>
              <a:rPr lang="ar-SA" altLang="en-US" sz="2800" dirty="0" smtClean="0"/>
              <a:t>الزنك </a:t>
            </a:r>
            <a:r>
              <a:rPr lang="en-GB" altLang="en-US" sz="2800" dirty="0" smtClean="0"/>
              <a:t>Zn</a:t>
            </a:r>
            <a:endParaRPr lang="ar-SA" altLang="en-US" sz="2800" dirty="0"/>
          </a:p>
          <a:p>
            <a:pPr marL="457200" indent="-457200" algn="r" rtl="1">
              <a:buClr>
                <a:schemeClr val="accent1">
                  <a:lumMod val="50000"/>
                </a:schemeClr>
              </a:buClr>
              <a:buSzPct val="70000"/>
              <a:buFont typeface="Wingdings" panose="05000000000000000000" pitchFamily="2" charset="2"/>
              <a:buChar char="§"/>
            </a:pPr>
            <a:r>
              <a:rPr lang="ar-SA" altLang="en-US" sz="2800" dirty="0" smtClean="0"/>
              <a:t>النحاس </a:t>
            </a:r>
            <a:r>
              <a:rPr lang="en-GB" altLang="en-US" sz="2800" dirty="0" smtClean="0"/>
              <a:t>Cu</a:t>
            </a:r>
            <a:endParaRPr lang="fr-FR" altLang="en-US" sz="2800" dirty="0" smtClean="0"/>
          </a:p>
          <a:p>
            <a:pPr marL="457200" indent="-457200" algn="r" rtl="1">
              <a:buClr>
                <a:schemeClr val="accent1">
                  <a:lumMod val="50000"/>
                </a:schemeClr>
              </a:buClr>
              <a:buSzPct val="70000"/>
              <a:buFont typeface="Wingdings" panose="05000000000000000000" pitchFamily="2" charset="2"/>
              <a:buChar char="§"/>
            </a:pPr>
            <a:r>
              <a:rPr lang="ar-SA" altLang="en-US" sz="2800" dirty="0" smtClean="0"/>
              <a:t>الموليبدينوم </a:t>
            </a:r>
            <a:r>
              <a:rPr lang="en-GB" altLang="en-US" sz="2800" dirty="0" smtClean="0"/>
              <a:t>Mo</a:t>
            </a:r>
            <a:endParaRPr lang="ar-SA" altLang="en-US" sz="2800" dirty="0"/>
          </a:p>
          <a:p>
            <a:pPr marL="457200" indent="-457200" algn="r" rtl="1">
              <a:buClr>
                <a:schemeClr val="accent1">
                  <a:lumMod val="50000"/>
                </a:schemeClr>
              </a:buClr>
              <a:buSzPct val="70000"/>
              <a:buFont typeface="Wingdings" panose="05000000000000000000" pitchFamily="2" charset="2"/>
              <a:buChar char="§"/>
            </a:pPr>
            <a:r>
              <a:rPr lang="ar-SA" altLang="en-US" sz="2800" dirty="0" smtClean="0"/>
              <a:t>الكالسيوم </a:t>
            </a:r>
            <a:r>
              <a:rPr lang="en-GB" altLang="en-US" sz="2800" dirty="0" smtClean="0"/>
              <a:t>Ca</a:t>
            </a:r>
            <a:endParaRPr lang="fr-FR" altLang="en-US" sz="2800" dirty="0" smtClean="0"/>
          </a:p>
          <a:p>
            <a:pPr marL="457200" indent="-457200" algn="r" rtl="1">
              <a:buClr>
                <a:schemeClr val="accent1">
                  <a:lumMod val="50000"/>
                </a:schemeClr>
              </a:buClr>
              <a:buSzPct val="70000"/>
              <a:buFont typeface="Wingdings" panose="05000000000000000000" pitchFamily="2" charset="2"/>
              <a:buChar char="§"/>
            </a:pPr>
            <a:r>
              <a:rPr lang="ar-SA" altLang="en-US" sz="2800" dirty="0" smtClean="0"/>
              <a:t>عناصر اخرى البوتاسيوم </a:t>
            </a:r>
            <a:r>
              <a:rPr lang="en-GB" altLang="en-US" sz="2800" dirty="0" smtClean="0"/>
              <a:t>K</a:t>
            </a:r>
            <a:r>
              <a:rPr lang="ar-SA" altLang="en-US" sz="2800" dirty="0" smtClean="0"/>
              <a:t>، النيكل </a:t>
            </a:r>
            <a:r>
              <a:rPr lang="en-GB" altLang="en-US" sz="2800" dirty="0" smtClean="0"/>
              <a:t>Ni</a:t>
            </a:r>
            <a:r>
              <a:rPr lang="ar-SA" altLang="en-US" sz="2800" dirty="0" smtClean="0"/>
              <a:t>، البروم </a:t>
            </a:r>
            <a:r>
              <a:rPr lang="en-GB" altLang="en-US" sz="2800" dirty="0" smtClean="0"/>
              <a:t>Br</a:t>
            </a:r>
            <a:r>
              <a:rPr lang="ar-SA" altLang="en-US" sz="2800" dirty="0" smtClean="0"/>
              <a:t> والكوبالت </a:t>
            </a:r>
            <a:r>
              <a:rPr lang="en-GB" altLang="en-US" sz="2800" dirty="0" smtClean="0"/>
              <a:t>Co</a:t>
            </a:r>
            <a:endParaRPr lang="fr-FR" altLang="en-US" sz="2800" dirty="0"/>
          </a:p>
        </p:txBody>
      </p:sp>
    </p:spTree>
    <p:extLst>
      <p:ext uri="{BB962C8B-B14F-4D97-AF65-F5344CB8AC3E}">
        <p14:creationId xmlns:p14="http://schemas.microsoft.com/office/powerpoint/2010/main" val="12341011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4"/>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         </a:t>
            </a:r>
            <a:r>
              <a:rPr lang="fr-FR" altLang="en-US" sz="2000" u="sng" dirty="0" smtClean="0"/>
              <a:t>                                                                                    Dr. </a:t>
            </a:r>
            <a:r>
              <a:rPr lang="fr-FR" altLang="en-US" sz="2000" u="sng" dirty="0" err="1" smtClean="0"/>
              <a:t>Islem</a:t>
            </a:r>
            <a:r>
              <a:rPr lang="fr-FR" altLang="en-US" sz="2000" u="sng" dirty="0" smtClean="0"/>
              <a:t> ABID</a:t>
            </a:r>
            <a:r>
              <a:rPr lang="fr-FR" altLang="en-US" sz="2000" dirty="0" smtClean="0"/>
              <a:t>                  </a:t>
            </a:r>
            <a:endParaRPr lang="fr-FR" altLang="en-US" sz="2000" dirty="0"/>
          </a:p>
        </p:txBody>
      </p:sp>
      <p:sp>
        <p:nvSpPr>
          <p:cNvPr id="25603" name="Rectangle 9"/>
          <p:cNvSpPr>
            <a:spLocks noChangeArrowheads="1"/>
          </p:cNvSpPr>
          <p:nvPr/>
        </p:nvSpPr>
        <p:spPr bwMode="auto">
          <a:xfrm>
            <a:off x="911225" y="1916113"/>
            <a:ext cx="10424990" cy="3847207"/>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rtl="1">
              <a:spcBef>
                <a:spcPct val="0"/>
              </a:spcBef>
              <a:buFontTx/>
              <a:buNone/>
            </a:pPr>
            <a:endParaRPr lang="fr-FR" altLang="en-US" dirty="0"/>
          </a:p>
          <a:p>
            <a:pPr algn="r" rtl="1">
              <a:spcBef>
                <a:spcPct val="0"/>
              </a:spcBef>
              <a:buFontTx/>
              <a:buNone/>
            </a:pPr>
            <a:r>
              <a:rPr lang="ar-SA" altLang="en-US" sz="2800" dirty="0" smtClean="0"/>
              <a:t>يمكن تقسيم </a:t>
            </a:r>
            <a:r>
              <a:rPr lang="ar-SA" altLang="en-US" sz="2800" dirty="0"/>
              <a:t>الكائنات الحية داخل النظام البيئي التفاعلي إلى الآتي : </a:t>
            </a:r>
            <a:endParaRPr lang="ar-SA" altLang="en-US" sz="2800" dirty="0" smtClean="0"/>
          </a:p>
          <a:p>
            <a:pPr algn="r" rtl="1">
              <a:spcBef>
                <a:spcPct val="0"/>
              </a:spcBef>
              <a:buFontTx/>
              <a:buNone/>
            </a:pPr>
            <a:endParaRPr lang="fr-FR" altLang="en-US" sz="2800" dirty="0"/>
          </a:p>
          <a:p>
            <a:pPr algn="r" rtl="1">
              <a:spcBef>
                <a:spcPct val="0"/>
              </a:spcBef>
              <a:buFontTx/>
              <a:buNone/>
            </a:pPr>
            <a:r>
              <a:rPr lang="ar-SA" altLang="en-US" sz="2800" dirty="0">
                <a:solidFill>
                  <a:srgbClr val="0000FF"/>
                </a:solidFill>
              </a:rPr>
              <a:t>أ – كائنات حية منتجة </a:t>
            </a:r>
            <a:r>
              <a:rPr lang="en-US" altLang="en-US" sz="2800" dirty="0">
                <a:solidFill>
                  <a:srgbClr val="0000FF"/>
                </a:solidFill>
              </a:rPr>
              <a:t>Producers</a:t>
            </a:r>
            <a:endParaRPr lang="fr-FR" altLang="en-US" sz="2800" dirty="0">
              <a:solidFill>
                <a:srgbClr val="0000FF"/>
              </a:solidFill>
            </a:endParaRPr>
          </a:p>
          <a:p>
            <a:pPr algn="just" rtl="1">
              <a:spcBef>
                <a:spcPct val="0"/>
              </a:spcBef>
              <a:buFontTx/>
              <a:buNone/>
            </a:pPr>
            <a:r>
              <a:rPr lang="ar-SA" altLang="en-US" sz="2400" dirty="0"/>
              <a:t>وهي الكائنات الحية التي تستطيع تكوين غذائها من مواد غير عضوية بسيطة كالكائنات الحية ذاتية التغذية التي تتمثل في النباتات الخضراء والطحالب وبعض الكائنات الحية الأخرى (بعض أنواع البكتيريا) التي تحتوي على مادة الكلورفيل والتي لها القدرة على القيام بعملية التمثيل الضوئي وتحويل الطاقة الضوئية إلى طاقة كيميائية </a:t>
            </a:r>
            <a:r>
              <a:rPr lang="ar-SA" altLang="en-US" dirty="0"/>
              <a:t>.</a:t>
            </a:r>
            <a:endParaRPr lang="fr-FR" altLang="en-US" dirty="0"/>
          </a:p>
        </p:txBody>
      </p:sp>
      <p:grpSp>
        <p:nvGrpSpPr>
          <p:cNvPr id="25604" name="Groupe 12"/>
          <p:cNvGrpSpPr>
            <a:grpSpLocks/>
          </p:cNvGrpSpPr>
          <p:nvPr/>
        </p:nvGrpSpPr>
        <p:grpSpPr bwMode="auto">
          <a:xfrm>
            <a:off x="3287714" y="1125538"/>
            <a:ext cx="6253841" cy="769441"/>
            <a:chOff x="1763688" y="1124744"/>
            <a:chExt cx="6254295" cy="770534"/>
          </a:xfrm>
        </p:grpSpPr>
        <p:sp>
          <p:nvSpPr>
            <p:cNvPr id="25606" name="Rectangle 7"/>
            <p:cNvSpPr>
              <a:spLocks noChangeArrowheads="1"/>
            </p:cNvSpPr>
            <p:nvPr/>
          </p:nvSpPr>
          <p:spPr bwMode="auto">
            <a:xfrm>
              <a:off x="1763688" y="1124744"/>
              <a:ext cx="4320480" cy="77053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a:spcBef>
                  <a:spcPct val="0"/>
                </a:spcBef>
                <a:buFontTx/>
                <a:buNone/>
              </a:pPr>
              <a:r>
                <a:rPr lang="ar-SA" altLang="en-US" sz="3600" dirty="0">
                  <a:ln w="18415" cmpd="sng">
                    <a:solidFill>
                      <a:srgbClr val="FFFFFF"/>
                    </a:solidFill>
                    <a:prstDash val="solid"/>
                  </a:ln>
                  <a:solidFill>
                    <a:srgbClr val="FFFFFF"/>
                  </a:solidFill>
                  <a:effectLst>
                    <a:outerShdw blurRad="63500" dir="3600000" algn="tl" rotWithShape="0">
                      <a:srgbClr val="000000">
                        <a:alpha val="70000"/>
                      </a:srgbClr>
                    </a:outerShdw>
                  </a:effectLst>
                </a:rPr>
                <a:t>بين الأحياء </a:t>
              </a:r>
              <a:r>
                <a:rPr lang="ar-SA" altLang="en-US" sz="4400" dirty="0">
                  <a:ln w="18415" cmpd="sng">
                    <a:solidFill>
                      <a:srgbClr val="FFFFFF"/>
                    </a:solidFill>
                    <a:prstDash val="solid"/>
                  </a:ln>
                  <a:solidFill>
                    <a:srgbClr val="FFFFFF"/>
                  </a:solidFill>
                  <a:effectLst>
                    <a:outerShdw blurRad="63500" dir="3600000" algn="tl" rotWithShape="0">
                      <a:srgbClr val="000000">
                        <a:alpha val="70000"/>
                      </a:srgbClr>
                    </a:outerShdw>
                  </a:effectLst>
                </a:rPr>
                <a:t>الدقيقة</a:t>
              </a:r>
              <a:endParaRPr lang="ar-AE" altLang="en-US" sz="4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5607" name="Rectangle 11"/>
            <p:cNvSpPr>
              <a:spLocks noChangeArrowheads="1"/>
            </p:cNvSpPr>
            <p:nvPr/>
          </p:nvSpPr>
          <p:spPr bwMode="auto">
            <a:xfrm>
              <a:off x="6012160" y="1124744"/>
              <a:ext cx="2005823" cy="77053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ar-SA" altLang="en-US" sz="4400" dirty="0">
                  <a:ln w="18415" cmpd="sng">
                    <a:solidFill>
                      <a:srgbClr val="FFFFFF"/>
                    </a:solidFill>
                    <a:prstDash val="solid"/>
                  </a:ln>
                  <a:solidFill>
                    <a:srgbClr val="FFFFFF"/>
                  </a:solidFill>
                  <a:effectLst>
                    <a:outerShdw blurRad="63500" dir="3600000" algn="tl" rotWithShape="0">
                      <a:srgbClr val="000000">
                        <a:alpha val="70000"/>
                      </a:srgbClr>
                    </a:outerShdw>
                  </a:effectLst>
                </a:rPr>
                <a:t>العلاقات</a:t>
              </a:r>
              <a:endParaRPr lang="fr-FR" altLang="en-US" sz="4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pSp>
      <p:sp>
        <p:nvSpPr>
          <p:cNvPr id="25605" name="Espace réservé du numéro de diapositive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3C19A519-9406-43B0-A28D-1ECC0EEF92C4}" type="slidenum">
              <a:rPr lang="ar-SA" altLang="en-US" sz="1400"/>
              <a:pPr>
                <a:spcBef>
                  <a:spcPct val="0"/>
                </a:spcBef>
                <a:buFontTx/>
                <a:buNone/>
              </a:pPr>
              <a:t>9</a:t>
            </a:fld>
            <a:endParaRPr lang="en-US" altLang="en-US" sz="1400"/>
          </a:p>
        </p:txBody>
      </p:sp>
    </p:spTree>
    <p:extLst>
      <p:ext uri="{BB962C8B-B14F-4D97-AF65-F5344CB8AC3E}">
        <p14:creationId xmlns:p14="http://schemas.microsoft.com/office/powerpoint/2010/main" val="50599331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وستن">
  <a:themeElements>
    <a:clrScheme name="أوستن">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أوستن">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أوستن">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Austin</Template>
  <TotalTime>156</TotalTime>
  <Words>1025</Words>
  <Application>Microsoft Office PowerPoint</Application>
  <PresentationFormat>مخصص</PresentationFormat>
  <Paragraphs>130</Paragraphs>
  <Slides>20</Slides>
  <Notes>2</Notes>
  <HiddenSlides>0</HiddenSlides>
  <MMClips>0</MMClips>
  <ScaleCrop>false</ScaleCrop>
  <HeadingPairs>
    <vt:vector size="4" baseType="variant">
      <vt:variant>
        <vt:lpstr>نسق</vt:lpstr>
      </vt:variant>
      <vt:variant>
        <vt:i4>1</vt:i4>
      </vt:variant>
      <vt:variant>
        <vt:lpstr>عناوين الشرائح</vt:lpstr>
      </vt:variant>
      <vt:variant>
        <vt:i4>20</vt:i4>
      </vt:variant>
    </vt:vector>
  </HeadingPairs>
  <TitlesOfParts>
    <vt:vector size="21" baseType="lpstr">
      <vt:lpstr>أوستن</vt:lpstr>
      <vt:lpstr>345حدق  المحاضرة الثانية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1 – الأشنات Lichens</vt:lpstr>
      <vt:lpstr>عرض تقديمي في PowerPoint</vt:lpstr>
      <vt:lpstr>عرض تقديمي في PowerPoint</vt:lpstr>
      <vt:lpstr>عرض تقديمي في PowerPoint</vt:lpstr>
      <vt:lpstr>المُتَصَوِّرة Plasmodium:</vt:lpstr>
      <vt:lpstr>عرض تقديمي في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 e l o</dc:creator>
  <cp:lastModifiedBy>MM</cp:lastModifiedBy>
  <cp:revision>53</cp:revision>
  <dcterms:created xsi:type="dcterms:W3CDTF">2015-02-10T19:14:46Z</dcterms:created>
  <dcterms:modified xsi:type="dcterms:W3CDTF">2017-10-03T20:34:53Z</dcterms:modified>
</cp:coreProperties>
</file>