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8"/>
  </p:notesMasterIdLst>
  <p:sldIdLst>
    <p:sldId id="258" r:id="rId2"/>
    <p:sldId id="259" r:id="rId3"/>
    <p:sldId id="260"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82" y="-12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EAD4A28-B0BA-469E-B2E5-39C8F6A96D18}" type="datetimeFigureOut">
              <a:rPr lang="en-GB" smtClean="0"/>
              <a:t>24/10/2017</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627F330-A784-4A0F-98FE-AB5F5061E51A}" type="slidenum">
              <a:rPr lang="en-GB" smtClean="0"/>
              <a:t>‹#›</a:t>
            </a:fld>
            <a:endParaRPr lang="en-GB"/>
          </a:p>
        </p:txBody>
      </p:sp>
    </p:spTree>
    <p:extLst>
      <p:ext uri="{BB962C8B-B14F-4D97-AF65-F5344CB8AC3E}">
        <p14:creationId xmlns:p14="http://schemas.microsoft.com/office/powerpoint/2010/main" val="14163706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Espace réservé de l'image des diapositives 1"/>
          <p:cNvSpPr>
            <a:spLocks noGrp="1" noRot="1" noChangeAspect="1" noTextEdit="1"/>
          </p:cNvSpPr>
          <p:nvPr>
            <p:ph type="sldImg"/>
          </p:nvPr>
        </p:nvSpPr>
        <p:spPr>
          <a:ln/>
        </p:spPr>
      </p:sp>
      <p:sp>
        <p:nvSpPr>
          <p:cNvPr id="11267"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en-US" smtClean="0"/>
          </a:p>
        </p:txBody>
      </p:sp>
      <p:sp>
        <p:nvSpPr>
          <p:cNvPr id="11268"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74E43BEA-6D5F-4169-A472-B9C07BDEFF32}" type="slidenum">
              <a:rPr lang="ar-SA" altLang="en-US" smtClean="0"/>
              <a:pPr>
                <a:spcBef>
                  <a:spcPct val="0"/>
                </a:spcBef>
              </a:pPr>
              <a:t>6</a:t>
            </a:fld>
            <a:endParaRPr lang="es-ES_tradnl" altLang="en-US" smtClean="0"/>
          </a:p>
        </p:txBody>
      </p:sp>
    </p:spTree>
    <p:extLst>
      <p:ext uri="{BB962C8B-B14F-4D97-AF65-F5344CB8AC3E}">
        <p14:creationId xmlns:p14="http://schemas.microsoft.com/office/powerpoint/2010/main" val="9977339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Espace réservé de l'image des diapositives 1"/>
          <p:cNvSpPr>
            <a:spLocks noGrp="1" noRot="1" noChangeAspect="1" noTextEdit="1"/>
          </p:cNvSpPr>
          <p:nvPr>
            <p:ph type="sldImg"/>
          </p:nvPr>
        </p:nvSpPr>
        <p:spPr>
          <a:ln/>
        </p:spPr>
      </p:sp>
      <p:sp>
        <p:nvSpPr>
          <p:cNvPr id="29699"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en-US" smtClean="0"/>
          </a:p>
        </p:txBody>
      </p:sp>
      <p:sp>
        <p:nvSpPr>
          <p:cNvPr id="29700"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AA4E2BA4-81C9-4F01-A2B7-72F851160D1B}" type="slidenum">
              <a:rPr lang="ar-SA" altLang="en-US" smtClean="0"/>
              <a:pPr>
                <a:spcBef>
                  <a:spcPct val="0"/>
                </a:spcBef>
              </a:pPr>
              <a:t>15</a:t>
            </a:fld>
            <a:endParaRPr lang="es-ES_tradnl" altLang="en-US" smtClean="0"/>
          </a:p>
        </p:txBody>
      </p:sp>
    </p:spTree>
    <p:extLst>
      <p:ext uri="{BB962C8B-B14F-4D97-AF65-F5344CB8AC3E}">
        <p14:creationId xmlns:p14="http://schemas.microsoft.com/office/powerpoint/2010/main" val="12365847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Espace réservé de l'image des diapositives 1"/>
          <p:cNvSpPr>
            <a:spLocks noGrp="1" noRot="1" noChangeAspect="1" noTextEdit="1"/>
          </p:cNvSpPr>
          <p:nvPr>
            <p:ph type="sldImg"/>
          </p:nvPr>
        </p:nvSpPr>
        <p:spPr>
          <a:ln/>
        </p:spPr>
      </p:sp>
      <p:sp>
        <p:nvSpPr>
          <p:cNvPr id="31747"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en-US" smtClean="0"/>
          </a:p>
        </p:txBody>
      </p:sp>
      <p:sp>
        <p:nvSpPr>
          <p:cNvPr id="31748"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7E899483-2417-4AAD-A16A-FE5F762289B1}" type="slidenum">
              <a:rPr lang="ar-SA" altLang="en-US" smtClean="0"/>
              <a:pPr>
                <a:spcBef>
                  <a:spcPct val="0"/>
                </a:spcBef>
              </a:pPr>
              <a:t>16</a:t>
            </a:fld>
            <a:endParaRPr lang="es-ES_tradnl" altLang="en-US" smtClean="0"/>
          </a:p>
        </p:txBody>
      </p:sp>
    </p:spTree>
    <p:extLst>
      <p:ext uri="{BB962C8B-B14F-4D97-AF65-F5344CB8AC3E}">
        <p14:creationId xmlns:p14="http://schemas.microsoft.com/office/powerpoint/2010/main" val="28391707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Espace réservé de l'image des diapositives 1"/>
          <p:cNvSpPr>
            <a:spLocks noGrp="1" noRot="1" noChangeAspect="1" noTextEdit="1"/>
          </p:cNvSpPr>
          <p:nvPr>
            <p:ph type="sldImg"/>
          </p:nvPr>
        </p:nvSpPr>
        <p:spPr>
          <a:ln/>
        </p:spPr>
      </p:sp>
      <p:sp>
        <p:nvSpPr>
          <p:cNvPr id="13315"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en-US" smtClean="0"/>
          </a:p>
        </p:txBody>
      </p:sp>
      <p:sp>
        <p:nvSpPr>
          <p:cNvPr id="13316"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4A33AF91-E9A9-4D4D-A676-783EA05B8E72}" type="slidenum">
              <a:rPr lang="ar-SA" altLang="en-US" smtClean="0"/>
              <a:pPr>
                <a:spcBef>
                  <a:spcPct val="0"/>
                </a:spcBef>
              </a:pPr>
              <a:t>7</a:t>
            </a:fld>
            <a:endParaRPr lang="es-ES_tradnl" altLang="en-US" smtClean="0"/>
          </a:p>
        </p:txBody>
      </p:sp>
    </p:spTree>
    <p:extLst>
      <p:ext uri="{BB962C8B-B14F-4D97-AF65-F5344CB8AC3E}">
        <p14:creationId xmlns:p14="http://schemas.microsoft.com/office/powerpoint/2010/main" val="1847542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Espace réservé de l'image des diapositives 1"/>
          <p:cNvSpPr>
            <a:spLocks noGrp="1" noRot="1" noChangeAspect="1" noTextEdit="1"/>
          </p:cNvSpPr>
          <p:nvPr>
            <p:ph type="sldImg"/>
          </p:nvPr>
        </p:nvSpPr>
        <p:spPr>
          <a:ln/>
        </p:spPr>
      </p:sp>
      <p:sp>
        <p:nvSpPr>
          <p:cNvPr id="15363"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en-US" smtClean="0"/>
          </a:p>
        </p:txBody>
      </p:sp>
      <p:sp>
        <p:nvSpPr>
          <p:cNvPr id="15364"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521BD668-67E2-4A29-B1FD-3C65CD9BF6E7}" type="slidenum">
              <a:rPr lang="ar-SA" altLang="en-US" smtClean="0"/>
              <a:pPr>
                <a:spcBef>
                  <a:spcPct val="0"/>
                </a:spcBef>
              </a:pPr>
              <a:t>8</a:t>
            </a:fld>
            <a:endParaRPr lang="es-ES_tradnl" altLang="en-US" smtClean="0"/>
          </a:p>
        </p:txBody>
      </p:sp>
    </p:spTree>
    <p:extLst>
      <p:ext uri="{BB962C8B-B14F-4D97-AF65-F5344CB8AC3E}">
        <p14:creationId xmlns:p14="http://schemas.microsoft.com/office/powerpoint/2010/main" val="36710055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Espace réservé de l'image des diapositives 1"/>
          <p:cNvSpPr>
            <a:spLocks noGrp="1" noRot="1" noChangeAspect="1" noTextEdit="1"/>
          </p:cNvSpPr>
          <p:nvPr>
            <p:ph type="sldImg"/>
          </p:nvPr>
        </p:nvSpPr>
        <p:spPr>
          <a:ln/>
        </p:spPr>
      </p:sp>
      <p:sp>
        <p:nvSpPr>
          <p:cNvPr id="17411"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en-US" smtClean="0"/>
          </a:p>
        </p:txBody>
      </p:sp>
      <p:sp>
        <p:nvSpPr>
          <p:cNvPr id="17412"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8EA124E3-407D-4CD0-B8AD-B1E094E0F150}" type="slidenum">
              <a:rPr lang="ar-SA" altLang="en-US" smtClean="0"/>
              <a:pPr>
                <a:spcBef>
                  <a:spcPct val="0"/>
                </a:spcBef>
              </a:pPr>
              <a:t>9</a:t>
            </a:fld>
            <a:endParaRPr lang="es-ES_tradnl" altLang="en-US" smtClean="0"/>
          </a:p>
        </p:txBody>
      </p:sp>
    </p:spTree>
    <p:extLst>
      <p:ext uri="{BB962C8B-B14F-4D97-AF65-F5344CB8AC3E}">
        <p14:creationId xmlns:p14="http://schemas.microsoft.com/office/powerpoint/2010/main" val="30116084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Espace réservé de l'image des diapositives 1"/>
          <p:cNvSpPr>
            <a:spLocks noGrp="1" noRot="1" noChangeAspect="1" noTextEdit="1"/>
          </p:cNvSpPr>
          <p:nvPr>
            <p:ph type="sldImg"/>
          </p:nvPr>
        </p:nvSpPr>
        <p:spPr>
          <a:ln/>
        </p:spPr>
      </p:sp>
      <p:sp>
        <p:nvSpPr>
          <p:cNvPr id="19459"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en-US" smtClean="0"/>
          </a:p>
        </p:txBody>
      </p:sp>
      <p:sp>
        <p:nvSpPr>
          <p:cNvPr id="19460"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99731B62-0C07-46FB-861B-2D27727B2348}" type="slidenum">
              <a:rPr lang="ar-SA" altLang="en-US" smtClean="0"/>
              <a:pPr>
                <a:spcBef>
                  <a:spcPct val="0"/>
                </a:spcBef>
              </a:pPr>
              <a:t>10</a:t>
            </a:fld>
            <a:endParaRPr lang="es-ES_tradnl" altLang="en-US" smtClean="0"/>
          </a:p>
        </p:txBody>
      </p:sp>
    </p:spTree>
    <p:extLst>
      <p:ext uri="{BB962C8B-B14F-4D97-AF65-F5344CB8AC3E}">
        <p14:creationId xmlns:p14="http://schemas.microsoft.com/office/powerpoint/2010/main" val="21732492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Espace réservé de l'image des diapositives 1"/>
          <p:cNvSpPr>
            <a:spLocks noGrp="1" noRot="1" noChangeAspect="1" noTextEdit="1"/>
          </p:cNvSpPr>
          <p:nvPr>
            <p:ph type="sldImg"/>
          </p:nvPr>
        </p:nvSpPr>
        <p:spPr>
          <a:ln/>
        </p:spPr>
      </p:sp>
      <p:sp>
        <p:nvSpPr>
          <p:cNvPr id="21507"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en-US" smtClean="0"/>
          </a:p>
        </p:txBody>
      </p:sp>
      <p:sp>
        <p:nvSpPr>
          <p:cNvPr id="21508"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A97C6F39-0FCC-4E90-88A1-3A20193CEEA0}" type="slidenum">
              <a:rPr lang="ar-SA" altLang="en-US" smtClean="0"/>
              <a:pPr>
                <a:spcBef>
                  <a:spcPct val="0"/>
                </a:spcBef>
              </a:pPr>
              <a:t>11</a:t>
            </a:fld>
            <a:endParaRPr lang="es-ES_tradnl" altLang="en-US" smtClean="0"/>
          </a:p>
        </p:txBody>
      </p:sp>
    </p:spTree>
    <p:extLst>
      <p:ext uri="{BB962C8B-B14F-4D97-AF65-F5344CB8AC3E}">
        <p14:creationId xmlns:p14="http://schemas.microsoft.com/office/powerpoint/2010/main" val="8236092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Espace réservé de l'image des diapositives 1"/>
          <p:cNvSpPr>
            <a:spLocks noGrp="1" noRot="1" noChangeAspect="1" noTextEdit="1"/>
          </p:cNvSpPr>
          <p:nvPr>
            <p:ph type="sldImg"/>
          </p:nvPr>
        </p:nvSpPr>
        <p:spPr>
          <a:ln/>
        </p:spPr>
      </p:sp>
      <p:sp>
        <p:nvSpPr>
          <p:cNvPr id="23555"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en-US" smtClean="0"/>
          </a:p>
        </p:txBody>
      </p:sp>
      <p:sp>
        <p:nvSpPr>
          <p:cNvPr id="23556"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B5AF454B-B8C7-4C59-9BAF-13B51EB204AB}" type="slidenum">
              <a:rPr lang="ar-SA" altLang="en-US" smtClean="0"/>
              <a:pPr>
                <a:spcBef>
                  <a:spcPct val="0"/>
                </a:spcBef>
              </a:pPr>
              <a:t>12</a:t>
            </a:fld>
            <a:endParaRPr lang="es-ES_tradnl" altLang="en-US" smtClean="0"/>
          </a:p>
        </p:txBody>
      </p:sp>
    </p:spTree>
    <p:extLst>
      <p:ext uri="{BB962C8B-B14F-4D97-AF65-F5344CB8AC3E}">
        <p14:creationId xmlns:p14="http://schemas.microsoft.com/office/powerpoint/2010/main" val="39347689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Espace réservé de l'image des diapositives 1"/>
          <p:cNvSpPr>
            <a:spLocks noGrp="1" noRot="1" noChangeAspect="1" noTextEdit="1"/>
          </p:cNvSpPr>
          <p:nvPr>
            <p:ph type="sldImg"/>
          </p:nvPr>
        </p:nvSpPr>
        <p:spPr>
          <a:ln/>
        </p:spPr>
      </p:sp>
      <p:sp>
        <p:nvSpPr>
          <p:cNvPr id="25603"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en-US" smtClean="0"/>
          </a:p>
        </p:txBody>
      </p:sp>
      <p:sp>
        <p:nvSpPr>
          <p:cNvPr id="25604"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993AEF47-E404-4676-975F-3D5B87F0C69E}" type="slidenum">
              <a:rPr lang="ar-SA" altLang="en-US" smtClean="0"/>
              <a:pPr>
                <a:spcBef>
                  <a:spcPct val="0"/>
                </a:spcBef>
              </a:pPr>
              <a:t>13</a:t>
            </a:fld>
            <a:endParaRPr lang="es-ES_tradnl" altLang="en-US" smtClean="0"/>
          </a:p>
        </p:txBody>
      </p:sp>
    </p:spTree>
    <p:extLst>
      <p:ext uri="{BB962C8B-B14F-4D97-AF65-F5344CB8AC3E}">
        <p14:creationId xmlns:p14="http://schemas.microsoft.com/office/powerpoint/2010/main" val="14575962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Espace réservé de l'image des diapositives 1"/>
          <p:cNvSpPr>
            <a:spLocks noGrp="1" noRot="1" noChangeAspect="1" noTextEdit="1"/>
          </p:cNvSpPr>
          <p:nvPr>
            <p:ph type="sldImg"/>
          </p:nvPr>
        </p:nvSpPr>
        <p:spPr>
          <a:ln/>
        </p:spPr>
      </p:sp>
      <p:sp>
        <p:nvSpPr>
          <p:cNvPr id="27651"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en-US" smtClean="0"/>
          </a:p>
        </p:txBody>
      </p:sp>
      <p:sp>
        <p:nvSpPr>
          <p:cNvPr id="27652"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947ADF52-2EA3-4EE3-BCB1-6A9FFE197B23}" type="slidenum">
              <a:rPr lang="ar-SA" altLang="en-US" smtClean="0"/>
              <a:pPr>
                <a:spcBef>
                  <a:spcPct val="0"/>
                </a:spcBef>
              </a:pPr>
              <a:t>14</a:t>
            </a:fld>
            <a:endParaRPr lang="es-ES_tradnl" altLang="en-US" smtClean="0"/>
          </a:p>
        </p:txBody>
      </p:sp>
    </p:spTree>
    <p:extLst>
      <p:ext uri="{BB962C8B-B14F-4D97-AF65-F5344CB8AC3E}">
        <p14:creationId xmlns:p14="http://schemas.microsoft.com/office/powerpoint/2010/main" val="18880574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7" name="Right Triangle 6"/>
          <p:cNvSpPr/>
          <p:nvPr/>
        </p:nvSpPr>
        <p:spPr>
          <a:xfrm>
            <a:off x="1" y="2647950"/>
            <a:ext cx="4762500"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3173" y="-925"/>
            <a:ext cx="12195173"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1089484" y="1730403"/>
            <a:ext cx="7531497" cy="1204306"/>
          </a:xfrm>
        </p:spPr>
        <p:txBody>
          <a:bodyPr bIns="9144" anchor="b"/>
          <a:lstStyle>
            <a:lvl1pPr>
              <a:defRPr sz="320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rot="19140000">
            <a:off x="1616370" y="2470926"/>
            <a:ext cx="8681508"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6D1ED3B2-A3E4-4B25-B1A0-99A77EB88D56}" type="datetimeFigureOut">
              <a:rPr lang="en-GB" smtClean="0"/>
              <a:t>24/10/2017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7275207-923E-47A3-A4A9-218D5A08416B}" type="slidenum">
              <a:rPr lang="en-GB" smtClean="0"/>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6D1ED3B2-A3E4-4B25-B1A0-99A77EB88D56}" type="datetimeFigureOut">
              <a:rPr lang="en-GB" smtClean="0"/>
              <a:t>24/10/2017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7275207-923E-47A3-A4A9-218D5A08416B}"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4678362"/>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609600" y="274639"/>
            <a:ext cx="8026400" cy="4678362"/>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6D1ED3B2-A3E4-4B25-B1A0-99A77EB88D56}" type="datetimeFigureOut">
              <a:rPr lang="en-GB" smtClean="0"/>
              <a:t>24/10/2017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7275207-923E-47A3-A4A9-218D5A08416B}" type="slidenum">
              <a:rPr lang="en-GB" smtClean="0"/>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6D1ED3B2-A3E4-4B25-B1A0-99A77EB88D56}" type="datetimeFigureOut">
              <a:rPr lang="en-GB" smtClean="0"/>
              <a:t>24/10/2017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7275207-923E-47A3-A4A9-218D5A08416B}" type="slidenum">
              <a:rPr lang="en-GB" smtClean="0"/>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8" name="Freeform 7"/>
          <p:cNvSpPr/>
          <p:nvPr/>
        </p:nvSpPr>
        <p:spPr>
          <a:xfrm>
            <a:off x="-3173" y="-925"/>
            <a:ext cx="12195173"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1" y="2647950"/>
            <a:ext cx="4762500"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1092532" y="1726738"/>
            <a:ext cx="7534656"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ar-SA" smtClean="0"/>
              <a:t>انقر لتحرير نمط العنوان الرئيسي</a:t>
            </a:r>
            <a:endParaRPr lang="en-US" dirty="0"/>
          </a:p>
        </p:txBody>
      </p:sp>
      <p:sp>
        <p:nvSpPr>
          <p:cNvPr id="3" name="Text Placeholder 2"/>
          <p:cNvSpPr>
            <a:spLocks noGrp="1"/>
          </p:cNvSpPr>
          <p:nvPr>
            <p:ph type="body" idx="1"/>
          </p:nvPr>
        </p:nvSpPr>
        <p:spPr>
          <a:xfrm rot="19140000">
            <a:off x="1621536" y="2468304"/>
            <a:ext cx="8680704"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ar-SA" smtClean="0"/>
              <a:t>انقر لتحرير أنماط النص الرئيسي</a:t>
            </a:r>
          </a:p>
        </p:txBody>
      </p:sp>
      <p:sp>
        <p:nvSpPr>
          <p:cNvPr id="4" name="Date Placeholder 3"/>
          <p:cNvSpPr>
            <a:spLocks noGrp="1"/>
          </p:cNvSpPr>
          <p:nvPr>
            <p:ph type="dt" sz="half" idx="10"/>
          </p:nvPr>
        </p:nvSpPr>
        <p:spPr/>
        <p:txBody>
          <a:bodyPr/>
          <a:lstStyle/>
          <a:p>
            <a:fld id="{6D1ED3B2-A3E4-4B25-B1A0-99A77EB88D56}" type="datetimeFigureOut">
              <a:rPr lang="en-GB" smtClean="0"/>
              <a:t>24/10/2017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7275207-923E-47A3-A4A9-218D5A08416B}" type="slidenum">
              <a:rPr lang="en-GB" smtClean="0"/>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097280" y="1097280"/>
            <a:ext cx="42672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6266688" y="1097280"/>
            <a:ext cx="42672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6D1ED3B2-A3E4-4B25-B1A0-99A77EB88D56}" type="datetimeFigureOut">
              <a:rPr lang="en-GB" smtClean="0"/>
              <a:t>24/10/2017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7275207-923E-47A3-A4A9-218D5A08416B}" type="slidenum">
              <a:rPr lang="en-GB" smtClean="0"/>
              <a:t>‹#›</a:t>
            </a:fld>
            <a:endParaRPr lang="en-GB"/>
          </a:p>
        </p:txBody>
      </p:sp>
      <p:sp>
        <p:nvSpPr>
          <p:cNvPr id="8" name="Title 7"/>
          <p:cNvSpPr>
            <a:spLocks noGrp="1"/>
          </p:cNvSpPr>
          <p:nvPr>
            <p:ph type="title"/>
          </p:nvPr>
        </p:nvSpPr>
        <p:spPr/>
        <p:txBody>
          <a:bodyPr/>
          <a:lstStyle/>
          <a:p>
            <a:r>
              <a:rPr lang="ar-SA" smtClean="0"/>
              <a:t>انقر لتحرير نمط العنوان الرئيسي</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1097280" y="1097280"/>
            <a:ext cx="42672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ar-SA" smtClean="0"/>
              <a:t>انقر لتحرير أنماط النص الرئيسي</a:t>
            </a:r>
          </a:p>
        </p:txBody>
      </p:sp>
      <p:sp>
        <p:nvSpPr>
          <p:cNvPr id="4" name="Content Placeholder 3"/>
          <p:cNvSpPr>
            <a:spLocks noGrp="1"/>
          </p:cNvSpPr>
          <p:nvPr>
            <p:ph sz="half" idx="2"/>
          </p:nvPr>
        </p:nvSpPr>
        <p:spPr>
          <a:xfrm>
            <a:off x="1092200" y="1701848"/>
            <a:ext cx="42672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6266688" y="1097280"/>
            <a:ext cx="42672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ar-SA" smtClean="0"/>
              <a:t>انقر لتحرير أنماط النص الرئيسي</a:t>
            </a:r>
          </a:p>
        </p:txBody>
      </p:sp>
      <p:sp>
        <p:nvSpPr>
          <p:cNvPr id="6" name="Content Placeholder 5"/>
          <p:cNvSpPr>
            <a:spLocks noGrp="1"/>
          </p:cNvSpPr>
          <p:nvPr>
            <p:ph sz="quarter" idx="4"/>
          </p:nvPr>
        </p:nvSpPr>
        <p:spPr>
          <a:xfrm>
            <a:off x="6266688" y="1701848"/>
            <a:ext cx="42672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6D1ED3B2-A3E4-4B25-B1A0-99A77EB88D56}" type="datetimeFigureOut">
              <a:rPr lang="en-GB" smtClean="0"/>
              <a:t>24/10/2017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7275207-923E-47A3-A4A9-218D5A08416B}" type="slidenum">
              <a:rPr lang="en-GB" smtClean="0"/>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Date Placeholder 2"/>
          <p:cNvSpPr>
            <a:spLocks noGrp="1"/>
          </p:cNvSpPr>
          <p:nvPr>
            <p:ph type="dt" sz="half" idx="10"/>
          </p:nvPr>
        </p:nvSpPr>
        <p:spPr/>
        <p:txBody>
          <a:bodyPr/>
          <a:lstStyle/>
          <a:p>
            <a:fld id="{6D1ED3B2-A3E4-4B25-B1A0-99A77EB88D56}" type="datetimeFigureOut">
              <a:rPr lang="en-GB" smtClean="0"/>
              <a:t>24/10/2017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7275207-923E-47A3-A4A9-218D5A08416B}" type="slidenum">
              <a:rPr lang="en-GB" smtClean="0"/>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D1ED3B2-A3E4-4B25-B1A0-99A77EB88D56}" type="datetimeFigureOut">
              <a:rPr lang="en-GB" smtClean="0"/>
              <a:t>24/10/2017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7275207-923E-47A3-A4A9-218D5A08416B}"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17" name="Right Triangle 16"/>
          <p:cNvSpPr/>
          <p:nvPr/>
        </p:nvSpPr>
        <p:spPr>
          <a:xfrm>
            <a:off x="1" y="2647950"/>
            <a:ext cx="4762500"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1720852" y="-1720850"/>
            <a:ext cx="6858000" cy="10299704"/>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1046573" y="1576104"/>
            <a:ext cx="694944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ar-SA" smtClean="0"/>
              <a:t>انقر لتحرير نمط العنوان الرئيسي</a:t>
            </a:r>
            <a:endParaRPr lang="en-US" dirty="0"/>
          </a:p>
        </p:txBody>
      </p:sp>
      <p:sp>
        <p:nvSpPr>
          <p:cNvPr id="3" name="Content Placeholder 2"/>
          <p:cNvSpPr>
            <a:spLocks noGrp="1"/>
          </p:cNvSpPr>
          <p:nvPr>
            <p:ph idx="1"/>
          </p:nvPr>
        </p:nvSpPr>
        <p:spPr>
          <a:xfrm>
            <a:off x="6332737" y="2618913"/>
            <a:ext cx="507703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rot="19140000">
            <a:off x="1730605" y="2253385"/>
            <a:ext cx="7726347"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ar-SA" smtClean="0"/>
              <a:t>انقر لتحرير أنماط النص الرئيسي</a:t>
            </a:r>
          </a:p>
        </p:txBody>
      </p:sp>
      <p:sp>
        <p:nvSpPr>
          <p:cNvPr id="5" name="Date Placeholder 4"/>
          <p:cNvSpPr>
            <a:spLocks noGrp="1"/>
          </p:cNvSpPr>
          <p:nvPr>
            <p:ph type="dt" sz="half" idx="10"/>
          </p:nvPr>
        </p:nvSpPr>
        <p:spPr/>
        <p:txBody>
          <a:bodyPr/>
          <a:lstStyle/>
          <a:p>
            <a:fld id="{6D1ED3B2-A3E4-4B25-B1A0-99A77EB88D56}" type="datetimeFigureOut">
              <a:rPr lang="en-GB" smtClean="0"/>
              <a:t>24/10/2017</a:t>
            </a:fld>
            <a:endParaRPr lang="en-GB"/>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GB"/>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F7275207-923E-47A3-A4A9-218D5A08416B}" type="slidenum">
              <a:rPr lang="en-GB" smtClean="0"/>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705101" y="0"/>
            <a:ext cx="9486900"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ar-SA" smtClean="0"/>
              <a:t>انقر فوق الأيقونة لإضافة صورة</a:t>
            </a:r>
            <a:endParaRPr lang="en-US" dirty="0"/>
          </a:p>
        </p:txBody>
      </p:sp>
      <p:sp>
        <p:nvSpPr>
          <p:cNvPr id="9" name="Right Triangle 8"/>
          <p:cNvSpPr/>
          <p:nvPr/>
        </p:nvSpPr>
        <p:spPr>
          <a:xfrm>
            <a:off x="1" y="2647950"/>
            <a:ext cx="4762500"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1" y="5048250"/>
            <a:ext cx="4762500"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94929" y="1717501"/>
            <a:ext cx="7315200" cy="867444"/>
          </a:xfrm>
        </p:spPr>
        <p:txBody>
          <a:bodyPr anchor="b"/>
          <a:lstStyle>
            <a:lvl1pPr algn="l">
              <a:defRPr sz="2800" b="0">
                <a:latin typeface="+mj-lt"/>
              </a:defRPr>
            </a:lvl1pPr>
          </a:lstStyle>
          <a:p>
            <a:r>
              <a:rPr lang="ar-SA" smtClean="0"/>
              <a:t>انقر لتحرير نمط العنوان الرئيسي</a:t>
            </a:r>
            <a:endParaRPr lang="en-US" dirty="0"/>
          </a:p>
        </p:txBody>
      </p:sp>
      <p:sp>
        <p:nvSpPr>
          <p:cNvPr id="4" name="Text Placeholder 3"/>
          <p:cNvSpPr>
            <a:spLocks noGrp="1"/>
          </p:cNvSpPr>
          <p:nvPr>
            <p:ph type="body" sz="half" idx="2"/>
          </p:nvPr>
        </p:nvSpPr>
        <p:spPr>
          <a:xfrm rot="19140000">
            <a:off x="1524639" y="2180529"/>
            <a:ext cx="8128727"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6D1ED3B2-A3E4-4B25-B1A0-99A77EB88D56}" type="datetimeFigureOut">
              <a:rPr lang="en-GB" smtClean="0"/>
              <a:t>24/10/2017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7275207-923E-47A3-A4A9-218D5A08416B}" type="slidenum">
              <a:rPr lang="en-GB" smtClean="0"/>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3175" y="5050633"/>
            <a:ext cx="4765676"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3173" y="5051293"/>
            <a:ext cx="12195173"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97280" y="365760"/>
            <a:ext cx="10027920" cy="548640"/>
          </a:xfrm>
          <a:prstGeom prst="rect">
            <a:avLst/>
          </a:prstGeom>
        </p:spPr>
        <p:txBody>
          <a:bodyPr vert="horz" lIns="91440" tIns="45720" rIns="91440" bIns="45720" rtlCol="0" anchor="ctr">
            <a:no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097280" y="1100629"/>
            <a:ext cx="10027920" cy="3579849"/>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rot="19140000">
            <a:off x="268224" y="5870448"/>
            <a:ext cx="2901696" cy="201168"/>
          </a:xfrm>
          <a:prstGeom prst="rect">
            <a:avLst/>
          </a:prstGeom>
        </p:spPr>
        <p:txBody>
          <a:bodyPr vert="horz" lIns="91440" tIns="45720" rIns="91440" bIns="45720" rtlCol="0" anchor="ctr"/>
          <a:lstStyle>
            <a:lvl1pPr algn="l">
              <a:defRPr sz="1200">
                <a:solidFill>
                  <a:srgbClr val="FFFFFF"/>
                </a:solidFill>
              </a:defRPr>
            </a:lvl1pPr>
          </a:lstStyle>
          <a:p>
            <a:fld id="{6D1ED3B2-A3E4-4B25-B1A0-99A77EB88D56}" type="datetimeFigureOut">
              <a:rPr lang="en-GB" smtClean="0"/>
              <a:t>24/10/2017</a:t>
            </a:fld>
            <a:endParaRPr lang="en-GB"/>
          </a:p>
        </p:txBody>
      </p:sp>
      <p:sp>
        <p:nvSpPr>
          <p:cNvPr id="5" name="Footer Placeholder 4"/>
          <p:cNvSpPr>
            <a:spLocks noGrp="1"/>
          </p:cNvSpPr>
          <p:nvPr>
            <p:ph type="ftr" sz="quarter" idx="3"/>
          </p:nvPr>
        </p:nvSpPr>
        <p:spPr>
          <a:xfrm>
            <a:off x="4690019" y="6285122"/>
            <a:ext cx="62992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en-GB"/>
          </a:p>
        </p:txBody>
      </p:sp>
      <p:sp>
        <p:nvSpPr>
          <p:cNvPr id="6" name="Slide Number Placeholder 5"/>
          <p:cNvSpPr>
            <a:spLocks noGrp="1"/>
          </p:cNvSpPr>
          <p:nvPr>
            <p:ph type="sldNum" sz="quarter" idx="4"/>
          </p:nvPr>
        </p:nvSpPr>
        <p:spPr>
          <a:xfrm>
            <a:off x="11201384" y="6170822"/>
            <a:ext cx="67056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F7275207-923E-47A3-A4A9-218D5A08416B}" type="slidenum">
              <a:rPr lang="en-GB" smtClean="0"/>
              <a:t>‹#›</a:t>
            </a:fld>
            <a:endParaRPr lang="en-GB"/>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1"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r" defTabSz="914400" rtl="1"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r" defTabSz="914400" rtl="1"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r" defTabSz="914400" rtl="1"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r" defTabSz="914400" rtl="1"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r" defTabSz="914400" rtl="1"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r" defTabSz="914400" rtl="1"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r" defTabSz="914400" rtl="1"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r" defTabSz="914400" rtl="1"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r" defTabSz="914400" rtl="1"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ar.wikipedia.org/wiki/%D8%AA%D8%B9%D8%A7%D9%8A%D8%B4_%D8%AA%D8%B9%D8%A7%D9%88%D9%86%D9%8A"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3"/>
          <p:cNvSpPr>
            <a:spLocks noGrp="1" noChangeArrowheads="1"/>
          </p:cNvSpPr>
          <p:nvPr>
            <p:ph idx="1"/>
          </p:nvPr>
        </p:nvSpPr>
        <p:spPr>
          <a:xfrm>
            <a:off x="2845001" y="2729786"/>
            <a:ext cx="6464816" cy="1339937"/>
          </a:xfrm>
          <a:ln>
            <a:headEnd/>
            <a:tailEnd/>
          </a:ln>
        </p:spPr>
        <p:style>
          <a:lnRef idx="0">
            <a:schemeClr val="accent2"/>
          </a:lnRef>
          <a:fillRef idx="3">
            <a:schemeClr val="accent2"/>
          </a:fillRef>
          <a:effectRef idx="3">
            <a:schemeClr val="accent2"/>
          </a:effectRef>
          <a:fontRef idx="minor">
            <a:schemeClr val="lt1"/>
          </a:fontRef>
        </p:style>
        <p:txBody>
          <a:bodyPr>
            <a:noAutofit/>
          </a:bodyPr>
          <a:lstStyle/>
          <a:p>
            <a:pPr algn="ctr">
              <a:buFontTx/>
              <a:buNone/>
            </a:pPr>
            <a:r>
              <a:rPr lang="ar-SA" altLang="en-US" sz="3200" dirty="0" smtClean="0"/>
              <a:t>المحاضرة الرابعة</a:t>
            </a:r>
            <a:endParaRPr lang="fr-FR" altLang="en-US" sz="3200" b="1" dirty="0">
              <a:solidFill>
                <a:srgbClr val="FF0000"/>
              </a:solidFill>
            </a:endParaRPr>
          </a:p>
          <a:p>
            <a:pPr algn="ctr">
              <a:buFontTx/>
              <a:buNone/>
            </a:pPr>
            <a:r>
              <a:rPr lang="ar-SA" altLang="en-US" sz="3200" b="1" dirty="0"/>
              <a:t>الكائنات الدقيقة ودورها في التربة</a:t>
            </a:r>
            <a:endParaRPr lang="fr-FR" altLang="en-US" sz="3200" b="1" dirty="0"/>
          </a:p>
          <a:p>
            <a:pPr algn="ctr">
              <a:buFontTx/>
              <a:buNone/>
            </a:pPr>
            <a:endParaRPr lang="fr-FR" altLang="en-US" sz="3200" b="1" dirty="0"/>
          </a:p>
          <a:p>
            <a:pPr algn="ctr">
              <a:buFontTx/>
              <a:buNone/>
            </a:pPr>
            <a:r>
              <a:rPr lang="en-US" altLang="en-US" sz="3200" b="1" dirty="0"/>
              <a:t>      </a:t>
            </a:r>
          </a:p>
        </p:txBody>
      </p:sp>
      <p:sp>
        <p:nvSpPr>
          <p:cNvPr id="5124" name="Espace réservé du numéro de diapositive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fld id="{2DD07B33-621D-417C-AC04-3EF1227894CE}" type="slidenum">
              <a:rPr lang="ar-SA" altLang="en-US" sz="1400"/>
              <a:pPr>
                <a:spcBef>
                  <a:spcPct val="0"/>
                </a:spcBef>
                <a:buFontTx/>
                <a:buNone/>
              </a:pPr>
              <a:t>1</a:t>
            </a:fld>
            <a:endParaRPr lang="en-US" altLang="en-US" sz="1400"/>
          </a:p>
        </p:txBody>
      </p:sp>
      <p:sp>
        <p:nvSpPr>
          <p:cNvPr id="7" name="Rectangle 2"/>
          <p:cNvSpPr txBox="1">
            <a:spLocks noChangeArrowheads="1"/>
          </p:cNvSpPr>
          <p:nvPr/>
        </p:nvSpPr>
        <p:spPr bwMode="auto">
          <a:xfrm>
            <a:off x="209439" y="136205"/>
            <a:ext cx="8820150" cy="1584325"/>
          </a:xfrm>
          <a:prstGeom prst="rect">
            <a:avLst/>
          </a:prstGeom>
          <a:noFill/>
          <a:ln w="9525">
            <a:noFill/>
            <a:miter lim="800000"/>
            <a:headEnd/>
            <a:tailEnd/>
          </a:ln>
        </p:spPr>
        <p:txBody>
          <a:bodyPr anchor="ctr"/>
          <a:lstStyle/>
          <a:p>
            <a:pPr>
              <a:defRPr/>
            </a:pPr>
            <a:r>
              <a:rPr lang="en-US" sz="1600" kern="0" dirty="0">
                <a:latin typeface="+mj-lt"/>
                <a:ea typeface="+mj-ea"/>
                <a:cs typeface="+mj-cs"/>
              </a:rPr>
              <a:t>King Saud University</a:t>
            </a:r>
            <a:br>
              <a:rPr lang="en-US" sz="1600" kern="0" dirty="0">
                <a:latin typeface="+mj-lt"/>
                <a:ea typeface="+mj-ea"/>
                <a:cs typeface="+mj-cs"/>
              </a:rPr>
            </a:br>
            <a:r>
              <a:rPr lang="en-US" sz="1600" kern="0" dirty="0">
                <a:latin typeface="+mj-lt"/>
                <a:ea typeface="+mj-ea"/>
                <a:cs typeface="+mj-cs"/>
              </a:rPr>
              <a:t>College of Science</a:t>
            </a:r>
            <a:br>
              <a:rPr lang="en-US" sz="1600" kern="0" dirty="0">
                <a:latin typeface="+mj-lt"/>
                <a:ea typeface="+mj-ea"/>
                <a:cs typeface="+mj-cs"/>
              </a:rPr>
            </a:br>
            <a:r>
              <a:rPr lang="en-US" sz="1600" kern="0" dirty="0">
                <a:latin typeface="+mj-lt"/>
                <a:ea typeface="+mj-ea"/>
                <a:cs typeface="+mj-cs"/>
              </a:rPr>
              <a:t>Department of Botany and Microbiology</a:t>
            </a:r>
          </a:p>
        </p:txBody>
      </p:sp>
      <p:sp>
        <p:nvSpPr>
          <p:cNvPr id="2" name="Rectangle 1"/>
          <p:cNvSpPr/>
          <p:nvPr/>
        </p:nvSpPr>
        <p:spPr>
          <a:xfrm>
            <a:off x="5547408" y="1967122"/>
            <a:ext cx="1026242" cy="369332"/>
          </a:xfrm>
          <a:prstGeom prst="rect">
            <a:avLst/>
          </a:prstGeom>
        </p:spPr>
        <p:txBody>
          <a:bodyPr wrap="none">
            <a:spAutoFit/>
          </a:bodyPr>
          <a:lstStyle/>
          <a:p>
            <a:pPr algn="ctr">
              <a:buFontTx/>
              <a:buNone/>
            </a:pPr>
            <a:r>
              <a:rPr lang="en-US" altLang="en-US" b="1" dirty="0" smtClean="0"/>
              <a:t>MIC  345</a:t>
            </a:r>
            <a:endParaRPr lang="en-US" altLang="en-US" b="1" dirty="0"/>
          </a:p>
        </p:txBody>
      </p:sp>
    </p:spTree>
    <p:extLst>
      <p:ext uri="{BB962C8B-B14F-4D97-AF65-F5344CB8AC3E}">
        <p14:creationId xmlns:p14="http://schemas.microsoft.com/office/powerpoint/2010/main" val="269009220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ChangeArrowheads="1"/>
          </p:cNvSpPr>
          <p:nvPr/>
        </p:nvSpPr>
        <p:spPr bwMode="auto">
          <a:xfrm>
            <a:off x="1649413" y="-100013"/>
            <a:ext cx="8839200" cy="838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nSpc>
                <a:spcPct val="80000"/>
              </a:lnSpc>
              <a:spcBef>
                <a:spcPct val="0"/>
              </a:spcBef>
              <a:buFontTx/>
              <a:buNone/>
            </a:pPr>
            <a:r>
              <a:rPr lang="en-US" altLang="en-US" sz="2000" u="sng" dirty="0"/>
              <a:t>MIC  </a:t>
            </a:r>
            <a:r>
              <a:rPr lang="en-US" altLang="en-US" sz="2000" u="sng" dirty="0" smtClean="0"/>
              <a:t>345</a:t>
            </a:r>
            <a:endParaRPr lang="fr-FR" altLang="en-US" sz="2000" dirty="0"/>
          </a:p>
        </p:txBody>
      </p:sp>
      <p:pic>
        <p:nvPicPr>
          <p:cNvPr id="18437"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2553852" y="2082008"/>
            <a:ext cx="2095500" cy="3362325"/>
          </a:xfrm>
        </p:spPr>
      </p:pic>
      <p:sp>
        <p:nvSpPr>
          <p:cNvPr id="18435" name="Espace réservé du numéro de diapositive 7"/>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fld id="{3A6BF5D5-8FC1-4EA6-A379-B00F2078A66D}" type="slidenum">
              <a:rPr lang="ar-SA" altLang="en-US" sz="1400"/>
              <a:pPr>
                <a:spcBef>
                  <a:spcPct val="0"/>
                </a:spcBef>
                <a:buFontTx/>
                <a:buNone/>
              </a:pPr>
              <a:t>10</a:t>
            </a:fld>
            <a:endParaRPr lang="en-US" altLang="en-US" sz="1400"/>
          </a:p>
        </p:txBody>
      </p:sp>
      <p:sp>
        <p:nvSpPr>
          <p:cNvPr id="18436" name="Rectangle 5"/>
          <p:cNvSpPr>
            <a:spLocks noChangeArrowheads="1"/>
          </p:cNvSpPr>
          <p:nvPr/>
        </p:nvSpPr>
        <p:spPr bwMode="auto">
          <a:xfrm>
            <a:off x="2927350" y="836614"/>
            <a:ext cx="7416800" cy="708025"/>
          </a:xfrm>
          <a:prstGeom prst="rect">
            <a:avLst/>
          </a:prstGeom>
          <a:ln/>
          <a:extLst/>
        </p:spPr>
        <p:style>
          <a:lnRef idx="3">
            <a:schemeClr val="lt1"/>
          </a:lnRef>
          <a:fillRef idx="1">
            <a:schemeClr val="accent2"/>
          </a:fillRef>
          <a:effectRef idx="1">
            <a:schemeClr val="accent2"/>
          </a:effectRef>
          <a:fontRef idx="minor">
            <a:schemeClr val="lt1"/>
          </a:fontRef>
        </p:style>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rtl="1">
              <a:spcBef>
                <a:spcPct val="0"/>
              </a:spcBef>
              <a:buFontTx/>
              <a:buNone/>
            </a:pPr>
            <a:r>
              <a:rPr lang="fr-FR" altLang="en-US" sz="4000" dirty="0"/>
              <a:t>  /2</a:t>
            </a:r>
            <a:r>
              <a:rPr lang="ar-SA" altLang="en-US" sz="4000" dirty="0"/>
              <a:t> أثر الأحياء الدقيقة في تكوين التربة : </a:t>
            </a:r>
            <a:endParaRPr lang="fr-FR" altLang="en-US" sz="4000" dirty="0"/>
          </a:p>
        </p:txBody>
      </p:sp>
      <p:pic>
        <p:nvPicPr>
          <p:cNvPr id="18438"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19881" y="2207197"/>
            <a:ext cx="2800350" cy="345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ZoneTexte 9"/>
          <p:cNvSpPr txBox="1"/>
          <p:nvPr/>
        </p:nvSpPr>
        <p:spPr>
          <a:xfrm>
            <a:off x="3105967" y="5663185"/>
            <a:ext cx="1008062" cy="369332"/>
          </a:xfrm>
          <a:prstGeom prst="rect">
            <a:avLst/>
          </a:prstGeom>
          <a:solidFill>
            <a:schemeClr val="accent4">
              <a:lumMod val="50000"/>
              <a:lumOff val="50000"/>
            </a:schemeClr>
          </a:solidFill>
        </p:spPr>
        <p:txBody>
          <a:bodyPr>
            <a:spAutoFit/>
          </a:bodyPr>
          <a:lstStyle/>
          <a:p>
            <a:pPr>
              <a:defRPr/>
            </a:pPr>
            <a:r>
              <a:rPr lang="en-US" dirty="0"/>
              <a:t>Mica</a:t>
            </a:r>
            <a:endParaRPr lang="fr-FR" dirty="0"/>
          </a:p>
        </p:txBody>
      </p:sp>
      <p:sp>
        <p:nvSpPr>
          <p:cNvPr id="18440" name="ZoneTexte 10"/>
          <p:cNvSpPr txBox="1">
            <a:spLocks noChangeArrowheads="1"/>
          </p:cNvSpPr>
          <p:nvPr/>
        </p:nvSpPr>
        <p:spPr bwMode="auto">
          <a:xfrm>
            <a:off x="7608888" y="5802329"/>
            <a:ext cx="1871662" cy="460375"/>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r>
              <a:rPr lang="en-US" altLang="en-US" sz="2400" dirty="0"/>
              <a:t>Vermiculite</a:t>
            </a:r>
            <a:endParaRPr lang="fr-FR" altLang="en-US" sz="2400" dirty="0"/>
          </a:p>
        </p:txBody>
      </p:sp>
      <p:cxnSp>
        <p:nvCxnSpPr>
          <p:cNvPr id="18441" name="Connecteur en angle 12"/>
          <p:cNvCxnSpPr>
            <a:cxnSpLocks noChangeShapeType="1"/>
          </p:cNvCxnSpPr>
          <p:nvPr/>
        </p:nvCxnSpPr>
        <p:spPr bwMode="auto">
          <a:xfrm>
            <a:off x="4943476" y="3716339"/>
            <a:ext cx="1800225" cy="720725"/>
          </a:xfrm>
          <a:prstGeom prst="bentConnector3">
            <a:avLst>
              <a:gd name="adj1" fmla="val 50000"/>
            </a:avLst>
          </a:prstGeom>
          <a:noFill/>
          <a:ln w="73025" algn="ctr">
            <a:solidFill>
              <a:schemeClr val="tx1"/>
            </a:solidFill>
            <a:round/>
            <a:headEnd/>
            <a:tailEnd type="arrow" w="med" len="me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387675175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3"/>
          <p:cNvSpPr>
            <a:spLocks noChangeArrowheads="1"/>
          </p:cNvSpPr>
          <p:nvPr/>
        </p:nvSpPr>
        <p:spPr bwMode="auto">
          <a:xfrm>
            <a:off x="1649413" y="-100013"/>
            <a:ext cx="8839200" cy="838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nSpc>
                <a:spcPct val="80000"/>
              </a:lnSpc>
              <a:spcBef>
                <a:spcPct val="0"/>
              </a:spcBef>
              <a:buFontTx/>
              <a:buNone/>
            </a:pPr>
            <a:r>
              <a:rPr lang="en-US" altLang="en-US" sz="2000" u="sng" dirty="0"/>
              <a:t>MIC  </a:t>
            </a:r>
            <a:r>
              <a:rPr lang="en-US" altLang="en-US" sz="2000" u="sng" dirty="0" smtClean="0"/>
              <a:t>345</a:t>
            </a:r>
            <a:endParaRPr lang="fr-FR" altLang="en-US" sz="2000" dirty="0"/>
          </a:p>
        </p:txBody>
      </p:sp>
      <p:sp>
        <p:nvSpPr>
          <p:cNvPr id="20483" name="Espace réservé du numéro de diapositive 7"/>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fld id="{284C0593-41F6-47D5-A4FE-818A72B0AAAD}" type="slidenum">
              <a:rPr lang="ar-SA" altLang="en-US" sz="1400"/>
              <a:pPr>
                <a:spcBef>
                  <a:spcPct val="0"/>
                </a:spcBef>
                <a:buFontTx/>
                <a:buNone/>
              </a:pPr>
              <a:t>11</a:t>
            </a:fld>
            <a:endParaRPr lang="en-US" altLang="en-US" sz="1400"/>
          </a:p>
        </p:txBody>
      </p:sp>
      <p:sp>
        <p:nvSpPr>
          <p:cNvPr id="20484" name="Rectangle 6"/>
          <p:cNvSpPr>
            <a:spLocks noChangeArrowheads="1"/>
          </p:cNvSpPr>
          <p:nvPr/>
        </p:nvSpPr>
        <p:spPr bwMode="auto">
          <a:xfrm>
            <a:off x="2927350" y="692151"/>
            <a:ext cx="7416800" cy="708025"/>
          </a:xfrm>
          <a:prstGeom prst="rect">
            <a:avLst/>
          </a:prstGeom>
          <a:ln/>
          <a:extLst/>
        </p:spPr>
        <p:style>
          <a:lnRef idx="3">
            <a:schemeClr val="lt1"/>
          </a:lnRef>
          <a:fillRef idx="1">
            <a:schemeClr val="accent2"/>
          </a:fillRef>
          <a:effectRef idx="1">
            <a:schemeClr val="accent2"/>
          </a:effectRef>
          <a:fontRef idx="minor">
            <a:schemeClr val="lt1"/>
          </a:fontRef>
        </p:style>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rtl="1">
              <a:spcBef>
                <a:spcPct val="0"/>
              </a:spcBef>
              <a:buFontTx/>
              <a:buNone/>
            </a:pPr>
            <a:r>
              <a:rPr lang="fr-FR" altLang="en-US" sz="4000"/>
              <a:t>  /2</a:t>
            </a:r>
            <a:r>
              <a:rPr lang="ar-SA" altLang="en-US" sz="4000"/>
              <a:t> أثر الأحياء الدقيقة في تكوين التربة : </a:t>
            </a:r>
            <a:endParaRPr lang="fr-FR" altLang="en-US" sz="4000"/>
          </a:p>
        </p:txBody>
      </p:sp>
      <p:sp>
        <p:nvSpPr>
          <p:cNvPr id="20485" name="Rectangle 1"/>
          <p:cNvSpPr>
            <a:spLocks noChangeArrowheads="1"/>
          </p:cNvSpPr>
          <p:nvPr/>
        </p:nvSpPr>
        <p:spPr bwMode="auto">
          <a:xfrm>
            <a:off x="2279650" y="1716088"/>
            <a:ext cx="8280400"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rtl="1" eaLnBrk="1" hangingPunct="1">
              <a:spcBef>
                <a:spcPct val="0"/>
              </a:spcBef>
              <a:buFontTx/>
              <a:buNone/>
            </a:pPr>
            <a:r>
              <a:rPr lang="en-US" altLang="en-US">
                <a:cs typeface="Times New Roman" panose="02020603050405020304" pitchFamily="18" charset="0"/>
              </a:rPr>
              <a:t>7</a:t>
            </a:r>
            <a:r>
              <a:rPr lang="ar-SA" altLang="en-US">
                <a:cs typeface="Times New Roman" panose="02020603050405020304" pitchFamily="18" charset="0"/>
              </a:rPr>
              <a:t> – تمثل بعض أحياء التربة غذاء عيش الغراب </a:t>
            </a:r>
            <a:r>
              <a:rPr lang="en-US" altLang="en-US">
                <a:ea typeface="Times New Roman" panose="02020603050405020304" pitchFamily="18" charset="0"/>
                <a:cs typeface="Simplified Arabic" panose="02020603050405020304" pitchFamily="18" charset="-78"/>
              </a:rPr>
              <a:t>(Mushroom)</a:t>
            </a:r>
            <a:r>
              <a:rPr lang="ar-SA" altLang="en-US">
                <a:cs typeface="Times New Roman" panose="02020603050405020304" pitchFamily="18" charset="0"/>
              </a:rPr>
              <a:t>، الذي رغم وجود بعض أنواعه السامة في التربة إلا أنه أحد المواد الغذائية الهامة للإنسان.</a:t>
            </a:r>
            <a:endParaRPr lang="ar-SA" altLang="en-US"/>
          </a:p>
        </p:txBody>
      </p:sp>
      <p:pic>
        <p:nvPicPr>
          <p:cNvPr id="20486" name="Picture 2"/>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3384" y="2939603"/>
            <a:ext cx="2592387" cy="302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8844906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343025" y="1773239"/>
            <a:ext cx="9074150" cy="1655761"/>
          </a:xfrm>
        </p:spPr>
        <p:txBody>
          <a:bodyPr/>
          <a:lstStyle/>
          <a:p>
            <a:pPr algn="r">
              <a:buFontTx/>
              <a:buNone/>
            </a:pPr>
            <a:r>
              <a:rPr lang="ar-SA" altLang="en-US" sz="2800" b="0" dirty="0" smtClean="0"/>
              <a:t>لا يخفى دور الأحياء الدقيقة في إنتاج الأسمدة </a:t>
            </a:r>
            <a:r>
              <a:rPr lang="ar-SA" altLang="en-US" sz="2800" b="0" dirty="0" smtClean="0"/>
              <a:t>الحيوية</a:t>
            </a:r>
            <a:endParaRPr lang="en-US" altLang="en-US" sz="2800" b="0" dirty="0" smtClean="0">
              <a:ea typeface="Times New Roman" panose="02020603050405020304" pitchFamily="18" charset="0"/>
            </a:endParaRPr>
          </a:p>
          <a:p>
            <a:pPr algn="r">
              <a:buFontTx/>
              <a:buNone/>
            </a:pPr>
            <a:r>
              <a:rPr lang="en-US" altLang="en-US" sz="2800" b="0" dirty="0" smtClean="0"/>
              <a:t>.</a:t>
            </a:r>
            <a:r>
              <a:rPr lang="en-US" altLang="en-US" sz="2800" b="0" dirty="0" err="1" smtClean="0">
                <a:solidFill>
                  <a:srgbClr val="0000FF"/>
                </a:solidFill>
              </a:rPr>
              <a:t>Biofertilizers</a:t>
            </a:r>
            <a:r>
              <a:rPr lang="ar-SA" altLang="en-US" sz="2800" b="0" dirty="0" smtClean="0">
                <a:solidFill>
                  <a:srgbClr val="0000FF"/>
                </a:solidFill>
              </a:rPr>
              <a:t> </a:t>
            </a:r>
            <a:endParaRPr lang="en-US" altLang="en-US" sz="2800" b="0" dirty="0" smtClean="0">
              <a:solidFill>
                <a:srgbClr val="0000FF"/>
              </a:solidFill>
            </a:endParaRPr>
          </a:p>
        </p:txBody>
      </p:sp>
      <p:sp>
        <p:nvSpPr>
          <p:cNvPr id="22532" name="Espace réservé du numéro de diapositive 7"/>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fld id="{65A3DE64-DED7-4FC9-975F-E2E97F4E86FF}" type="slidenum">
              <a:rPr lang="ar-SA" altLang="en-US" sz="1400"/>
              <a:pPr>
                <a:spcBef>
                  <a:spcPct val="0"/>
                </a:spcBef>
                <a:buFontTx/>
                <a:buNone/>
              </a:pPr>
              <a:t>12</a:t>
            </a:fld>
            <a:endParaRPr lang="en-US" altLang="en-US" sz="1400"/>
          </a:p>
        </p:txBody>
      </p:sp>
      <p:sp>
        <p:nvSpPr>
          <p:cNvPr id="22531" name="Rectangle 3"/>
          <p:cNvSpPr>
            <a:spLocks noChangeArrowheads="1"/>
          </p:cNvSpPr>
          <p:nvPr/>
        </p:nvSpPr>
        <p:spPr bwMode="auto">
          <a:xfrm>
            <a:off x="1649413" y="-100013"/>
            <a:ext cx="8839200" cy="838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nSpc>
                <a:spcPct val="80000"/>
              </a:lnSpc>
              <a:spcBef>
                <a:spcPct val="0"/>
              </a:spcBef>
              <a:buFontTx/>
              <a:buNone/>
            </a:pPr>
            <a:r>
              <a:rPr lang="en-US" altLang="en-US" sz="2000" u="sng" dirty="0"/>
              <a:t>MIC  </a:t>
            </a:r>
            <a:r>
              <a:rPr lang="en-US" altLang="en-US" sz="2000" u="sng" dirty="0" smtClean="0"/>
              <a:t>345</a:t>
            </a:r>
            <a:endParaRPr lang="fr-FR" altLang="en-US" sz="2000" dirty="0"/>
          </a:p>
        </p:txBody>
      </p:sp>
      <p:sp>
        <p:nvSpPr>
          <p:cNvPr id="5" name="Espace réservé du contenu 2"/>
          <p:cNvSpPr txBox="1">
            <a:spLocks/>
          </p:cNvSpPr>
          <p:nvPr/>
        </p:nvSpPr>
        <p:spPr bwMode="auto">
          <a:xfrm>
            <a:off x="1423719" y="3132786"/>
            <a:ext cx="9064894" cy="2376488"/>
          </a:xfrm>
          <a:prstGeom prst="rect">
            <a:avLst/>
          </a:prstGeom>
          <a:noFill/>
          <a:ln w="9525">
            <a:noFill/>
            <a:miter lim="800000"/>
            <a:headEnd/>
            <a:tailEnd/>
          </a:ln>
        </p:spPr>
        <p:txBody>
          <a:bodyPr/>
          <a:lstStyle/>
          <a:p>
            <a:pPr marL="342900" indent="-342900" algn="r">
              <a:spcBef>
                <a:spcPct val="20000"/>
              </a:spcBef>
              <a:defRPr/>
            </a:pPr>
            <a:r>
              <a:rPr lang="ar-SA" sz="3200" dirty="0" smtClean="0"/>
              <a:t>8– </a:t>
            </a:r>
            <a:r>
              <a:rPr lang="ar-SA" sz="2800" dirty="0"/>
              <a:t>من جانب آخر تعمل الأحياء الدقيقة على إنتاج الغاز الحيوي</a:t>
            </a:r>
            <a:endParaRPr lang="en-US" sz="2800" dirty="0"/>
          </a:p>
          <a:p>
            <a:pPr marL="342900" indent="-342900" algn="r">
              <a:spcBef>
                <a:spcPct val="20000"/>
              </a:spcBef>
              <a:defRPr/>
            </a:pPr>
            <a:r>
              <a:rPr lang="en-US" sz="2800" dirty="0">
                <a:solidFill>
                  <a:srgbClr val="0000FF"/>
                </a:solidFill>
              </a:rPr>
              <a:t>Biogas production</a:t>
            </a:r>
            <a:r>
              <a:rPr lang="en-US" sz="2800" dirty="0"/>
              <a:t> </a:t>
            </a:r>
            <a:endParaRPr lang="en-US" sz="2800" dirty="0" smtClean="0"/>
          </a:p>
          <a:p>
            <a:pPr marL="342900" indent="-342900" algn="r">
              <a:spcBef>
                <a:spcPct val="20000"/>
              </a:spcBef>
              <a:defRPr/>
            </a:pPr>
            <a:r>
              <a:rPr lang="en-US" sz="2800" dirty="0" smtClean="0"/>
              <a:t>  </a:t>
            </a:r>
            <a:r>
              <a:rPr lang="ar-SA" sz="2800" dirty="0" smtClean="0"/>
              <a:t>الذي يمكن استغلاله كمصدر بديل للطاقة خاصة في الأماكن الريفية.</a:t>
            </a:r>
            <a:endParaRPr lang="fr-FR" sz="2800" dirty="0" smtClean="0"/>
          </a:p>
          <a:p>
            <a:pPr marL="342900" indent="-342900" algn="r">
              <a:spcBef>
                <a:spcPct val="20000"/>
              </a:spcBef>
              <a:defRPr/>
            </a:pPr>
            <a:endParaRPr lang="fr-FR" sz="2800" kern="0" dirty="0"/>
          </a:p>
        </p:txBody>
      </p:sp>
      <p:sp>
        <p:nvSpPr>
          <p:cNvPr id="22534" name="Rectangle 6"/>
          <p:cNvSpPr>
            <a:spLocks noChangeArrowheads="1"/>
          </p:cNvSpPr>
          <p:nvPr/>
        </p:nvSpPr>
        <p:spPr bwMode="auto">
          <a:xfrm>
            <a:off x="2927350" y="692151"/>
            <a:ext cx="7416800" cy="708025"/>
          </a:xfrm>
          <a:prstGeom prst="rect">
            <a:avLst/>
          </a:prstGeom>
          <a:ln/>
          <a:extLst/>
        </p:spPr>
        <p:style>
          <a:lnRef idx="3">
            <a:schemeClr val="lt1"/>
          </a:lnRef>
          <a:fillRef idx="1">
            <a:schemeClr val="accent2"/>
          </a:fillRef>
          <a:effectRef idx="1">
            <a:schemeClr val="accent2"/>
          </a:effectRef>
          <a:fontRef idx="minor">
            <a:schemeClr val="lt1"/>
          </a:fontRef>
        </p:style>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rtl="1">
              <a:spcBef>
                <a:spcPct val="0"/>
              </a:spcBef>
              <a:buFontTx/>
              <a:buNone/>
            </a:pPr>
            <a:r>
              <a:rPr lang="fr-FR" altLang="en-US" sz="4000" dirty="0"/>
              <a:t>  /2</a:t>
            </a:r>
            <a:r>
              <a:rPr lang="ar-SA" altLang="en-US" sz="4000" dirty="0"/>
              <a:t> أثر الأحياء الدقيقة في تكوين التربة : </a:t>
            </a:r>
            <a:endParaRPr lang="fr-FR" altLang="en-US" sz="4000" dirty="0"/>
          </a:p>
        </p:txBody>
      </p:sp>
    </p:spTree>
    <p:extLst>
      <p:ext uri="{BB962C8B-B14F-4D97-AF65-F5344CB8AC3E}">
        <p14:creationId xmlns:p14="http://schemas.microsoft.com/office/powerpoint/2010/main" val="319144448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3"/>
          <p:cNvSpPr>
            <a:spLocks noChangeArrowheads="1"/>
          </p:cNvSpPr>
          <p:nvPr/>
        </p:nvSpPr>
        <p:spPr bwMode="auto">
          <a:xfrm>
            <a:off x="1649413" y="-100013"/>
            <a:ext cx="8839200" cy="838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nSpc>
                <a:spcPct val="80000"/>
              </a:lnSpc>
              <a:spcBef>
                <a:spcPct val="0"/>
              </a:spcBef>
              <a:buFontTx/>
              <a:buNone/>
            </a:pPr>
            <a:r>
              <a:rPr lang="en-US" altLang="en-US" sz="2000" u="sng" dirty="0"/>
              <a:t>MIC  </a:t>
            </a:r>
            <a:r>
              <a:rPr lang="en-US" altLang="en-US" sz="2000" u="sng" dirty="0" smtClean="0"/>
              <a:t>345</a:t>
            </a:r>
            <a:endParaRPr lang="fr-FR" altLang="en-US" sz="2000" dirty="0"/>
          </a:p>
        </p:txBody>
      </p:sp>
      <p:sp>
        <p:nvSpPr>
          <p:cNvPr id="24579" name="Espace réservé du numéro de diapositive 7"/>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fld id="{3942C2D9-F77F-40FD-91FC-D84E9DEE3275}" type="slidenum">
              <a:rPr lang="ar-SA" altLang="en-US" sz="1400"/>
              <a:pPr>
                <a:spcBef>
                  <a:spcPct val="0"/>
                </a:spcBef>
                <a:buFontTx/>
                <a:buNone/>
              </a:pPr>
              <a:t>13</a:t>
            </a:fld>
            <a:endParaRPr lang="en-US" altLang="en-US" sz="1400"/>
          </a:p>
        </p:txBody>
      </p:sp>
      <p:sp>
        <p:nvSpPr>
          <p:cNvPr id="24580" name="Rectangle 6"/>
          <p:cNvSpPr>
            <a:spLocks noChangeArrowheads="1"/>
          </p:cNvSpPr>
          <p:nvPr/>
        </p:nvSpPr>
        <p:spPr bwMode="auto">
          <a:xfrm>
            <a:off x="2927350" y="920751"/>
            <a:ext cx="7416800" cy="708025"/>
          </a:xfrm>
          <a:prstGeom prst="rect">
            <a:avLst/>
          </a:prstGeom>
          <a:ln/>
          <a:extLst/>
        </p:spPr>
        <p:style>
          <a:lnRef idx="3">
            <a:schemeClr val="lt1"/>
          </a:lnRef>
          <a:fillRef idx="1">
            <a:schemeClr val="accent2"/>
          </a:fillRef>
          <a:effectRef idx="1">
            <a:schemeClr val="accent2"/>
          </a:effectRef>
          <a:fontRef idx="minor">
            <a:schemeClr val="lt1"/>
          </a:fontRef>
        </p:style>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rtl="1">
              <a:spcBef>
                <a:spcPct val="0"/>
              </a:spcBef>
              <a:buFontTx/>
              <a:buNone/>
            </a:pPr>
            <a:r>
              <a:rPr lang="fr-FR" altLang="en-US" sz="4000" dirty="0"/>
              <a:t>  /2</a:t>
            </a:r>
            <a:r>
              <a:rPr lang="ar-SA" altLang="en-US" sz="4000" dirty="0"/>
              <a:t> أثر الأحياء الدقيقة في تكوين التربة : </a:t>
            </a:r>
            <a:endParaRPr lang="fr-FR" altLang="en-US" sz="4000" dirty="0"/>
          </a:p>
        </p:txBody>
      </p:sp>
      <p:pic>
        <p:nvPicPr>
          <p:cNvPr id="2458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39489" y="2233591"/>
            <a:ext cx="5100638" cy="305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ZoneTexte 9"/>
          <p:cNvSpPr txBox="1"/>
          <p:nvPr/>
        </p:nvSpPr>
        <p:spPr>
          <a:xfrm>
            <a:off x="3648075" y="5541892"/>
            <a:ext cx="4895850" cy="369332"/>
          </a:xfrm>
          <a:prstGeom prst="rect">
            <a:avLst/>
          </a:prstGeom>
          <a:solidFill>
            <a:schemeClr val="accent4">
              <a:lumMod val="50000"/>
              <a:lumOff val="50000"/>
            </a:schemeClr>
          </a:solidFill>
        </p:spPr>
        <p:txBody>
          <a:bodyPr>
            <a:spAutoFit/>
          </a:bodyPr>
          <a:lstStyle/>
          <a:p>
            <a:pPr algn="ctr">
              <a:defRPr/>
            </a:pPr>
            <a:r>
              <a:rPr lang="fr-FR" b="1" dirty="0">
                <a:effectLst>
                  <a:outerShdw blurRad="38100" dist="38100" dir="2700000" algn="tl">
                    <a:srgbClr val="000000">
                      <a:alpha val="43137"/>
                    </a:srgbClr>
                  </a:outerShdw>
                </a:effectLst>
              </a:rPr>
              <a:t>A </a:t>
            </a:r>
            <a:r>
              <a:rPr lang="fr-FR" b="1" dirty="0" err="1">
                <a:effectLst>
                  <a:outerShdw blurRad="38100" dist="38100" dir="2700000" algn="tl">
                    <a:srgbClr val="000000">
                      <a:alpha val="43137"/>
                    </a:srgbClr>
                  </a:outerShdw>
                </a:effectLst>
              </a:rPr>
              <a:t>biogas</a:t>
            </a:r>
            <a:r>
              <a:rPr lang="fr-FR" b="1" dirty="0">
                <a:effectLst>
                  <a:outerShdw blurRad="38100" dist="38100" dir="2700000" algn="tl">
                    <a:srgbClr val="000000">
                      <a:alpha val="43137"/>
                    </a:srgbClr>
                  </a:outerShdw>
                </a:effectLst>
              </a:rPr>
              <a:t> bus in Linköping, </a:t>
            </a:r>
            <a:r>
              <a:rPr lang="fr-FR" b="1" dirty="0" err="1">
                <a:effectLst>
                  <a:outerShdw blurRad="38100" dist="38100" dir="2700000" algn="tl">
                    <a:srgbClr val="000000">
                      <a:alpha val="43137"/>
                    </a:srgbClr>
                  </a:outerShdw>
                </a:effectLst>
              </a:rPr>
              <a:t>Sweden</a:t>
            </a:r>
            <a:endParaRPr lang="fr-FR"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86018298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186690" y="1950748"/>
            <a:ext cx="9425502" cy="2232025"/>
          </a:xfrm>
        </p:spPr>
        <p:txBody>
          <a:bodyPr>
            <a:normAutofit/>
          </a:bodyPr>
          <a:lstStyle/>
          <a:p>
            <a:pPr algn="just" rtl="1">
              <a:buFontTx/>
              <a:buNone/>
            </a:pPr>
            <a:r>
              <a:rPr lang="ar-SA" altLang="en-US" sz="2800" b="0" dirty="0" smtClean="0"/>
              <a:t>تختلف المواد العضوية في نوعها وتركيبها، وعموماً فهي تركيب معقد يتكون أساساً من الكربون (أقل من 50%) وكميات أقل من الأكسجين والهيدروجين وكميات قليلة من النيتروجين والكبريت، والفسفور، وعناصر أخرى.</a:t>
            </a:r>
            <a:endParaRPr lang="fr-FR" altLang="en-US" sz="2800" b="0" dirty="0" smtClean="0"/>
          </a:p>
        </p:txBody>
      </p:sp>
      <p:sp>
        <p:nvSpPr>
          <p:cNvPr id="26628" name="Espace réservé du numéro de diapositive 7"/>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fld id="{3D11699C-0548-4345-BE10-DCC79CD2BFE7}" type="slidenum">
              <a:rPr lang="ar-SA" altLang="en-US" sz="1400"/>
              <a:pPr>
                <a:spcBef>
                  <a:spcPct val="0"/>
                </a:spcBef>
                <a:buFontTx/>
                <a:buNone/>
              </a:pPr>
              <a:t>14</a:t>
            </a:fld>
            <a:endParaRPr lang="en-US" altLang="en-US" sz="1400"/>
          </a:p>
        </p:txBody>
      </p:sp>
      <p:sp>
        <p:nvSpPr>
          <p:cNvPr id="26627" name="Rectangle 3"/>
          <p:cNvSpPr>
            <a:spLocks noChangeArrowheads="1"/>
          </p:cNvSpPr>
          <p:nvPr/>
        </p:nvSpPr>
        <p:spPr bwMode="auto">
          <a:xfrm>
            <a:off x="1649413" y="-100013"/>
            <a:ext cx="8839200" cy="838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nSpc>
                <a:spcPct val="80000"/>
              </a:lnSpc>
              <a:spcBef>
                <a:spcPct val="0"/>
              </a:spcBef>
              <a:buFontTx/>
              <a:buNone/>
            </a:pPr>
            <a:r>
              <a:rPr lang="en-US" altLang="en-US" sz="2000" u="sng" dirty="0"/>
              <a:t>MIC  </a:t>
            </a:r>
            <a:r>
              <a:rPr lang="en-US" altLang="en-US" sz="2000" u="sng" dirty="0" smtClean="0"/>
              <a:t>345</a:t>
            </a:r>
            <a:endParaRPr lang="fr-FR" altLang="en-US" sz="2000" dirty="0"/>
          </a:p>
        </p:txBody>
      </p:sp>
      <p:sp>
        <p:nvSpPr>
          <p:cNvPr id="26629" name="Rectangle 1"/>
          <p:cNvSpPr>
            <a:spLocks noChangeArrowheads="1"/>
          </p:cNvSpPr>
          <p:nvPr/>
        </p:nvSpPr>
        <p:spPr bwMode="auto">
          <a:xfrm>
            <a:off x="1858303" y="772827"/>
            <a:ext cx="8475397" cy="584775"/>
          </a:xfrm>
          <a:prstGeom prst="rect">
            <a:avLst/>
          </a:prstGeom>
          <a:ln/>
          <a:extLst/>
        </p:spPr>
        <p:style>
          <a:lnRef idx="3">
            <a:schemeClr val="lt1"/>
          </a:lnRef>
          <a:fillRef idx="1">
            <a:schemeClr val="accent2"/>
          </a:fillRef>
          <a:effectRef idx="1">
            <a:schemeClr val="accent2"/>
          </a:effectRef>
          <a:fontRef idx="minor">
            <a:schemeClr val="lt1"/>
          </a:fontRef>
        </p:style>
        <p:txBody>
          <a:bodyPr wrap="none" anchor="ct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rtl="1" eaLnBrk="1" hangingPunct="1">
              <a:spcBef>
                <a:spcPct val="0"/>
              </a:spcBef>
              <a:buFontTx/>
              <a:buNone/>
            </a:pPr>
            <a:r>
              <a:rPr lang="fr-FR" altLang="en-US" dirty="0">
                <a:latin typeface="Monotype Koufi" pitchFamily="2" charset="-78"/>
                <a:ea typeface="Times New Roman" panose="02020603050405020304" pitchFamily="18" charset="0"/>
              </a:rPr>
              <a:t> /</a:t>
            </a:r>
            <a:r>
              <a:rPr lang="en-US" altLang="en-US" dirty="0">
                <a:latin typeface="Monotype Koufi" pitchFamily="2" charset="-78"/>
                <a:ea typeface="Times New Roman" panose="02020603050405020304" pitchFamily="18" charset="0"/>
              </a:rPr>
              <a:t>3</a:t>
            </a:r>
            <a:r>
              <a:rPr lang="ar-SA" altLang="en-US" dirty="0">
                <a:latin typeface="Monotype Koufi" pitchFamily="2" charset="-78"/>
                <a:ea typeface="Times New Roman" panose="02020603050405020304" pitchFamily="18" charset="0"/>
              </a:rPr>
              <a:t>تحليل الميكروبات للمواد العضوية غير النيتروجينية في التربة</a:t>
            </a:r>
            <a:endParaRPr lang="ar-SA" altLang="en-US" dirty="0">
              <a:latin typeface="Arial" panose="020B0604020202020204" pitchFamily="34" charset="0"/>
            </a:endParaRPr>
          </a:p>
        </p:txBody>
      </p:sp>
      <p:sp>
        <p:nvSpPr>
          <p:cNvPr id="6" name="Espace réservé du contenu 2"/>
          <p:cNvSpPr txBox="1">
            <a:spLocks/>
          </p:cNvSpPr>
          <p:nvPr/>
        </p:nvSpPr>
        <p:spPr bwMode="auto">
          <a:xfrm>
            <a:off x="1056068" y="3495945"/>
            <a:ext cx="9556124" cy="1655763"/>
          </a:xfrm>
          <a:prstGeom prst="rect">
            <a:avLst/>
          </a:prstGeom>
          <a:noFill/>
          <a:ln w="9525">
            <a:noFill/>
            <a:miter lim="800000"/>
            <a:headEnd/>
            <a:tailEnd/>
          </a:ln>
        </p:spPr>
        <p:txBody>
          <a:bodyPr/>
          <a:lstStyle/>
          <a:p>
            <a:pPr marL="342900" indent="-342900" algn="r">
              <a:spcBef>
                <a:spcPct val="20000"/>
              </a:spcBef>
              <a:defRPr/>
            </a:pPr>
            <a:r>
              <a:rPr lang="ar-SA" sz="2800" b="1" kern="0" dirty="0">
                <a:solidFill>
                  <a:srgbClr val="006600"/>
                </a:solidFill>
              </a:rPr>
              <a:t>وتنقسم المركبات العضوية التي تخضع للتحليل في التربة إلى الأقسام التالية</a:t>
            </a:r>
            <a:r>
              <a:rPr lang="ar-SA" sz="3200" kern="0" dirty="0"/>
              <a:t>:</a:t>
            </a:r>
            <a:endParaRPr lang="fr-FR" sz="3200" kern="0" dirty="0"/>
          </a:p>
        </p:txBody>
      </p:sp>
    </p:spTree>
    <p:extLst>
      <p:ext uri="{BB962C8B-B14F-4D97-AF65-F5344CB8AC3E}">
        <p14:creationId xmlns:p14="http://schemas.microsoft.com/office/powerpoint/2010/main" val="250542266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3"/>
          <p:cNvSpPr>
            <a:spLocks noChangeArrowheads="1"/>
          </p:cNvSpPr>
          <p:nvPr/>
        </p:nvSpPr>
        <p:spPr bwMode="auto">
          <a:xfrm>
            <a:off x="1649413" y="-100013"/>
            <a:ext cx="8839200" cy="838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nSpc>
                <a:spcPct val="80000"/>
              </a:lnSpc>
              <a:spcBef>
                <a:spcPct val="0"/>
              </a:spcBef>
              <a:buFontTx/>
              <a:buNone/>
            </a:pPr>
            <a:r>
              <a:rPr lang="en-US" altLang="en-US" sz="2000" u="sng" dirty="0"/>
              <a:t>MIC  </a:t>
            </a:r>
            <a:r>
              <a:rPr lang="en-US" altLang="en-US" sz="2000" u="sng" dirty="0" smtClean="0"/>
              <a:t>345</a:t>
            </a:r>
            <a:endParaRPr lang="fr-FR" altLang="en-US" sz="2000" dirty="0"/>
          </a:p>
        </p:txBody>
      </p:sp>
      <p:sp>
        <p:nvSpPr>
          <p:cNvPr id="28675" name="Espace réservé du numéro de diapositive 7"/>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fld id="{8275BCD8-2EC4-45CA-A80F-45B74A6056DE}" type="slidenum">
              <a:rPr lang="ar-SA" altLang="en-US" sz="1400"/>
              <a:pPr>
                <a:spcBef>
                  <a:spcPct val="0"/>
                </a:spcBef>
                <a:buFontTx/>
                <a:buNone/>
              </a:pPr>
              <a:t>15</a:t>
            </a:fld>
            <a:endParaRPr lang="en-US" altLang="en-US" sz="1400"/>
          </a:p>
        </p:txBody>
      </p:sp>
      <p:sp>
        <p:nvSpPr>
          <p:cNvPr id="5" name="Espace réservé du contenu 2"/>
          <p:cNvSpPr txBox="1">
            <a:spLocks/>
          </p:cNvSpPr>
          <p:nvPr/>
        </p:nvSpPr>
        <p:spPr bwMode="auto">
          <a:xfrm>
            <a:off x="1055688" y="1700213"/>
            <a:ext cx="9608019" cy="3168650"/>
          </a:xfrm>
          <a:prstGeom prst="rect">
            <a:avLst/>
          </a:prstGeom>
          <a:noFill/>
          <a:ln w="9525">
            <a:noFill/>
            <a:miter lim="800000"/>
            <a:headEnd/>
            <a:tailEnd/>
          </a:ln>
        </p:spPr>
        <p:txBody>
          <a:bodyPr/>
          <a:lstStyle/>
          <a:p>
            <a:pPr marL="514350" indent="-514350" algn="r" rtl="1">
              <a:buFont typeface="+mj-lt"/>
              <a:buAutoNum type="arabicPeriod"/>
              <a:defRPr/>
            </a:pPr>
            <a:r>
              <a:rPr lang="ar-SA" sz="3200" u="sng" dirty="0" err="1">
                <a:solidFill>
                  <a:srgbClr val="FF0000"/>
                </a:solidFill>
              </a:rPr>
              <a:t>الكربوهيدرات</a:t>
            </a:r>
            <a:r>
              <a:rPr lang="ar-SA" sz="3200" u="sng" dirty="0">
                <a:solidFill>
                  <a:srgbClr val="FF0000"/>
                </a:solidFill>
              </a:rPr>
              <a:t> </a:t>
            </a:r>
            <a:r>
              <a:rPr lang="ar-SA" sz="3200" u="sng" dirty="0"/>
              <a:t>(</a:t>
            </a:r>
            <a:r>
              <a:rPr lang="en-US" sz="3200" u="sng" dirty="0"/>
              <a:t>C/H/O</a:t>
            </a:r>
            <a:r>
              <a:rPr lang="ar-SA" sz="3200" u="sng" dirty="0"/>
              <a:t>) </a:t>
            </a:r>
            <a:r>
              <a:rPr lang="en-US" sz="3200" u="sng" dirty="0"/>
              <a:t> </a:t>
            </a:r>
            <a:r>
              <a:rPr lang="en-US" sz="3200" u="sng" dirty="0">
                <a:solidFill>
                  <a:srgbClr val="7030A0"/>
                </a:solidFill>
              </a:rPr>
              <a:t>Carbohydrates</a:t>
            </a:r>
            <a:r>
              <a:rPr lang="ar-SA" sz="3200" dirty="0"/>
              <a:t>وأهمها :</a:t>
            </a:r>
            <a:endParaRPr lang="fr-FR" sz="3200" dirty="0"/>
          </a:p>
          <a:p>
            <a:pPr algn="r" rtl="1">
              <a:defRPr/>
            </a:pPr>
            <a:r>
              <a:rPr lang="ar-SA" sz="3200" dirty="0"/>
              <a:t>– السكريات الأحادية </a:t>
            </a:r>
            <a:r>
              <a:rPr lang="fr-FR" sz="3200" dirty="0"/>
              <a:t>:</a:t>
            </a:r>
            <a:r>
              <a:rPr lang="en-US" sz="3200" dirty="0" err="1">
                <a:solidFill>
                  <a:srgbClr val="3366FF"/>
                </a:solidFill>
              </a:rPr>
              <a:t>Monosaccharides</a:t>
            </a:r>
            <a:r>
              <a:rPr lang="ar-SA" sz="3200" dirty="0"/>
              <a:t> </a:t>
            </a:r>
            <a:r>
              <a:rPr lang="fr-FR" sz="3200" dirty="0"/>
              <a:t>Ribose C5</a:t>
            </a:r>
            <a:r>
              <a:rPr lang="ar-SA" sz="3200" dirty="0"/>
              <a:t> </a:t>
            </a:r>
            <a:r>
              <a:rPr lang="fr-FR" sz="3200" dirty="0"/>
              <a:t>Glucose C6</a:t>
            </a:r>
          </a:p>
          <a:p>
            <a:pPr algn="r" rtl="1">
              <a:defRPr/>
            </a:pPr>
            <a:r>
              <a:rPr lang="ar-SA" sz="3200" dirty="0"/>
              <a:t>– السكريات الثنائية </a:t>
            </a:r>
            <a:r>
              <a:rPr lang="fr-FR" sz="3200" dirty="0"/>
              <a:t>         </a:t>
            </a:r>
            <a:r>
              <a:rPr lang="en-US" sz="3200" dirty="0" err="1"/>
              <a:t>Saccharose</a:t>
            </a:r>
            <a:r>
              <a:rPr lang="en-US" sz="3200" dirty="0"/>
              <a:t> : </a:t>
            </a:r>
            <a:r>
              <a:rPr lang="en-US" sz="3200" dirty="0">
                <a:solidFill>
                  <a:srgbClr val="3366FF"/>
                </a:solidFill>
              </a:rPr>
              <a:t>Disaccharides</a:t>
            </a:r>
            <a:endParaRPr lang="fr-FR" sz="3200" dirty="0"/>
          </a:p>
          <a:p>
            <a:pPr algn="r" rtl="1">
              <a:defRPr/>
            </a:pPr>
            <a:r>
              <a:rPr lang="ar-SA" sz="3200" dirty="0"/>
              <a:t>– السكريات الثلاثية </a:t>
            </a:r>
            <a:r>
              <a:rPr lang="fr-FR" sz="3200" dirty="0"/>
              <a:t>Raffinose:</a:t>
            </a:r>
            <a:r>
              <a:rPr lang="en-US" sz="3200" dirty="0">
                <a:solidFill>
                  <a:srgbClr val="3366FF"/>
                </a:solidFill>
              </a:rPr>
              <a:t>Oligosaccharides</a:t>
            </a:r>
            <a:endParaRPr lang="fr-FR" sz="3200" dirty="0">
              <a:solidFill>
                <a:srgbClr val="3366FF"/>
              </a:solidFill>
            </a:endParaRPr>
          </a:p>
          <a:p>
            <a:pPr algn="r" rtl="1">
              <a:defRPr/>
            </a:pPr>
            <a:r>
              <a:rPr lang="ar-SA" sz="3200" dirty="0"/>
              <a:t>– السكريات العديدة</a:t>
            </a:r>
            <a:r>
              <a:rPr lang="en-US" sz="3200" dirty="0"/>
              <a:t>  Cellulose :</a:t>
            </a:r>
            <a:r>
              <a:rPr lang="en-US" sz="3200" dirty="0">
                <a:solidFill>
                  <a:srgbClr val="3366FF"/>
                </a:solidFill>
              </a:rPr>
              <a:t>Polysaccharides </a:t>
            </a:r>
            <a:endParaRPr lang="fr-FR" sz="3200" kern="0" dirty="0">
              <a:solidFill>
                <a:srgbClr val="3366FF"/>
              </a:solidFill>
            </a:endParaRPr>
          </a:p>
        </p:txBody>
      </p:sp>
      <p:sp>
        <p:nvSpPr>
          <p:cNvPr id="2049" name="Rectangle 1"/>
          <p:cNvSpPr>
            <a:spLocks noChangeArrowheads="1"/>
          </p:cNvSpPr>
          <p:nvPr/>
        </p:nvSpPr>
        <p:spPr bwMode="auto">
          <a:xfrm>
            <a:off x="3867151" y="773113"/>
            <a:ext cx="6550025" cy="584200"/>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wrap="none" anchor="ctr">
            <a:spAutoFit/>
          </a:bodyPr>
          <a:lstStyle/>
          <a:p>
            <a:pPr algn="ctr" rtl="1" eaLnBrk="1" hangingPunct="1">
              <a:defRPr/>
            </a:pPr>
            <a:r>
              <a:rPr lang="ar-SA" sz="3200" kern="0" dirty="0">
                <a:solidFill>
                  <a:srgbClr val="0000FF"/>
                </a:solidFill>
              </a:rPr>
              <a:t>المركبات العضوية التي تخضع للتحليل في التربة</a:t>
            </a:r>
            <a:endParaRPr lang="ar-SA" sz="3200" dirty="0">
              <a:solidFill>
                <a:srgbClr val="0000FF"/>
              </a:solidFill>
              <a:latin typeface="Arial" pitchFamily="34" charset="0"/>
            </a:endParaRPr>
          </a:p>
        </p:txBody>
      </p:sp>
      <p:sp>
        <p:nvSpPr>
          <p:cNvPr id="6" name="Espace réservé du contenu 2"/>
          <p:cNvSpPr txBox="1">
            <a:spLocks/>
          </p:cNvSpPr>
          <p:nvPr/>
        </p:nvSpPr>
        <p:spPr bwMode="auto">
          <a:xfrm>
            <a:off x="734097" y="4797425"/>
            <a:ext cx="9929610" cy="172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r" rtl="1">
              <a:spcBef>
                <a:spcPct val="0"/>
              </a:spcBef>
              <a:buNone/>
            </a:pPr>
            <a:r>
              <a:rPr lang="ar-SA" altLang="en-US" u="sng" dirty="0">
                <a:solidFill>
                  <a:srgbClr val="FF0000"/>
                </a:solidFill>
              </a:rPr>
              <a:t>2</a:t>
            </a:r>
            <a:r>
              <a:rPr lang="ar-SA" altLang="en-US" u="sng" dirty="0"/>
              <a:t> </a:t>
            </a:r>
            <a:r>
              <a:rPr lang="ar-SA" altLang="en-US" u="sng" dirty="0" err="1">
                <a:solidFill>
                  <a:srgbClr val="FF0000"/>
                </a:solidFill>
              </a:rPr>
              <a:t>اللجنينيات</a:t>
            </a:r>
            <a:r>
              <a:rPr lang="ar-SA" altLang="en-US" u="sng" dirty="0">
                <a:solidFill>
                  <a:srgbClr val="FF0000"/>
                </a:solidFill>
              </a:rPr>
              <a:t> </a:t>
            </a:r>
            <a:r>
              <a:rPr lang="ar-SA" altLang="en-US" u="sng" dirty="0"/>
              <a:t>(</a:t>
            </a:r>
            <a:r>
              <a:rPr lang="en-US" altLang="en-US" u="sng" dirty="0"/>
              <a:t>Lignin</a:t>
            </a:r>
            <a:r>
              <a:rPr lang="ar-SA" altLang="en-US" u="sng" dirty="0"/>
              <a:t>)</a:t>
            </a:r>
            <a:r>
              <a:rPr lang="en-US" altLang="en-US" u="sng" dirty="0"/>
              <a:t> </a:t>
            </a:r>
            <a:r>
              <a:rPr lang="ar-SA" altLang="en-US" dirty="0"/>
              <a:t>ويمثل 5- 30% من وزن النباتات وعادة يوجد اللجين متحداً مع السليلوز في صورة مركبات تعرف </a:t>
            </a:r>
            <a:r>
              <a:rPr lang="ar-SA" altLang="en-US" dirty="0" err="1"/>
              <a:t>باللجنوسليلوز</a:t>
            </a:r>
            <a:r>
              <a:rPr lang="ar-SA" altLang="en-US" dirty="0"/>
              <a:t>.</a:t>
            </a:r>
            <a:endParaRPr lang="fr-FR" altLang="en-US" dirty="0"/>
          </a:p>
        </p:txBody>
      </p:sp>
    </p:spTree>
    <p:extLst>
      <p:ext uri="{BB962C8B-B14F-4D97-AF65-F5344CB8AC3E}">
        <p14:creationId xmlns:p14="http://schemas.microsoft.com/office/powerpoint/2010/main" val="350396464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6"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3"/>
          <p:cNvSpPr>
            <a:spLocks noChangeArrowheads="1"/>
          </p:cNvSpPr>
          <p:nvPr/>
        </p:nvSpPr>
        <p:spPr bwMode="auto">
          <a:xfrm>
            <a:off x="1649413" y="-100013"/>
            <a:ext cx="8839200" cy="838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nSpc>
                <a:spcPct val="80000"/>
              </a:lnSpc>
              <a:spcBef>
                <a:spcPct val="0"/>
              </a:spcBef>
              <a:buFontTx/>
              <a:buNone/>
            </a:pPr>
            <a:r>
              <a:rPr lang="en-US" altLang="en-US" sz="2000" u="sng"/>
              <a:t>MIC  </a:t>
            </a:r>
            <a:r>
              <a:rPr lang="en-US" altLang="en-US" sz="2000" u="sng" smtClean="0"/>
              <a:t>345</a:t>
            </a:r>
            <a:endParaRPr lang="fr-FR" altLang="en-US" sz="2000" dirty="0"/>
          </a:p>
        </p:txBody>
      </p:sp>
      <p:sp>
        <p:nvSpPr>
          <p:cNvPr id="30723" name="Espace réservé du numéro de diapositive 7"/>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fld id="{6E3B6B86-ADED-4F6A-A89B-EC57E08E3A24}" type="slidenum">
              <a:rPr lang="ar-SA" altLang="en-US" sz="1400"/>
              <a:pPr>
                <a:spcBef>
                  <a:spcPct val="0"/>
                </a:spcBef>
                <a:buFontTx/>
                <a:buNone/>
              </a:pPr>
              <a:t>16</a:t>
            </a:fld>
            <a:endParaRPr lang="en-US" altLang="en-US" sz="1400"/>
          </a:p>
        </p:txBody>
      </p:sp>
      <p:sp>
        <p:nvSpPr>
          <p:cNvPr id="6" name="Espace réservé du contenu 2"/>
          <p:cNvSpPr txBox="1">
            <a:spLocks/>
          </p:cNvSpPr>
          <p:nvPr/>
        </p:nvSpPr>
        <p:spPr bwMode="auto">
          <a:xfrm>
            <a:off x="1703389" y="1623935"/>
            <a:ext cx="8359775" cy="57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r" rtl="1">
              <a:spcBef>
                <a:spcPct val="0"/>
              </a:spcBef>
              <a:buFontTx/>
              <a:buNone/>
            </a:pPr>
            <a:r>
              <a:rPr lang="ar-SA" altLang="en-US" dirty="0"/>
              <a:t>3</a:t>
            </a:r>
            <a:r>
              <a:rPr lang="ar-SA" altLang="en-US" u="sng" dirty="0"/>
              <a:t> – الأحماض العضوية </a:t>
            </a:r>
            <a:r>
              <a:rPr lang="ar-SA" altLang="en-US" dirty="0"/>
              <a:t>مثل الخليط </a:t>
            </a:r>
            <a:r>
              <a:rPr lang="ar-SA" altLang="en-US" dirty="0" err="1"/>
              <a:t>واللكتيك</a:t>
            </a:r>
            <a:r>
              <a:rPr lang="ar-SA" altLang="en-US" dirty="0"/>
              <a:t> </a:t>
            </a:r>
            <a:r>
              <a:rPr lang="ar-SA" altLang="en-US" dirty="0" err="1"/>
              <a:t>والأكساليك</a:t>
            </a:r>
            <a:r>
              <a:rPr lang="ar-SA" altLang="en-US" dirty="0"/>
              <a:t> </a:t>
            </a:r>
            <a:endParaRPr lang="fr-FR" altLang="en-US" dirty="0"/>
          </a:p>
        </p:txBody>
      </p:sp>
      <p:sp>
        <p:nvSpPr>
          <p:cNvPr id="7" name="Espace réservé du contenu 2"/>
          <p:cNvSpPr txBox="1">
            <a:spLocks/>
          </p:cNvSpPr>
          <p:nvPr/>
        </p:nvSpPr>
        <p:spPr bwMode="auto">
          <a:xfrm>
            <a:off x="839787" y="2420692"/>
            <a:ext cx="9266238"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r">
              <a:spcBef>
                <a:spcPct val="0"/>
              </a:spcBef>
              <a:buFontTx/>
              <a:buNone/>
            </a:pPr>
            <a:r>
              <a:rPr lang="ar-SA" altLang="en-US" dirty="0"/>
              <a:t>4 – </a:t>
            </a:r>
            <a:r>
              <a:rPr lang="ar-SA" altLang="en-US" u="sng" dirty="0"/>
              <a:t>المركبات الذائبة في </a:t>
            </a:r>
            <a:r>
              <a:rPr lang="ar-SA" altLang="en-US" u="sng" dirty="0" err="1" smtClean="0"/>
              <a:t>الإيثر</a:t>
            </a:r>
            <a:r>
              <a:rPr lang="ar-SA" altLang="en-US" u="sng" dirty="0" smtClean="0"/>
              <a:t> </a:t>
            </a:r>
            <a:r>
              <a:rPr lang="ar-SA" altLang="en-US" u="sng" dirty="0"/>
              <a:t>أو الكحول </a:t>
            </a:r>
            <a:r>
              <a:rPr lang="ar-SA" altLang="en-US" dirty="0"/>
              <a:t>مثل الدهون والشموع والزيوت</a:t>
            </a:r>
            <a:endParaRPr lang="fr-FR" altLang="en-US" dirty="0"/>
          </a:p>
        </p:txBody>
      </p:sp>
      <p:sp>
        <p:nvSpPr>
          <p:cNvPr id="9" name="Espace réservé du contenu 2"/>
          <p:cNvSpPr txBox="1">
            <a:spLocks/>
          </p:cNvSpPr>
          <p:nvPr/>
        </p:nvSpPr>
        <p:spPr bwMode="auto">
          <a:xfrm>
            <a:off x="839787" y="3528678"/>
            <a:ext cx="9266238"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r">
              <a:spcBef>
                <a:spcPct val="0"/>
              </a:spcBef>
              <a:buFontTx/>
              <a:buNone/>
            </a:pPr>
            <a:r>
              <a:rPr lang="ar-SA" altLang="en-US" u="sng" dirty="0"/>
              <a:t>5 – المركبات العضوية النيتروجينية</a:t>
            </a:r>
            <a:r>
              <a:rPr lang="ar-SA" altLang="en-US" dirty="0"/>
              <a:t> </a:t>
            </a:r>
            <a:endParaRPr lang="fr-FR" altLang="en-US" dirty="0"/>
          </a:p>
        </p:txBody>
      </p:sp>
      <p:sp>
        <p:nvSpPr>
          <p:cNvPr id="10" name="Rectangle 1"/>
          <p:cNvSpPr>
            <a:spLocks noChangeArrowheads="1"/>
          </p:cNvSpPr>
          <p:nvPr/>
        </p:nvSpPr>
        <p:spPr bwMode="auto">
          <a:xfrm>
            <a:off x="3867151" y="773113"/>
            <a:ext cx="6550025" cy="584200"/>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wrap="none" anchor="ctr">
            <a:spAutoFit/>
          </a:bodyPr>
          <a:lstStyle/>
          <a:p>
            <a:pPr algn="ctr" rtl="1" eaLnBrk="1" hangingPunct="1">
              <a:defRPr/>
            </a:pPr>
            <a:r>
              <a:rPr lang="ar-SA" sz="3200" kern="0" dirty="0">
                <a:solidFill>
                  <a:srgbClr val="0000FF"/>
                </a:solidFill>
              </a:rPr>
              <a:t>المركبات العضوية التي تخضع للتحليل في التربة</a:t>
            </a:r>
            <a:endParaRPr lang="ar-SA" sz="3200" dirty="0">
              <a:solidFill>
                <a:srgbClr val="0000FF"/>
              </a:solidFill>
              <a:latin typeface="Arial" pitchFamily="34" charset="0"/>
            </a:endParaRPr>
          </a:p>
        </p:txBody>
      </p:sp>
      <p:sp>
        <p:nvSpPr>
          <p:cNvPr id="11" name="Espace réservé du contenu 2"/>
          <p:cNvSpPr txBox="1">
            <a:spLocks/>
          </p:cNvSpPr>
          <p:nvPr/>
        </p:nvSpPr>
        <p:spPr bwMode="auto">
          <a:xfrm>
            <a:off x="796926" y="4258994"/>
            <a:ext cx="9266238"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r">
              <a:spcBef>
                <a:spcPct val="0"/>
              </a:spcBef>
              <a:buFontTx/>
              <a:buNone/>
            </a:pPr>
            <a:r>
              <a:rPr lang="ar-SA" altLang="en-US" u="sng" dirty="0"/>
              <a:t>6 – الأصباغ</a:t>
            </a:r>
            <a:r>
              <a:rPr lang="ar-SA" altLang="en-US" dirty="0"/>
              <a:t> : مثل الكلوروفيل </a:t>
            </a:r>
            <a:r>
              <a:rPr lang="ar-SA" altLang="en-US" dirty="0" err="1"/>
              <a:t>والكاروتينات</a:t>
            </a:r>
            <a:r>
              <a:rPr lang="ar-SA" altLang="en-US" dirty="0"/>
              <a:t>.</a:t>
            </a:r>
            <a:endParaRPr lang="fr-FR" altLang="en-US" dirty="0"/>
          </a:p>
        </p:txBody>
      </p:sp>
    </p:spTree>
    <p:extLst>
      <p:ext uri="{BB962C8B-B14F-4D97-AF65-F5344CB8AC3E}">
        <p14:creationId xmlns:p14="http://schemas.microsoft.com/office/powerpoint/2010/main" val="177053478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7" grpId="0" build="p"/>
      <p:bldP spid="9" grpId="0" build="p"/>
      <p:bldP spid="11" grpId="0" build="p"/>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Rectangle 4"/>
          <p:cNvSpPr>
            <a:spLocks noChangeArrowheads="1"/>
          </p:cNvSpPr>
          <p:nvPr/>
        </p:nvSpPr>
        <p:spPr bwMode="auto">
          <a:xfrm>
            <a:off x="1649413" y="-100013"/>
            <a:ext cx="8839200" cy="838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nSpc>
                <a:spcPct val="80000"/>
              </a:lnSpc>
              <a:spcBef>
                <a:spcPct val="0"/>
              </a:spcBef>
              <a:buFontTx/>
              <a:buNone/>
            </a:pPr>
            <a:r>
              <a:rPr lang="en-US" altLang="en-US" sz="2000" u="sng" dirty="0"/>
              <a:t>MIC  </a:t>
            </a:r>
            <a:r>
              <a:rPr lang="en-US" altLang="en-US" sz="2000" u="sng" dirty="0" smtClean="0"/>
              <a:t>345</a:t>
            </a:r>
            <a:endParaRPr lang="fr-FR" altLang="en-US" sz="2000" dirty="0"/>
          </a:p>
        </p:txBody>
      </p:sp>
      <p:sp>
        <p:nvSpPr>
          <p:cNvPr id="10" name="Rectangle 9"/>
          <p:cNvSpPr>
            <a:spLocks noChangeArrowheads="1"/>
          </p:cNvSpPr>
          <p:nvPr/>
        </p:nvSpPr>
        <p:spPr bwMode="auto">
          <a:xfrm>
            <a:off x="721216" y="1700214"/>
            <a:ext cx="10934164" cy="3970318"/>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rtl="1">
              <a:spcBef>
                <a:spcPct val="0"/>
              </a:spcBef>
              <a:buFontTx/>
              <a:buNone/>
            </a:pPr>
            <a:r>
              <a:rPr lang="ar-SA" altLang="en-US" sz="3600" dirty="0" smtClean="0"/>
              <a:t>تحتوي </a:t>
            </a:r>
            <a:r>
              <a:rPr lang="ar-SA" altLang="en-US" sz="3600" dirty="0"/>
              <a:t>التربة على أعداد كبيرة من البكتريا والفطريات والطحالب والأكتينوميسيتات والأوليات والفيروسات. وتختلف أعداد تلك الكائنات باختلاف الظروف البيئية للتربة ونوعها</a:t>
            </a:r>
            <a:r>
              <a:rPr lang="ar-SA" altLang="en-US" sz="3600" dirty="0" smtClean="0"/>
              <a:t>.</a:t>
            </a:r>
          </a:p>
          <a:p>
            <a:pPr marL="571500" indent="-571500" algn="just" rtl="1">
              <a:spcBef>
                <a:spcPct val="0"/>
              </a:spcBef>
            </a:pPr>
            <a:r>
              <a:rPr lang="ar-SA" altLang="en-US" sz="3600" dirty="0" smtClean="0"/>
              <a:t> </a:t>
            </a:r>
            <a:r>
              <a:rPr lang="ar-SA" altLang="en-US" sz="3600" dirty="0"/>
              <a:t>ففي ظل</a:t>
            </a:r>
            <a:r>
              <a:rPr lang="ar-SA" altLang="en-US" sz="3600" dirty="0">
                <a:solidFill>
                  <a:srgbClr val="FF0000"/>
                </a:solidFill>
              </a:rPr>
              <a:t> توفر الأكسجين</a:t>
            </a:r>
            <a:r>
              <a:rPr lang="ar-SA" altLang="en-US" sz="3600" dirty="0"/>
              <a:t> مثلاً تكون السيادة للبكتريا والفطريات</a:t>
            </a:r>
            <a:r>
              <a:rPr lang="ar-SA" altLang="en-US" sz="3600" dirty="0" smtClean="0"/>
              <a:t>،</a:t>
            </a:r>
          </a:p>
          <a:p>
            <a:pPr marL="571500" indent="-571500" algn="just" rtl="1">
              <a:spcBef>
                <a:spcPct val="0"/>
              </a:spcBef>
            </a:pPr>
            <a:r>
              <a:rPr lang="ar-SA" altLang="en-US" sz="3600" dirty="0" smtClean="0"/>
              <a:t> </a:t>
            </a:r>
            <a:r>
              <a:rPr lang="ar-SA" altLang="en-US" sz="3600" dirty="0"/>
              <a:t>أما في </a:t>
            </a:r>
            <a:r>
              <a:rPr lang="ar-SA" altLang="en-US" sz="3600" dirty="0">
                <a:solidFill>
                  <a:srgbClr val="FF0000"/>
                </a:solidFill>
              </a:rPr>
              <a:t>غياب الأكسجين </a:t>
            </a:r>
            <a:r>
              <a:rPr lang="ar-SA" altLang="en-US" sz="3600" dirty="0"/>
              <a:t>فإن البكتريا ستكون هي السائدة </a:t>
            </a:r>
            <a:endParaRPr lang="ar-SA" altLang="en-US" sz="3600" dirty="0" smtClean="0"/>
          </a:p>
          <a:p>
            <a:pPr marL="571500" indent="-571500" algn="just" rtl="1">
              <a:spcBef>
                <a:spcPct val="0"/>
              </a:spcBef>
            </a:pPr>
            <a:r>
              <a:rPr lang="ar-SA" altLang="en-US" sz="3600" dirty="0" smtClean="0">
                <a:solidFill>
                  <a:srgbClr val="FF0000"/>
                </a:solidFill>
              </a:rPr>
              <a:t>وتنتشر </a:t>
            </a:r>
            <a:r>
              <a:rPr lang="ar-SA" altLang="en-US" sz="3600" dirty="0">
                <a:solidFill>
                  <a:srgbClr val="FF0000"/>
                </a:solidFill>
              </a:rPr>
              <a:t>الطحالب</a:t>
            </a:r>
            <a:r>
              <a:rPr lang="ar-SA" altLang="en-US" sz="3600" dirty="0"/>
              <a:t> على سطح التربة عند توفر الرطوبة اللازمة مع الضوء.</a:t>
            </a:r>
            <a:endParaRPr lang="fr-FR" altLang="en-US" sz="3600" dirty="0"/>
          </a:p>
        </p:txBody>
      </p:sp>
      <p:sp>
        <p:nvSpPr>
          <p:cNvPr id="6148" name="Rectangle 7"/>
          <p:cNvSpPr>
            <a:spLocks noChangeArrowheads="1"/>
          </p:cNvSpPr>
          <p:nvPr/>
        </p:nvSpPr>
        <p:spPr bwMode="auto">
          <a:xfrm>
            <a:off x="2855913" y="931864"/>
            <a:ext cx="6840537" cy="76835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rtl="1">
              <a:spcBef>
                <a:spcPct val="0"/>
              </a:spcBef>
              <a:buFontTx/>
              <a:buNone/>
            </a:pPr>
            <a:r>
              <a:rPr lang="ar-SA" altLang="en-US" sz="4400"/>
              <a:t>الكائنات الدقيقة ودورها في التربة</a:t>
            </a:r>
            <a:endParaRPr lang="fr-FR" altLang="en-US" sz="4400"/>
          </a:p>
        </p:txBody>
      </p:sp>
      <p:sp>
        <p:nvSpPr>
          <p:cNvPr id="6149" name="Espace réservé du numéro de diapositive 6"/>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fld id="{0BB6F935-C33A-4731-84AF-45A128F2F3F5}" type="slidenum">
              <a:rPr lang="ar-SA" altLang="en-US" sz="1400"/>
              <a:pPr>
                <a:spcBef>
                  <a:spcPct val="0"/>
                </a:spcBef>
                <a:buFontTx/>
                <a:buNone/>
              </a:pPr>
              <a:t>2</a:t>
            </a:fld>
            <a:endParaRPr lang="en-US" altLang="en-US" sz="1400"/>
          </a:p>
        </p:txBody>
      </p:sp>
    </p:spTree>
    <p:extLst>
      <p:ext uri="{BB962C8B-B14F-4D97-AF65-F5344CB8AC3E}">
        <p14:creationId xmlns:p14="http://schemas.microsoft.com/office/powerpoint/2010/main" val="129812728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4"/>
          <p:cNvSpPr>
            <a:spLocks noChangeArrowheads="1"/>
          </p:cNvSpPr>
          <p:nvPr/>
        </p:nvSpPr>
        <p:spPr bwMode="auto">
          <a:xfrm>
            <a:off x="1004552" y="0"/>
            <a:ext cx="8839200" cy="838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nSpc>
                <a:spcPct val="80000"/>
              </a:lnSpc>
              <a:spcBef>
                <a:spcPct val="0"/>
              </a:spcBef>
              <a:buFontTx/>
              <a:buNone/>
            </a:pPr>
            <a:r>
              <a:rPr lang="en-US" altLang="en-US" sz="2000" u="sng" dirty="0"/>
              <a:t>MIC  </a:t>
            </a:r>
            <a:r>
              <a:rPr lang="en-US" altLang="en-US" sz="2000" u="sng" dirty="0" smtClean="0"/>
              <a:t>345</a:t>
            </a:r>
            <a:endParaRPr lang="fr-FR" altLang="en-US" sz="2000" dirty="0"/>
          </a:p>
        </p:txBody>
      </p:sp>
      <p:sp>
        <p:nvSpPr>
          <p:cNvPr id="10" name="Rectangle 9"/>
          <p:cNvSpPr>
            <a:spLocks noChangeArrowheads="1"/>
          </p:cNvSpPr>
          <p:nvPr/>
        </p:nvSpPr>
        <p:spPr bwMode="auto">
          <a:xfrm>
            <a:off x="618186" y="1341439"/>
            <a:ext cx="10704759" cy="3724096"/>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r" rtl="1">
              <a:spcBef>
                <a:spcPct val="0"/>
              </a:spcBef>
              <a:buFontTx/>
              <a:buNone/>
            </a:pPr>
            <a:r>
              <a:rPr lang="ar-SA" altLang="en-US" dirty="0"/>
              <a:t> </a:t>
            </a:r>
            <a:r>
              <a:rPr lang="ar-SA" altLang="en-US" dirty="0" smtClean="0"/>
              <a:t>تنقسم </a:t>
            </a:r>
            <a:r>
              <a:rPr lang="ar-SA" altLang="en-US" dirty="0"/>
              <a:t>الأحياء الدقيقة في التربة إلى مجموعتين رئيسيتين هما :</a:t>
            </a:r>
            <a:endParaRPr lang="fr-FR" altLang="en-US" dirty="0"/>
          </a:p>
          <a:p>
            <a:pPr algn="r" rtl="1">
              <a:spcBef>
                <a:spcPct val="0"/>
              </a:spcBef>
              <a:buFontTx/>
              <a:buNone/>
            </a:pPr>
            <a:r>
              <a:rPr lang="ar-SA" altLang="en-US" dirty="0"/>
              <a:t> </a:t>
            </a:r>
            <a:endParaRPr lang="fr-FR" altLang="en-US" dirty="0"/>
          </a:p>
          <a:p>
            <a:pPr algn="r" rtl="1">
              <a:spcBef>
                <a:spcPct val="0"/>
              </a:spcBef>
            </a:pPr>
            <a:r>
              <a:rPr lang="ar-SA" altLang="en-US" sz="2800" b="1" dirty="0">
                <a:solidFill>
                  <a:schemeClr val="accent2">
                    <a:lumMod val="75000"/>
                  </a:schemeClr>
                </a:solidFill>
              </a:rPr>
              <a:t> كائنات دقيقة أرضية مثالية </a:t>
            </a:r>
            <a:r>
              <a:rPr lang="en-US" altLang="en-US" sz="2800" b="1" dirty="0">
                <a:solidFill>
                  <a:schemeClr val="accent2">
                    <a:lumMod val="75000"/>
                  </a:schemeClr>
                </a:solidFill>
              </a:rPr>
              <a:t>(</a:t>
            </a:r>
            <a:r>
              <a:rPr lang="en-US" altLang="en-US" sz="2800" b="1" dirty="0" err="1">
                <a:solidFill>
                  <a:schemeClr val="accent2">
                    <a:lumMod val="75000"/>
                  </a:schemeClr>
                </a:solidFill>
              </a:rPr>
              <a:t>Indegenous</a:t>
            </a:r>
            <a:r>
              <a:rPr lang="en-US" altLang="en-US" sz="2800" b="1" dirty="0">
                <a:solidFill>
                  <a:schemeClr val="accent2">
                    <a:lumMod val="75000"/>
                  </a:schemeClr>
                </a:solidFill>
              </a:rPr>
              <a:t> autochthonous)</a:t>
            </a:r>
            <a:r>
              <a:rPr lang="ar-SA" altLang="en-US" sz="2800" b="1" dirty="0">
                <a:solidFill>
                  <a:schemeClr val="accent2">
                    <a:lumMod val="75000"/>
                  </a:schemeClr>
                </a:solidFill>
              </a:rPr>
              <a:t> : </a:t>
            </a:r>
            <a:endParaRPr lang="fr-FR" altLang="en-US" sz="2800" b="1" dirty="0">
              <a:solidFill>
                <a:schemeClr val="accent2">
                  <a:lumMod val="75000"/>
                </a:schemeClr>
              </a:solidFill>
            </a:endParaRPr>
          </a:p>
          <a:p>
            <a:pPr algn="r" rtl="1">
              <a:spcBef>
                <a:spcPct val="0"/>
              </a:spcBef>
              <a:buFontTx/>
              <a:buNone/>
            </a:pPr>
            <a:endParaRPr lang="fr-FR" altLang="en-US" sz="1600" dirty="0"/>
          </a:p>
          <a:p>
            <a:pPr algn="r">
              <a:spcBef>
                <a:spcPct val="0"/>
              </a:spcBef>
              <a:buFontTx/>
              <a:buNone/>
            </a:pPr>
            <a:r>
              <a:rPr lang="ar-SA" altLang="en-US" dirty="0"/>
              <a:t>هي المجموعة التي يهمنا أمرها في الغالب.وهي تستوطن التربة بصفة طبيعية ودائمة، حيث تنمو وتتكاثر فيها وتساهم بفاعلية كبيرة في النشاطات الكيميائية الحيوية بها، وهي تتميز بمقدرتها على تحمل ومقاومة الظروف غير الملائمة، حيث يمكن أن تظل ساكنة دون نشاط لفترات زمنية طويلة.</a:t>
            </a:r>
            <a:endParaRPr lang="fr-FR" altLang="en-US" dirty="0"/>
          </a:p>
        </p:txBody>
      </p:sp>
      <p:sp>
        <p:nvSpPr>
          <p:cNvPr id="7172" name="Rectangle 7"/>
          <p:cNvSpPr>
            <a:spLocks noChangeArrowheads="1"/>
          </p:cNvSpPr>
          <p:nvPr/>
        </p:nvSpPr>
        <p:spPr bwMode="auto">
          <a:xfrm>
            <a:off x="4872530" y="502121"/>
            <a:ext cx="6192837" cy="708025"/>
          </a:xfrm>
          <a:prstGeom prst="rect">
            <a:avLst/>
          </a:prstGeom>
          <a:ln/>
          <a:extLst/>
        </p:spPr>
        <p:style>
          <a:lnRef idx="3">
            <a:schemeClr val="lt1"/>
          </a:lnRef>
          <a:fillRef idx="1">
            <a:schemeClr val="accent2"/>
          </a:fillRef>
          <a:effectRef idx="1">
            <a:schemeClr val="accent2"/>
          </a:effectRef>
          <a:fontRef idx="minor">
            <a:schemeClr val="lt1"/>
          </a:fontRef>
        </p:style>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rtl="1">
              <a:spcBef>
                <a:spcPct val="0"/>
              </a:spcBef>
              <a:buFontTx/>
              <a:buNone/>
            </a:pPr>
            <a:r>
              <a:rPr lang="fr-FR" altLang="en-US" sz="4000" dirty="0"/>
              <a:t>  /1</a:t>
            </a:r>
            <a:r>
              <a:rPr lang="ar-SA" altLang="en-US" sz="4000" dirty="0"/>
              <a:t>أقسام الأحياء الدقيقة في التربة : </a:t>
            </a:r>
            <a:endParaRPr lang="fr-FR" altLang="en-US" sz="4000" dirty="0"/>
          </a:p>
        </p:txBody>
      </p:sp>
      <p:sp>
        <p:nvSpPr>
          <p:cNvPr id="7173" name="Espace réservé du numéro de diapositive 6"/>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fld id="{5EEB3599-E31B-4148-B8D9-7A40AF1CB09D}" type="slidenum">
              <a:rPr lang="ar-SA" altLang="en-US" sz="1400"/>
              <a:pPr>
                <a:spcBef>
                  <a:spcPct val="0"/>
                </a:spcBef>
                <a:buFontTx/>
                <a:buNone/>
              </a:pPr>
              <a:t>3</a:t>
            </a:fld>
            <a:endParaRPr lang="en-US" altLang="en-US" sz="1400"/>
          </a:p>
        </p:txBody>
      </p:sp>
    </p:spTree>
    <p:extLst>
      <p:ext uri="{BB962C8B-B14F-4D97-AF65-F5344CB8AC3E}">
        <p14:creationId xmlns:p14="http://schemas.microsoft.com/office/powerpoint/2010/main" val="183523949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4"/>
          <p:cNvSpPr>
            <a:spLocks noChangeArrowheads="1"/>
          </p:cNvSpPr>
          <p:nvPr/>
        </p:nvSpPr>
        <p:spPr bwMode="auto">
          <a:xfrm>
            <a:off x="1649413" y="-100013"/>
            <a:ext cx="8839200" cy="838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nSpc>
                <a:spcPct val="80000"/>
              </a:lnSpc>
              <a:spcBef>
                <a:spcPct val="0"/>
              </a:spcBef>
              <a:buFontTx/>
              <a:buNone/>
            </a:pPr>
            <a:r>
              <a:rPr lang="en-US" altLang="en-US" sz="2000" u="sng" dirty="0"/>
              <a:t>MIC  </a:t>
            </a:r>
            <a:r>
              <a:rPr lang="en-US" altLang="en-US" sz="2000" u="sng" dirty="0" smtClean="0"/>
              <a:t>345</a:t>
            </a:r>
            <a:endParaRPr lang="fr-FR" altLang="en-US" sz="2000" dirty="0"/>
          </a:p>
        </p:txBody>
      </p:sp>
      <p:sp>
        <p:nvSpPr>
          <p:cNvPr id="10" name="Rectangle 9"/>
          <p:cNvSpPr>
            <a:spLocks noChangeArrowheads="1"/>
          </p:cNvSpPr>
          <p:nvPr/>
        </p:nvSpPr>
        <p:spPr bwMode="auto">
          <a:xfrm>
            <a:off x="309093" y="1341439"/>
            <a:ext cx="11217500" cy="3724096"/>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r" rtl="1">
              <a:spcBef>
                <a:spcPct val="0"/>
              </a:spcBef>
              <a:buFontTx/>
              <a:buNone/>
            </a:pPr>
            <a:r>
              <a:rPr lang="ar-SA" altLang="en-US" dirty="0"/>
              <a:t> </a:t>
            </a:r>
            <a:endParaRPr lang="fr-FR" altLang="en-US" dirty="0"/>
          </a:p>
          <a:p>
            <a:pPr algn="r" rtl="1">
              <a:spcBef>
                <a:spcPct val="0"/>
              </a:spcBef>
            </a:pPr>
            <a:r>
              <a:rPr lang="ar-SA" altLang="en-US" sz="2800" b="1" dirty="0">
                <a:solidFill>
                  <a:schemeClr val="accent2">
                    <a:lumMod val="75000"/>
                  </a:schemeClr>
                </a:solidFill>
              </a:rPr>
              <a:t> كائنات دقيقة أرضية مثالية </a:t>
            </a:r>
            <a:r>
              <a:rPr lang="en-US" altLang="en-US" sz="2800" b="1" dirty="0">
                <a:solidFill>
                  <a:schemeClr val="accent2">
                    <a:lumMod val="75000"/>
                  </a:schemeClr>
                </a:solidFill>
              </a:rPr>
              <a:t>(</a:t>
            </a:r>
            <a:r>
              <a:rPr lang="en-US" altLang="en-US" sz="2800" b="1" dirty="0" err="1">
                <a:solidFill>
                  <a:schemeClr val="accent2">
                    <a:lumMod val="75000"/>
                  </a:schemeClr>
                </a:solidFill>
              </a:rPr>
              <a:t>Indegenous</a:t>
            </a:r>
            <a:r>
              <a:rPr lang="en-US" altLang="en-US" sz="2800" b="1" dirty="0">
                <a:solidFill>
                  <a:schemeClr val="accent2">
                    <a:lumMod val="75000"/>
                  </a:schemeClr>
                </a:solidFill>
              </a:rPr>
              <a:t> autochthonous)</a:t>
            </a:r>
            <a:r>
              <a:rPr lang="ar-SA" altLang="en-US" sz="2800" b="1" dirty="0">
                <a:solidFill>
                  <a:schemeClr val="accent2">
                    <a:lumMod val="75000"/>
                  </a:schemeClr>
                </a:solidFill>
              </a:rPr>
              <a:t> : </a:t>
            </a:r>
            <a:endParaRPr lang="fr-FR" altLang="en-US" sz="2800" b="1" dirty="0">
              <a:solidFill>
                <a:schemeClr val="accent2">
                  <a:lumMod val="75000"/>
                </a:schemeClr>
              </a:solidFill>
            </a:endParaRPr>
          </a:p>
          <a:p>
            <a:pPr algn="r" rtl="1">
              <a:spcBef>
                <a:spcPct val="0"/>
              </a:spcBef>
              <a:buFontTx/>
              <a:buNone/>
            </a:pPr>
            <a:endParaRPr lang="fr-FR" altLang="en-US" sz="1600" dirty="0"/>
          </a:p>
          <a:p>
            <a:pPr algn="just" rtl="1">
              <a:spcBef>
                <a:spcPct val="0"/>
              </a:spcBef>
              <a:buFontTx/>
              <a:buNone/>
            </a:pPr>
            <a:r>
              <a:rPr lang="ar-SA" altLang="en-US" dirty="0"/>
              <a:t>وتضم مجموعة من البكتريا التي تتميز بسرعة استجابتها لإضافة العناصر الغذائية العضوية، وهي أنواع نشطة في عمليات التحويل الغذائي، وتحتاج لمصدر إمداد بالعناصر الغذائية لضمان استمرار معدل نموها السريع، لذا فهي تستجيب لعمليات تخصيب التربة بإضافة المواد العضوية الملائمة فتزداد أعدادها، وتظل كثافتها عالية طالما توفرت هذه العناصر وتتناقص الأعداد عند نفاذ مصدر الغذاء من التربة.</a:t>
            </a:r>
            <a:endParaRPr lang="fr-FR" altLang="en-US" dirty="0"/>
          </a:p>
        </p:txBody>
      </p:sp>
      <p:sp>
        <p:nvSpPr>
          <p:cNvPr id="8196" name="Rectangle 7"/>
          <p:cNvSpPr>
            <a:spLocks noChangeArrowheads="1"/>
          </p:cNvSpPr>
          <p:nvPr/>
        </p:nvSpPr>
        <p:spPr bwMode="auto">
          <a:xfrm>
            <a:off x="4936925" y="633414"/>
            <a:ext cx="6192837" cy="708025"/>
          </a:xfrm>
          <a:prstGeom prst="rect">
            <a:avLst/>
          </a:prstGeom>
          <a:ln/>
          <a:extLst/>
        </p:spPr>
        <p:style>
          <a:lnRef idx="3">
            <a:schemeClr val="lt1"/>
          </a:lnRef>
          <a:fillRef idx="1">
            <a:schemeClr val="accent2"/>
          </a:fillRef>
          <a:effectRef idx="1">
            <a:schemeClr val="accent2"/>
          </a:effectRef>
          <a:fontRef idx="minor">
            <a:schemeClr val="lt1"/>
          </a:fontRef>
        </p:style>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rtl="1">
              <a:spcBef>
                <a:spcPct val="0"/>
              </a:spcBef>
              <a:buFontTx/>
              <a:buNone/>
            </a:pPr>
            <a:r>
              <a:rPr lang="fr-FR" altLang="en-US" sz="4000" dirty="0"/>
              <a:t>  /1</a:t>
            </a:r>
            <a:r>
              <a:rPr lang="ar-SA" altLang="en-US" sz="4000" dirty="0"/>
              <a:t>أقسام الأحياء الدقيقة في التربة : </a:t>
            </a:r>
            <a:endParaRPr lang="fr-FR" altLang="en-US" sz="4000" dirty="0"/>
          </a:p>
        </p:txBody>
      </p:sp>
      <p:sp>
        <p:nvSpPr>
          <p:cNvPr id="8197" name="Espace réservé du numéro de diapositive 6"/>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fld id="{C4CC54BD-34B7-44FB-AA7F-260F686ED837}" type="slidenum">
              <a:rPr lang="ar-SA" altLang="en-US" sz="1400"/>
              <a:pPr>
                <a:spcBef>
                  <a:spcPct val="0"/>
                </a:spcBef>
                <a:buFontTx/>
                <a:buNone/>
              </a:pPr>
              <a:t>4</a:t>
            </a:fld>
            <a:endParaRPr lang="en-US" altLang="en-US" sz="1400"/>
          </a:p>
        </p:txBody>
      </p:sp>
    </p:spTree>
    <p:extLst>
      <p:ext uri="{BB962C8B-B14F-4D97-AF65-F5344CB8AC3E}">
        <p14:creationId xmlns:p14="http://schemas.microsoft.com/office/powerpoint/2010/main" val="168122642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4"/>
          <p:cNvSpPr>
            <a:spLocks noChangeArrowheads="1"/>
          </p:cNvSpPr>
          <p:nvPr/>
        </p:nvSpPr>
        <p:spPr bwMode="auto">
          <a:xfrm>
            <a:off x="1649413" y="-100013"/>
            <a:ext cx="8839200" cy="838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nSpc>
                <a:spcPct val="80000"/>
              </a:lnSpc>
              <a:spcBef>
                <a:spcPct val="0"/>
              </a:spcBef>
              <a:buFontTx/>
              <a:buNone/>
            </a:pPr>
            <a:r>
              <a:rPr lang="en-US" altLang="en-US" sz="2000" u="sng" dirty="0"/>
              <a:t>MIC  </a:t>
            </a:r>
            <a:r>
              <a:rPr lang="en-US" altLang="en-US" sz="2000" u="sng" dirty="0" smtClean="0"/>
              <a:t>345</a:t>
            </a:r>
            <a:endParaRPr lang="fr-FR" altLang="en-US" sz="2000" dirty="0"/>
          </a:p>
        </p:txBody>
      </p:sp>
      <p:sp>
        <p:nvSpPr>
          <p:cNvPr id="10" name="Rectangle 9"/>
          <p:cNvSpPr>
            <a:spLocks noChangeArrowheads="1"/>
          </p:cNvSpPr>
          <p:nvPr/>
        </p:nvSpPr>
        <p:spPr bwMode="auto">
          <a:xfrm>
            <a:off x="360608" y="1341439"/>
            <a:ext cx="10985679" cy="4185761"/>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r" rtl="1">
              <a:spcBef>
                <a:spcPct val="0"/>
              </a:spcBef>
              <a:buFontTx/>
              <a:buNone/>
            </a:pPr>
            <a:r>
              <a:rPr lang="ar-SA" altLang="en-US" dirty="0"/>
              <a:t> </a:t>
            </a:r>
            <a:endParaRPr lang="fr-FR" altLang="en-US" dirty="0"/>
          </a:p>
          <a:p>
            <a:pPr algn="r" rtl="1">
              <a:spcBef>
                <a:spcPct val="0"/>
              </a:spcBef>
            </a:pPr>
            <a:r>
              <a:rPr lang="ar-SA" altLang="en-US" sz="2800" b="1" dirty="0">
                <a:solidFill>
                  <a:srgbClr val="7030A0"/>
                </a:solidFill>
                <a:effectLst>
                  <a:outerShdw blurRad="38100" dist="38100" dir="2700000" algn="tl">
                    <a:srgbClr val="000000">
                      <a:alpha val="43137"/>
                    </a:srgbClr>
                  </a:outerShdw>
                </a:effectLst>
              </a:rPr>
              <a:t> أحياء دقيقة تدخل التربة عرضاً : </a:t>
            </a:r>
            <a:r>
              <a:rPr lang="en-US" altLang="en-US" sz="2800" b="1" dirty="0">
                <a:solidFill>
                  <a:srgbClr val="7030A0"/>
                </a:solidFill>
                <a:effectLst>
                  <a:outerShdw blurRad="38100" dist="38100" dir="2700000" algn="tl">
                    <a:srgbClr val="000000">
                      <a:alpha val="43137"/>
                    </a:srgbClr>
                  </a:outerShdw>
                </a:effectLst>
              </a:rPr>
              <a:t>(Invaders </a:t>
            </a:r>
            <a:r>
              <a:rPr lang="en-US" altLang="en-US" sz="2800" b="1" dirty="0" err="1">
                <a:solidFill>
                  <a:srgbClr val="7030A0"/>
                </a:solidFill>
                <a:effectLst>
                  <a:outerShdw blurRad="38100" dist="38100" dir="2700000" algn="tl">
                    <a:srgbClr val="000000">
                      <a:alpha val="43137"/>
                    </a:srgbClr>
                  </a:outerShdw>
                </a:effectLst>
              </a:rPr>
              <a:t>allochthonous</a:t>
            </a:r>
            <a:r>
              <a:rPr lang="en-US" altLang="en-US" sz="2800" b="1" dirty="0">
                <a:solidFill>
                  <a:srgbClr val="7030A0"/>
                </a:solidFill>
                <a:effectLst>
                  <a:outerShdw blurRad="38100" dist="38100" dir="2700000" algn="tl">
                    <a:srgbClr val="000000">
                      <a:alpha val="43137"/>
                    </a:srgbClr>
                  </a:outerShdw>
                </a:effectLst>
              </a:rPr>
              <a:t>)</a:t>
            </a:r>
            <a:r>
              <a:rPr lang="ar-SA" altLang="en-US" sz="2800" b="1" dirty="0">
                <a:solidFill>
                  <a:srgbClr val="7030A0"/>
                </a:solidFill>
                <a:effectLst>
                  <a:outerShdw blurRad="38100" dist="38100" dir="2700000" algn="tl">
                    <a:srgbClr val="000000">
                      <a:alpha val="43137"/>
                    </a:srgbClr>
                  </a:outerShdw>
                </a:effectLst>
              </a:rPr>
              <a:t> : </a:t>
            </a:r>
            <a:endParaRPr lang="fr-FR" altLang="en-US" sz="2800" b="1" dirty="0">
              <a:solidFill>
                <a:srgbClr val="7030A0"/>
              </a:solidFill>
              <a:effectLst>
                <a:outerShdw blurRad="38100" dist="38100" dir="2700000" algn="tl">
                  <a:srgbClr val="000000">
                    <a:alpha val="43137"/>
                  </a:srgbClr>
                </a:outerShdw>
              </a:effectLst>
            </a:endParaRPr>
          </a:p>
          <a:p>
            <a:pPr algn="r" rtl="1">
              <a:spcBef>
                <a:spcPct val="0"/>
              </a:spcBef>
              <a:buFontTx/>
              <a:buNone/>
            </a:pPr>
            <a:endParaRPr lang="fr-FR" altLang="en-US" sz="1400" dirty="0"/>
          </a:p>
          <a:p>
            <a:pPr algn="just" rtl="1">
              <a:spcBef>
                <a:spcPct val="0"/>
              </a:spcBef>
              <a:buFontTx/>
              <a:buNone/>
            </a:pPr>
            <a:r>
              <a:rPr lang="ar-SA" altLang="en-US" dirty="0"/>
              <a:t>وهي التي تجد الظروف غير ملائمة للتنفس والنمو. وهي تضم أنواع البكتريا التي تصل إلى التربة مع مياه الأمطار، أو عن طريق مخلفات الإنسان والحيوان إلى التربة.</a:t>
            </a:r>
            <a:endParaRPr lang="fr-FR" altLang="en-US" dirty="0"/>
          </a:p>
          <a:p>
            <a:pPr algn="just" rtl="1">
              <a:spcBef>
                <a:spcPct val="0"/>
              </a:spcBef>
              <a:buFontTx/>
              <a:buNone/>
            </a:pPr>
            <a:r>
              <a:rPr lang="ar-SA" altLang="en-US" dirty="0"/>
              <a:t>هذه الأنواع تظل حية لفترة من الوقت، إما في حالة سكون أو تنمو لفترات قصيرة، ولكنها لا تشارك بطريقة فعالة في عمليات تحويل العناصر في التربة، كما لا تشارك في أي نوع من العلاقات ذات الأثر المتبادل مع غيرها من أحياء التربة الدقيقة.</a:t>
            </a:r>
            <a:r>
              <a:rPr lang="ar-SA" altLang="en-US" dirty="0">
                <a:solidFill>
                  <a:srgbClr val="7030A0"/>
                </a:solidFill>
              </a:rPr>
              <a:t> </a:t>
            </a:r>
            <a:endParaRPr lang="fr-FR" altLang="en-US" dirty="0"/>
          </a:p>
        </p:txBody>
      </p:sp>
      <p:sp>
        <p:nvSpPr>
          <p:cNvPr id="9220" name="Rectangle 7"/>
          <p:cNvSpPr>
            <a:spLocks noChangeArrowheads="1"/>
          </p:cNvSpPr>
          <p:nvPr/>
        </p:nvSpPr>
        <p:spPr bwMode="auto">
          <a:xfrm>
            <a:off x="4473286" y="987426"/>
            <a:ext cx="6192837" cy="708025"/>
          </a:xfrm>
          <a:prstGeom prst="rect">
            <a:avLst/>
          </a:prstGeom>
          <a:ln/>
          <a:extLst/>
        </p:spPr>
        <p:style>
          <a:lnRef idx="3">
            <a:schemeClr val="lt1"/>
          </a:lnRef>
          <a:fillRef idx="1">
            <a:schemeClr val="accent2"/>
          </a:fillRef>
          <a:effectRef idx="1">
            <a:schemeClr val="accent2"/>
          </a:effectRef>
          <a:fontRef idx="minor">
            <a:schemeClr val="lt1"/>
          </a:fontRef>
        </p:style>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rtl="1">
              <a:spcBef>
                <a:spcPct val="0"/>
              </a:spcBef>
              <a:buFontTx/>
              <a:buNone/>
            </a:pPr>
            <a:r>
              <a:rPr lang="fr-FR" altLang="en-US" sz="4000" dirty="0"/>
              <a:t>  /1</a:t>
            </a:r>
            <a:r>
              <a:rPr lang="ar-SA" altLang="en-US" sz="4000" dirty="0"/>
              <a:t>أقسام الأحياء الدقيقة في التربة : </a:t>
            </a:r>
            <a:endParaRPr lang="fr-FR" altLang="en-US" sz="4000" dirty="0"/>
          </a:p>
        </p:txBody>
      </p:sp>
      <p:sp>
        <p:nvSpPr>
          <p:cNvPr id="9221" name="Espace réservé du numéro de diapositive 6"/>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fld id="{88F1C1C4-78FB-4969-8E2C-1E7477DECA77}" type="slidenum">
              <a:rPr lang="ar-SA" altLang="en-US" sz="1400"/>
              <a:pPr>
                <a:spcBef>
                  <a:spcPct val="0"/>
                </a:spcBef>
                <a:buFontTx/>
                <a:buNone/>
              </a:pPr>
              <a:t>5</a:t>
            </a:fld>
            <a:endParaRPr lang="en-US" altLang="en-US" sz="1400"/>
          </a:p>
        </p:txBody>
      </p:sp>
    </p:spTree>
    <p:extLst>
      <p:ext uri="{BB962C8B-B14F-4D97-AF65-F5344CB8AC3E}">
        <p14:creationId xmlns:p14="http://schemas.microsoft.com/office/powerpoint/2010/main" val="373770194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649413" y="1664349"/>
            <a:ext cx="9065810" cy="1210614"/>
          </a:xfrm>
        </p:spPr>
        <p:txBody>
          <a:bodyPr>
            <a:normAutofit/>
          </a:bodyPr>
          <a:lstStyle/>
          <a:p>
            <a:pPr algn="r">
              <a:buFontTx/>
              <a:buNone/>
            </a:pPr>
            <a:r>
              <a:rPr lang="ar-SA" altLang="en-US" sz="2400" b="1" dirty="0" smtClean="0"/>
              <a:t>      باستثناء </a:t>
            </a:r>
            <a:r>
              <a:rPr lang="ar-SA" altLang="en-US" sz="2400" b="1" dirty="0" smtClean="0"/>
              <a:t>الكائنات الضارة تعد أغلب الأحياء الدقيقة في التربة ذات فوائد متعددة للإنسان وعموماً يمكن إجمال أثر الأحياء الدقيقة في تكوين التربة فيما يلي:</a:t>
            </a:r>
            <a:endParaRPr lang="fr-FR" altLang="en-US" sz="2400" b="1" dirty="0" smtClean="0"/>
          </a:p>
        </p:txBody>
      </p:sp>
      <p:sp>
        <p:nvSpPr>
          <p:cNvPr id="10244" name="Espace réservé du numéro de diapositive 7"/>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fld id="{7553B489-1D8A-4158-A812-446507440E3D}" type="slidenum">
              <a:rPr lang="ar-SA" altLang="en-US" sz="1400"/>
              <a:pPr>
                <a:spcBef>
                  <a:spcPct val="0"/>
                </a:spcBef>
                <a:buFontTx/>
                <a:buNone/>
              </a:pPr>
              <a:t>6</a:t>
            </a:fld>
            <a:endParaRPr lang="en-US" altLang="en-US" sz="1400"/>
          </a:p>
        </p:txBody>
      </p:sp>
      <p:sp>
        <p:nvSpPr>
          <p:cNvPr id="10243" name="Rectangle 3"/>
          <p:cNvSpPr>
            <a:spLocks noChangeArrowheads="1"/>
          </p:cNvSpPr>
          <p:nvPr/>
        </p:nvSpPr>
        <p:spPr bwMode="auto">
          <a:xfrm>
            <a:off x="1649413" y="-100013"/>
            <a:ext cx="8839200" cy="838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nSpc>
                <a:spcPct val="80000"/>
              </a:lnSpc>
              <a:spcBef>
                <a:spcPct val="0"/>
              </a:spcBef>
              <a:buFontTx/>
              <a:buNone/>
            </a:pPr>
            <a:r>
              <a:rPr lang="en-US" altLang="en-US" sz="2000" u="sng" dirty="0"/>
              <a:t>MIC  </a:t>
            </a:r>
            <a:r>
              <a:rPr lang="en-US" altLang="en-US" sz="2000" u="sng" dirty="0" smtClean="0"/>
              <a:t>345</a:t>
            </a:r>
            <a:endParaRPr lang="fr-FR" altLang="en-US" sz="2000" dirty="0"/>
          </a:p>
        </p:txBody>
      </p:sp>
      <p:sp>
        <p:nvSpPr>
          <p:cNvPr id="6" name="Espace réservé du contenu 2"/>
          <p:cNvSpPr txBox="1">
            <a:spLocks/>
          </p:cNvSpPr>
          <p:nvPr/>
        </p:nvSpPr>
        <p:spPr bwMode="auto">
          <a:xfrm>
            <a:off x="1408112" y="2759054"/>
            <a:ext cx="9567103" cy="2879725"/>
          </a:xfrm>
          <a:prstGeom prst="rect">
            <a:avLst/>
          </a:prstGeom>
          <a:noFill/>
          <a:ln w="9525">
            <a:noFill/>
            <a:miter lim="800000"/>
            <a:headEnd/>
            <a:tailEnd/>
          </a:ln>
        </p:spPr>
        <p:txBody>
          <a:bodyPr/>
          <a:lstStyle/>
          <a:p>
            <a:pPr marL="342900" indent="-342900" algn="just" rtl="1">
              <a:spcBef>
                <a:spcPct val="20000"/>
              </a:spcBef>
              <a:defRPr/>
            </a:pPr>
            <a:r>
              <a:rPr lang="ar-SA" sz="3200" dirty="0"/>
              <a:t>1 – تحليل المواد العضوية والغير عضوية الموجودة في بقايا الكائنات الميتة الموجودة في التربة وينتج عن ذلك إطلاق بعض العناصر الغذائية في صورة صالحة لاستعمال النباتات الخضراء </a:t>
            </a:r>
            <a:r>
              <a:rPr lang="en-US" sz="3200" dirty="0"/>
              <a:t>.</a:t>
            </a:r>
            <a:r>
              <a:rPr lang="en-US" sz="3200" dirty="0">
                <a:solidFill>
                  <a:srgbClr val="FF0000"/>
                </a:solidFill>
              </a:rPr>
              <a:t>Mineralization</a:t>
            </a:r>
            <a:r>
              <a:rPr lang="ar-SA" sz="3200" dirty="0"/>
              <a:t>وهو ما يعرف بالمعدنة </a:t>
            </a:r>
            <a:endParaRPr lang="en-US" sz="3200" dirty="0"/>
          </a:p>
          <a:p>
            <a:pPr marL="342900" indent="-342900" algn="r">
              <a:spcBef>
                <a:spcPct val="20000"/>
              </a:spcBef>
              <a:defRPr/>
            </a:pPr>
            <a:endParaRPr lang="fr-FR" sz="3200" kern="0" dirty="0"/>
          </a:p>
        </p:txBody>
      </p:sp>
      <p:sp>
        <p:nvSpPr>
          <p:cNvPr id="10246" name="Rectangle 6"/>
          <p:cNvSpPr>
            <a:spLocks noChangeArrowheads="1"/>
          </p:cNvSpPr>
          <p:nvPr/>
        </p:nvSpPr>
        <p:spPr bwMode="auto">
          <a:xfrm>
            <a:off x="3558415" y="690765"/>
            <a:ext cx="7416800" cy="708025"/>
          </a:xfrm>
          <a:prstGeom prst="rect">
            <a:avLst/>
          </a:prstGeom>
          <a:ln/>
          <a:extLst/>
        </p:spPr>
        <p:style>
          <a:lnRef idx="3">
            <a:schemeClr val="lt1"/>
          </a:lnRef>
          <a:fillRef idx="1">
            <a:schemeClr val="accent2"/>
          </a:fillRef>
          <a:effectRef idx="1">
            <a:schemeClr val="accent2"/>
          </a:effectRef>
          <a:fontRef idx="minor">
            <a:schemeClr val="lt1"/>
          </a:fontRef>
        </p:style>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rtl="1">
              <a:spcBef>
                <a:spcPct val="0"/>
              </a:spcBef>
              <a:buFontTx/>
              <a:buNone/>
            </a:pPr>
            <a:r>
              <a:rPr lang="fr-FR" altLang="en-US" sz="4000" dirty="0"/>
              <a:t>  /2</a:t>
            </a:r>
            <a:r>
              <a:rPr lang="ar-SA" altLang="en-US" sz="4000" dirty="0"/>
              <a:t> أثر الأحياء الدقيقة في تكوين التربة : </a:t>
            </a:r>
            <a:endParaRPr lang="fr-FR" altLang="en-US" sz="4000" dirty="0"/>
          </a:p>
        </p:txBody>
      </p:sp>
    </p:spTree>
    <p:extLst>
      <p:ext uri="{BB962C8B-B14F-4D97-AF65-F5344CB8AC3E}">
        <p14:creationId xmlns:p14="http://schemas.microsoft.com/office/powerpoint/2010/main" val="427755860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982663" y="3284538"/>
            <a:ext cx="10221957" cy="3357562"/>
          </a:xfrm>
        </p:spPr>
        <p:txBody>
          <a:bodyPr>
            <a:normAutofit fontScale="92500" lnSpcReduction="20000"/>
          </a:bodyPr>
          <a:lstStyle/>
          <a:p>
            <a:pPr algn="r">
              <a:lnSpc>
                <a:spcPct val="170000"/>
              </a:lnSpc>
              <a:buFontTx/>
              <a:buNone/>
            </a:pPr>
            <a:r>
              <a:rPr lang="ar-SA" altLang="en-US" sz="2600" b="0" dirty="0" smtClean="0"/>
              <a:t>2 </a:t>
            </a:r>
            <a:r>
              <a:rPr lang="ar-SA" altLang="en-US" sz="2600" b="0" dirty="0" smtClean="0">
                <a:effectLst>
                  <a:outerShdw blurRad="38100" dist="38100" dir="2700000" algn="tl">
                    <a:srgbClr val="000000">
                      <a:alpha val="43137"/>
                    </a:srgbClr>
                  </a:outerShdw>
                </a:effectLst>
              </a:rPr>
              <a:t>– للأحياء الدقيقة دور في تثبيت المعادن الثقيلة، ففي حالة عدم احتواء التربة على مادة عضوية تكفي لحياة الأحياء الدقيقة وتكاثرها فإنها تلجأ إلى المواد المعدنية في التربة مما يحولها إلى مواد عضوية غير جاهزة للنبات وتسمى هذه العملية ب</a:t>
            </a:r>
            <a:r>
              <a:rPr lang="ar-SA" altLang="en-US" sz="2600" b="0" dirty="0" smtClean="0">
                <a:solidFill>
                  <a:srgbClr val="00B0F0"/>
                </a:solidFill>
                <a:effectLst>
                  <a:outerShdw blurRad="38100" dist="38100" dir="2700000" algn="tl">
                    <a:srgbClr val="000000">
                      <a:alpha val="43137"/>
                    </a:srgbClr>
                  </a:outerShdw>
                </a:effectLst>
              </a:rPr>
              <a:t>تثبيت المعادن</a:t>
            </a:r>
            <a:r>
              <a:rPr lang="ar-SA" altLang="en-US" sz="2600" b="0" dirty="0" smtClean="0">
                <a:effectLst>
                  <a:outerShdw blurRad="38100" dist="38100" dir="2700000" algn="tl">
                    <a:srgbClr val="000000">
                      <a:alpha val="43137"/>
                    </a:srgbClr>
                  </a:outerShdw>
                </a:effectLst>
              </a:rPr>
              <a:t>.</a:t>
            </a:r>
            <a:endParaRPr lang="en-US" altLang="en-US" sz="2600" b="0" dirty="0" smtClean="0">
              <a:effectLst>
                <a:outerShdw blurRad="38100" dist="38100" dir="2700000" algn="tl">
                  <a:srgbClr val="000000">
                    <a:alpha val="43137"/>
                  </a:srgbClr>
                </a:outerShdw>
              </a:effectLst>
            </a:endParaRPr>
          </a:p>
          <a:p>
            <a:pPr algn="r">
              <a:lnSpc>
                <a:spcPct val="170000"/>
              </a:lnSpc>
              <a:buFontTx/>
              <a:buNone/>
            </a:pPr>
            <a:r>
              <a:rPr lang="ar-SA" altLang="en-US" sz="2600" b="0" dirty="0" smtClean="0">
                <a:effectLst>
                  <a:outerShdw blurRad="38100" dist="38100" dir="2700000" algn="tl">
                    <a:srgbClr val="000000">
                      <a:alpha val="43137"/>
                    </a:srgbClr>
                  </a:outerShdw>
                </a:effectLst>
              </a:rPr>
              <a:t>وهي عملية هامة من الناحية البيئية عندما يتحول الزئبق والرصاص إلى مواد عضوية غير متاحة للنبات</a:t>
            </a:r>
            <a:endParaRPr lang="fr-FR" altLang="en-US" sz="2600" b="0" dirty="0" smtClean="0">
              <a:effectLst>
                <a:outerShdw blurRad="38100" dist="38100" dir="2700000" algn="tl">
                  <a:srgbClr val="000000">
                    <a:alpha val="43137"/>
                  </a:srgbClr>
                </a:outerShdw>
              </a:effectLst>
            </a:endParaRPr>
          </a:p>
          <a:p>
            <a:pPr algn="r">
              <a:buFontTx/>
              <a:buNone/>
            </a:pPr>
            <a:endParaRPr lang="fr-FR" altLang="en-US" sz="2600" b="0" dirty="0" smtClean="0"/>
          </a:p>
          <a:p>
            <a:pPr algn="r">
              <a:buFontTx/>
              <a:buNone/>
            </a:pPr>
            <a:endParaRPr lang="fr-FR" altLang="en-US" b="1" dirty="0" smtClean="0"/>
          </a:p>
          <a:p>
            <a:pPr algn="r">
              <a:buFontTx/>
              <a:buNone/>
            </a:pPr>
            <a:r>
              <a:rPr lang="ar-AE" altLang="en-US" b="1" dirty="0" smtClean="0">
                <a:hlinkClick r:id="rId3" tooltip="تعايش تعاوني"/>
              </a:rPr>
              <a:t>ً</a:t>
            </a:r>
            <a:endParaRPr lang="ar-AE" altLang="en-US" b="1" dirty="0" smtClean="0"/>
          </a:p>
          <a:p>
            <a:pPr algn="r"/>
            <a:endParaRPr lang="fr-FR" altLang="en-US" b="1" dirty="0" smtClean="0"/>
          </a:p>
        </p:txBody>
      </p:sp>
      <p:sp>
        <p:nvSpPr>
          <p:cNvPr id="12292" name="Espace réservé du numéro de diapositive 7"/>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fld id="{95836C51-224D-4774-A6A4-F380728C8C26}" type="slidenum">
              <a:rPr lang="ar-SA" altLang="en-US" sz="1400"/>
              <a:pPr>
                <a:spcBef>
                  <a:spcPct val="0"/>
                </a:spcBef>
                <a:buFontTx/>
                <a:buNone/>
              </a:pPr>
              <a:t>7</a:t>
            </a:fld>
            <a:endParaRPr lang="en-US" altLang="en-US" sz="1400"/>
          </a:p>
        </p:txBody>
      </p:sp>
      <p:sp>
        <p:nvSpPr>
          <p:cNvPr id="12291" name="Rectangle 3"/>
          <p:cNvSpPr>
            <a:spLocks noChangeArrowheads="1"/>
          </p:cNvSpPr>
          <p:nvPr/>
        </p:nvSpPr>
        <p:spPr bwMode="auto">
          <a:xfrm>
            <a:off x="1649413" y="-100013"/>
            <a:ext cx="8839200" cy="838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nSpc>
                <a:spcPct val="80000"/>
              </a:lnSpc>
              <a:spcBef>
                <a:spcPct val="0"/>
              </a:spcBef>
              <a:buFontTx/>
              <a:buNone/>
            </a:pPr>
            <a:r>
              <a:rPr lang="en-US" altLang="en-US" sz="2000" u="sng" dirty="0"/>
              <a:t>MIC  </a:t>
            </a:r>
            <a:r>
              <a:rPr lang="en-US" altLang="en-US" sz="2000" u="sng" dirty="0" smtClean="0"/>
              <a:t>345</a:t>
            </a:r>
            <a:endParaRPr lang="fr-FR" altLang="en-US" sz="2000" dirty="0"/>
          </a:p>
        </p:txBody>
      </p:sp>
      <p:sp>
        <p:nvSpPr>
          <p:cNvPr id="12293" name="Rectangle 4"/>
          <p:cNvSpPr>
            <a:spLocks noChangeArrowheads="1"/>
          </p:cNvSpPr>
          <p:nvPr/>
        </p:nvSpPr>
        <p:spPr bwMode="auto">
          <a:xfrm>
            <a:off x="1739901" y="1773238"/>
            <a:ext cx="8677275"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r">
              <a:buFontTx/>
              <a:buNone/>
            </a:pPr>
            <a:r>
              <a:rPr lang="ar-SA" altLang="en-US" sz="2800" dirty="0"/>
              <a:t>ومن أهم المعادن التي يمكن تحويلها من الحالة العضوية إلى حالة جاهزة للنبات، كل من </a:t>
            </a:r>
            <a:r>
              <a:rPr lang="ar-SA" altLang="en-US" sz="2800" dirty="0">
                <a:solidFill>
                  <a:srgbClr val="FFC000"/>
                </a:solidFill>
              </a:rPr>
              <a:t>النيتروجين</a:t>
            </a:r>
            <a:r>
              <a:rPr lang="ar-SA" altLang="en-US" sz="2800" dirty="0"/>
              <a:t> و</a:t>
            </a:r>
            <a:r>
              <a:rPr lang="ar-SA" altLang="en-US" sz="2800" dirty="0">
                <a:solidFill>
                  <a:srgbClr val="0000FF"/>
                </a:solidFill>
              </a:rPr>
              <a:t>الفوسفور</a:t>
            </a:r>
            <a:r>
              <a:rPr lang="ar-SA" altLang="en-US" sz="2800" dirty="0"/>
              <a:t> و</a:t>
            </a:r>
            <a:r>
              <a:rPr lang="ar-SA" altLang="en-US" sz="2800" dirty="0">
                <a:solidFill>
                  <a:srgbClr val="00CC00"/>
                </a:solidFill>
              </a:rPr>
              <a:t>الكبريت</a:t>
            </a:r>
            <a:r>
              <a:rPr lang="ar-SA" altLang="en-US" sz="2800" dirty="0"/>
              <a:t> و</a:t>
            </a:r>
            <a:r>
              <a:rPr lang="ar-SA" altLang="en-US" sz="2800" dirty="0">
                <a:solidFill>
                  <a:srgbClr val="7030A0"/>
                </a:solidFill>
              </a:rPr>
              <a:t>الحديد</a:t>
            </a:r>
            <a:r>
              <a:rPr lang="ar-SA" altLang="en-US" sz="2800" dirty="0"/>
              <a:t> و</a:t>
            </a:r>
            <a:r>
              <a:rPr lang="ar-SA" altLang="en-US" sz="2800" dirty="0">
                <a:solidFill>
                  <a:srgbClr val="FF0066"/>
                </a:solidFill>
              </a:rPr>
              <a:t>البوتاسيوم</a:t>
            </a:r>
            <a:r>
              <a:rPr lang="ar-SA" altLang="en-US" sz="2800" dirty="0"/>
              <a:t> و</a:t>
            </a:r>
            <a:r>
              <a:rPr lang="ar-SA" altLang="en-US" sz="2800" dirty="0">
                <a:solidFill>
                  <a:srgbClr val="99FF66"/>
                </a:solidFill>
              </a:rPr>
              <a:t>المنجنيز</a:t>
            </a:r>
            <a:r>
              <a:rPr lang="ar-SA" altLang="en-US" sz="2800" dirty="0"/>
              <a:t> و</a:t>
            </a:r>
            <a:r>
              <a:rPr lang="ar-SA" altLang="en-US" sz="2800" dirty="0">
                <a:solidFill>
                  <a:srgbClr val="00B0F0"/>
                </a:solidFill>
              </a:rPr>
              <a:t>الزنك</a:t>
            </a:r>
            <a:r>
              <a:rPr lang="ar-SA" altLang="en-US" dirty="0"/>
              <a:t>.</a:t>
            </a:r>
            <a:endParaRPr lang="fr-FR" altLang="en-US" dirty="0"/>
          </a:p>
        </p:txBody>
      </p:sp>
      <p:sp>
        <p:nvSpPr>
          <p:cNvPr id="12294" name="Rectangle 5"/>
          <p:cNvSpPr>
            <a:spLocks noChangeArrowheads="1"/>
          </p:cNvSpPr>
          <p:nvPr/>
        </p:nvSpPr>
        <p:spPr bwMode="auto">
          <a:xfrm>
            <a:off x="2927350" y="836614"/>
            <a:ext cx="7416800" cy="708025"/>
          </a:xfrm>
          <a:prstGeom prst="rect">
            <a:avLst/>
          </a:prstGeom>
          <a:ln/>
          <a:extLst/>
        </p:spPr>
        <p:style>
          <a:lnRef idx="3">
            <a:schemeClr val="lt1"/>
          </a:lnRef>
          <a:fillRef idx="1">
            <a:schemeClr val="accent2"/>
          </a:fillRef>
          <a:effectRef idx="1">
            <a:schemeClr val="accent2"/>
          </a:effectRef>
          <a:fontRef idx="minor">
            <a:schemeClr val="lt1"/>
          </a:fontRef>
        </p:style>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rtl="1">
              <a:spcBef>
                <a:spcPct val="0"/>
              </a:spcBef>
              <a:buFontTx/>
              <a:buNone/>
            </a:pPr>
            <a:r>
              <a:rPr lang="fr-FR" altLang="en-US" sz="4000"/>
              <a:t>  /2</a:t>
            </a:r>
            <a:r>
              <a:rPr lang="ar-SA" altLang="en-US" sz="4000"/>
              <a:t> أثر الأحياء الدقيقة في تكوين التربة : </a:t>
            </a:r>
            <a:endParaRPr lang="fr-FR" altLang="en-US" sz="4000"/>
          </a:p>
        </p:txBody>
      </p:sp>
      <p:sp>
        <p:nvSpPr>
          <p:cNvPr id="12295" name="Rectangle 6"/>
          <p:cNvSpPr>
            <a:spLocks noChangeArrowheads="1"/>
          </p:cNvSpPr>
          <p:nvPr/>
        </p:nvSpPr>
        <p:spPr bwMode="auto">
          <a:xfrm>
            <a:off x="1524000" y="5876925"/>
            <a:ext cx="882015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r">
              <a:spcBef>
                <a:spcPct val="0"/>
              </a:spcBef>
              <a:buFontTx/>
              <a:buNone/>
            </a:pPr>
            <a:endParaRPr lang="fr-FR" altLang="en-US"/>
          </a:p>
        </p:txBody>
      </p:sp>
    </p:spTree>
    <p:extLst>
      <p:ext uri="{BB962C8B-B14F-4D97-AF65-F5344CB8AC3E}">
        <p14:creationId xmlns:p14="http://schemas.microsoft.com/office/powerpoint/2010/main" val="413635083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352283" y="1844676"/>
            <a:ext cx="9136332" cy="1143223"/>
          </a:xfrm>
        </p:spPr>
        <p:txBody>
          <a:bodyPr/>
          <a:lstStyle/>
          <a:p>
            <a:pPr algn="just" rtl="1">
              <a:buFontTx/>
              <a:buNone/>
            </a:pPr>
            <a:r>
              <a:rPr lang="ar-SA" altLang="en-US" b="1" dirty="0" smtClean="0"/>
              <a:t>3</a:t>
            </a:r>
            <a:r>
              <a:rPr lang="ar-SA" altLang="en-US" sz="2400" b="0" dirty="0" smtClean="0"/>
              <a:t>– للأحياء الدقيقة أيضاً دور كبير في تخليص الإنسان من النفايات التي لو تراكمت دون تحلل لغطت وجه الأرض ومنعت النشاط الإنساني بكامله.</a:t>
            </a:r>
            <a:endParaRPr lang="fr-FR" altLang="en-US" sz="2400" b="0" dirty="0" smtClean="0"/>
          </a:p>
          <a:p>
            <a:pPr algn="just">
              <a:buFontTx/>
              <a:buNone/>
            </a:pPr>
            <a:endParaRPr lang="fr-FR" altLang="en-US" b="1" dirty="0" smtClean="0"/>
          </a:p>
        </p:txBody>
      </p:sp>
      <p:sp>
        <p:nvSpPr>
          <p:cNvPr id="14340" name="Espace réservé du numéro de diapositive 7"/>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fld id="{AE3F9115-5E59-4288-8920-85191D64EB12}" type="slidenum">
              <a:rPr lang="ar-SA" altLang="en-US" sz="1400"/>
              <a:pPr>
                <a:spcBef>
                  <a:spcPct val="0"/>
                </a:spcBef>
                <a:buFontTx/>
                <a:buNone/>
              </a:pPr>
              <a:t>8</a:t>
            </a:fld>
            <a:endParaRPr lang="en-US" altLang="en-US" sz="1400"/>
          </a:p>
        </p:txBody>
      </p:sp>
      <p:sp>
        <p:nvSpPr>
          <p:cNvPr id="14339" name="Rectangle 3"/>
          <p:cNvSpPr>
            <a:spLocks noChangeArrowheads="1"/>
          </p:cNvSpPr>
          <p:nvPr/>
        </p:nvSpPr>
        <p:spPr bwMode="auto">
          <a:xfrm>
            <a:off x="1649413" y="-100013"/>
            <a:ext cx="8839200" cy="838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nSpc>
                <a:spcPct val="80000"/>
              </a:lnSpc>
              <a:spcBef>
                <a:spcPct val="0"/>
              </a:spcBef>
              <a:buFontTx/>
              <a:buNone/>
            </a:pPr>
            <a:r>
              <a:rPr lang="en-US" altLang="en-US" sz="2000" u="sng" dirty="0"/>
              <a:t>MIC  </a:t>
            </a:r>
            <a:r>
              <a:rPr lang="en-US" altLang="en-US" sz="2000" u="sng" dirty="0" smtClean="0"/>
              <a:t>345</a:t>
            </a:r>
            <a:endParaRPr lang="fr-FR" altLang="en-US" sz="2000" dirty="0"/>
          </a:p>
        </p:txBody>
      </p:sp>
      <p:sp>
        <p:nvSpPr>
          <p:cNvPr id="14341" name="Rectangle 5"/>
          <p:cNvSpPr>
            <a:spLocks noChangeArrowheads="1"/>
          </p:cNvSpPr>
          <p:nvPr/>
        </p:nvSpPr>
        <p:spPr bwMode="auto">
          <a:xfrm>
            <a:off x="2927350" y="836614"/>
            <a:ext cx="7416800" cy="708025"/>
          </a:xfrm>
          <a:prstGeom prst="rect">
            <a:avLst/>
          </a:prstGeom>
          <a:ln/>
          <a:extLst/>
        </p:spPr>
        <p:style>
          <a:lnRef idx="3">
            <a:schemeClr val="lt1"/>
          </a:lnRef>
          <a:fillRef idx="1">
            <a:schemeClr val="accent2"/>
          </a:fillRef>
          <a:effectRef idx="1">
            <a:schemeClr val="accent2"/>
          </a:effectRef>
          <a:fontRef idx="minor">
            <a:schemeClr val="lt1"/>
          </a:fontRef>
        </p:style>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rtl="1">
              <a:spcBef>
                <a:spcPct val="0"/>
              </a:spcBef>
              <a:buFontTx/>
              <a:buNone/>
            </a:pPr>
            <a:r>
              <a:rPr lang="fr-FR" altLang="en-US" sz="4000" dirty="0"/>
              <a:t>  /2</a:t>
            </a:r>
            <a:r>
              <a:rPr lang="ar-SA" altLang="en-US" sz="4000" dirty="0"/>
              <a:t> أثر الأحياء الدقيقة في تكوين التربة : </a:t>
            </a:r>
            <a:endParaRPr lang="fr-FR" altLang="en-US" sz="4000" dirty="0"/>
          </a:p>
        </p:txBody>
      </p:sp>
      <p:sp>
        <p:nvSpPr>
          <p:cNvPr id="9" name="Espace réservé du contenu 2"/>
          <p:cNvSpPr txBox="1">
            <a:spLocks/>
          </p:cNvSpPr>
          <p:nvPr/>
        </p:nvSpPr>
        <p:spPr bwMode="auto">
          <a:xfrm>
            <a:off x="1120463" y="2959525"/>
            <a:ext cx="9287188" cy="2881312"/>
          </a:xfrm>
          <a:prstGeom prst="rect">
            <a:avLst/>
          </a:prstGeom>
          <a:noFill/>
          <a:ln w="9525">
            <a:noFill/>
            <a:miter lim="800000"/>
            <a:headEnd/>
            <a:tailEnd/>
          </a:ln>
        </p:spPr>
        <p:txBody>
          <a:bodyPr/>
          <a:lstStyle/>
          <a:p>
            <a:pPr algn="just" rtl="1">
              <a:defRPr/>
            </a:pPr>
            <a:r>
              <a:rPr lang="ar-SA" sz="3200" dirty="0"/>
              <a:t>4 – </a:t>
            </a:r>
            <a:r>
              <a:rPr lang="ar-SA" sz="2800" dirty="0"/>
              <a:t>تشكل الأحياء الدقيقة في التربة بيئة ملائمة لتحلل بعض المبيدات، وبقايا الأسمدة في التربة وبذلك تساهم في تقليل تلوث البيئة بهذه المركبات الكيميائية. كذلك تستخدم في تصنيع بعض المضادات الحيوية </a:t>
            </a:r>
            <a:r>
              <a:rPr lang="en-US" sz="2800" dirty="0"/>
              <a:t>(</a:t>
            </a:r>
            <a:r>
              <a:rPr lang="en-US" sz="2800" dirty="0">
                <a:solidFill>
                  <a:srgbClr val="FFC000"/>
                </a:solidFill>
              </a:rPr>
              <a:t>Antibiotics</a:t>
            </a:r>
            <a:r>
              <a:rPr lang="en-US" sz="2800" dirty="0"/>
              <a:t>)</a:t>
            </a:r>
            <a:r>
              <a:rPr lang="ar-SA" sz="2800" dirty="0"/>
              <a:t> مثل مادة </a:t>
            </a:r>
            <a:r>
              <a:rPr lang="en-US" sz="2800" dirty="0" smtClean="0">
                <a:solidFill>
                  <a:srgbClr val="FFC000"/>
                </a:solidFill>
              </a:rPr>
              <a:t>Penicillin</a:t>
            </a:r>
            <a:r>
              <a:rPr lang="ar-SA" sz="2800" dirty="0" smtClean="0"/>
              <a:t> </a:t>
            </a:r>
            <a:r>
              <a:rPr lang="ar-SA" sz="2800" dirty="0"/>
              <a:t>المستخرجة من </a:t>
            </a:r>
            <a:r>
              <a:rPr lang="en-US" sz="2800" i="1" dirty="0" err="1"/>
              <a:t>Penicillium</a:t>
            </a:r>
            <a:r>
              <a:rPr lang="en-US" sz="2800" i="1" dirty="0"/>
              <a:t> </a:t>
            </a:r>
            <a:r>
              <a:rPr lang="en-US" sz="2800" i="1" dirty="0" err="1"/>
              <a:t>notatum</a:t>
            </a:r>
            <a:r>
              <a:rPr lang="ar-SA" sz="2800" dirty="0"/>
              <a:t>.</a:t>
            </a:r>
            <a:endParaRPr lang="fr-FR" sz="2800" dirty="0"/>
          </a:p>
          <a:p>
            <a:pPr marL="342900" indent="-342900" algn="just">
              <a:spcBef>
                <a:spcPct val="20000"/>
              </a:spcBef>
              <a:defRPr/>
            </a:pPr>
            <a:endParaRPr lang="fr-FR" sz="3200" kern="0" dirty="0"/>
          </a:p>
        </p:txBody>
      </p:sp>
    </p:spTree>
    <p:extLst>
      <p:ext uri="{BB962C8B-B14F-4D97-AF65-F5344CB8AC3E}">
        <p14:creationId xmlns:p14="http://schemas.microsoft.com/office/powerpoint/2010/main" val="405932468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9"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703389" y="1844676"/>
            <a:ext cx="8785225" cy="1349285"/>
          </a:xfrm>
        </p:spPr>
        <p:txBody>
          <a:bodyPr>
            <a:normAutofit lnSpcReduction="10000"/>
          </a:bodyPr>
          <a:lstStyle/>
          <a:p>
            <a:pPr algn="just" rtl="1">
              <a:buFontTx/>
              <a:buNone/>
            </a:pPr>
            <a:r>
              <a:rPr lang="en-US" altLang="en-US" sz="2800" b="1" dirty="0" smtClean="0"/>
              <a:t>5</a:t>
            </a:r>
            <a:r>
              <a:rPr lang="ar-SA" altLang="en-US" sz="2800" b="1" dirty="0" smtClean="0"/>
              <a:t> </a:t>
            </a:r>
            <a:r>
              <a:rPr lang="ar-SA" altLang="en-US" sz="2800" b="0" dirty="0" smtClean="0"/>
              <a:t>– بعض الأحياء الدقيقة لها القدرة على </a:t>
            </a:r>
            <a:r>
              <a:rPr lang="ar-SA" altLang="en-US" sz="2800" b="0" dirty="0" smtClean="0">
                <a:solidFill>
                  <a:srgbClr val="0000FF"/>
                </a:solidFill>
              </a:rPr>
              <a:t>تثبيت النيتروجين </a:t>
            </a:r>
            <a:r>
              <a:rPr lang="ar-SA" altLang="en-US" sz="2800" b="0" dirty="0" smtClean="0"/>
              <a:t>في التربة والبعض الآخر له القدرة على </a:t>
            </a:r>
            <a:r>
              <a:rPr lang="ar-SA" altLang="en-US" sz="2800" b="0" dirty="0" smtClean="0">
                <a:solidFill>
                  <a:srgbClr val="0000FF"/>
                </a:solidFill>
              </a:rPr>
              <a:t>أكسدة عناصر الكبريت </a:t>
            </a:r>
            <a:r>
              <a:rPr lang="ar-SA" altLang="en-US" sz="2800" b="0" dirty="0" smtClean="0"/>
              <a:t>وتحويلها إلى مركبات صالحة لاستعمال النباتات الخضراء.</a:t>
            </a:r>
            <a:endParaRPr lang="fr-FR" altLang="en-US" sz="2800" b="0" dirty="0" smtClean="0"/>
          </a:p>
          <a:p>
            <a:pPr algn="just">
              <a:buFontTx/>
              <a:buNone/>
            </a:pPr>
            <a:endParaRPr lang="fr-FR" altLang="en-US" b="1" dirty="0" smtClean="0"/>
          </a:p>
        </p:txBody>
      </p:sp>
      <p:sp>
        <p:nvSpPr>
          <p:cNvPr id="16388" name="Espace réservé du numéro de diapositive 7"/>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fld id="{07DA5750-5E9A-4C6A-915C-CAA7DE816F7D}" type="slidenum">
              <a:rPr lang="ar-SA" altLang="en-US" sz="1400"/>
              <a:pPr>
                <a:spcBef>
                  <a:spcPct val="0"/>
                </a:spcBef>
                <a:buFontTx/>
                <a:buNone/>
              </a:pPr>
              <a:t>9</a:t>
            </a:fld>
            <a:endParaRPr lang="en-US" altLang="en-US" sz="1400"/>
          </a:p>
        </p:txBody>
      </p:sp>
      <p:sp>
        <p:nvSpPr>
          <p:cNvPr id="16387" name="Rectangle 3"/>
          <p:cNvSpPr>
            <a:spLocks noChangeArrowheads="1"/>
          </p:cNvSpPr>
          <p:nvPr/>
        </p:nvSpPr>
        <p:spPr bwMode="auto">
          <a:xfrm>
            <a:off x="1649413" y="-100013"/>
            <a:ext cx="8839200" cy="838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nSpc>
                <a:spcPct val="80000"/>
              </a:lnSpc>
              <a:spcBef>
                <a:spcPct val="0"/>
              </a:spcBef>
              <a:buFontTx/>
              <a:buNone/>
            </a:pPr>
            <a:r>
              <a:rPr lang="en-US" altLang="en-US" sz="2000" u="sng" dirty="0"/>
              <a:t>MIC  </a:t>
            </a:r>
            <a:r>
              <a:rPr lang="en-US" altLang="en-US" sz="2000" u="sng" dirty="0" smtClean="0"/>
              <a:t>345</a:t>
            </a:r>
            <a:endParaRPr lang="fr-FR" altLang="en-US" sz="2000" dirty="0"/>
          </a:p>
        </p:txBody>
      </p:sp>
      <p:sp>
        <p:nvSpPr>
          <p:cNvPr id="16389" name="Rectangle 5"/>
          <p:cNvSpPr>
            <a:spLocks noChangeArrowheads="1"/>
          </p:cNvSpPr>
          <p:nvPr/>
        </p:nvSpPr>
        <p:spPr bwMode="auto">
          <a:xfrm>
            <a:off x="2927350" y="836614"/>
            <a:ext cx="7416800" cy="708025"/>
          </a:xfrm>
          <a:prstGeom prst="rect">
            <a:avLst/>
          </a:prstGeom>
          <a:ln/>
          <a:extLst/>
        </p:spPr>
        <p:style>
          <a:lnRef idx="3">
            <a:schemeClr val="lt1"/>
          </a:lnRef>
          <a:fillRef idx="1">
            <a:schemeClr val="accent2"/>
          </a:fillRef>
          <a:effectRef idx="1">
            <a:schemeClr val="accent2"/>
          </a:effectRef>
          <a:fontRef idx="minor">
            <a:schemeClr val="lt1"/>
          </a:fontRef>
        </p:style>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rtl="1">
              <a:spcBef>
                <a:spcPct val="0"/>
              </a:spcBef>
              <a:buFontTx/>
              <a:buNone/>
            </a:pPr>
            <a:r>
              <a:rPr lang="fr-FR" altLang="en-US" sz="4000" dirty="0"/>
              <a:t>  /2</a:t>
            </a:r>
            <a:r>
              <a:rPr lang="ar-SA" altLang="en-US" sz="4000" dirty="0"/>
              <a:t> أثر الأحياء الدقيقة في تكوين التربة : </a:t>
            </a:r>
            <a:endParaRPr lang="fr-FR" altLang="en-US" sz="4000" dirty="0"/>
          </a:p>
        </p:txBody>
      </p:sp>
      <p:sp>
        <p:nvSpPr>
          <p:cNvPr id="9" name="Espace réservé du contenu 2"/>
          <p:cNvSpPr txBox="1">
            <a:spLocks/>
          </p:cNvSpPr>
          <p:nvPr/>
        </p:nvSpPr>
        <p:spPr bwMode="auto">
          <a:xfrm>
            <a:off x="1555885" y="3242861"/>
            <a:ext cx="8788265" cy="2881312"/>
          </a:xfrm>
          <a:prstGeom prst="rect">
            <a:avLst/>
          </a:prstGeom>
          <a:noFill/>
          <a:ln w="9525">
            <a:noFill/>
            <a:miter lim="800000"/>
            <a:headEnd/>
            <a:tailEnd/>
          </a:ln>
        </p:spPr>
        <p:txBody>
          <a:bodyPr/>
          <a:lstStyle/>
          <a:p>
            <a:pPr algn="just" rtl="1">
              <a:defRPr/>
            </a:pPr>
            <a:r>
              <a:rPr lang="en-US" sz="3200" dirty="0"/>
              <a:t>6</a:t>
            </a:r>
            <a:r>
              <a:rPr lang="ar-SA" sz="3200" dirty="0"/>
              <a:t> – </a:t>
            </a:r>
            <a:r>
              <a:rPr lang="ar-SA" sz="2800" dirty="0"/>
              <a:t>تمتص بعض الفطريات مثل </a:t>
            </a:r>
            <a:r>
              <a:rPr lang="en-US" sz="2800" i="1" dirty="0" err="1"/>
              <a:t>Aspergillus</a:t>
            </a:r>
            <a:r>
              <a:rPr lang="en-US" sz="2800" i="1" dirty="0"/>
              <a:t> </a:t>
            </a:r>
            <a:r>
              <a:rPr lang="en-US" sz="2800" i="1" dirty="0" err="1"/>
              <a:t>fumigatus</a:t>
            </a:r>
            <a:r>
              <a:rPr lang="ar-SA" sz="2800" i="1" dirty="0"/>
              <a:t> </a:t>
            </a:r>
            <a:r>
              <a:rPr lang="ar-SA" sz="2800" dirty="0"/>
              <a:t>، عنصر </a:t>
            </a:r>
            <a:r>
              <a:rPr lang="ar-SA" sz="2800" dirty="0" err="1"/>
              <a:t>البوتاسيوم</a:t>
            </a:r>
            <a:r>
              <a:rPr lang="ar-SA" sz="2800" dirty="0"/>
              <a:t> من معدن </a:t>
            </a:r>
            <a:r>
              <a:rPr lang="ar-SA" sz="2800" dirty="0" err="1"/>
              <a:t>المايكا</a:t>
            </a:r>
            <a:r>
              <a:rPr lang="en-US" sz="2800" dirty="0"/>
              <a:t> Mica </a:t>
            </a:r>
            <a:r>
              <a:rPr lang="ar-SA" sz="2800" dirty="0"/>
              <a:t> ليحل محله عنصر الصوديوم عن طريق عملية التبادل الأيوني، وبذلك يتحول معدن </a:t>
            </a:r>
            <a:r>
              <a:rPr lang="ar-SA" sz="2800" dirty="0" err="1"/>
              <a:t>المايكا</a:t>
            </a:r>
            <a:r>
              <a:rPr lang="ar-SA" sz="2800" dirty="0"/>
              <a:t> بمرور الزمن إلى معدن </a:t>
            </a:r>
            <a:r>
              <a:rPr lang="ar-SA" sz="2800" dirty="0" err="1"/>
              <a:t>فيرمكيولايت</a:t>
            </a:r>
            <a:r>
              <a:rPr lang="ar-SA" sz="2800" dirty="0"/>
              <a:t> </a:t>
            </a:r>
            <a:r>
              <a:rPr lang="en-US" sz="2800" dirty="0"/>
              <a:t>(Vermiculite)</a:t>
            </a:r>
            <a:r>
              <a:rPr lang="ar-SA" sz="2800" dirty="0"/>
              <a:t>.</a:t>
            </a:r>
            <a:endParaRPr lang="fr-FR" sz="2800" dirty="0"/>
          </a:p>
          <a:p>
            <a:pPr marL="342900" indent="-342900" algn="just">
              <a:spcBef>
                <a:spcPct val="20000"/>
              </a:spcBef>
              <a:defRPr/>
            </a:pPr>
            <a:endParaRPr lang="fr-FR" sz="3200" kern="0" dirty="0"/>
          </a:p>
        </p:txBody>
      </p:sp>
    </p:spTree>
    <p:extLst>
      <p:ext uri="{BB962C8B-B14F-4D97-AF65-F5344CB8AC3E}">
        <p14:creationId xmlns:p14="http://schemas.microsoft.com/office/powerpoint/2010/main" val="75458006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9" grpId="0" build="p"/>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زوايا">
  <a:themeElements>
    <a:clrScheme name="زوايا">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زوايا">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زوايا">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Angles</Template>
  <TotalTime>91</TotalTime>
  <Words>757</Words>
  <Application>Microsoft Office PowerPoint</Application>
  <PresentationFormat>مخصص</PresentationFormat>
  <Paragraphs>114</Paragraphs>
  <Slides>16</Slides>
  <Notes>11</Notes>
  <HiddenSlides>0</HiddenSlides>
  <MMClips>0</MMClips>
  <ScaleCrop>false</ScaleCrop>
  <HeadingPairs>
    <vt:vector size="4" baseType="variant">
      <vt:variant>
        <vt:lpstr>نسق</vt:lpstr>
      </vt:variant>
      <vt:variant>
        <vt:i4>1</vt:i4>
      </vt:variant>
      <vt:variant>
        <vt:lpstr>عناوين الشرائح</vt:lpstr>
      </vt:variant>
      <vt:variant>
        <vt:i4>16</vt:i4>
      </vt:variant>
    </vt:vector>
  </HeadingPairs>
  <TitlesOfParts>
    <vt:vector size="17" baseType="lpstr">
      <vt:lpstr>زوايا</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 e l o</dc:creator>
  <cp:lastModifiedBy>MM</cp:lastModifiedBy>
  <cp:revision>50</cp:revision>
  <dcterms:created xsi:type="dcterms:W3CDTF">2015-02-24T19:33:24Z</dcterms:created>
  <dcterms:modified xsi:type="dcterms:W3CDTF">2017-10-24T21:43:04Z</dcterms:modified>
</cp:coreProperties>
</file>