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56C4DA5-B126-41A1-9BA8-304628BFCD6C}" type="datetimeFigureOut">
              <a:rPr lang="ar-SA" smtClean="0"/>
              <a:pPr/>
              <a:t>11/04/34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4DDE7D-7F9F-4302-9C64-F3FA75061F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DA5-B126-41A1-9BA8-304628BFCD6C}" type="datetimeFigureOut">
              <a:rPr lang="ar-SA" smtClean="0"/>
              <a:pPr/>
              <a:t>11/04/34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DE7D-7F9F-4302-9C64-F3FA75061F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DA5-B126-41A1-9BA8-304628BFCD6C}" type="datetimeFigureOut">
              <a:rPr lang="ar-SA" smtClean="0"/>
              <a:pPr/>
              <a:t>11/04/34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DE7D-7F9F-4302-9C64-F3FA75061F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56C4DA5-B126-41A1-9BA8-304628BFCD6C}" type="datetimeFigureOut">
              <a:rPr lang="ar-SA" smtClean="0"/>
              <a:pPr/>
              <a:t>11/04/34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DE7D-7F9F-4302-9C64-F3FA75061F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56C4DA5-B126-41A1-9BA8-304628BFCD6C}" type="datetimeFigureOut">
              <a:rPr lang="ar-SA" smtClean="0"/>
              <a:pPr/>
              <a:t>11/04/34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4DDE7D-7F9F-4302-9C64-F3FA75061FD5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6C4DA5-B126-41A1-9BA8-304628BFCD6C}" type="datetimeFigureOut">
              <a:rPr lang="ar-SA" smtClean="0"/>
              <a:pPr/>
              <a:t>11/04/34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4DDE7D-7F9F-4302-9C64-F3FA75061F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56C4DA5-B126-41A1-9BA8-304628BFCD6C}" type="datetimeFigureOut">
              <a:rPr lang="ar-SA" smtClean="0"/>
              <a:pPr/>
              <a:t>11/04/34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44DDE7D-7F9F-4302-9C64-F3FA75061F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DA5-B126-41A1-9BA8-304628BFCD6C}" type="datetimeFigureOut">
              <a:rPr lang="ar-SA" smtClean="0"/>
              <a:pPr/>
              <a:t>11/04/34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DE7D-7F9F-4302-9C64-F3FA75061F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6C4DA5-B126-41A1-9BA8-304628BFCD6C}" type="datetimeFigureOut">
              <a:rPr lang="ar-SA" smtClean="0"/>
              <a:pPr/>
              <a:t>11/04/34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4DDE7D-7F9F-4302-9C64-F3FA75061F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56C4DA5-B126-41A1-9BA8-304628BFCD6C}" type="datetimeFigureOut">
              <a:rPr lang="ar-SA" smtClean="0"/>
              <a:pPr/>
              <a:t>11/04/34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44DDE7D-7F9F-4302-9C64-F3FA75061F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56C4DA5-B126-41A1-9BA8-304628BFCD6C}" type="datetimeFigureOut">
              <a:rPr lang="ar-SA" smtClean="0"/>
              <a:pPr/>
              <a:t>11/04/34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44DDE7D-7F9F-4302-9C64-F3FA75061F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56C4DA5-B126-41A1-9BA8-304628BFCD6C}" type="datetimeFigureOut">
              <a:rPr lang="ar-SA" smtClean="0"/>
              <a:pPr/>
              <a:t>11/04/34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4DDE7D-7F9F-4302-9C64-F3FA75061FD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5400" dirty="0" smtClean="0"/>
              <a:t>محددات السلوك الإنساني </a:t>
            </a:r>
            <a:endParaRPr lang="ar-SA" sz="5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40544" y="3286124"/>
            <a:ext cx="8062912" cy="2357454"/>
          </a:xfrm>
        </p:spPr>
        <p:txBody>
          <a:bodyPr>
            <a:normAutofit/>
          </a:bodyPr>
          <a:lstStyle/>
          <a:p>
            <a:r>
              <a:rPr lang="ar-SA" sz="4400" dirty="0" smtClean="0"/>
              <a:t>المحددات البيولوجية للسلوك </a:t>
            </a:r>
          </a:p>
          <a:p>
            <a:r>
              <a:rPr lang="ar-SA" sz="4400" dirty="0" smtClean="0"/>
              <a:t>المحددات البيئية للسلوك</a:t>
            </a:r>
            <a:endParaRPr lang="ar-SA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</p:spPr>
        <p:txBody>
          <a:bodyPr/>
          <a:lstStyle/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ثانيا/ الغدد الصماء:</a:t>
            </a:r>
          </a:p>
          <a:p>
            <a:r>
              <a:rPr lang="ar-SA" dirty="0" smtClean="0"/>
              <a:t>أن نشاط الغدد يؤثر على ميول الفرد أو مزاجه الخاص.</a:t>
            </a:r>
          </a:p>
          <a:p>
            <a:r>
              <a:rPr lang="ar-SA" dirty="0" smtClean="0"/>
              <a:t>والعديد من الاضطرابات السلوكية قد ترجع إلى وظائف الغدد الصماء .</a:t>
            </a:r>
          </a:p>
          <a:p>
            <a:endParaRPr lang="ar-SA" dirty="0" smtClean="0"/>
          </a:p>
          <a:p>
            <a:r>
              <a:rPr lang="ar-SA" dirty="0" smtClean="0"/>
              <a:t>مثال الغدد الدرقية       ليست نشيطه        ضعف القدرات العقلية والكسل والخمول والسمنة.</a:t>
            </a:r>
          </a:p>
          <a:p>
            <a:r>
              <a:rPr lang="ar-SA" dirty="0" smtClean="0"/>
              <a:t>وإذا زاد نشاطها         حدة الطبع والقلق والأرق. </a:t>
            </a:r>
            <a:endParaRPr lang="ar-SA" dirty="0"/>
          </a:p>
        </p:txBody>
      </p:sp>
      <p:sp>
        <p:nvSpPr>
          <p:cNvPr id="6" name="سهم إلى اليسار 5"/>
          <p:cNvSpPr/>
          <p:nvPr/>
        </p:nvSpPr>
        <p:spPr>
          <a:xfrm>
            <a:off x="4643438" y="3429000"/>
            <a:ext cx="714380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سهم إلى اليسار 6"/>
          <p:cNvSpPr/>
          <p:nvPr/>
        </p:nvSpPr>
        <p:spPr>
          <a:xfrm>
            <a:off x="1500166" y="3429000"/>
            <a:ext cx="714380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سهم إلى اليسار 7"/>
          <p:cNvSpPr/>
          <p:nvPr/>
        </p:nvSpPr>
        <p:spPr>
          <a:xfrm>
            <a:off x="4857752" y="4500570"/>
            <a:ext cx="714380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/>
          <a:lstStyle/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والغدة النخامية </a:t>
            </a:r>
            <a:r>
              <a:rPr lang="ar-SA" dirty="0" smtClean="0"/>
              <a:t>أكثرها لأنها تفرز المواد الهرمونية التي تنظم الغدد الأخرى.</a:t>
            </a:r>
          </a:p>
          <a:p>
            <a:r>
              <a:rPr lang="ar-SA" dirty="0" smtClean="0"/>
              <a:t>الجهاز </a:t>
            </a:r>
            <a:r>
              <a:rPr lang="ar-SA" dirty="0" err="1" smtClean="0"/>
              <a:t>الغدي</a:t>
            </a:r>
            <a:r>
              <a:rPr lang="ar-SA" dirty="0" smtClean="0"/>
              <a:t> تتمثل في الغدة الصنوبرية, الغدة الدرقية , الغدة جارات الدرقية , الغدة النخامية , الغدة </a:t>
            </a:r>
            <a:r>
              <a:rPr lang="ar-SA" dirty="0" err="1" smtClean="0"/>
              <a:t>التموسية</a:t>
            </a:r>
            <a:r>
              <a:rPr lang="ar-SA" dirty="0" smtClean="0"/>
              <a:t> , والكبد , والبنكرياس , والغدة </a:t>
            </a:r>
            <a:r>
              <a:rPr lang="ar-SA" dirty="0" err="1" smtClean="0"/>
              <a:t>الكظرية</a:t>
            </a:r>
            <a:r>
              <a:rPr lang="ar-SA" dirty="0" smtClean="0"/>
              <a:t> , والغدة التناسلية.</a:t>
            </a:r>
            <a:endParaRPr lang="ar-SA" dirty="0" smtClean="0"/>
          </a:p>
          <a:p>
            <a:r>
              <a:rPr lang="ar-SA" dirty="0" smtClean="0"/>
              <a:t>مثال: الغدة </a:t>
            </a:r>
            <a:r>
              <a:rPr lang="ar-SA" dirty="0" err="1" smtClean="0"/>
              <a:t>الكظرية</a:t>
            </a:r>
            <a:r>
              <a:rPr lang="ar-SA" dirty="0" smtClean="0"/>
              <a:t> تفرز مادتان من </a:t>
            </a:r>
            <a:r>
              <a:rPr lang="ar-SA" dirty="0" err="1" smtClean="0"/>
              <a:t>الهرمونات</a:t>
            </a:r>
            <a:r>
              <a:rPr lang="ar-SA" dirty="0" smtClean="0"/>
              <a:t> (</a:t>
            </a:r>
            <a:r>
              <a:rPr lang="ar-SA" dirty="0" err="1" smtClean="0">
                <a:solidFill>
                  <a:schemeClr val="accent1">
                    <a:lumMod val="75000"/>
                  </a:schemeClr>
                </a:solidFill>
              </a:rPr>
              <a:t>ادرينالين</a:t>
            </a:r>
            <a:r>
              <a:rPr lang="ar-SA" dirty="0" smtClean="0"/>
              <a:t>,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نورادرينالين</a:t>
            </a:r>
            <a:r>
              <a:rPr lang="ar-SA" dirty="0" smtClean="0"/>
              <a:t>) (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الخوف</a:t>
            </a:r>
            <a:r>
              <a:rPr lang="ar-SA" dirty="0" smtClean="0"/>
              <a:t> ,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الغضب</a:t>
            </a:r>
            <a:r>
              <a:rPr lang="ar-SA" dirty="0" smtClean="0"/>
              <a:t>)</a:t>
            </a:r>
          </a:p>
          <a:p>
            <a:r>
              <a:rPr lang="ar-SA" dirty="0" smtClean="0"/>
              <a:t>ويؤكد العلماء أن </a:t>
            </a:r>
            <a:r>
              <a:rPr lang="ar-SA" dirty="0" err="1" smtClean="0"/>
              <a:t>الهرمونات</a:t>
            </a:r>
            <a:r>
              <a:rPr lang="ar-SA" dirty="0" smtClean="0"/>
              <a:t> لها تأثير ملحوظا على النمو الشخصي من بداية الحمل وما بعده , وتؤثر في الشخصية وفي السلوك الإنساني.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/>
          <a:lstStyle/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ثالثا/ الجهاز العصبي:</a:t>
            </a:r>
          </a:p>
          <a:p>
            <a:r>
              <a:rPr lang="ar-SA" dirty="0" smtClean="0"/>
              <a:t>هو الجهاز الحيوي الرئيسي الذي يسيطر على أجهزة الجسم الأخرى برسائل عصبية خاصة تنقل الإحساسات المختلفة, مما يؤثر على تكيف الجسم. وبمساعدته يتفاعل الكائن الحي مع العالم الخارجي, وينقسم إلى قسمين : </a:t>
            </a:r>
          </a:p>
          <a:p>
            <a:r>
              <a:rPr lang="ar-SA" i="1" u="sng" dirty="0" smtClean="0"/>
              <a:t>الجهاز العصبي المركزي:</a:t>
            </a:r>
          </a:p>
          <a:p>
            <a:r>
              <a:rPr lang="ar-SA" dirty="0" smtClean="0"/>
              <a:t>المخ ( جزء خارجي, داخلي)</a:t>
            </a:r>
          </a:p>
          <a:p>
            <a:r>
              <a:rPr lang="ar-SA" dirty="0" smtClean="0"/>
              <a:t>النخاع </a:t>
            </a:r>
            <a:r>
              <a:rPr lang="ar-SA" dirty="0" err="1" smtClean="0"/>
              <a:t>الشوكي</a:t>
            </a:r>
            <a:r>
              <a:rPr lang="ar-SA" dirty="0" smtClean="0"/>
              <a:t> (الحبل </a:t>
            </a:r>
            <a:r>
              <a:rPr lang="ar-SA" dirty="0" err="1" smtClean="0"/>
              <a:t>الشوكي</a:t>
            </a:r>
            <a:r>
              <a:rPr lang="ar-SA" dirty="0" smtClean="0"/>
              <a:t>)</a:t>
            </a:r>
          </a:p>
          <a:p>
            <a:r>
              <a:rPr lang="ar-SA" i="1" u="sng" dirty="0" smtClean="0"/>
              <a:t>الجهاز العصبي الفرعي:</a:t>
            </a:r>
          </a:p>
          <a:p>
            <a:r>
              <a:rPr lang="ar-SA" dirty="0" smtClean="0"/>
              <a:t>عبارة عن الأعصاب المخية , النخاعية </a:t>
            </a:r>
            <a:r>
              <a:rPr lang="ar-SA" dirty="0" err="1" smtClean="0"/>
              <a:t>الشوكية</a:t>
            </a:r>
            <a:r>
              <a:rPr lang="ar-SA" dirty="0" smtClean="0"/>
              <a:t>, الإرادية الذاتية.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/>
          <a:lstStyle/>
          <a:p>
            <a:r>
              <a:rPr lang="ar-SA" dirty="0" smtClean="0"/>
              <a:t>إلا أن المخ لا يعمل مستقل لكنه يعمل ككل مركب لكي يسهل الاتصال بين مراكزه المختلفة وينظم التعارف والانسجام بينها , ويعمل في اتساق وترابط وتفاعل (يطلق عليه النشاط العصبي الراقي)</a:t>
            </a:r>
          </a:p>
          <a:p>
            <a:endParaRPr lang="ar-SA" dirty="0" smtClean="0"/>
          </a:p>
          <a:p>
            <a:r>
              <a:rPr lang="ar-SA" dirty="0" smtClean="0"/>
              <a:t>والخلاصة أن وظائف الجهاز العصبي السيطرة على أجهزة الجسم الأخرى وربط الجسم بالبيئة الخارجية .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</p:spPr>
        <p:txBody>
          <a:bodyPr/>
          <a:lstStyle/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رابعا/ الحاجات الأساسية للإنسان:</a:t>
            </a:r>
          </a:p>
          <a:p>
            <a:r>
              <a:rPr lang="ar-SA" dirty="0" smtClean="0"/>
              <a:t>كل كائن حي يتميز بوجود بعض التوترات لديه والتي يمكن تسميتها بالحاجات والحوافز والدوافع.</a:t>
            </a:r>
          </a:p>
          <a:p>
            <a:r>
              <a:rPr lang="ar-SA" dirty="0" smtClean="0"/>
              <a:t>والحافز هو حالة من عدم الاتزان لدى الكائن الحي. (الجوع</a:t>
            </a:r>
            <a:r>
              <a:rPr lang="ar-SA" smtClean="0"/>
              <a:t>, العطش............</a:t>
            </a:r>
            <a:endParaRPr lang="ar-SA" dirty="0" smtClean="0"/>
          </a:p>
          <a:p>
            <a:r>
              <a:rPr lang="ar-SA" dirty="0" smtClean="0"/>
              <a:t>وأن الوصول إلى حياة كاملة يتوقف على الاحتفاظ بالتوازن الدائم عن طريق إشباع حاجاته الأساسية.</a:t>
            </a:r>
          </a:p>
          <a:p>
            <a:r>
              <a:rPr lang="ar-SA" dirty="0" smtClean="0"/>
              <a:t>وهذه الحوافز حالات هامة للسلوك الإنساني, أي أن السلوك يتأثر بالحاجات الأساسية الفسيولوجية (الحوافز)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800" b="1" dirty="0" smtClean="0"/>
              <a:t>مقدمة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883196"/>
          </a:xfrm>
        </p:spPr>
        <p:txBody>
          <a:bodyPr>
            <a:normAutofit/>
          </a:bodyPr>
          <a:lstStyle/>
          <a:p>
            <a:r>
              <a:rPr lang="ar-SA" sz="3200" dirty="0" smtClean="0"/>
              <a:t>إن ما يصدر عن الإنسان من سلوك – عكس الحيوان- ليست مجرد استجابات أو ردود أفعال بسيطة أو آلية وإنما سلوك الإنسان يعبر عن نشاط قابل للنمو والارتقاء  والتسامي, ولكن وراء هذا السلوك محددات أساسية :</a:t>
            </a:r>
          </a:p>
          <a:p>
            <a:r>
              <a:rPr lang="ar-SA" sz="3200" dirty="0" smtClean="0"/>
              <a:t>1/ البعد الداخلي               المحددات البيولوجية</a:t>
            </a:r>
          </a:p>
          <a:p>
            <a:r>
              <a:rPr lang="ar-SA" sz="3200" dirty="0" smtClean="0"/>
              <a:t>2/ البعد الخارجي              المحددات البيئية</a:t>
            </a:r>
            <a:endParaRPr lang="ar-SA" sz="3200" dirty="0"/>
          </a:p>
        </p:txBody>
      </p:sp>
      <p:sp>
        <p:nvSpPr>
          <p:cNvPr id="4" name="سهم إلى اليسار 3"/>
          <p:cNvSpPr/>
          <p:nvPr/>
        </p:nvSpPr>
        <p:spPr>
          <a:xfrm>
            <a:off x="4286248" y="414338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سهم إلى اليسار 4"/>
          <p:cNvSpPr/>
          <p:nvPr/>
        </p:nvSpPr>
        <p:spPr>
          <a:xfrm>
            <a:off x="4286248" y="478632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/>
          </a:bodyPr>
          <a:lstStyle/>
          <a:p>
            <a:r>
              <a:rPr lang="ar-SA" sz="3200" dirty="0" smtClean="0"/>
              <a:t>فالإنسان كائن حي ...................................</a:t>
            </a:r>
          </a:p>
          <a:p>
            <a:r>
              <a:rPr lang="ar-SA" sz="3200" dirty="0" smtClean="0"/>
              <a:t>ولإنسان أيضا كائن اجتماعي.......................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4000" dirty="0" smtClean="0"/>
              <a:t>وعوامل </a:t>
            </a:r>
            <a:r>
              <a:rPr lang="ar-SA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التنشئة الاجتماعية </a:t>
            </a:r>
            <a:r>
              <a:rPr lang="ar-SA" sz="4000" dirty="0" smtClean="0"/>
              <a:t>تحوله من مجرد كائن بيولوجي إلى كائن اجتماعي تكسبه خبرات خلال مراحل نموه ومنذ الولادة وهذه الخبرات تؤثر في بناء الشخصية النامية والتي تحكم بدورها سلوكه الاجتماعي.</a:t>
            </a:r>
            <a:endParaRPr lang="ar-SA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فالعلاقة بين الوراثة والبيئة هي علاقة تفاعل وعلاقة وظيفية متبادلة.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ويقنن بعض العلماء هذه العلاقة الوظيفية المتبادلة بين المحددات الوراثية البيولوجية والمحددات البيئية على النحو التالي:</a:t>
            </a:r>
          </a:p>
          <a:p>
            <a:r>
              <a:rPr lang="ar-SA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سلوك الإنسان = دالة (الوراثة * البيئة) </a:t>
            </a:r>
          </a:p>
          <a:p>
            <a:r>
              <a:rPr lang="ar-SA" sz="3600" dirty="0" smtClean="0"/>
              <a:t>فشخصية الإنسان وسلوكه ليس نتاج نفسه فحسب ولا نتاج البيئة فحسب ولكن نتاج تفاعلها الوظيفي المستمر.</a:t>
            </a:r>
            <a:endParaRPr lang="ar-SA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/>
          <a:lstStyle/>
          <a:p>
            <a:pPr algn="r"/>
            <a:r>
              <a:rPr lang="ar-SA" dirty="0" smtClean="0"/>
              <a:t>المحددات البيولوجية للسلوك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</p:spPr>
        <p:txBody>
          <a:bodyPr>
            <a:normAutofit/>
          </a:bodyPr>
          <a:lstStyle/>
          <a:p>
            <a:r>
              <a:rPr lang="ar-SA" dirty="0" smtClean="0"/>
              <a:t>تعتبر الأبنية البيولوجية للإنسان مسئولة ولو بصورة جزئية عن الفروق الفردية في الذكاء والتعلم وشدة الدوافع وقوتها, ولكن من الصعوبة التحديد بدقة ما هي المظاهر الشخصية التي ترجع للعوامل الوراثية.</a:t>
            </a:r>
          </a:p>
          <a:p>
            <a:r>
              <a:rPr lang="ar-SA" dirty="0" smtClean="0"/>
              <a:t>فالأفضل اعتبار العوامل البيولوجية ليست كمسببات ولكنها تحدد العوامل التي تؤدي إلى نمو الشخصية.</a:t>
            </a:r>
          </a:p>
          <a:p>
            <a:r>
              <a:rPr lang="ar-SA" dirty="0" smtClean="0"/>
              <a:t>لأن تأثير العوامل البيئية على طفل غير سليم مختلف تماما عن التأثير على طفل سليم.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>تأثير العوامل البيولوجية على السلوك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</p:spPr>
        <p:txBody>
          <a:bodyPr>
            <a:normAutofit/>
          </a:bodyPr>
          <a:lstStyle/>
          <a:p>
            <a:r>
              <a:rPr lang="ar-SA" dirty="0" smtClean="0"/>
              <a:t>إن تأثير العوامل البيولوجية على السلوك يمكن دراسته بطريقتين: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الأولى المناهج التجريبية </a:t>
            </a:r>
            <a:r>
              <a:rPr lang="ar-SA" dirty="0" smtClean="0"/>
              <a:t>التي تخلق حالات فسيولوجية مؤقتة ثم ملاحظة أثارها السلوكية.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مثل اهتمام العالم الاجتماعي </a:t>
            </a:r>
            <a:r>
              <a:rPr lang="ar-SA" dirty="0" smtClean="0"/>
              <a:t>بفهم الأداء وسوء الأداء السيكولوجي في ضوء الاضطرابات في العلاقات الاجتماعية.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الثانية فحص الفروق </a:t>
            </a:r>
            <a:r>
              <a:rPr lang="ar-SA" dirty="0" smtClean="0"/>
              <a:t>التي تحدث بشكل ثابت وبطريقة طبيعية في التراكيب الغددية والعصبية أو غيرها باستخدام العقاقير.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مثل اهتمام عالم النفس </a:t>
            </a:r>
            <a:r>
              <a:rPr lang="ar-SA" dirty="0" smtClean="0"/>
              <a:t>بتفسير الاضطرابات على مستوى البناء والوظيفة الفسيولوجية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40452"/>
          </a:xfrm>
        </p:spPr>
        <p:txBody>
          <a:bodyPr>
            <a:noAutofit/>
          </a:bodyPr>
          <a:lstStyle/>
          <a:p>
            <a:r>
              <a:rPr lang="ar-SA" sz="3200" dirty="0" smtClean="0"/>
              <a:t>والعوامل البيولوجية لها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</a:rPr>
              <a:t>تأثير مباشر </a:t>
            </a:r>
            <a:r>
              <a:rPr lang="ar-SA" sz="3200" dirty="0" smtClean="0"/>
              <a:t>مثل اضطرابات </a:t>
            </a:r>
            <a:r>
              <a:rPr lang="ar-SA" sz="3200" dirty="0" err="1" smtClean="0"/>
              <a:t>الأيض</a:t>
            </a:r>
            <a:r>
              <a:rPr lang="ar-SA" sz="3200" dirty="0" smtClean="0"/>
              <a:t> بسبب الغدد قد تحدث أثار سلوكية كالإفراط في النشاط أو الكسل.</a:t>
            </a:r>
          </a:p>
          <a:p>
            <a:r>
              <a:rPr lang="ar-SA" sz="3200" dirty="0" smtClean="0"/>
              <a:t>كذلك أن تلف المخ يؤدي لعدم التكيف مع الآخرين</a:t>
            </a:r>
          </a:p>
          <a:p>
            <a:r>
              <a:rPr lang="ar-SA" sz="3200" dirty="0" smtClean="0"/>
              <a:t>ولها أيضا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</a:rPr>
              <a:t>تأثير غير مباشر  </a:t>
            </a:r>
            <a:r>
              <a:rPr lang="ar-SA" sz="3200" dirty="0" smtClean="0"/>
              <a:t>مثل الإعاقة تسبب أحساس بالنقص من ثم الانسحاب الاجتماعي.</a:t>
            </a:r>
          </a:p>
          <a:p>
            <a:r>
              <a:rPr lang="ar-SA" sz="3200" dirty="0" smtClean="0"/>
              <a:t> وكذلك الطفل قوي الجسم والطويل يكتشف من لعبه مع أقرانه بأنه الأقوى مما يؤثر على شخصية.</a:t>
            </a:r>
            <a:endParaRPr lang="ar-S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/>
          <a:lstStyle/>
          <a:p>
            <a:r>
              <a:rPr lang="ar-SA" dirty="0" smtClean="0"/>
              <a:t>وأهم العوامل البيولوجية التي تلعب دورا هاما في تحديد السلوك الإنساني: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أولا / الجهاز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العضلي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ar-SA" dirty="0" smtClean="0"/>
              <a:t> إن الدور الذي تلعبه العضلات في سلوك الإنسان مهم , وذلك أن درجة اتزان أو اضطراب السلوك قد يرجع إلى توتر العضلات, مثل أثناء الخوف أو الاضطراب توجد زيادة كبيرة في النشاط العضلي.</a:t>
            </a:r>
          </a:p>
          <a:p>
            <a:pPr>
              <a:buNone/>
            </a:pPr>
            <a:r>
              <a:rPr lang="ar-SA" dirty="0" smtClean="0"/>
              <a:t>وحاول بعض العلماء إيجاد علاقة بين نمط البناء الجسمي للإنسان وسلوكه فقد قسم </a:t>
            </a:r>
            <a:r>
              <a:rPr lang="ar-SA" dirty="0" err="1" smtClean="0">
                <a:solidFill>
                  <a:schemeClr val="accent1">
                    <a:lumMod val="75000"/>
                  </a:schemeClr>
                </a:solidFill>
              </a:rPr>
              <a:t>كرتشمر</a:t>
            </a:r>
            <a:r>
              <a:rPr lang="ar-SA" dirty="0" smtClean="0"/>
              <a:t> الناس إلى أربعة أنماط جسمية هي: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/>
          <a:lstStyle/>
          <a:p>
            <a:r>
              <a:rPr lang="ar-SA" dirty="0" smtClean="0"/>
              <a:t>1/ النمط الهزيل </a:t>
            </a:r>
          </a:p>
          <a:p>
            <a:r>
              <a:rPr lang="ar-SA" dirty="0" smtClean="0"/>
              <a:t>2/ النمط العضلي القوي</a:t>
            </a:r>
          </a:p>
          <a:p>
            <a:r>
              <a:rPr lang="ar-SA" dirty="0" smtClean="0"/>
              <a:t>3/ النمط البدين</a:t>
            </a:r>
          </a:p>
          <a:p>
            <a:r>
              <a:rPr lang="ar-SA" dirty="0" smtClean="0"/>
              <a:t>4/ النمط المختلط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حيث يؤكد على أن مزاج الفرد يتوقف على نمط الجسم </a:t>
            </a:r>
          </a:p>
          <a:p>
            <a:pPr>
              <a:buNone/>
            </a:pPr>
            <a:r>
              <a:rPr lang="ar-SA" dirty="0" smtClean="0"/>
              <a:t>مثال : </a:t>
            </a:r>
            <a:r>
              <a:rPr lang="ar-SA" dirty="0" err="1" smtClean="0"/>
              <a:t>الفصامي</a:t>
            </a:r>
            <a:r>
              <a:rPr lang="ar-SA" dirty="0" smtClean="0"/>
              <a:t> ................. الهزيل</a:t>
            </a:r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/>
              <a:t>        المكتئب ................. البدين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194</TotalTime>
  <Words>784</Words>
  <Application>Microsoft Office PowerPoint</Application>
  <PresentationFormat>عرض على الشاشة (3:4)‏</PresentationFormat>
  <Paragraphs>63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حيوية</vt:lpstr>
      <vt:lpstr>محددات السلوك الإنساني </vt:lpstr>
      <vt:lpstr>مقدمة</vt:lpstr>
      <vt:lpstr>الشريحة 3</vt:lpstr>
      <vt:lpstr>فالعلاقة بين الوراثة والبيئة هي علاقة تفاعل وعلاقة وظيفية متبادلة.</vt:lpstr>
      <vt:lpstr>المحددات البيولوجية للسلوك</vt:lpstr>
      <vt:lpstr>تأثير العوامل البيولوجية على السلوك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محددات السلوك الإنساني </dc:title>
  <dc:creator>toshiba</dc:creator>
  <cp:lastModifiedBy>toshiba</cp:lastModifiedBy>
  <cp:revision>41</cp:revision>
  <dcterms:created xsi:type="dcterms:W3CDTF">2013-02-14T12:04:51Z</dcterms:created>
  <dcterms:modified xsi:type="dcterms:W3CDTF">2013-02-21T12:18:26Z</dcterms:modified>
</cp:coreProperties>
</file>