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57" r:id="rId3"/>
    <p:sldId id="258" r:id="rId4"/>
    <p:sldId id="263" r:id="rId5"/>
    <p:sldId id="259" r:id="rId6"/>
    <p:sldId id="264" r:id="rId7"/>
    <p:sldId id="265" r:id="rId8"/>
    <p:sldId id="260" r:id="rId9"/>
    <p:sldId id="261"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93"/>
  </p:normalViewPr>
  <p:slideViewPr>
    <p:cSldViewPr snapToGrid="0" snapToObjects="1">
      <p:cViewPr varScale="1">
        <p:scale>
          <a:sx n="86" d="100"/>
          <a:sy n="86" d="100"/>
        </p:scale>
        <p:origin x="105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9E311B-6D20-1C4E-8A1F-249B289AD220}" type="datetimeFigureOut">
              <a:rPr lang="en-US" smtClean="0"/>
              <a:t>3/11/18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72577C-C3B8-424B-9017-D3CE160CCB77}" type="slidenum">
              <a:rPr lang="en-US" smtClean="0"/>
              <a:t>‹#›</a:t>
            </a:fld>
            <a:endParaRPr lang="en-US"/>
          </a:p>
        </p:txBody>
      </p:sp>
    </p:spTree>
    <p:extLst>
      <p:ext uri="{BB962C8B-B14F-4D97-AF65-F5344CB8AC3E}">
        <p14:creationId xmlns:p14="http://schemas.microsoft.com/office/powerpoint/2010/main" val="212658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2577C-C3B8-424B-9017-D3CE160CCB77}" type="slidenum">
              <a:rPr lang="en-US" smtClean="0"/>
              <a:t>6</a:t>
            </a:fld>
            <a:endParaRPr lang="en-US"/>
          </a:p>
        </p:txBody>
      </p:sp>
    </p:spTree>
    <p:extLst>
      <p:ext uri="{BB962C8B-B14F-4D97-AF65-F5344CB8AC3E}">
        <p14:creationId xmlns:p14="http://schemas.microsoft.com/office/powerpoint/2010/main" val="744066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388083-8F3E-E84E-9F5A-0AF9E7F56A57}" type="datetime1">
              <a:rPr lang="en-US" smtClean="0"/>
              <a:t>3/11/18</a:t>
            </a:fld>
            <a:endParaRPr lang="en-US" dirty="0"/>
          </a:p>
        </p:txBody>
      </p:sp>
      <p:sp>
        <p:nvSpPr>
          <p:cNvPr id="5" name="Footer Placeholder 4"/>
          <p:cNvSpPr>
            <a:spLocks noGrp="1"/>
          </p:cNvSpPr>
          <p:nvPr>
            <p:ph type="ftr" sz="quarter" idx="11"/>
          </p:nvPr>
        </p:nvSpPr>
        <p:spPr/>
        <p:txBody>
          <a:bodyPr/>
          <a:lstStyle/>
          <a:p>
            <a:r>
              <a:rPr lang="ar-SA" smtClean="0"/>
              <a:t>إعداد أ. ديمه العمار</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CC57D4-B7D2-B948-BC4D-13B7FB049841}" type="datetime1">
              <a:rPr lang="en-US" smtClean="0"/>
              <a:t>3/11/18</a:t>
            </a:fld>
            <a:endParaRPr lang="en-US" dirty="0"/>
          </a:p>
        </p:txBody>
      </p:sp>
      <p:sp>
        <p:nvSpPr>
          <p:cNvPr id="6" name="Footer Placeholder 5"/>
          <p:cNvSpPr>
            <a:spLocks noGrp="1"/>
          </p:cNvSpPr>
          <p:nvPr>
            <p:ph type="ftr" sz="quarter" idx="11"/>
          </p:nvPr>
        </p:nvSpPr>
        <p:spPr/>
        <p:txBody>
          <a:bodyPr/>
          <a:lstStyle/>
          <a:p>
            <a:r>
              <a:rPr lang="ar-SA" smtClean="0"/>
              <a:t>إعداد أ. ديمه العمار</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D68F77-5883-514B-8E01-A5FC44C7F02E}" type="datetime1">
              <a:rPr lang="en-US" smtClean="0"/>
              <a:t>3/11/18</a:t>
            </a:fld>
            <a:endParaRPr lang="en-US" dirty="0"/>
          </a:p>
        </p:txBody>
      </p:sp>
      <p:sp>
        <p:nvSpPr>
          <p:cNvPr id="6" name="Footer Placeholder 5"/>
          <p:cNvSpPr>
            <a:spLocks noGrp="1"/>
          </p:cNvSpPr>
          <p:nvPr>
            <p:ph type="ftr" sz="quarter" idx="11"/>
          </p:nvPr>
        </p:nvSpPr>
        <p:spPr/>
        <p:txBody>
          <a:bodyPr/>
          <a:lstStyle/>
          <a:p>
            <a:r>
              <a:rPr lang="ar-SA" smtClean="0"/>
              <a:t>إعداد أ. ديمه العمار</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B0A0C6-40E5-B94B-92ED-E9A7BF411F6B}" type="datetime1">
              <a:rPr lang="en-US" smtClean="0"/>
              <a:t>3/11/18</a:t>
            </a:fld>
            <a:endParaRPr lang="en-US" dirty="0"/>
          </a:p>
        </p:txBody>
      </p:sp>
      <p:sp>
        <p:nvSpPr>
          <p:cNvPr id="6" name="Footer Placeholder 5"/>
          <p:cNvSpPr>
            <a:spLocks noGrp="1"/>
          </p:cNvSpPr>
          <p:nvPr>
            <p:ph type="ftr" sz="quarter" idx="11"/>
          </p:nvPr>
        </p:nvSpPr>
        <p:spPr/>
        <p:txBody>
          <a:bodyPr/>
          <a:lstStyle/>
          <a:p>
            <a:r>
              <a:rPr lang="ar-SA" smtClean="0"/>
              <a:t>إعداد أ. ديمه العمار</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A112D7-7506-5E49-AB15-BB2419D47FC9}" type="datetime1">
              <a:rPr lang="en-US" smtClean="0"/>
              <a:t>3/11/18</a:t>
            </a:fld>
            <a:endParaRPr lang="en-US" dirty="0"/>
          </a:p>
        </p:txBody>
      </p:sp>
      <p:sp>
        <p:nvSpPr>
          <p:cNvPr id="6" name="Footer Placeholder 5"/>
          <p:cNvSpPr>
            <a:spLocks noGrp="1"/>
          </p:cNvSpPr>
          <p:nvPr>
            <p:ph type="ftr" sz="quarter" idx="11"/>
          </p:nvPr>
        </p:nvSpPr>
        <p:spPr/>
        <p:txBody>
          <a:bodyPr/>
          <a:lstStyle/>
          <a:p>
            <a:r>
              <a:rPr lang="ar-SA" smtClean="0"/>
              <a:t>إعداد أ. ديمه العمار</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E463B6C1-FD56-C34F-9ADD-60300CE72AD9}" type="datetime1">
              <a:rPr lang="en-US" smtClean="0"/>
              <a:t>3/11/18</a:t>
            </a:fld>
            <a:endParaRPr lang="en-US" dirty="0"/>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5B325FD-4CFA-1E48-94CD-65DA64072259}" type="datetime1">
              <a:rPr lang="en-US" smtClean="0"/>
              <a:t>3/11/18</a:t>
            </a:fld>
            <a:endParaRPr lang="en-US" dirty="0"/>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CE738C-45A4-084A-8A5C-3AAB47D51AE0}" type="datetime1">
              <a:rPr lang="en-US" smtClean="0"/>
              <a:t>3/11/18</a:t>
            </a:fld>
            <a:endParaRPr lang="en-US" dirty="0"/>
          </a:p>
        </p:txBody>
      </p:sp>
      <p:sp>
        <p:nvSpPr>
          <p:cNvPr id="5" name="Footer Placeholder 4"/>
          <p:cNvSpPr>
            <a:spLocks noGrp="1"/>
          </p:cNvSpPr>
          <p:nvPr>
            <p:ph type="ftr" sz="quarter" idx="11"/>
          </p:nvPr>
        </p:nvSpPr>
        <p:spPr/>
        <p:txBody>
          <a:bodyPr/>
          <a:lstStyle/>
          <a:p>
            <a:r>
              <a:rPr lang="ar-SA" smtClean="0"/>
              <a:t>إعداد أ. ديمه العمار</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81A4CA-72F4-A640-9E35-04C1231713B6}" type="datetime1">
              <a:rPr lang="en-US" smtClean="0"/>
              <a:t>3/11/18</a:t>
            </a:fld>
            <a:endParaRPr lang="en-US" dirty="0"/>
          </a:p>
        </p:txBody>
      </p:sp>
      <p:sp>
        <p:nvSpPr>
          <p:cNvPr id="5" name="Footer Placeholder 4"/>
          <p:cNvSpPr>
            <a:spLocks noGrp="1"/>
          </p:cNvSpPr>
          <p:nvPr>
            <p:ph type="ftr" sz="quarter" idx="11"/>
          </p:nvPr>
        </p:nvSpPr>
        <p:spPr/>
        <p:txBody>
          <a:bodyPr/>
          <a:lstStyle/>
          <a:p>
            <a:r>
              <a:rPr lang="ar-SA" smtClean="0"/>
              <a:t>إعداد أ. ديمه العمار</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73F4D3-1910-9E47-9594-79DAA24E85C6}" type="datetime1">
              <a:rPr lang="en-US" smtClean="0"/>
              <a:t>3/11/18</a:t>
            </a:fld>
            <a:endParaRPr lang="en-US" dirty="0"/>
          </a:p>
        </p:txBody>
      </p:sp>
      <p:sp>
        <p:nvSpPr>
          <p:cNvPr id="5" name="Footer Placeholder 4"/>
          <p:cNvSpPr>
            <a:spLocks noGrp="1"/>
          </p:cNvSpPr>
          <p:nvPr>
            <p:ph type="ftr" sz="quarter" idx="11"/>
          </p:nvPr>
        </p:nvSpPr>
        <p:spPr/>
        <p:txBody>
          <a:bodyPr/>
          <a:lstStyle/>
          <a:p>
            <a:r>
              <a:rPr lang="ar-SA" smtClean="0"/>
              <a:t>إعداد أ. ديمه العمار</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09BBA1-549D-D34C-B8BC-A02525B97003}" type="datetime1">
              <a:rPr lang="en-US" smtClean="0"/>
              <a:t>3/11/18</a:t>
            </a:fld>
            <a:endParaRPr lang="en-US" dirty="0"/>
          </a:p>
        </p:txBody>
      </p:sp>
      <p:sp>
        <p:nvSpPr>
          <p:cNvPr id="5" name="Footer Placeholder 4"/>
          <p:cNvSpPr>
            <a:spLocks noGrp="1"/>
          </p:cNvSpPr>
          <p:nvPr>
            <p:ph type="ftr" sz="quarter" idx="11"/>
          </p:nvPr>
        </p:nvSpPr>
        <p:spPr/>
        <p:txBody>
          <a:bodyPr/>
          <a:lstStyle/>
          <a:p>
            <a:r>
              <a:rPr lang="ar-SA" smtClean="0"/>
              <a:t>إعداد أ. ديمه العمار</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252B55B-620D-BF44-8ED5-3CDBA3F8169C}" type="datetime1">
              <a:rPr lang="en-US" smtClean="0"/>
              <a:t>3/11/18</a:t>
            </a:fld>
            <a:endParaRPr lang="en-US" dirty="0"/>
          </a:p>
        </p:txBody>
      </p:sp>
      <p:sp>
        <p:nvSpPr>
          <p:cNvPr id="6" name="Footer Placeholder 5"/>
          <p:cNvSpPr>
            <a:spLocks noGrp="1"/>
          </p:cNvSpPr>
          <p:nvPr>
            <p:ph type="ftr" sz="quarter" idx="11"/>
          </p:nvPr>
        </p:nvSpPr>
        <p:spPr/>
        <p:txBody>
          <a:bodyPr/>
          <a:lstStyle/>
          <a:p>
            <a:r>
              <a:rPr lang="ar-SA" smtClean="0"/>
              <a:t>إعداد أ. ديمه العمار</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FF744C4-4271-B14F-86E7-7DA231BD578D}" type="datetime1">
              <a:rPr lang="en-US" smtClean="0"/>
              <a:t>3/11/18</a:t>
            </a:fld>
            <a:endParaRPr lang="en-US" dirty="0"/>
          </a:p>
        </p:txBody>
      </p:sp>
      <p:sp>
        <p:nvSpPr>
          <p:cNvPr id="8" name="Footer Placeholder 7"/>
          <p:cNvSpPr>
            <a:spLocks noGrp="1"/>
          </p:cNvSpPr>
          <p:nvPr>
            <p:ph type="ftr" sz="quarter" idx="11"/>
          </p:nvPr>
        </p:nvSpPr>
        <p:spPr/>
        <p:txBody>
          <a:bodyPr/>
          <a:lstStyle/>
          <a:p>
            <a:r>
              <a:rPr lang="ar-SA" smtClean="0"/>
              <a:t>إعداد أ. ديمه العمار</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71FC057-F7AE-B545-A19E-71BBD2C335C9}" type="datetime1">
              <a:rPr lang="en-US" smtClean="0"/>
              <a:t>3/11/18</a:t>
            </a:fld>
            <a:endParaRPr lang="en-US" dirty="0"/>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DFB3F345-2057-8E48-9742-4F07EBFCE717}" type="datetime1">
              <a:rPr lang="en-US" smtClean="0"/>
              <a:t>3/11/18</a:t>
            </a:fld>
            <a:endParaRPr lang="en-US" dirty="0"/>
          </a:p>
        </p:txBody>
      </p:sp>
      <p:sp>
        <p:nvSpPr>
          <p:cNvPr id="3" name="Footer Placeholder 2"/>
          <p:cNvSpPr>
            <a:spLocks noGrp="1"/>
          </p:cNvSpPr>
          <p:nvPr>
            <p:ph type="ftr" sz="quarter" idx="11"/>
          </p:nvPr>
        </p:nvSpPr>
        <p:spPr/>
        <p:txBody>
          <a:bodyPr/>
          <a:lstStyle/>
          <a:p>
            <a:r>
              <a:rPr lang="ar-SA" smtClean="0"/>
              <a:t>إعداد أ. ديمه العمار</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5716E1-59B1-E045-AFE5-C8521DEA24BB}" type="datetime1">
              <a:rPr lang="en-US" smtClean="0"/>
              <a:t>3/11/18</a:t>
            </a:fld>
            <a:endParaRPr lang="en-US" dirty="0"/>
          </a:p>
        </p:txBody>
      </p:sp>
      <p:sp>
        <p:nvSpPr>
          <p:cNvPr id="6" name="Footer Placeholder 5"/>
          <p:cNvSpPr>
            <a:spLocks noGrp="1"/>
          </p:cNvSpPr>
          <p:nvPr>
            <p:ph type="ftr" sz="quarter" idx="11"/>
          </p:nvPr>
        </p:nvSpPr>
        <p:spPr/>
        <p:txBody>
          <a:bodyPr/>
          <a:lstStyle/>
          <a:p>
            <a:r>
              <a:rPr lang="ar-SA" smtClean="0"/>
              <a:t>إعداد أ. ديمه العمار</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BC390E-01E4-1B4C-B904-DE71EE522FCC}" type="datetime1">
              <a:rPr lang="en-US" smtClean="0"/>
              <a:t>3/11/18</a:t>
            </a:fld>
            <a:endParaRPr lang="en-US" dirty="0"/>
          </a:p>
        </p:txBody>
      </p:sp>
      <p:sp>
        <p:nvSpPr>
          <p:cNvPr id="6" name="Footer Placeholder 5"/>
          <p:cNvSpPr>
            <a:spLocks noGrp="1"/>
          </p:cNvSpPr>
          <p:nvPr>
            <p:ph type="ftr" sz="quarter" idx="11"/>
          </p:nvPr>
        </p:nvSpPr>
        <p:spPr/>
        <p:txBody>
          <a:bodyPr/>
          <a:lstStyle/>
          <a:p>
            <a:r>
              <a:rPr lang="ar-SA" smtClean="0"/>
              <a:t>إعداد أ. ديمه العمار</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C9805B03-766D-1C42-A5FD-066202602E70}" type="datetime1">
              <a:rPr lang="en-US" smtClean="0"/>
              <a:t>3/11/18</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r>
              <a:rPr lang="ar-SA" smtClean="0"/>
              <a:t>إعداد أ. ديمه العمار</a:t>
            </a:r>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rtl="1"/>
            <a:r>
              <a:rPr lang="ar-SA" dirty="0">
                <a:latin typeface="Tahoma" charset="0"/>
                <a:ea typeface="Tahoma" charset="0"/>
                <a:cs typeface="Tahoma" charset="0"/>
              </a:rPr>
              <a:t>العمليات المصرفية المحلية </a:t>
            </a:r>
            <a:r>
              <a:rPr lang="ar-SA" dirty="0" smtClean="0">
                <a:latin typeface="Tahoma" charset="0"/>
                <a:ea typeface="Tahoma" charset="0"/>
                <a:cs typeface="Tahoma" charset="0"/>
              </a:rPr>
              <a:t/>
            </a:r>
            <a:br>
              <a:rPr lang="ar-SA" dirty="0" smtClean="0">
                <a:latin typeface="Tahoma" charset="0"/>
                <a:ea typeface="Tahoma" charset="0"/>
                <a:cs typeface="Tahoma" charset="0"/>
              </a:rPr>
            </a:br>
            <a:r>
              <a:rPr lang="ar-SA" dirty="0" smtClean="0">
                <a:latin typeface="Tahoma" charset="0"/>
                <a:ea typeface="Tahoma" charset="0"/>
                <a:cs typeface="Tahoma" charset="0"/>
              </a:rPr>
              <a:t/>
            </a:r>
            <a:br>
              <a:rPr lang="ar-SA" dirty="0" smtClean="0">
                <a:latin typeface="Tahoma" charset="0"/>
                <a:ea typeface="Tahoma" charset="0"/>
                <a:cs typeface="Tahoma" charset="0"/>
              </a:rPr>
            </a:br>
            <a:r>
              <a:rPr lang="ar-SA" sz="3600" dirty="0" smtClean="0">
                <a:latin typeface="Tahoma" charset="0"/>
                <a:ea typeface="Tahoma" charset="0"/>
                <a:cs typeface="Tahoma" charset="0"/>
              </a:rPr>
              <a:t>(</a:t>
            </a:r>
            <a:r>
              <a:rPr lang="ar-SA" sz="3600" dirty="0">
                <a:latin typeface="Tahoma" charset="0"/>
                <a:ea typeface="Tahoma" charset="0"/>
                <a:cs typeface="Tahoma" charset="0"/>
              </a:rPr>
              <a:t>مقدمة) الفصل الأول + الثاني</a:t>
            </a:r>
            <a:r>
              <a:rPr lang="en-US" dirty="0"/>
              <a:t/>
            </a:r>
            <a:br>
              <a:rPr lang="en-US" dirty="0"/>
            </a:br>
            <a:endParaRPr lang="en-US" dirty="0"/>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a:t>
            </a:fld>
            <a:endParaRPr lang="en-US" dirty="0"/>
          </a:p>
        </p:txBody>
      </p:sp>
    </p:spTree>
    <p:extLst>
      <p:ext uri="{BB962C8B-B14F-4D97-AF65-F5344CB8AC3E}">
        <p14:creationId xmlns:p14="http://schemas.microsoft.com/office/powerpoint/2010/main" val="616361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104931"/>
            <a:ext cx="11278225" cy="989351"/>
          </a:xfrm>
        </p:spPr>
        <p:txBody>
          <a:bodyPr/>
          <a:lstStyle/>
          <a:p>
            <a:pPr algn="r" defTabSz="914400" rtl="1" eaLnBrk="1" latinLnBrk="0" hangingPunct="1">
              <a:lnSpc>
                <a:spcPct val="90000"/>
              </a:lnSpc>
              <a:spcBef>
                <a:spcPct val="0"/>
              </a:spcBef>
              <a:buNone/>
            </a:pPr>
            <a:r>
              <a:rPr lang="ar-SA" b="1" dirty="0" smtClean="0">
                <a:solidFill>
                  <a:srgbClr val="FF0000"/>
                </a:solidFill>
                <a:latin typeface="Tahoma" charset="0"/>
                <a:ea typeface="Tahoma" charset="0"/>
                <a:cs typeface="Tahoma" charset="0"/>
              </a:rPr>
              <a:t>التحليل الائتماني:</a:t>
            </a:r>
            <a:endParaRPr lang="en-US" b="1" dirty="0">
              <a:solidFill>
                <a:srgbClr val="FF0000"/>
              </a:solidFill>
              <a:latin typeface="Tahoma" charset="0"/>
              <a:ea typeface="Tahoma" charset="0"/>
              <a:cs typeface="Tahoma" charset="0"/>
            </a:endParaRPr>
          </a:p>
        </p:txBody>
      </p:sp>
      <p:sp>
        <p:nvSpPr>
          <p:cNvPr id="3" name="Content Placeholder 2"/>
          <p:cNvSpPr>
            <a:spLocks noGrp="1"/>
          </p:cNvSpPr>
          <p:nvPr>
            <p:ph sz="quarter" idx="13"/>
          </p:nvPr>
        </p:nvSpPr>
        <p:spPr>
          <a:xfrm>
            <a:off x="134911" y="914401"/>
            <a:ext cx="11902191" cy="5756222"/>
          </a:xfrm>
        </p:spPr>
        <p:txBody>
          <a:bodyPr>
            <a:normAutofit/>
          </a:bodyPr>
          <a:lstStyle/>
          <a:p>
            <a:pPr marL="0" indent="0" algn="r" defTabSz="914400" rtl="1" eaLnBrk="1" latinLnBrk="0" hangingPunct="1">
              <a:lnSpc>
                <a:spcPct val="120000"/>
              </a:lnSpc>
              <a:spcBef>
                <a:spcPts val="1000"/>
              </a:spcBef>
              <a:buClr>
                <a:schemeClr val="tx1"/>
              </a:buClr>
              <a:buNone/>
            </a:pPr>
            <a:r>
              <a:rPr lang="ar-SA" sz="3200" dirty="0" smtClean="0">
                <a:latin typeface="Tahoma" charset="0"/>
                <a:ea typeface="Tahoma" charset="0"/>
                <a:cs typeface="Tahoma" charset="0"/>
              </a:rPr>
              <a:t>جاءت أهمية التحليل الائتماني للتعرف على حقيقة الوضع المالي للمقترض وتحديد قدرته على الاقتراض وعلى استخدام القرض بتقييم السياسات المالية التي يتبعها والحكم على مدى كفاءته.</a:t>
            </a:r>
          </a:p>
          <a:p>
            <a:pPr marL="0" indent="0" algn="r" defTabSz="914400" rtl="1" eaLnBrk="1" latinLnBrk="0" hangingPunct="1">
              <a:lnSpc>
                <a:spcPct val="120000"/>
              </a:lnSpc>
              <a:spcBef>
                <a:spcPts val="1000"/>
              </a:spcBef>
              <a:buClr>
                <a:schemeClr val="tx1"/>
              </a:buClr>
              <a:buNone/>
            </a:pPr>
            <a:r>
              <a:rPr lang="ar-SA" sz="3200" dirty="0" smtClean="0">
                <a:latin typeface="Tahoma" charset="0"/>
                <a:ea typeface="Tahoma" charset="0"/>
                <a:cs typeface="Tahoma" charset="0"/>
              </a:rPr>
              <a:t>إذن التحليل المالي أداة فعالة للتحليل الائتماني ومن </a:t>
            </a:r>
            <a:r>
              <a:rPr lang="ar-SA" sz="3200" dirty="0">
                <a:latin typeface="Tahoma" charset="0"/>
                <a:ea typeface="Tahoma" charset="0"/>
                <a:cs typeface="Tahoma" charset="0"/>
              </a:rPr>
              <a:t>أ</a:t>
            </a:r>
            <a:r>
              <a:rPr lang="ar-SA" sz="3200" dirty="0" smtClean="0">
                <a:latin typeface="Tahoma" charset="0"/>
                <a:ea typeface="Tahoma" charset="0"/>
                <a:cs typeface="Tahoma" charset="0"/>
              </a:rPr>
              <a:t>هم أدواته:</a:t>
            </a:r>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r>
              <a:rPr lang="ar-SA" sz="3200" dirty="0" smtClean="0">
                <a:latin typeface="Tahoma" charset="0"/>
                <a:ea typeface="Tahoma" charset="0"/>
                <a:cs typeface="Tahoma" charset="0"/>
              </a:rPr>
              <a:t>التحليل بالمقارنة للقوائم المالية.</a:t>
            </a:r>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r>
              <a:rPr lang="ar-SA" sz="3200" dirty="0" smtClean="0">
                <a:latin typeface="Tahoma" charset="0"/>
                <a:ea typeface="Tahoma" charset="0"/>
                <a:cs typeface="Tahoma" charset="0"/>
              </a:rPr>
              <a:t>التحليل بالنسب للقوائم المالية.</a:t>
            </a:r>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r>
              <a:rPr lang="ar-SA" sz="3200" dirty="0" smtClean="0">
                <a:latin typeface="Tahoma" charset="0"/>
                <a:ea typeface="Tahoma" charset="0"/>
                <a:cs typeface="Tahoma" charset="0"/>
              </a:rPr>
              <a:t>قائمة التدفق النقدي.</a:t>
            </a:r>
            <a:endParaRPr lang="en-US" sz="3200" dirty="0">
              <a:latin typeface="Tahoma" charset="0"/>
              <a:ea typeface="Tahoma" charset="0"/>
              <a:cs typeface="Tahoma" charset="0"/>
            </a:endParaRPr>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15658100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7207" y="1"/>
            <a:ext cx="7934793" cy="1124261"/>
          </a:xfrm>
        </p:spPr>
        <p:txBody>
          <a:bodyPr/>
          <a:lstStyle/>
          <a:p>
            <a:pPr algn="r" defTabSz="914400" rtl="1" eaLnBrk="1" latinLnBrk="0" hangingPunct="1">
              <a:lnSpc>
                <a:spcPct val="90000"/>
              </a:lnSpc>
              <a:spcBef>
                <a:spcPct val="0"/>
              </a:spcBef>
              <a:buNone/>
            </a:pPr>
            <a:r>
              <a:rPr lang="ar-SA" b="1" dirty="0" smtClean="0">
                <a:solidFill>
                  <a:srgbClr val="FF0000"/>
                </a:solidFill>
                <a:latin typeface="Tahoma" charset="0"/>
                <a:ea typeface="Tahoma" charset="0"/>
                <a:cs typeface="Tahoma" charset="0"/>
              </a:rPr>
              <a:t>البنك المركزي والأخطار المصرفية:</a:t>
            </a:r>
            <a:endParaRPr lang="en-US" b="1" dirty="0">
              <a:solidFill>
                <a:srgbClr val="FF0000"/>
              </a:solidFill>
              <a:latin typeface="Tahoma" charset="0"/>
              <a:ea typeface="Tahoma" charset="0"/>
              <a:cs typeface="Tahoma" charset="0"/>
            </a:endParaRPr>
          </a:p>
        </p:txBody>
      </p:sp>
      <p:sp>
        <p:nvSpPr>
          <p:cNvPr id="3" name="Content Placeholder 2"/>
          <p:cNvSpPr>
            <a:spLocks noGrp="1"/>
          </p:cNvSpPr>
          <p:nvPr>
            <p:ph sz="quarter" idx="13"/>
          </p:nvPr>
        </p:nvSpPr>
        <p:spPr>
          <a:xfrm>
            <a:off x="119921" y="944380"/>
            <a:ext cx="11932171" cy="5771213"/>
          </a:xfrm>
        </p:spPr>
        <p:txBody>
          <a:bodyPr>
            <a:normAutofit/>
          </a:bodyPr>
          <a:lstStyle/>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r>
              <a:rPr lang="ar-SA" sz="3200" dirty="0" smtClean="0">
                <a:latin typeface="Tahoma" charset="0"/>
                <a:ea typeface="Tahoma" charset="0"/>
                <a:cs typeface="Tahoma" charset="0"/>
              </a:rPr>
              <a:t>خدمة مهمة يقدمها البنك المركزي للمصارف التجارية يتم بموجبها تبادل الملومات الائتمانية الخاصة بالعملاء بسرية وخصوصية تامة ، وهي خدمة تمكن الأطراف المعنية من اتخاذ القرار السليم عند منح الائتمان.</a:t>
            </a:r>
          </a:p>
          <a:p>
            <a:pPr marL="0" indent="0" algn="r" defTabSz="914400" rtl="1" eaLnBrk="1" latinLnBrk="0" hangingPunct="1">
              <a:lnSpc>
                <a:spcPct val="120000"/>
              </a:lnSpc>
              <a:spcBef>
                <a:spcPts val="1000"/>
              </a:spcBef>
              <a:buClr>
                <a:schemeClr val="tx1"/>
              </a:buClr>
              <a:buNone/>
            </a:pPr>
            <a:r>
              <a:rPr lang="ar-SA" sz="3200" b="1" dirty="0" smtClean="0">
                <a:solidFill>
                  <a:srgbClr val="FF0000"/>
                </a:solidFill>
                <a:latin typeface="Tahoma" charset="0"/>
                <a:ea typeface="Tahoma" charset="0"/>
                <a:cs typeface="Tahoma" charset="0"/>
              </a:rPr>
              <a:t>محفظة الاستثمارات في المصارف التجارية:</a:t>
            </a:r>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r>
              <a:rPr lang="ar-SA" sz="3200" dirty="0" smtClean="0">
                <a:latin typeface="Tahoma" charset="0"/>
                <a:ea typeface="Tahoma" charset="0"/>
                <a:cs typeface="Tahoma" charset="0"/>
              </a:rPr>
              <a:t>تتكون من مجموعة القروض والأوراق المالية التي يستثمر فيها البنك أمواله، ويعتبر عائد المحفظة مصدر رئيسي لدخل البنك.</a:t>
            </a:r>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r>
              <a:rPr lang="ar-SA" sz="3200" dirty="0" smtClean="0">
                <a:latin typeface="Tahoma" charset="0"/>
                <a:ea typeface="Tahoma" charset="0"/>
                <a:cs typeface="Tahoma" charset="0"/>
              </a:rPr>
              <a:t>من أشكال الاستثمار في المصرف: الاستثمار في الأصول النقدية</a:t>
            </a:r>
            <a:r>
              <a:rPr lang="ar-SA" sz="3200" smtClean="0">
                <a:latin typeface="Tahoma" charset="0"/>
                <a:ea typeface="Tahoma" charset="0"/>
                <a:cs typeface="Tahoma" charset="0"/>
              </a:rPr>
              <a:t>، الاستثمار في الأوراق المالية وفي </a:t>
            </a:r>
            <a:r>
              <a:rPr lang="ar-SA" sz="3200" dirty="0" smtClean="0">
                <a:latin typeface="Tahoma" charset="0"/>
                <a:ea typeface="Tahoma" charset="0"/>
                <a:cs typeface="Tahoma" charset="0"/>
              </a:rPr>
              <a:t>القروض.</a:t>
            </a:r>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9087775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3" y="299804"/>
            <a:ext cx="10373819" cy="5491396"/>
          </a:xfrm>
        </p:spPr>
        <p:txBody>
          <a:bodyPr>
            <a:normAutofit/>
          </a:bodyPr>
          <a:lstStyle/>
          <a:p>
            <a:pPr marL="0" indent="0" algn="r" rtl="1">
              <a:buNone/>
            </a:pPr>
            <a:r>
              <a:rPr lang="ar-SA" sz="3200" dirty="0">
                <a:latin typeface="Tahoma" charset="0"/>
                <a:ea typeface="Tahoma" charset="0"/>
                <a:cs typeface="Tahoma" charset="0"/>
              </a:rPr>
              <a:t>أنواع </a:t>
            </a:r>
            <a:r>
              <a:rPr lang="ar-SA" sz="3200" dirty="0" smtClean="0">
                <a:latin typeface="Tahoma" charset="0"/>
                <a:ea typeface="Tahoma" charset="0"/>
                <a:cs typeface="Tahoma" charset="0"/>
              </a:rPr>
              <a:t>المصارف</a:t>
            </a:r>
            <a:r>
              <a:rPr lang="ar-SA" sz="3200" dirty="0">
                <a:latin typeface="Tahoma" charset="0"/>
                <a:ea typeface="Tahoma" charset="0"/>
                <a:cs typeface="Tahoma" charset="0"/>
              </a:rPr>
              <a:t>.</a:t>
            </a:r>
            <a:br>
              <a:rPr lang="ar-SA" sz="3200" dirty="0">
                <a:latin typeface="Tahoma" charset="0"/>
                <a:ea typeface="Tahoma" charset="0"/>
                <a:cs typeface="Tahoma" charset="0"/>
              </a:rPr>
            </a:br>
            <a:r>
              <a:rPr lang="ar-SA" sz="3200" dirty="0">
                <a:latin typeface="Tahoma" charset="0"/>
                <a:ea typeface="Tahoma" charset="0"/>
                <a:cs typeface="Tahoma" charset="0"/>
              </a:rPr>
              <a:t>وظائف </a:t>
            </a:r>
            <a:r>
              <a:rPr lang="ar-SA" sz="3200" dirty="0" smtClean="0">
                <a:latin typeface="Tahoma" charset="0"/>
                <a:ea typeface="Tahoma" charset="0"/>
                <a:cs typeface="Tahoma" charset="0"/>
              </a:rPr>
              <a:t>المصارف.</a:t>
            </a:r>
            <a:r>
              <a:rPr lang="ar-SA" sz="3200" dirty="0">
                <a:latin typeface="Tahoma" charset="0"/>
                <a:ea typeface="Tahoma" charset="0"/>
                <a:cs typeface="Tahoma" charset="0"/>
              </a:rPr>
              <a:t/>
            </a:r>
            <a:br>
              <a:rPr lang="ar-SA" sz="3200" dirty="0">
                <a:latin typeface="Tahoma" charset="0"/>
                <a:ea typeface="Tahoma" charset="0"/>
                <a:cs typeface="Tahoma" charset="0"/>
              </a:rPr>
            </a:br>
            <a:r>
              <a:rPr lang="ar-SA" sz="3200" dirty="0">
                <a:latin typeface="Tahoma" charset="0"/>
                <a:ea typeface="Tahoma" charset="0"/>
                <a:cs typeface="Tahoma" charset="0"/>
              </a:rPr>
              <a:t>الإدارة الفعالة في الفروع </a:t>
            </a:r>
            <a:r>
              <a:rPr lang="ar-SA" sz="3200" dirty="0" smtClean="0">
                <a:latin typeface="Tahoma" charset="0"/>
                <a:ea typeface="Tahoma" charset="0"/>
                <a:cs typeface="Tahoma" charset="0"/>
              </a:rPr>
              <a:t>المصرفية.</a:t>
            </a:r>
            <a:r>
              <a:rPr lang="ar-SA" sz="3200" dirty="0">
                <a:latin typeface="Tahoma" charset="0"/>
                <a:ea typeface="Tahoma" charset="0"/>
                <a:cs typeface="Tahoma" charset="0"/>
              </a:rPr>
              <a:t/>
            </a:r>
            <a:br>
              <a:rPr lang="ar-SA" sz="3200" dirty="0">
                <a:latin typeface="Tahoma" charset="0"/>
                <a:ea typeface="Tahoma" charset="0"/>
                <a:cs typeface="Tahoma" charset="0"/>
              </a:rPr>
            </a:br>
            <a:r>
              <a:rPr lang="ar-SA" sz="3200" dirty="0">
                <a:latin typeface="Tahoma" charset="0"/>
                <a:ea typeface="Tahoma" charset="0"/>
                <a:cs typeface="Tahoma" charset="0"/>
              </a:rPr>
              <a:t>المصارف التجارية </a:t>
            </a:r>
            <a:r>
              <a:rPr lang="ar-SA" sz="3200" dirty="0" smtClean="0">
                <a:latin typeface="Tahoma" charset="0"/>
                <a:ea typeface="Tahoma" charset="0"/>
                <a:cs typeface="Tahoma" charset="0"/>
              </a:rPr>
              <a:t>وأهميتها.</a:t>
            </a:r>
            <a:r>
              <a:rPr lang="ar-SA" sz="3200" dirty="0">
                <a:latin typeface="Tahoma" charset="0"/>
                <a:ea typeface="Tahoma" charset="0"/>
                <a:cs typeface="Tahoma" charset="0"/>
              </a:rPr>
              <a:t/>
            </a:r>
            <a:br>
              <a:rPr lang="ar-SA" sz="3200" dirty="0">
                <a:latin typeface="Tahoma" charset="0"/>
                <a:ea typeface="Tahoma" charset="0"/>
                <a:cs typeface="Tahoma" charset="0"/>
              </a:rPr>
            </a:br>
            <a:r>
              <a:rPr lang="ar-SA" sz="3200" dirty="0">
                <a:latin typeface="Tahoma" charset="0"/>
                <a:ea typeface="Tahoma" charset="0"/>
                <a:cs typeface="Tahoma" charset="0"/>
              </a:rPr>
              <a:t>تنظيم المصارف </a:t>
            </a:r>
            <a:r>
              <a:rPr lang="ar-SA" sz="3200" dirty="0" smtClean="0">
                <a:latin typeface="Tahoma" charset="0"/>
                <a:ea typeface="Tahoma" charset="0"/>
                <a:cs typeface="Tahoma" charset="0"/>
              </a:rPr>
              <a:t>التجارية.</a:t>
            </a:r>
            <a:r>
              <a:rPr lang="ar-SA" sz="3200" dirty="0">
                <a:latin typeface="Tahoma" charset="0"/>
                <a:ea typeface="Tahoma" charset="0"/>
                <a:cs typeface="Tahoma" charset="0"/>
              </a:rPr>
              <a:t/>
            </a:r>
            <a:br>
              <a:rPr lang="ar-SA" sz="3200" dirty="0">
                <a:latin typeface="Tahoma" charset="0"/>
                <a:ea typeface="Tahoma" charset="0"/>
                <a:cs typeface="Tahoma" charset="0"/>
              </a:rPr>
            </a:br>
            <a:r>
              <a:rPr lang="ar-SA" sz="3200" dirty="0">
                <a:latin typeface="Tahoma" charset="0"/>
                <a:ea typeface="Tahoma" charset="0"/>
                <a:cs typeface="Tahoma" charset="0"/>
              </a:rPr>
              <a:t>البنك المركزي والأخطار </a:t>
            </a:r>
            <a:r>
              <a:rPr lang="ar-SA" sz="3200" dirty="0" smtClean="0">
                <a:latin typeface="Tahoma" charset="0"/>
                <a:ea typeface="Tahoma" charset="0"/>
                <a:cs typeface="Tahoma" charset="0"/>
              </a:rPr>
              <a:t>المصرفية.</a:t>
            </a:r>
            <a:r>
              <a:rPr lang="ar-SA" dirty="0"/>
              <a:t/>
            </a:r>
            <a:br>
              <a:rPr lang="ar-SA" dirty="0"/>
            </a:br>
            <a:endParaRPr lang="en-US" dirty="0"/>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1240908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624" y="0"/>
            <a:ext cx="11048376" cy="1109271"/>
          </a:xfrm>
        </p:spPr>
        <p:txBody>
          <a:bodyPr/>
          <a:lstStyle/>
          <a:p>
            <a:pPr algn="r" rtl="1"/>
            <a:r>
              <a:rPr lang="ar-SA" b="1" dirty="0">
                <a:solidFill>
                  <a:srgbClr val="FF0000"/>
                </a:solidFill>
                <a:latin typeface="Tahoma" charset="0"/>
                <a:ea typeface="Tahoma" charset="0"/>
                <a:cs typeface="Tahoma" charset="0"/>
              </a:rPr>
              <a:t>أنواع المصارف:</a:t>
            </a:r>
            <a:endParaRPr lang="en-US" b="1" dirty="0">
              <a:solidFill>
                <a:srgbClr val="FF0000"/>
              </a:solidFill>
            </a:endParaRPr>
          </a:p>
        </p:txBody>
      </p:sp>
      <p:sp>
        <p:nvSpPr>
          <p:cNvPr id="3" name="Content Placeholder 2"/>
          <p:cNvSpPr>
            <a:spLocks noGrp="1"/>
          </p:cNvSpPr>
          <p:nvPr>
            <p:ph sz="quarter" idx="13"/>
          </p:nvPr>
        </p:nvSpPr>
        <p:spPr>
          <a:xfrm>
            <a:off x="479685" y="1109272"/>
            <a:ext cx="11512446" cy="5591332"/>
          </a:xfrm>
        </p:spPr>
        <p:txBody>
          <a:bodyPr>
            <a:normAutofit fontScale="92500" lnSpcReduction="10000"/>
          </a:bodyPr>
          <a:lstStyle/>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r>
              <a:rPr lang="ar-SA" sz="3600" b="1" dirty="0" smtClean="0">
                <a:latin typeface="Tahoma" charset="0"/>
                <a:ea typeface="Tahoma" charset="0"/>
                <a:cs typeface="Tahoma" charset="0"/>
              </a:rPr>
              <a:t>من حيث طبيعة النشاط:</a:t>
            </a:r>
          </a:p>
          <a:p>
            <a:pPr marL="0" indent="0" algn="r" defTabSz="914400" rtl="1" eaLnBrk="1" latinLnBrk="0" hangingPunct="1">
              <a:lnSpc>
                <a:spcPct val="120000"/>
              </a:lnSpc>
              <a:spcBef>
                <a:spcPts val="1000"/>
              </a:spcBef>
              <a:buClr>
                <a:schemeClr val="tx1"/>
              </a:buClr>
              <a:buNone/>
            </a:pPr>
            <a:r>
              <a:rPr lang="ar-SA" sz="3600" dirty="0" smtClean="0">
                <a:latin typeface="Tahoma" charset="0"/>
                <a:ea typeface="Tahoma" charset="0"/>
                <a:cs typeface="Tahoma" charset="0"/>
              </a:rPr>
              <a:t>١. البنوك المركزية: هو شخصية اعتبارية مستقلة ويستمر وجوده كمؤسسة عامة ويقوم بأعماله وفقآ لأحكام قانون خاصة به.</a:t>
            </a:r>
          </a:p>
          <a:p>
            <a:pPr marL="0" indent="0" algn="r" defTabSz="914400" rtl="1" eaLnBrk="1" latinLnBrk="0" hangingPunct="1">
              <a:lnSpc>
                <a:spcPct val="120000"/>
              </a:lnSpc>
              <a:spcBef>
                <a:spcPts val="1000"/>
              </a:spcBef>
              <a:buClr>
                <a:schemeClr val="tx1"/>
              </a:buClr>
              <a:buNone/>
            </a:pPr>
            <a:r>
              <a:rPr lang="ar-SA" sz="3600" dirty="0" smtClean="0">
                <a:latin typeface="Tahoma" charset="0"/>
                <a:ea typeface="Tahoma" charset="0"/>
                <a:cs typeface="Tahoma" charset="0"/>
              </a:rPr>
              <a:t>٢. البنوك التجارية.</a:t>
            </a:r>
          </a:p>
          <a:p>
            <a:pPr marL="0" indent="0" algn="r" defTabSz="914400" rtl="1" eaLnBrk="1" latinLnBrk="0" hangingPunct="1">
              <a:lnSpc>
                <a:spcPct val="120000"/>
              </a:lnSpc>
              <a:spcBef>
                <a:spcPts val="1000"/>
              </a:spcBef>
              <a:buClr>
                <a:schemeClr val="tx1"/>
              </a:buClr>
              <a:buNone/>
            </a:pPr>
            <a:r>
              <a:rPr lang="ar-SA" sz="3600" dirty="0" smtClean="0">
                <a:latin typeface="Tahoma" charset="0"/>
                <a:ea typeface="Tahoma" charset="0"/>
                <a:cs typeface="Tahoma" charset="0"/>
              </a:rPr>
              <a:t>٣. البنوك الزراعية.</a:t>
            </a:r>
          </a:p>
          <a:p>
            <a:pPr marL="0" indent="0" algn="r" defTabSz="914400" rtl="1" eaLnBrk="1" latinLnBrk="0" hangingPunct="1">
              <a:lnSpc>
                <a:spcPct val="120000"/>
              </a:lnSpc>
              <a:spcBef>
                <a:spcPts val="1000"/>
              </a:spcBef>
              <a:buClr>
                <a:schemeClr val="tx1"/>
              </a:buClr>
              <a:buNone/>
            </a:pPr>
            <a:r>
              <a:rPr lang="ar-SA" sz="3600" dirty="0" smtClean="0">
                <a:latin typeface="Tahoma" charset="0"/>
                <a:ea typeface="Tahoma" charset="0"/>
                <a:cs typeface="Tahoma" charset="0"/>
              </a:rPr>
              <a:t>٤. البنوك الصناعية.</a:t>
            </a:r>
          </a:p>
          <a:p>
            <a:pPr marL="0" indent="0" algn="r" defTabSz="914400" rtl="1" eaLnBrk="1" latinLnBrk="0" hangingPunct="1">
              <a:lnSpc>
                <a:spcPct val="120000"/>
              </a:lnSpc>
              <a:spcBef>
                <a:spcPts val="1000"/>
              </a:spcBef>
              <a:buClr>
                <a:schemeClr val="tx1"/>
              </a:buClr>
              <a:buNone/>
            </a:pPr>
            <a:r>
              <a:rPr lang="ar-SA" sz="3600" dirty="0" smtClean="0">
                <a:latin typeface="Tahoma" charset="0"/>
                <a:ea typeface="Tahoma" charset="0"/>
                <a:cs typeface="Tahoma" charset="0"/>
              </a:rPr>
              <a:t>٥. البنوك العقارية.</a:t>
            </a:r>
          </a:p>
          <a:p>
            <a:pPr marL="0" indent="0" algn="r" defTabSz="914400" rtl="1" eaLnBrk="1" latinLnBrk="0" hangingPunct="1">
              <a:lnSpc>
                <a:spcPct val="120000"/>
              </a:lnSpc>
              <a:spcBef>
                <a:spcPts val="1000"/>
              </a:spcBef>
              <a:buClr>
                <a:schemeClr val="tx1"/>
              </a:buClr>
              <a:buNone/>
            </a:pPr>
            <a:r>
              <a:rPr lang="ar-SA" sz="3600" dirty="0" smtClean="0">
                <a:latin typeface="Tahoma" charset="0"/>
                <a:ea typeface="Tahoma" charset="0"/>
                <a:cs typeface="Tahoma" charset="0"/>
              </a:rPr>
              <a:t>٦. البنوك وصناديق الادخار.</a:t>
            </a:r>
          </a:p>
          <a:p>
            <a:pPr marL="0" indent="0" algn="r" defTabSz="914400" rtl="1" eaLnBrk="1" latinLnBrk="0" hangingPunct="1">
              <a:lnSpc>
                <a:spcPct val="120000"/>
              </a:lnSpc>
              <a:spcBef>
                <a:spcPts val="1000"/>
              </a:spcBef>
              <a:buClr>
                <a:schemeClr val="tx1"/>
              </a:buClr>
              <a:buNone/>
            </a:pPr>
            <a:endParaRPr lang="ar-SA" dirty="0" smtClean="0"/>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1738236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179883"/>
            <a:ext cx="10988415" cy="944379"/>
          </a:xfrm>
        </p:spPr>
        <p:txBody>
          <a:bodyPr>
            <a:normAutofit fontScale="90000"/>
          </a:bodyPr>
          <a:lstStyle/>
          <a:p>
            <a:pPr algn="r" defTabSz="914400" rtl="1" eaLnBrk="1" latinLnBrk="0" hangingPunct="1">
              <a:lnSpc>
                <a:spcPct val="90000"/>
              </a:lnSpc>
              <a:spcBef>
                <a:spcPct val="0"/>
              </a:spcBef>
              <a:buNone/>
            </a:pPr>
            <a:r>
              <a:rPr lang="ar-SA" b="1" dirty="0" smtClean="0">
                <a:solidFill>
                  <a:srgbClr val="FF0000"/>
                </a:solidFill>
                <a:latin typeface="Tahoma" charset="0"/>
                <a:ea typeface="Tahoma" charset="0"/>
                <a:cs typeface="Tahoma" charset="0"/>
              </a:rPr>
              <a:t>وظائف المصارف:</a:t>
            </a:r>
            <a:r>
              <a:rPr lang="ar-SA" dirty="0" smtClean="0"/>
              <a:t/>
            </a:r>
            <a:br>
              <a:rPr lang="ar-SA" dirty="0" smtClean="0"/>
            </a:br>
            <a:endParaRPr lang="en-US" dirty="0"/>
          </a:p>
        </p:txBody>
      </p:sp>
      <p:sp>
        <p:nvSpPr>
          <p:cNvPr id="3" name="Content Placeholder 2"/>
          <p:cNvSpPr>
            <a:spLocks noGrp="1"/>
          </p:cNvSpPr>
          <p:nvPr>
            <p:ph sz="quarter" idx="13"/>
          </p:nvPr>
        </p:nvSpPr>
        <p:spPr>
          <a:xfrm>
            <a:off x="0" y="629587"/>
            <a:ext cx="12082073" cy="6056025"/>
          </a:xfrm>
        </p:spPr>
        <p:txBody>
          <a:bodyPr>
            <a:normAutofit fontScale="32500" lnSpcReduction="20000"/>
          </a:bodyPr>
          <a:lstStyle/>
          <a:p>
            <a:pPr marL="457200" indent="-457200" algn="r" defTabSz="914400" rtl="1" eaLnBrk="1" latinLnBrk="0" hangingPunct="1">
              <a:lnSpc>
                <a:spcPct val="120000"/>
              </a:lnSpc>
              <a:spcBef>
                <a:spcPts val="1000"/>
              </a:spcBef>
              <a:buClr>
                <a:schemeClr val="tx1"/>
              </a:buClr>
              <a:buFont typeface="+mj-lt"/>
              <a:buAutoNum type="arabicPeriod"/>
            </a:pPr>
            <a:r>
              <a:rPr lang="ar-SA" sz="8000" dirty="0" smtClean="0">
                <a:latin typeface="Tahoma" charset="0"/>
                <a:ea typeface="Tahoma" charset="0"/>
                <a:cs typeface="Tahoma" charset="0"/>
              </a:rPr>
              <a:t>منح القروض.</a:t>
            </a:r>
          </a:p>
          <a:p>
            <a:pPr marL="457200" indent="-457200" algn="r" defTabSz="914400" rtl="1" eaLnBrk="1" latinLnBrk="0" hangingPunct="1">
              <a:lnSpc>
                <a:spcPct val="120000"/>
              </a:lnSpc>
              <a:spcBef>
                <a:spcPts val="1000"/>
              </a:spcBef>
              <a:buClr>
                <a:schemeClr val="tx1"/>
              </a:buClr>
              <a:buFont typeface="+mj-lt"/>
              <a:buAutoNum type="arabicPeriod"/>
            </a:pPr>
            <a:r>
              <a:rPr lang="ar-SA" sz="8000" dirty="0" smtClean="0">
                <a:latin typeface="Tahoma" charset="0"/>
                <a:ea typeface="Tahoma" charset="0"/>
                <a:cs typeface="Tahoma" charset="0"/>
              </a:rPr>
              <a:t>تحصيل وخصم الأوراق التجارية.</a:t>
            </a:r>
          </a:p>
          <a:p>
            <a:pPr marL="457200" indent="-457200" algn="r" defTabSz="914400" rtl="1" eaLnBrk="1" latinLnBrk="0" hangingPunct="1">
              <a:lnSpc>
                <a:spcPct val="120000"/>
              </a:lnSpc>
              <a:spcBef>
                <a:spcPts val="1000"/>
              </a:spcBef>
              <a:buClr>
                <a:schemeClr val="tx1"/>
              </a:buClr>
              <a:buFont typeface="+mj-lt"/>
              <a:buAutoNum type="arabicPeriod"/>
            </a:pPr>
            <a:r>
              <a:rPr lang="ar-SA" sz="8000" dirty="0" smtClean="0">
                <a:latin typeface="Tahoma" charset="0"/>
                <a:ea typeface="Tahoma" charset="0"/>
                <a:cs typeface="Tahoma" charset="0"/>
              </a:rPr>
              <a:t>فتح الحسابات المختلفة مثل (الجارية، التوفير) وحسابات الودائع، وإصدار البطاقات الائتمانية.</a:t>
            </a:r>
          </a:p>
          <a:p>
            <a:pPr marL="457200" indent="-457200" algn="r" defTabSz="914400" rtl="1" eaLnBrk="1" latinLnBrk="0" hangingPunct="1">
              <a:lnSpc>
                <a:spcPct val="120000"/>
              </a:lnSpc>
              <a:spcBef>
                <a:spcPts val="1000"/>
              </a:spcBef>
              <a:buClr>
                <a:schemeClr val="tx1"/>
              </a:buClr>
              <a:buFont typeface="+mj-lt"/>
              <a:buAutoNum type="arabicPeriod"/>
            </a:pPr>
            <a:r>
              <a:rPr lang="ar-SA" sz="8000" dirty="0" smtClean="0">
                <a:latin typeface="Tahoma" charset="0"/>
                <a:ea typeface="Tahoma" charset="0"/>
                <a:cs typeface="Tahoma" charset="0"/>
              </a:rPr>
              <a:t>تشغيل موارد المصرف المختلفة مراعيًا التوازن بين السيولة والربحية والأخذ بمبدأ الأمان. </a:t>
            </a:r>
          </a:p>
          <a:p>
            <a:pPr marL="457200" indent="-457200" algn="r" defTabSz="914400" rtl="1" eaLnBrk="1" latinLnBrk="0" hangingPunct="1">
              <a:lnSpc>
                <a:spcPct val="120000"/>
              </a:lnSpc>
              <a:spcBef>
                <a:spcPts val="1000"/>
              </a:spcBef>
              <a:buClr>
                <a:schemeClr val="tx1"/>
              </a:buClr>
              <a:buFont typeface="+mj-lt"/>
              <a:buAutoNum type="arabicPeriod"/>
            </a:pPr>
            <a:r>
              <a:rPr lang="ar-SA" sz="8000" dirty="0" smtClean="0">
                <a:latin typeface="Tahoma" charset="0"/>
                <a:ea typeface="Tahoma" charset="0"/>
                <a:cs typeface="Tahoma" charset="0"/>
              </a:rPr>
              <a:t>التعامل بالعملات الأجنبية والشيكات السياحية والحوالات بأنواعها. </a:t>
            </a:r>
          </a:p>
          <a:p>
            <a:pPr marL="457200" indent="-457200" algn="r" defTabSz="914400" rtl="1" eaLnBrk="1" latinLnBrk="0" hangingPunct="1">
              <a:lnSpc>
                <a:spcPct val="120000"/>
              </a:lnSpc>
              <a:spcBef>
                <a:spcPts val="1000"/>
              </a:spcBef>
              <a:buClr>
                <a:schemeClr val="tx1"/>
              </a:buClr>
              <a:buFont typeface="+mj-lt"/>
              <a:buAutoNum type="arabicPeriod"/>
            </a:pPr>
            <a:r>
              <a:rPr lang="ar-SA" sz="8000" dirty="0" smtClean="0">
                <a:latin typeface="Tahoma" charset="0"/>
                <a:ea typeface="Tahoma" charset="0"/>
                <a:cs typeface="Tahoma" charset="0"/>
              </a:rPr>
              <a:t>المساهمة في إصدار الأوراق المالية للشركات وشراء المحافظ الاستثمارية للعملاء.</a:t>
            </a:r>
          </a:p>
          <a:p>
            <a:pPr marL="457200" indent="-457200" algn="r" defTabSz="914400" rtl="1" eaLnBrk="1" latinLnBrk="0" hangingPunct="1">
              <a:lnSpc>
                <a:spcPct val="120000"/>
              </a:lnSpc>
              <a:spcBef>
                <a:spcPts val="1000"/>
              </a:spcBef>
              <a:buClr>
                <a:schemeClr val="tx1"/>
              </a:buClr>
              <a:buFont typeface="+mj-lt"/>
              <a:buAutoNum type="arabicPeriod"/>
            </a:pPr>
            <a:r>
              <a:rPr lang="ar-SA" sz="8000" dirty="0" smtClean="0">
                <a:latin typeface="Tahoma" charset="0"/>
                <a:ea typeface="Tahoma" charset="0"/>
                <a:cs typeface="Tahoma" charset="0"/>
              </a:rPr>
              <a:t>تقديم الاستشارات الفنية والاقتصادية.</a:t>
            </a:r>
          </a:p>
          <a:p>
            <a:pPr marL="457200" indent="-457200" algn="r" defTabSz="914400" rtl="1" eaLnBrk="1" latinLnBrk="0" hangingPunct="1">
              <a:lnSpc>
                <a:spcPct val="120000"/>
              </a:lnSpc>
              <a:spcBef>
                <a:spcPts val="1000"/>
              </a:spcBef>
              <a:buClr>
                <a:schemeClr val="tx1"/>
              </a:buClr>
              <a:buFont typeface="+mj-lt"/>
              <a:buAutoNum type="arabicPeriod"/>
            </a:pPr>
            <a:r>
              <a:rPr lang="ar-SA" sz="8000" dirty="0" smtClean="0">
                <a:latin typeface="Tahoma" charset="0"/>
                <a:ea typeface="Tahoma" charset="0"/>
                <a:cs typeface="Tahoma" charset="0"/>
              </a:rPr>
              <a:t>تقديم القروض الخاصة بمشاريع الإسكان.</a:t>
            </a:r>
          </a:p>
          <a:p>
            <a:pPr marL="457200" indent="-457200" algn="r" defTabSz="914400" rtl="1" eaLnBrk="1" latinLnBrk="0" hangingPunct="1">
              <a:lnSpc>
                <a:spcPct val="120000"/>
              </a:lnSpc>
              <a:spcBef>
                <a:spcPts val="1000"/>
              </a:spcBef>
              <a:buClr>
                <a:schemeClr val="tx1"/>
              </a:buClr>
              <a:buFont typeface="+mj-lt"/>
              <a:buAutoNum type="arabicPeriod"/>
            </a:pPr>
            <a:r>
              <a:rPr lang="ar-SA" sz="8000" dirty="0" smtClean="0">
                <a:latin typeface="Tahoma" charset="0"/>
                <a:ea typeface="Tahoma" charset="0"/>
                <a:cs typeface="Tahoma" charset="0"/>
              </a:rPr>
              <a:t>المساهمة في خطط التنمية الاقتصادية ومشاريع البنية التحتية.</a:t>
            </a:r>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endParaRPr lang="en-US" dirty="0"/>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1086337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circle(in)">
                                      <p:cBhvr>
                                        <p:cTn id="13" dur="20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wipe(down)">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1" presetClass="entr" presetSubtype="1"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wheel(1)">
                                      <p:cBhvr>
                                        <p:cTn id="35" dur="200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4"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 calcmode="lin" valueType="num">
                                      <p:cBhvr additive="base">
                                        <p:cTn id="40"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41" dur="5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 calcmode="lin" valueType="num">
                                      <p:cBhvr additive="base">
                                        <p:cTn id="46"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 calcmode="lin" valueType="num">
                                      <p:cBhvr additive="base">
                                        <p:cTn id="52"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29785" y="404734"/>
            <a:ext cx="11587396" cy="6175948"/>
          </a:xfrm>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3200" b="1" dirty="0" smtClean="0">
                <a:solidFill>
                  <a:srgbClr val="FF0000"/>
                </a:solidFill>
                <a:latin typeface="Tahoma" charset="0"/>
                <a:ea typeface="Tahoma" charset="0"/>
                <a:cs typeface="Tahoma" charset="0"/>
              </a:rPr>
              <a:t>كفاءة تشغيل الفروع المصرفية:</a:t>
            </a:r>
          </a:p>
          <a:p>
            <a:pPr marL="0" marR="0" lvl="0" indent="0" algn="r" defTabSz="914400" rtl="1" eaLnBrk="1" fontAlgn="auto" latinLnBrk="0" hangingPunct="1">
              <a:lnSpc>
                <a:spcPct val="100000"/>
              </a:lnSpc>
              <a:spcBef>
                <a:spcPts val="0"/>
              </a:spcBef>
              <a:spcAft>
                <a:spcPts val="0"/>
              </a:spcAft>
              <a:buClrTx/>
              <a:buSzTx/>
              <a:buFontTx/>
              <a:buNone/>
              <a:tabLst/>
              <a:defRPr/>
            </a:pPr>
            <a:r>
              <a:rPr lang="ar-SA" sz="3200" dirty="0" smtClean="0">
                <a:latin typeface="Tahoma" charset="0"/>
                <a:ea typeface="Tahoma" charset="0"/>
                <a:cs typeface="Tahoma" charset="0"/>
              </a:rPr>
              <a:t>طور المسؤولون طرق واستراتيجيات خاصة لمراقبة الدخول في النشاط المصرفي لاسيما وأن النشاط المصرفي يعتبر من أكبر الأنشطة في الاقتصاد وفشل المصرف قد يؤدي لخسارة كبيرة في </a:t>
            </a:r>
            <a:r>
              <a:rPr lang="ar-SA" sz="3200" dirty="0">
                <a:latin typeface="Tahoma" charset="0"/>
                <a:ea typeface="Tahoma" charset="0"/>
                <a:cs typeface="Tahoma" charset="0"/>
              </a:rPr>
              <a:t>جانب الأصول التي يمتلكها العملاء وقد يخلق حالة من الذعر لدى المودعين لدى البنوك الأخرى ويدفعهم إلى سحب نقودهم ويقودنا ذلك إلى النتيجة النهائية </a:t>
            </a:r>
            <a:r>
              <a:rPr lang="ar-SA" sz="3200" dirty="0" smtClean="0">
                <a:latin typeface="Tahoma" charset="0"/>
                <a:ea typeface="Tahoma" charset="0"/>
                <a:cs typeface="Tahoma" charset="0"/>
              </a:rPr>
              <a:t>المحتملة وهي انخفاض </a:t>
            </a:r>
            <a:r>
              <a:rPr lang="ar-SA" sz="3200" dirty="0">
                <a:latin typeface="Tahoma" charset="0"/>
                <a:ea typeface="Tahoma" charset="0"/>
                <a:cs typeface="Tahoma" charset="0"/>
              </a:rPr>
              <a:t>عرض </a:t>
            </a:r>
            <a:r>
              <a:rPr lang="ar-SA" sz="3200" dirty="0" smtClean="0">
                <a:latin typeface="Tahoma" charset="0"/>
                <a:ea typeface="Tahoma" charset="0"/>
                <a:cs typeface="Tahoma" charset="0"/>
              </a:rPr>
              <a:t>النقد </a:t>
            </a:r>
            <a:r>
              <a:rPr lang="ar-SA" sz="3200" dirty="0">
                <a:latin typeface="Tahoma" charset="0"/>
                <a:ea typeface="Tahoma" charset="0"/>
                <a:cs typeface="Tahoma" charset="0"/>
              </a:rPr>
              <a:t>وبالتالي انخفاض الطلب الكلي مما يؤثر سلبًا على النشاط الاقتصادي.</a:t>
            </a:r>
            <a:endParaRPr lang="en-US" sz="3200" dirty="0">
              <a:latin typeface="Tahoma" charset="0"/>
              <a:ea typeface="Tahoma" charset="0"/>
              <a:cs typeface="Tahoma" charset="0"/>
            </a:endParaRPr>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1756410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2629" y="0"/>
            <a:ext cx="8579371" cy="1049311"/>
          </a:xfrm>
        </p:spPr>
        <p:txBody>
          <a:bodyPr>
            <a:normAutofit/>
          </a:bodyPr>
          <a:lstStyle/>
          <a:p>
            <a:pPr algn="r" defTabSz="914400" rtl="1" eaLnBrk="1" latinLnBrk="0" hangingPunct="1">
              <a:lnSpc>
                <a:spcPct val="90000"/>
              </a:lnSpc>
              <a:spcBef>
                <a:spcPct val="0"/>
              </a:spcBef>
              <a:buNone/>
            </a:pPr>
            <a:r>
              <a:rPr lang="ar-SA" sz="3200" b="1" dirty="0" smtClean="0">
                <a:solidFill>
                  <a:srgbClr val="FF0000"/>
                </a:solidFill>
                <a:latin typeface="Tahoma" charset="0"/>
                <a:ea typeface="Tahoma" charset="0"/>
                <a:cs typeface="Tahoma" charset="0"/>
              </a:rPr>
              <a:t>الإدارة الفعالة في الفروع المصرفية:</a:t>
            </a:r>
            <a:endParaRPr lang="en-US" sz="3200" b="1" dirty="0">
              <a:solidFill>
                <a:srgbClr val="FF0000"/>
              </a:solidFill>
              <a:latin typeface="Tahoma" charset="0"/>
              <a:ea typeface="Tahoma" charset="0"/>
              <a:cs typeface="Tahoma" charset="0"/>
            </a:endParaRPr>
          </a:p>
        </p:txBody>
      </p:sp>
      <p:sp>
        <p:nvSpPr>
          <p:cNvPr id="3" name="Content Placeholder 2"/>
          <p:cNvSpPr>
            <a:spLocks noGrp="1"/>
          </p:cNvSpPr>
          <p:nvPr>
            <p:ph sz="quarter" idx="13"/>
          </p:nvPr>
        </p:nvSpPr>
        <p:spPr>
          <a:xfrm>
            <a:off x="0" y="794479"/>
            <a:ext cx="12192000" cy="6063521"/>
          </a:xfrm>
        </p:spPr>
        <p:txBody>
          <a:bodyPr>
            <a:noAutofit/>
          </a:bodyPr>
          <a:lstStyle/>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r>
              <a:rPr lang="ar-SA" sz="2800" dirty="0" smtClean="0">
                <a:latin typeface="Tahoma" charset="0"/>
                <a:ea typeface="Tahoma" charset="0"/>
                <a:cs typeface="Tahoma" charset="0"/>
              </a:rPr>
              <a:t>يقوم الخبراء بعمل تقديرات معينة لقياس جودة الإدارة في المصارف وهذا يعطيهم تقييم عام لحالة المصرف تعتمد هذه التقديرات على ٥ عوامل:</a:t>
            </a:r>
          </a:p>
          <a:p>
            <a:pPr marL="457200" indent="-457200" algn="r" defTabSz="914400" rtl="1" eaLnBrk="1" latinLnBrk="0" hangingPunct="1">
              <a:lnSpc>
                <a:spcPct val="120000"/>
              </a:lnSpc>
              <a:spcBef>
                <a:spcPts val="1000"/>
              </a:spcBef>
              <a:buClr>
                <a:schemeClr val="tx1"/>
              </a:buClr>
              <a:buFont typeface="+mj-lt"/>
              <a:buAutoNum type="arabicPeriod"/>
            </a:pPr>
            <a:r>
              <a:rPr lang="ar-SA" sz="2800" dirty="0" smtClean="0">
                <a:latin typeface="Tahoma" charset="0"/>
                <a:ea typeface="Tahoma" charset="0"/>
                <a:cs typeface="Tahoma" charset="0"/>
              </a:rPr>
              <a:t>ملائمة رأس المال.</a:t>
            </a:r>
          </a:p>
          <a:p>
            <a:pPr marL="457200" indent="-457200" algn="r" defTabSz="914400" rtl="1" eaLnBrk="1" latinLnBrk="0" hangingPunct="1">
              <a:lnSpc>
                <a:spcPct val="120000"/>
              </a:lnSpc>
              <a:spcBef>
                <a:spcPts val="1000"/>
              </a:spcBef>
              <a:buClr>
                <a:schemeClr val="tx1"/>
              </a:buClr>
              <a:buFont typeface="+mj-lt"/>
              <a:buAutoNum type="arabicPeriod"/>
            </a:pPr>
            <a:r>
              <a:rPr lang="ar-SA" sz="2800" dirty="0" smtClean="0">
                <a:latin typeface="Tahoma" charset="0"/>
                <a:ea typeface="Tahoma" charset="0"/>
                <a:cs typeface="Tahoma" charset="0"/>
              </a:rPr>
              <a:t>جودة الأصول.</a:t>
            </a:r>
          </a:p>
          <a:p>
            <a:pPr marL="457200" indent="-457200" algn="r" defTabSz="914400" rtl="1" eaLnBrk="1" latinLnBrk="0" hangingPunct="1">
              <a:lnSpc>
                <a:spcPct val="120000"/>
              </a:lnSpc>
              <a:spcBef>
                <a:spcPts val="1000"/>
              </a:spcBef>
              <a:buClr>
                <a:schemeClr val="tx1"/>
              </a:buClr>
              <a:buFont typeface="+mj-lt"/>
              <a:buAutoNum type="arabicPeriod"/>
            </a:pPr>
            <a:r>
              <a:rPr lang="ar-SA" sz="2800" dirty="0" smtClean="0">
                <a:latin typeface="Tahoma" charset="0"/>
                <a:ea typeface="Tahoma" charset="0"/>
                <a:cs typeface="Tahoma" charset="0"/>
              </a:rPr>
              <a:t>جودة الإدارة.</a:t>
            </a:r>
          </a:p>
          <a:p>
            <a:pPr marL="457200" indent="-457200" algn="r" defTabSz="914400" rtl="1" eaLnBrk="1" latinLnBrk="0" hangingPunct="1">
              <a:lnSpc>
                <a:spcPct val="120000"/>
              </a:lnSpc>
              <a:spcBef>
                <a:spcPts val="1000"/>
              </a:spcBef>
              <a:buClr>
                <a:schemeClr val="tx1"/>
              </a:buClr>
              <a:buFont typeface="+mj-lt"/>
              <a:buAutoNum type="arabicPeriod"/>
            </a:pPr>
            <a:r>
              <a:rPr lang="ar-SA" sz="2800" dirty="0" smtClean="0">
                <a:latin typeface="Tahoma" charset="0"/>
                <a:ea typeface="Tahoma" charset="0"/>
                <a:cs typeface="Tahoma" charset="0"/>
              </a:rPr>
              <a:t>القدرة على تحقيق العائد.</a:t>
            </a:r>
          </a:p>
          <a:p>
            <a:pPr marL="457200" indent="-457200" algn="r" defTabSz="914400" rtl="1" eaLnBrk="1" latinLnBrk="0" hangingPunct="1">
              <a:lnSpc>
                <a:spcPct val="120000"/>
              </a:lnSpc>
              <a:spcBef>
                <a:spcPts val="1000"/>
              </a:spcBef>
              <a:buClr>
                <a:schemeClr val="tx1"/>
              </a:buClr>
              <a:buFont typeface="+mj-lt"/>
              <a:buAutoNum type="arabicPeriod"/>
            </a:pPr>
            <a:r>
              <a:rPr lang="ar-SA" sz="2800" dirty="0" smtClean="0">
                <a:latin typeface="Tahoma" charset="0"/>
                <a:ea typeface="Tahoma" charset="0"/>
                <a:cs typeface="Tahoma" charset="0"/>
              </a:rPr>
              <a:t>السيولة.</a:t>
            </a:r>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r>
              <a:rPr lang="ar-SA" sz="2800" dirty="0" smtClean="0">
                <a:latin typeface="Tahoma" charset="0"/>
                <a:ea typeface="Tahoma" charset="0"/>
                <a:cs typeface="Tahoma" charset="0"/>
              </a:rPr>
              <a:t>هذه المعيار جيد ولكنه غير دقيق بسبب أنه لا يأخذ في الاعتبار مثلًا قيمة الأعمال الإدارية وقرارات الاستثمار التي تؤثر على الوضع المستقبلي ومقارنتها بالوضع الحالي. </a:t>
            </a:r>
            <a:endParaRPr lang="en-US" sz="2800" dirty="0">
              <a:latin typeface="Tahoma" charset="0"/>
              <a:ea typeface="Tahoma" charset="0"/>
              <a:cs typeface="Tahoma" charset="0"/>
            </a:endParaRPr>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1377407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5810" y="0"/>
            <a:ext cx="5806190" cy="1244184"/>
          </a:xfrm>
        </p:spPr>
        <p:txBody>
          <a:bodyPr/>
          <a:lstStyle/>
          <a:p>
            <a:pPr algn="r" defTabSz="914400" rtl="1" eaLnBrk="1" latinLnBrk="0" hangingPunct="1">
              <a:lnSpc>
                <a:spcPct val="90000"/>
              </a:lnSpc>
              <a:spcBef>
                <a:spcPct val="0"/>
              </a:spcBef>
              <a:buNone/>
            </a:pPr>
            <a:r>
              <a:rPr lang="ar-SA" b="1" dirty="0" smtClean="0">
                <a:solidFill>
                  <a:srgbClr val="FF0000"/>
                </a:solidFill>
                <a:latin typeface="Tahoma" charset="0"/>
                <a:ea typeface="Tahoma" charset="0"/>
                <a:cs typeface="Tahoma" charset="0"/>
              </a:rPr>
              <a:t>تنظيم المصارف التجارية:</a:t>
            </a:r>
            <a:endParaRPr lang="en-US" b="1" dirty="0">
              <a:solidFill>
                <a:srgbClr val="FF0000"/>
              </a:solidFill>
              <a:latin typeface="Tahoma" charset="0"/>
              <a:ea typeface="Tahoma" charset="0"/>
              <a:cs typeface="Tahoma" charset="0"/>
            </a:endParaRPr>
          </a:p>
        </p:txBody>
      </p:sp>
      <p:sp>
        <p:nvSpPr>
          <p:cNvPr id="3" name="Content Placeholder 2"/>
          <p:cNvSpPr>
            <a:spLocks noGrp="1"/>
          </p:cNvSpPr>
          <p:nvPr>
            <p:ph sz="quarter" idx="13"/>
          </p:nvPr>
        </p:nvSpPr>
        <p:spPr>
          <a:xfrm>
            <a:off x="164892" y="779489"/>
            <a:ext cx="11887199" cy="6078511"/>
          </a:xfrm>
        </p:spPr>
        <p:txBody>
          <a:bodyPr>
            <a:noAutofit/>
          </a:bodyPr>
          <a:lstStyle/>
          <a:p>
            <a:pPr marL="0" indent="0" algn="r" defTabSz="914400" rtl="1" eaLnBrk="1" latinLnBrk="0" hangingPunct="1">
              <a:lnSpc>
                <a:spcPct val="120000"/>
              </a:lnSpc>
              <a:spcBef>
                <a:spcPts val="1000"/>
              </a:spcBef>
              <a:buClr>
                <a:schemeClr val="tx1"/>
              </a:buClr>
              <a:buNone/>
            </a:pPr>
            <a:r>
              <a:rPr lang="ar-SA" sz="3200" dirty="0" smtClean="0">
                <a:latin typeface="Tahoma" charset="0"/>
                <a:ea typeface="Tahoma" charset="0"/>
                <a:cs typeface="Tahoma" charset="0"/>
              </a:rPr>
              <a:t>تنظيم المصرف وهيكلته يؤثران بشكل مباشر على درجة كفاءة أنشطة المصرف وتحقيق أهدافه، الهيكل أو البناء التنظيمي يتأثر بطبيعة السوق التي يخدمها المصرف وحجمه بطبيعة الحال، كما يجب أن يعكس الأنشطة التي يقوم بها مثل إدارة الودائع، </a:t>
            </a:r>
            <a:r>
              <a:rPr lang="ar-SA" sz="3200" dirty="0" smtClean="0">
                <a:latin typeface="Tahoma" charset="0"/>
                <a:ea typeface="Tahoma" charset="0"/>
                <a:cs typeface="Tahoma" charset="0"/>
              </a:rPr>
              <a:t>إدارة الائتمان، وأخيرًا يجب أن يتصف الهيكل التنظيمي بالمرونة ليستطيع مواجهة أي تغييرات خصوصًا في ظل وجود مؤثرات في البيئة الخارجية للعمل وذلك بسبب حقيقة أن هناك</a:t>
            </a:r>
            <a:r>
              <a:rPr lang="ar-SA" sz="3200" dirty="0" smtClean="0">
                <a:latin typeface="Tahoma" charset="0"/>
                <a:ea typeface="Tahoma" charset="0"/>
                <a:cs typeface="Tahoma" charset="0"/>
              </a:rPr>
              <a:t> عوامل تشكل أداة ضغط على نشاط المصرف نذكر أهمها: </a:t>
            </a:r>
          </a:p>
          <a:p>
            <a:pPr marL="514350" indent="-514350" algn="r" defTabSz="914400" rtl="1" eaLnBrk="1" latinLnBrk="0" hangingPunct="1">
              <a:lnSpc>
                <a:spcPct val="120000"/>
              </a:lnSpc>
              <a:spcBef>
                <a:spcPts val="1000"/>
              </a:spcBef>
              <a:buClr>
                <a:schemeClr val="tx1"/>
              </a:buClr>
              <a:buAutoNum type="arabicPeriod"/>
            </a:pPr>
            <a:r>
              <a:rPr lang="ar-SA" sz="3200" dirty="0" smtClean="0">
                <a:latin typeface="Tahoma" charset="0"/>
                <a:ea typeface="Tahoma" charset="0"/>
                <a:cs typeface="Tahoma" charset="0"/>
              </a:rPr>
              <a:t>العوامل السكانية (الديمغرافية). ٢. </a:t>
            </a:r>
            <a:r>
              <a:rPr lang="ar-SA" sz="3200" dirty="0" smtClean="0">
                <a:latin typeface="Tahoma" charset="0"/>
                <a:ea typeface="Tahoma" charset="0"/>
                <a:cs typeface="Tahoma" charset="0"/>
              </a:rPr>
              <a:t>العوامل الاقتصادية والسياسية.</a:t>
            </a:r>
          </a:p>
          <a:p>
            <a:pPr marL="0" indent="0" algn="r" defTabSz="914400" rtl="1" eaLnBrk="1" latinLnBrk="0" hangingPunct="1">
              <a:lnSpc>
                <a:spcPct val="120000"/>
              </a:lnSpc>
              <a:spcBef>
                <a:spcPts val="1000"/>
              </a:spcBef>
              <a:buClr>
                <a:schemeClr val="tx1"/>
              </a:buClr>
              <a:buNone/>
            </a:pPr>
            <a:r>
              <a:rPr lang="ar-SA" sz="3200" dirty="0" smtClean="0">
                <a:latin typeface="Tahoma" charset="0"/>
                <a:ea typeface="Tahoma" charset="0"/>
                <a:cs typeface="Tahoma" charset="0"/>
              </a:rPr>
              <a:t>٣. المنافسة. ٤. </a:t>
            </a:r>
            <a:r>
              <a:rPr lang="ar-SA" sz="3200" dirty="0" smtClean="0">
                <a:latin typeface="Tahoma" charset="0"/>
                <a:ea typeface="Tahoma" charset="0"/>
                <a:cs typeface="Tahoma" charset="0"/>
              </a:rPr>
              <a:t>العوامل الاجتماعية والتكنولوجية.</a:t>
            </a:r>
            <a:endParaRPr lang="en-US" sz="3200" dirty="0">
              <a:latin typeface="Tahoma" charset="0"/>
              <a:ea typeface="Tahoma" charset="0"/>
              <a:cs typeface="Tahoma" charset="0"/>
            </a:endParaRPr>
          </a:p>
        </p:txBody>
      </p:sp>
      <p:sp>
        <p:nvSpPr>
          <p:cNvPr id="4" name="Footer Placeholder 3"/>
          <p:cNvSpPr>
            <a:spLocks noGrp="1"/>
          </p:cNvSpPr>
          <p:nvPr>
            <p:ph type="ftr" sz="quarter" idx="11"/>
          </p:nvPr>
        </p:nvSpPr>
        <p:spPr/>
        <p:txBody>
          <a:bodyPr/>
          <a:lstStyle/>
          <a:p>
            <a:r>
              <a:rPr lang="ar-SA" dirty="0" smtClean="0"/>
              <a:t>إعداد </a:t>
            </a:r>
            <a:r>
              <a:rPr lang="ar-SA" dirty="0" err="1" smtClean="0"/>
              <a:t>أ</a:t>
            </a:r>
            <a:r>
              <a:rPr lang="ar-SA" dirty="0" smtClean="0"/>
              <a:t>. ديمه </a:t>
            </a:r>
            <a:r>
              <a:rPr lang="ar-SA" dirty="0" smtClean="0"/>
              <a:t>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1855445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2452" y="0"/>
            <a:ext cx="8169640" cy="989351"/>
          </a:xfrm>
        </p:spPr>
        <p:txBody>
          <a:bodyPr/>
          <a:lstStyle/>
          <a:p>
            <a:pPr algn="r" defTabSz="914400" rtl="1" eaLnBrk="1" latinLnBrk="0" hangingPunct="1">
              <a:lnSpc>
                <a:spcPct val="90000"/>
              </a:lnSpc>
              <a:spcBef>
                <a:spcPct val="0"/>
              </a:spcBef>
              <a:buNone/>
            </a:pPr>
            <a:r>
              <a:rPr lang="ar-SA" b="1" dirty="0" smtClean="0">
                <a:solidFill>
                  <a:srgbClr val="FF0000"/>
                </a:solidFill>
                <a:latin typeface="Tahoma" charset="0"/>
                <a:ea typeface="Tahoma" charset="0"/>
                <a:cs typeface="Tahoma" charset="0"/>
              </a:rPr>
              <a:t>السمات المميزة للمصارف التجارية:</a:t>
            </a:r>
            <a:endParaRPr lang="en-US" b="1" dirty="0">
              <a:solidFill>
                <a:srgbClr val="FF0000"/>
              </a:solidFill>
              <a:latin typeface="Tahoma" charset="0"/>
              <a:ea typeface="Tahoma" charset="0"/>
              <a:cs typeface="Tahoma" charset="0"/>
            </a:endParaRPr>
          </a:p>
        </p:txBody>
      </p:sp>
      <p:sp>
        <p:nvSpPr>
          <p:cNvPr id="3" name="Content Placeholder 2"/>
          <p:cNvSpPr>
            <a:spLocks noGrp="1"/>
          </p:cNvSpPr>
          <p:nvPr>
            <p:ph sz="quarter" idx="13"/>
          </p:nvPr>
        </p:nvSpPr>
        <p:spPr>
          <a:xfrm>
            <a:off x="164893" y="794479"/>
            <a:ext cx="11887200" cy="5921114"/>
          </a:xfrm>
        </p:spPr>
        <p:txBody>
          <a:bodyPr>
            <a:noAutofit/>
          </a:bodyPr>
          <a:lstStyle/>
          <a:p>
            <a:pPr marL="0" indent="0" algn="r" defTabSz="914400" rtl="1" eaLnBrk="1" latinLnBrk="0" hangingPunct="1">
              <a:lnSpc>
                <a:spcPct val="120000"/>
              </a:lnSpc>
              <a:spcBef>
                <a:spcPts val="1000"/>
              </a:spcBef>
              <a:buClr>
                <a:schemeClr val="tx1"/>
              </a:buClr>
              <a:buNone/>
            </a:pPr>
            <a:r>
              <a:rPr lang="ar-SA" sz="3200" dirty="0" smtClean="0">
                <a:latin typeface="Tahoma" charset="0"/>
                <a:ea typeface="Tahoma" charset="0"/>
                <a:cs typeface="Tahoma" charset="0"/>
              </a:rPr>
              <a:t>الربحية، السيولة الأمان. </a:t>
            </a:r>
          </a:p>
          <a:p>
            <a:pPr marL="0" indent="0" algn="r" defTabSz="914400" rtl="1" eaLnBrk="1" latinLnBrk="0" hangingPunct="1">
              <a:lnSpc>
                <a:spcPct val="120000"/>
              </a:lnSpc>
              <a:spcBef>
                <a:spcPts val="1000"/>
              </a:spcBef>
              <a:buClr>
                <a:schemeClr val="tx1"/>
              </a:buClr>
              <a:buNone/>
            </a:pPr>
            <a:r>
              <a:rPr lang="ar-SA" sz="3200" dirty="0" smtClean="0">
                <a:latin typeface="Tahoma" charset="0"/>
                <a:ea typeface="Tahoma" charset="0"/>
                <a:cs typeface="Tahoma" charset="0"/>
              </a:rPr>
              <a:t>حيث أن المصرف التجاري يسعى لتحقيق الربح وتوفير سيولة وتحقيق درجة كبيرة من الأمان.</a:t>
            </a:r>
          </a:p>
          <a:p>
            <a:pPr marL="0" indent="0" algn="r" defTabSz="914400" rtl="1" eaLnBrk="1" latinLnBrk="0" hangingPunct="1">
              <a:lnSpc>
                <a:spcPct val="120000"/>
              </a:lnSpc>
              <a:spcBef>
                <a:spcPts val="1000"/>
              </a:spcBef>
              <a:buClr>
                <a:schemeClr val="tx1"/>
              </a:buClr>
              <a:buNone/>
            </a:pPr>
            <a:r>
              <a:rPr lang="ar-SA" sz="3200" dirty="0" smtClean="0">
                <a:latin typeface="Tahoma" charset="0"/>
                <a:ea typeface="Tahoma" charset="0"/>
                <a:cs typeface="Tahoma" charset="0"/>
              </a:rPr>
              <a:t>وتؤثر هذه السمات على السياسات الرئيسية التي تحكم نشاط المصارف وهي: جذب الودائع، الإقراض، الاستثمار في الأوراق المالية. </a:t>
            </a:r>
            <a:endParaRPr lang="ar-SA" sz="3200" dirty="0">
              <a:latin typeface="Tahoma" charset="0"/>
              <a:ea typeface="Tahoma" charset="0"/>
              <a:cs typeface="Tahoma" charset="0"/>
            </a:endParaRPr>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r>
              <a:rPr lang="ar-SA" sz="3200" b="1" dirty="0" smtClean="0">
                <a:latin typeface="Tahoma" charset="0"/>
                <a:ea typeface="Tahoma" charset="0"/>
                <a:cs typeface="Tahoma" charset="0"/>
              </a:rPr>
              <a:t>إدارة القروض:</a:t>
            </a:r>
          </a:p>
          <a:p>
            <a:pPr marL="0" indent="0" algn="r" defTabSz="914400" rtl="1" eaLnBrk="1" latinLnBrk="0" hangingPunct="1">
              <a:lnSpc>
                <a:spcPct val="120000"/>
              </a:lnSpc>
              <a:spcBef>
                <a:spcPts val="1000"/>
              </a:spcBef>
              <a:buClr>
                <a:schemeClr val="tx1"/>
              </a:buClr>
              <a:buNone/>
            </a:pPr>
            <a:r>
              <a:rPr lang="ar-SA" sz="3200" dirty="0" smtClean="0">
                <a:latin typeface="Tahoma" charset="0"/>
                <a:ea typeface="Tahoma" charset="0"/>
                <a:cs typeface="Tahoma" charset="0"/>
              </a:rPr>
              <a:t>هناك سياسات للإقراض يتبعها المصرف التجاري والتي تضعها إدارة المصرف عند وضع برامج الإقراض ويرجع إليها منفذي السياسات عند البت في طلبات الإقراض المقدمة.</a:t>
            </a:r>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13570669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4931" y="179882"/>
            <a:ext cx="11977141" cy="6475751"/>
          </a:xfrm>
        </p:spPr>
        <p:txBody>
          <a:bodyPr>
            <a:normAutofit/>
          </a:bodyPr>
          <a:lstStyle/>
          <a:p>
            <a:pPr marL="0" indent="0" algn="r" defTabSz="914400" rtl="1" eaLnBrk="1" latinLnBrk="0" hangingPunct="1">
              <a:lnSpc>
                <a:spcPct val="120000"/>
              </a:lnSpc>
              <a:spcBef>
                <a:spcPts val="1000"/>
              </a:spcBef>
              <a:buClr>
                <a:schemeClr val="tx1"/>
              </a:buClr>
              <a:buNone/>
            </a:pPr>
            <a:r>
              <a:rPr lang="ar-SA" sz="3200" dirty="0" smtClean="0">
                <a:latin typeface="Tahoma" charset="0"/>
                <a:ea typeface="Tahoma" charset="0"/>
                <a:cs typeface="Tahoma" charset="0"/>
              </a:rPr>
              <a:t>ويتم مراعاة بعض الاعتبارات عند تشريع سياسات الإقراض وهي كالتالي:</a:t>
            </a:r>
          </a:p>
          <a:p>
            <a:pPr marL="514350" indent="-514350" algn="r" defTabSz="914400" rtl="1" eaLnBrk="1" latinLnBrk="0" hangingPunct="1">
              <a:lnSpc>
                <a:spcPct val="120000"/>
              </a:lnSpc>
              <a:spcBef>
                <a:spcPts val="1000"/>
              </a:spcBef>
              <a:buClr>
                <a:schemeClr val="tx1"/>
              </a:buClr>
              <a:buFont typeface="+mj-lt"/>
              <a:buAutoNum type="arabicPeriod"/>
            </a:pPr>
            <a:r>
              <a:rPr lang="ar-SA" sz="3200" dirty="0" smtClean="0">
                <a:latin typeface="Tahoma" charset="0"/>
                <a:ea typeface="Tahoma" charset="0"/>
                <a:cs typeface="Tahoma" charset="0"/>
              </a:rPr>
              <a:t>احتياجات النشاط الاقتصادي </a:t>
            </a:r>
          </a:p>
          <a:p>
            <a:pPr marL="514350" indent="-514350" algn="r" defTabSz="914400" rtl="1" eaLnBrk="1" latinLnBrk="0" hangingPunct="1">
              <a:lnSpc>
                <a:spcPct val="120000"/>
              </a:lnSpc>
              <a:spcBef>
                <a:spcPts val="1000"/>
              </a:spcBef>
              <a:buClr>
                <a:schemeClr val="tx1"/>
              </a:buClr>
              <a:buFont typeface="+mj-lt"/>
              <a:buAutoNum type="arabicPeriod"/>
            </a:pPr>
            <a:r>
              <a:rPr lang="ar-SA" sz="3200" dirty="0" smtClean="0">
                <a:latin typeface="Tahoma" charset="0"/>
                <a:ea typeface="Tahoma" charset="0"/>
                <a:cs typeface="Tahoma" charset="0"/>
              </a:rPr>
              <a:t>تحديد حجم القروض وأنواعها.</a:t>
            </a:r>
            <a:endParaRPr lang="ar-SA" sz="3200" dirty="0">
              <a:latin typeface="Tahoma" charset="0"/>
              <a:ea typeface="Tahoma" charset="0"/>
              <a:cs typeface="Tahoma" charset="0"/>
            </a:endParaRPr>
          </a:p>
          <a:p>
            <a:pPr marL="514350" indent="-514350" algn="r" defTabSz="914400" rtl="1" eaLnBrk="1" latinLnBrk="0" hangingPunct="1">
              <a:lnSpc>
                <a:spcPct val="120000"/>
              </a:lnSpc>
              <a:spcBef>
                <a:spcPts val="1000"/>
              </a:spcBef>
              <a:buClr>
                <a:schemeClr val="tx1"/>
              </a:buClr>
              <a:buFont typeface="+mj-lt"/>
              <a:buAutoNum type="arabicPeriod"/>
            </a:pPr>
            <a:r>
              <a:rPr lang="ar-SA" sz="3200" dirty="0" smtClean="0">
                <a:latin typeface="Tahoma" charset="0"/>
                <a:ea typeface="Tahoma" charset="0"/>
                <a:cs typeface="Tahoma" charset="0"/>
              </a:rPr>
              <a:t>الاعتبارات القانونية. </a:t>
            </a:r>
          </a:p>
          <a:p>
            <a:pPr marL="514350" indent="-514350" algn="r" defTabSz="914400" rtl="1" eaLnBrk="1" latinLnBrk="0" hangingPunct="1">
              <a:lnSpc>
                <a:spcPct val="120000"/>
              </a:lnSpc>
              <a:spcBef>
                <a:spcPts val="1000"/>
              </a:spcBef>
              <a:buClr>
                <a:schemeClr val="tx1"/>
              </a:buClr>
              <a:buFont typeface="+mj-lt"/>
              <a:buAutoNum type="arabicPeriod"/>
            </a:pPr>
            <a:r>
              <a:rPr lang="ar-SA" sz="3200" dirty="0" smtClean="0">
                <a:latin typeface="Tahoma" charset="0"/>
                <a:ea typeface="Tahoma" charset="0"/>
                <a:cs typeface="Tahoma" charset="0"/>
              </a:rPr>
              <a:t>تحديد صفات القرض.</a:t>
            </a:r>
          </a:p>
          <a:p>
            <a:pPr marL="514350" indent="-514350" algn="r" defTabSz="914400" rtl="1" eaLnBrk="1" latinLnBrk="0" hangingPunct="1">
              <a:lnSpc>
                <a:spcPct val="120000"/>
              </a:lnSpc>
              <a:spcBef>
                <a:spcPts val="1000"/>
              </a:spcBef>
              <a:buClr>
                <a:schemeClr val="tx1"/>
              </a:buClr>
              <a:buFont typeface="+mj-lt"/>
              <a:buAutoNum type="arabicPeriod"/>
            </a:pPr>
            <a:r>
              <a:rPr lang="ar-SA" sz="3200" dirty="0" smtClean="0">
                <a:latin typeface="Tahoma" charset="0"/>
                <a:ea typeface="Tahoma" charset="0"/>
                <a:cs typeface="Tahoma" charset="0"/>
              </a:rPr>
              <a:t>تحديد سلامة القرض.</a:t>
            </a:r>
            <a:endParaRPr lang="en-US" sz="3200" dirty="0">
              <a:latin typeface="Tahoma" charset="0"/>
              <a:ea typeface="Tahoma" charset="0"/>
              <a:cs typeface="Tahoma" charset="0"/>
            </a:endParaRPr>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1948200036"/>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186</TotalTime>
  <Words>695</Words>
  <Application>Microsoft Macintosh PowerPoint</Application>
  <PresentationFormat>Widescreen</PresentationFormat>
  <Paragraphs>80</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Calibri</vt:lpstr>
      <vt:lpstr>Tahoma</vt:lpstr>
      <vt:lpstr>Times New Roman</vt:lpstr>
      <vt:lpstr>Tw Cen MT</vt:lpstr>
      <vt:lpstr>Arial</vt:lpstr>
      <vt:lpstr>Droplet</vt:lpstr>
      <vt:lpstr>العمليات المصرفية المحلية   (مقدمة) الفصل الأول + الثاني </vt:lpstr>
      <vt:lpstr>PowerPoint Presentation</vt:lpstr>
      <vt:lpstr>أنواع المصارف:</vt:lpstr>
      <vt:lpstr>وظائف المصارف: </vt:lpstr>
      <vt:lpstr>PowerPoint Presentation</vt:lpstr>
      <vt:lpstr>الإدارة الفعالة في الفروع المصرفية:</vt:lpstr>
      <vt:lpstr>تنظيم المصارف التجارية:</vt:lpstr>
      <vt:lpstr>السمات المميزة للمصارف التجارية:</vt:lpstr>
      <vt:lpstr>PowerPoint Presentation</vt:lpstr>
      <vt:lpstr>التحليل الائتماني:</vt:lpstr>
      <vt:lpstr>البنك المركزي والأخطار المصرفية:</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العمليات المصرفية المحلية   (مقدمة) الفصل الأول + الثاني </dc:title>
  <dc:creator>deemah alammar</dc:creator>
  <cp:lastModifiedBy>deemah alammar</cp:lastModifiedBy>
  <cp:revision>18</cp:revision>
  <dcterms:created xsi:type="dcterms:W3CDTF">2018-03-11T17:09:30Z</dcterms:created>
  <dcterms:modified xsi:type="dcterms:W3CDTF">2018-03-11T20:17:37Z</dcterms:modified>
</cp:coreProperties>
</file>