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9" r:id="rId14"/>
    <p:sldId id="268"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37"/>
  </p:normalViewPr>
  <p:slideViewPr>
    <p:cSldViewPr snapToGrid="0" snapToObjects="1">
      <p:cViewPr varScale="1">
        <p:scale>
          <a:sx n="85" d="100"/>
          <a:sy n="85" d="100"/>
        </p:scale>
        <p:origin x="10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C53AC6-8EEC-374C-B2E3-397E902C5AB7}" type="datetimeFigureOut">
              <a:rPr lang="en-US" smtClean="0"/>
              <a:t>4/3/18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61F562-5650-7D47-BAC4-BF3A1FF4718D}" type="slidenum">
              <a:rPr lang="en-US" smtClean="0"/>
              <a:t>‹#›</a:t>
            </a:fld>
            <a:endParaRPr lang="en-US"/>
          </a:p>
        </p:txBody>
      </p:sp>
    </p:spTree>
    <p:extLst>
      <p:ext uri="{BB962C8B-B14F-4D97-AF65-F5344CB8AC3E}">
        <p14:creationId xmlns:p14="http://schemas.microsoft.com/office/powerpoint/2010/main" val="167464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61F562-5650-7D47-BAC4-BF3A1FF4718D}" type="slidenum">
              <a:rPr lang="en-US" smtClean="0"/>
              <a:t>4</a:t>
            </a:fld>
            <a:endParaRPr lang="en-US"/>
          </a:p>
        </p:txBody>
      </p:sp>
    </p:spTree>
    <p:extLst>
      <p:ext uri="{BB962C8B-B14F-4D97-AF65-F5344CB8AC3E}">
        <p14:creationId xmlns:p14="http://schemas.microsoft.com/office/powerpoint/2010/main" val="88382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93B4C3-6AF5-BF4B-BDCB-FF838063EF80}" type="datetime1">
              <a:rPr lang="en-US" smtClean="0"/>
              <a:t>4/3/18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38FB7-D46E-5142-BC7E-CDA3344E1AD5}"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9172C-1EB1-F349-9FD0-84F0D1540998}"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7649D-375A-DB41-9602-5F354DCF61B7}"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6D9-2810-054D-8E54-B8A4755AFE44}"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5D2CBBC-35A4-604C-8255-22993F64E852}" type="datetime1">
              <a:rPr lang="en-US" smtClean="0"/>
              <a:t>4/3/18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0214622-EA78-5E4A-853D-578E2D9A92A3}" type="datetime1">
              <a:rPr lang="en-US" smtClean="0"/>
              <a:t>4/3/18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C347A-F675-254B-A4DD-C1723F43C8F5}" type="datetime1">
              <a:rPr lang="en-US" smtClean="0"/>
              <a:t>4/3/18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A656D3-C4BA-C440-847E-2346CB70B7C8}" type="datetime1">
              <a:rPr lang="en-US" smtClean="0"/>
              <a:t>4/3/18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E7481-A18A-4B4B-BA24-CB90667F95E3}" type="datetime1">
              <a:rPr lang="en-US" smtClean="0"/>
              <a:t>4/3/18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54EF9-37DB-324A-B8F9-6590703F339B}" type="datetime1">
              <a:rPr lang="en-US" smtClean="0"/>
              <a:t>4/3/18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4AE986-3CCD-C94D-8CEA-D21AB69F85B5}"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A48500-A602-8742-82E9-30A62178547D}" type="datetime1">
              <a:rPr lang="en-US" smtClean="0"/>
              <a:t>4/3/18</a:t>
            </a:fld>
            <a:endParaRPr lang="en-US" dirty="0"/>
          </a:p>
        </p:txBody>
      </p:sp>
      <p:sp>
        <p:nvSpPr>
          <p:cNvPr id="8" name="Footer Placeholder 7"/>
          <p:cNvSpPr>
            <a:spLocks noGrp="1"/>
          </p:cNvSpPr>
          <p:nvPr>
            <p:ph type="ftr" sz="quarter" idx="11"/>
          </p:nvPr>
        </p:nvSpPr>
        <p:spPr/>
        <p:txBody>
          <a:bodyPr/>
          <a:lstStyle/>
          <a:p>
            <a:r>
              <a:rPr lang="ar-SA" smtClean="0"/>
              <a:t>إعداد: أ. ديمه العمار</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CF7CB6-F853-A84B-B005-1640C1F71FB6}" type="datetime1">
              <a:rPr lang="en-US" smtClean="0"/>
              <a:t>4/3/18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39EE8EB-DDB9-974C-A4C0-29DD4F34394D}" type="datetime1">
              <a:rPr lang="en-US" smtClean="0"/>
              <a:t>4/3/18</a:t>
            </a:fld>
            <a:endParaRPr lang="en-US" dirty="0"/>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9283E-BD4B-024E-BC97-8261E55831AB}"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697F9-2420-BD41-BBA7-0A9BB868F199}" type="datetime1">
              <a:rPr lang="en-US" smtClean="0"/>
              <a:t>4/3/18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E096BF6-42EC-F042-A37F-EA4F4ECA8BE7}" type="datetime1">
              <a:rPr lang="en-US" smtClean="0"/>
              <a:t>4/3/18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ar-SA" smtClean="0"/>
              <a:t>إعداد: أ. ديمه العمار</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defTabSz="914400" rtl="1" eaLnBrk="1" latinLnBrk="0" hangingPunct="1">
              <a:lnSpc>
                <a:spcPct val="90000"/>
              </a:lnSpc>
              <a:spcBef>
                <a:spcPct val="0"/>
              </a:spcBef>
              <a:buNone/>
            </a:pPr>
            <a:r>
              <a:rPr lang="ar-SA" dirty="0" smtClean="0"/>
              <a:t>محاضرة -٦- </a:t>
            </a:r>
            <a:endParaRPr lang="en-US" dirty="0"/>
          </a:p>
        </p:txBody>
      </p:sp>
      <p:sp>
        <p:nvSpPr>
          <p:cNvPr id="3" name="Subtitle 2"/>
          <p:cNvSpPr>
            <a:spLocks noGrp="1"/>
          </p:cNvSpPr>
          <p:nvPr>
            <p:ph type="subTitle" idx="1"/>
          </p:nvPr>
        </p:nvSpPr>
        <p:spPr/>
        <p:txBody>
          <a:bodyPr/>
          <a:lstStyle/>
          <a:p>
            <a:pPr marL="0" indent="0" algn="ctr" defTabSz="914400" rtl="1" eaLnBrk="1" latinLnBrk="0" hangingPunct="1">
              <a:lnSpc>
                <a:spcPct val="120000"/>
              </a:lnSpc>
              <a:spcBef>
                <a:spcPts val="1000"/>
              </a:spcBef>
              <a:buClr>
                <a:schemeClr val="tx1"/>
              </a:buClr>
              <a:buFont typeface="Arial" panose="020B0604020202020204" pitchFamily="34" charset="0"/>
              <a:buNone/>
            </a:pPr>
            <a:r>
              <a:rPr lang="ar-SA" sz="3600" dirty="0" smtClean="0"/>
              <a:t>الفصل السابع- الشيكات المصرفية الصادرة </a:t>
            </a:r>
          </a:p>
          <a:p>
            <a:pPr marL="0" indent="0" algn="ctr" defTabSz="914400" rtl="1" eaLnBrk="1" latinLnBrk="0" hangingPunct="1">
              <a:lnSpc>
                <a:spcPct val="120000"/>
              </a:lnSpc>
              <a:spcBef>
                <a:spcPts val="1000"/>
              </a:spcBef>
              <a:buClr>
                <a:schemeClr val="tx1"/>
              </a:buClr>
              <a:buFont typeface="Arial" panose="020B0604020202020204" pitchFamily="34" charse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974479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7987" y="162232"/>
            <a:ext cx="11901948" cy="6577781"/>
          </a:xfrm>
        </p:spPr>
        <p:txBody>
          <a:bodyPr>
            <a:normAutofit lnSpcReduction="10000"/>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الشيكات الواردة:</a:t>
            </a:r>
          </a:p>
          <a:p>
            <a:pPr marL="0" indent="0" algn="r" rtl="1">
              <a:buNone/>
            </a:pPr>
            <a:r>
              <a:rPr lang="ar-SA" sz="3200" dirty="0" smtClean="0">
                <a:latin typeface="Tahoma" charset="0"/>
                <a:ea typeface="Tahoma" charset="0"/>
                <a:cs typeface="Tahoma" charset="0"/>
              </a:rPr>
              <a:t>من وظائف قسم الحوالات في البنك صرف الشيكات الواردة أو المعروضة عليه حسب التعليمات المصرفية.</a:t>
            </a:r>
          </a:p>
          <a:p>
            <a:pPr marL="0" indent="0" algn="r" rtl="1">
              <a:buNone/>
            </a:pPr>
            <a:endParaRPr lang="ar-SA" sz="3200" dirty="0" smtClean="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أنواع الشيكات الواردة:</a:t>
            </a:r>
          </a:p>
          <a:p>
            <a:pPr marL="514350" indent="-51435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شراء الشيكات الأجنبية: تكون مسحوبة على مصارف داخلية وهي شيكات معرضة لبعض المخاطر منها: مخاطر وجود التزام بدفع نقدي من حامل الشيك ، أو مخاطر إعادة الشيك بعد شرائه وفق ضوابط معينة. مثال: يطلب العميل(</a:t>
            </a:r>
            <a:r>
              <a:rPr lang="ar-SA" sz="3200" dirty="0" err="1" smtClean="0">
                <a:latin typeface="Tahoma" charset="0"/>
                <a:ea typeface="Tahoma" charset="0"/>
                <a:cs typeface="Tahoma" charset="0"/>
              </a:rPr>
              <a:t>أ</a:t>
            </a:r>
            <a:r>
              <a:rPr lang="ar-SA" sz="3200" dirty="0" smtClean="0">
                <a:latin typeface="Tahoma" charset="0"/>
                <a:ea typeface="Tahoma" charset="0"/>
                <a:cs typeface="Tahoma" charset="0"/>
              </a:rPr>
              <a:t>) من المصرف أن يشتري شيك بعملة أجنبية قام بشرائه خلال عملية تجارة خارجية، على أن يحصل على قيمته بالعملة المحلية أو الأجنبية حسب التعليمات.</a:t>
            </a:r>
          </a:p>
          <a:p>
            <a:pPr marL="514350" indent="-514350" algn="r" defTabSz="914400" rtl="1" eaLnBrk="1" latinLnBrk="0" hangingPunct="1">
              <a:lnSpc>
                <a:spcPct val="120000"/>
              </a:lnSpc>
              <a:spcBef>
                <a:spcPts val="1000"/>
              </a:spcBef>
              <a:buClr>
                <a:schemeClr val="tx1"/>
              </a:buClr>
              <a:buAutoNum type="arabicPeriod"/>
            </a:pPr>
            <a:endParaRPr lang="ar-SA" sz="3200" b="1" dirty="0">
              <a:solidFill>
                <a:srgbClr val="FF0000"/>
              </a:solidFill>
              <a:latin typeface="Tahoma" charset="0"/>
              <a:ea typeface="Tahoma" charset="0"/>
              <a:cs typeface="Tahoma" charset="0"/>
            </a:endParaRPr>
          </a:p>
          <a:p>
            <a:pPr marL="514350" indent="-514350" algn="r" defTabSz="914400" rtl="1" eaLnBrk="1" latinLnBrk="0" hangingPunct="1">
              <a:lnSpc>
                <a:spcPct val="120000"/>
              </a:lnSpc>
              <a:spcBef>
                <a:spcPts val="1000"/>
              </a:spcBef>
              <a:buClr>
                <a:schemeClr val="tx1"/>
              </a:buClr>
              <a:buAutoNum type="arabicPeriod"/>
            </a:pPr>
            <a:endParaRPr lang="ar-SA" sz="3200" b="1" dirty="0" smtClean="0">
              <a:solidFill>
                <a:srgbClr val="FF0000"/>
              </a:solidFill>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08269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9716" y="132736"/>
            <a:ext cx="11651226" cy="6445046"/>
          </a:xfrm>
        </p:spPr>
        <p:txBody>
          <a:bodyPr>
            <a:normAutofit fontScale="92500" lnSpcReduction="10000"/>
          </a:bodyPr>
          <a:lstStyle/>
          <a:p>
            <a:pPr algn="r" rtl="1"/>
            <a:r>
              <a:rPr lang="ar-SA" sz="3200" dirty="0" smtClean="0">
                <a:latin typeface="Tahoma" charset="0"/>
                <a:ea typeface="Tahoma" charset="0"/>
                <a:cs typeface="Tahoma" charset="0"/>
              </a:rPr>
              <a:t>عند شراء الشيك قيمته تسجل لحساب العميل على أساس سعر شراء العملة في تاريخه أو تاريخ يتفق عليه الطرفان وتقيد القيمة بعد خصم العمولات والأجور الخاصة بالبنك.</a:t>
            </a:r>
          </a:p>
          <a:p>
            <a:pPr algn="r" rtl="1"/>
            <a:r>
              <a:rPr lang="ar-SA" sz="3200" dirty="0" smtClean="0">
                <a:latin typeface="Tahoma" charset="0"/>
                <a:ea typeface="Tahoma" charset="0"/>
                <a:cs typeface="Tahoma" charset="0"/>
              </a:rPr>
              <a:t> ويتأكد البنك من سلامة النواحي القانونية للشيك مثل ذكر اسم المستفيد واضحًا، ويراعى أن يكون التاريخ المكتوب ضمن المدة القانونية، وبشكل </a:t>
            </a:r>
            <a:r>
              <a:rPr lang="ar-SA" sz="3200" dirty="0">
                <a:latin typeface="Tahoma" charset="0"/>
                <a:ea typeface="Tahoma" charset="0"/>
                <a:cs typeface="Tahoma" charset="0"/>
              </a:rPr>
              <a:t>عام فإن المصارف المحلية تمتنع عن شراء شيكات تجاوز تاريخها ٥ أشهر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ar-SA" dirty="0"/>
          </a:p>
          <a:p>
            <a:pPr marL="0" indent="0" algn="r" rtl="1">
              <a:buNone/>
            </a:pPr>
            <a:r>
              <a:rPr lang="ar-SA" sz="3200" dirty="0" smtClean="0">
                <a:latin typeface="Tahoma" charset="0"/>
                <a:ea typeface="Tahoma" charset="0"/>
                <a:cs typeface="Tahoma" charset="0"/>
              </a:rPr>
              <a:t>٢. الشيكات المقبولة: تتم انتقال ملكيتها عن طريق التظهير لصالح المصرف، أو بتنازل حاملها عن حقوقه. وهي الشيكات المسحوبة على فروع المصرف الواحد المحلية وتدفع إلى جهة مستفيدة لأحد فروع هذا المصرف داخل البلد على أنها شيكات مقبولة.  </a:t>
            </a:r>
          </a:p>
          <a:p>
            <a:pPr marL="0" indent="0" algn="r" rtl="1">
              <a:buNone/>
            </a:pPr>
            <a:endParaRPr lang="ar-SA" sz="3200" b="1" dirty="0" smtClean="0">
              <a:solidFill>
                <a:srgbClr val="FF0000"/>
              </a:solidFill>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endParaRPr lang="en-US" dirty="0"/>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28211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80219" y="176981"/>
            <a:ext cx="11636478" cy="6459793"/>
          </a:xfrm>
        </p:spPr>
        <p:txBody>
          <a:bodyPr>
            <a:norm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الشيكات السياحية:</a:t>
            </a:r>
          </a:p>
          <a:p>
            <a:pPr algn="r" rtl="1"/>
            <a:r>
              <a:rPr lang="ar-SA" sz="3200" dirty="0" smtClean="0">
                <a:latin typeface="Tahoma" charset="0"/>
                <a:ea typeface="Tahoma" charset="0"/>
                <a:cs typeface="Tahoma" charset="0"/>
              </a:rPr>
              <a:t>تحظى باهتمام دولي كبير وسوق الشيكات السياحية أصبح بمثابة أداة تسوية تحظى بالقبول </a:t>
            </a:r>
            <a:r>
              <a:rPr lang="ar-SA" sz="3200" dirty="0">
                <a:latin typeface="Tahoma" charset="0"/>
                <a:ea typeface="Tahoma" charset="0"/>
                <a:cs typeface="Tahoma" charset="0"/>
              </a:rPr>
              <a:t>والقابلية للصرف لدى البنوك العالمية والمؤسسات التجارية الكبيرة الحجم وتصدر الشيكات السياحية بفئات مختلفة وتعتبر قيمتها غير مكلفة بالنسبة للجهة </a:t>
            </a:r>
            <a:r>
              <a:rPr lang="ar-SA" sz="3200" dirty="0" smtClean="0">
                <a:latin typeface="Tahoma" charset="0"/>
                <a:ea typeface="Tahoma" charset="0"/>
                <a:cs typeface="Tahoma" charset="0"/>
              </a:rPr>
              <a:t>المصدرة. </a:t>
            </a:r>
            <a:endParaRPr lang="en-US"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أهميتها:</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 أنها تخدم وتوفر مزايا لكافة الأطراف المتعاملين بها سواء كانوا بنوك بائعة للشيكات، أو شركات مصدرة لها ، أو الجهات المستفيدة. </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أصبحت وسيلة تلبي احتياجات السياح والمسافرين ورجال الأعمال وهي متداولة عالميًا وتتمتع بالقبول الدولي.</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821828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3"/>
            <p:extLst>
              <p:ext uri="{D42A27DB-BD31-4B8C-83A1-F6EECF244321}">
                <p14:modId xmlns:p14="http://schemas.microsoft.com/office/powerpoint/2010/main" val="283403595"/>
              </p:ext>
            </p:extLst>
          </p:nvPr>
        </p:nvGraphicFramePr>
        <p:xfrm>
          <a:off x="569623" y="944380"/>
          <a:ext cx="10927832" cy="3566160"/>
        </p:xfrm>
        <a:graphic>
          <a:graphicData uri="http://schemas.openxmlformats.org/drawingml/2006/table">
            <a:tbl>
              <a:tblPr firstRow="1" bandRow="1">
                <a:tableStyleId>{22838BEF-8BB2-4498-84A7-C5851F593DF1}</a:tableStyleId>
              </a:tblPr>
              <a:tblGrid>
                <a:gridCol w="5463916"/>
                <a:gridCol w="5463916"/>
              </a:tblGrid>
              <a:tr h="417583">
                <a:tc>
                  <a:txBody>
                    <a:bodyPr/>
                    <a:lstStyle/>
                    <a:p>
                      <a:pPr marL="0" algn="r" defTabSz="914400" rtl="1" eaLnBrk="1" latinLnBrk="0" hangingPunct="1"/>
                      <a:r>
                        <a:rPr lang="ar-SA" sz="2400" dirty="0" smtClean="0"/>
                        <a:t>الشيكات السياحية</a:t>
                      </a:r>
                      <a:r>
                        <a:rPr lang="ar-SA" sz="2400" baseline="0" dirty="0" smtClean="0"/>
                        <a:t> </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الشيكات المصرفية</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583">
                <a:tc>
                  <a:txBody>
                    <a:bodyPr/>
                    <a:lstStyle/>
                    <a:p>
                      <a:pPr marL="0" algn="r" defTabSz="914400" rtl="1" eaLnBrk="1" latinLnBrk="0" hangingPunct="1"/>
                      <a:r>
                        <a:rPr lang="ar-SA" sz="2400" dirty="0" smtClean="0"/>
                        <a:t>١- تكون مطبوعة مسبقًا.</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١- تطبع حسب طلب العميل.</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583">
                <a:tc>
                  <a:txBody>
                    <a:bodyPr/>
                    <a:lstStyle/>
                    <a:p>
                      <a:pPr marL="0" algn="r" defTabSz="914400" rtl="1" eaLnBrk="1" latinLnBrk="0" hangingPunct="1"/>
                      <a:r>
                        <a:rPr lang="ar-SA" sz="2400" dirty="0" smtClean="0"/>
                        <a:t>٢- يكون المبلغ بفئات محددة.</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٢-</a:t>
                      </a:r>
                      <a:r>
                        <a:rPr lang="ar-SA" sz="2400" baseline="0" dirty="0" smtClean="0"/>
                        <a:t> يحدد المبلغ حسب  رغبة العميل.</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583">
                <a:tc>
                  <a:txBody>
                    <a:bodyPr/>
                    <a:lstStyle/>
                    <a:p>
                      <a:pPr marL="0" algn="r" defTabSz="914400" rtl="1" eaLnBrk="1" latinLnBrk="0" hangingPunct="1"/>
                      <a:r>
                        <a:rPr lang="ar-SA" sz="2400" dirty="0" smtClean="0"/>
                        <a:t>٣- تكون موقّعة مسبقًا من مسؤولي</a:t>
                      </a:r>
                      <a:r>
                        <a:rPr lang="ar-SA" sz="2400" baseline="0" dirty="0" smtClean="0"/>
                        <a:t> البنك/الشركة.</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٣- توقع من المسؤولين عند إصدارها.</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583">
                <a:tc>
                  <a:txBody>
                    <a:bodyPr/>
                    <a:lstStyle/>
                    <a:p>
                      <a:pPr marL="0" algn="r" defTabSz="914400" rtl="1" eaLnBrk="1" latinLnBrk="0" hangingPunct="1"/>
                      <a:r>
                        <a:rPr lang="ar-SA" sz="2400" dirty="0" smtClean="0"/>
                        <a:t>٤-لاتسري عليها أحكام تقادم الشيكات.</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٤- تسري عليها أحكام تقادم</a:t>
                      </a:r>
                      <a:r>
                        <a:rPr lang="ar-SA" sz="2400" baseline="0" dirty="0" smtClean="0"/>
                        <a:t> الشيكات.</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583">
                <a:tc>
                  <a:txBody>
                    <a:bodyPr/>
                    <a:lstStyle/>
                    <a:p>
                      <a:pPr marL="0" algn="r" defTabSz="914400" rtl="1" eaLnBrk="1" latinLnBrk="0" hangingPunct="1"/>
                      <a:r>
                        <a:rPr lang="ar-SA" sz="2400" dirty="0" smtClean="0"/>
                        <a:t>٥- تصدر بدون اسم.</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٥- تصدر باسم مستفيد معين.</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583">
                <a:tc>
                  <a:txBody>
                    <a:bodyPr/>
                    <a:lstStyle/>
                    <a:p>
                      <a:pPr marL="0" algn="r" defTabSz="914400" rtl="1" eaLnBrk="1" latinLnBrk="0" hangingPunct="1"/>
                      <a:r>
                        <a:rPr lang="ar-SA" sz="2400" dirty="0" smtClean="0"/>
                        <a:t>٦- تدفع للحامل</a:t>
                      </a:r>
                      <a:r>
                        <a:rPr lang="ar-SA" sz="2400" baseline="0" dirty="0" smtClean="0"/>
                        <a:t> بعد مطابقة توقيعه الثاني مع الأول بعد التأكد من شخصيته.</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sz="2400" dirty="0" smtClean="0"/>
                        <a:t>٦- تدفع للمستفيد بعد التأكد من شخصيته.</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74408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34911"/>
            <a:ext cx="12067081" cy="6575605"/>
          </a:xfrm>
        </p:spPr>
        <p:txBody>
          <a:bodyPr>
            <a:no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الاعتمادات الشخصية: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من الأدوات الشخصية التي تستخدم لتسهيل ومتابعة احتياجات المسافرين من المبالغ الكبيرة من العملات الأجنبية ، يفضل رجل الأعمال شراء اعتماد شخصي من مصرفه المحلي يستطيع به القيام بعدة زيارات لدول مختلفة خلال رحلة واحدة حيث يستطيع سحب احتياجاته من العملات الأجنبية خلال الرحلة ، وتسمى باعتمادات المسافرين او الاعتمادات المتداولة </a:t>
            </a:r>
            <a:r>
              <a:rPr lang="ar-SA" sz="3200" u="sng" dirty="0" smtClean="0">
                <a:latin typeface="Tahoma" charset="0"/>
                <a:ea typeface="Tahoma" charset="0"/>
                <a:cs typeface="Tahoma" charset="0"/>
              </a:rPr>
              <a:t>ونلاحظ أن هذا النوع من الاعتمادات قد ضعف استخدامه </a:t>
            </a:r>
            <a:r>
              <a:rPr lang="ar-SA" sz="3200" dirty="0" smtClean="0">
                <a:latin typeface="Tahoma" charset="0"/>
                <a:ea typeface="Tahoma" charset="0"/>
                <a:cs typeface="Tahoma" charset="0"/>
              </a:rPr>
              <a:t>خاصة مع التطور في مجال الاتصالات واشتراك المصارف في نظم الاتصالات الحديثة والحوالات </a:t>
            </a:r>
            <a:r>
              <a:rPr lang="ar-SA" sz="3200" dirty="0" err="1" smtClean="0">
                <a:latin typeface="Tahoma" charset="0"/>
                <a:ea typeface="Tahoma" charset="0"/>
                <a:cs typeface="Tahoma" charset="0"/>
              </a:rPr>
              <a:t>التلكسية</a:t>
            </a:r>
            <a:r>
              <a:rPr lang="ar-SA" sz="3200" dirty="0" smtClean="0">
                <a:latin typeface="Tahoma" charset="0"/>
                <a:ea typeface="Tahoma" charset="0"/>
                <a:cs typeface="Tahoma" charset="0"/>
              </a:rPr>
              <a:t> والشيكات السياحية. </a:t>
            </a:r>
            <a:endParaRPr lang="ar-SA"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581766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09863" y="284814"/>
            <a:ext cx="11752288" cy="6445770"/>
          </a:xfrm>
        </p:spPr>
        <p:txBody>
          <a:bodyPr>
            <a:normAutofit/>
          </a:bodyPr>
          <a:lstStyle/>
          <a:p>
            <a:pPr marL="0" indent="0" algn="r" rtl="1">
              <a:buNone/>
            </a:pPr>
            <a:r>
              <a:rPr lang="ar-SA" sz="3200" b="1" dirty="0">
                <a:solidFill>
                  <a:srgbClr val="FF0000"/>
                </a:solidFill>
                <a:latin typeface="Tahoma" charset="0"/>
                <a:ea typeface="Tahoma" charset="0"/>
                <a:cs typeface="Tahoma" charset="0"/>
              </a:rPr>
              <a:t>التعامل بأوراق النقد الأجنبي (البنكنوت</a:t>
            </a:r>
            <a:r>
              <a:rPr lang="ar-SA" sz="3200" b="1" dirty="0" smtClean="0">
                <a:solidFill>
                  <a:srgbClr val="FF0000"/>
                </a:solidFill>
                <a:latin typeface="Tahoma" charset="0"/>
                <a:ea typeface="Tahoma" charset="0"/>
                <a:cs typeface="Tahoma" charset="0"/>
              </a:rPr>
              <a:t>):</a:t>
            </a:r>
          </a:p>
          <a:p>
            <a:pPr marL="0" indent="0" algn="r" rtl="1">
              <a:buNone/>
            </a:pPr>
            <a:r>
              <a:rPr lang="ar-SA" sz="3000" dirty="0" smtClean="0">
                <a:latin typeface="Tahoma" charset="0"/>
                <a:ea typeface="Tahoma" charset="0"/>
                <a:cs typeface="Tahoma" charset="0"/>
              </a:rPr>
              <a:t>يتعامل قسم الحوالات الخارجية بخدمة بيع وشراء العملات الأجنبية مقابل العملة المحلية أو عملة أجنبية أخرى وتشمل الخدمة قبول إيداعات العملاء وسحبهم للعملات الأجنبية من حساباتهم ، ويعتمد سعر الصرف لأوراق النقد الأجنبي على حجم الطلب والعرض من هذه العملات (كسلعة) في المراكز الدولية، وينتج لدينا من عمليات البيع والشراء (الهوامش) والتي تعتبر الفرق بين سعر البيع والشراء ويجب أن يغطّي مصاريف التغطية والتعامل والفوائد المقبوضة للمصرف ، والدول عند مراقبتها للنقد إما أن تتبع نظام المراقبة الكلي أو الجزئي أو الحر.</a:t>
            </a:r>
          </a:p>
          <a:p>
            <a:pPr marL="0" indent="0" algn="r" rtl="1">
              <a:buNone/>
            </a:pPr>
            <a:endParaRPr lang="ar-SA" sz="3000" dirty="0">
              <a:latin typeface="Tahoma" charset="0"/>
              <a:ea typeface="Tahoma" charset="0"/>
              <a:cs typeface="Tahoma" charset="0"/>
            </a:endParaRPr>
          </a:p>
        </p:txBody>
      </p:sp>
      <p:sp>
        <p:nvSpPr>
          <p:cNvPr id="4" name="Footer Placeholder 3"/>
          <p:cNvSpPr>
            <a:spLocks noGrp="1"/>
          </p:cNvSpPr>
          <p:nvPr>
            <p:ph type="ftr" sz="quarter" idx="11"/>
          </p:nvPr>
        </p:nvSpPr>
        <p:spPr>
          <a:xfrm>
            <a:off x="913774" y="5883275"/>
            <a:ext cx="4857439"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50295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16</a:t>
            </a:fld>
            <a:endParaRPr lang="en-US" dirty="0"/>
          </a:p>
        </p:txBody>
      </p:sp>
      <p:sp>
        <p:nvSpPr>
          <p:cNvPr id="6" name="Rectangle 5"/>
          <p:cNvSpPr/>
          <p:nvPr/>
        </p:nvSpPr>
        <p:spPr>
          <a:xfrm>
            <a:off x="149902" y="164892"/>
            <a:ext cx="11737297" cy="6001643"/>
          </a:xfrm>
          <a:prstGeom prst="rect">
            <a:avLst/>
          </a:prstGeom>
        </p:spPr>
        <p:txBody>
          <a:bodyPr wrap="square">
            <a:spAutoFit/>
          </a:bodyPr>
          <a:lstStyle/>
          <a:p>
            <a:pPr algn="r" rtl="1"/>
            <a:endParaRPr lang="ar-SA" sz="3200" dirty="0" smtClean="0">
              <a:latin typeface="Tahoma" charset="0"/>
              <a:ea typeface="Tahoma" charset="0"/>
              <a:cs typeface="Tahoma" charset="0"/>
            </a:endParaRPr>
          </a:p>
          <a:p>
            <a:pPr algn="r" rtl="1"/>
            <a:r>
              <a:rPr lang="ar-SA" sz="3200" dirty="0">
                <a:latin typeface="Tahoma" charset="0"/>
                <a:ea typeface="Tahoma" charset="0"/>
                <a:cs typeface="Tahoma" charset="0"/>
              </a:rPr>
              <a:t>التعامل بالهوامش: لكي يستطيع العميل التعامل بالهوامش يجب أن يودع مبلغًا في حساب خاص قد يسمّى التأمينات أو وديعة الأساس أو أنها تودع في حساب العميل وتحجز لصالح من يعمل بالهامش ويعطي العميل نسبة أو مضاعف معين.</a:t>
            </a:r>
          </a:p>
          <a:p>
            <a:pPr algn="r" rtl="1"/>
            <a:endParaRPr lang="ar-SA" sz="3200" dirty="0">
              <a:latin typeface="Tahoma" charset="0"/>
              <a:ea typeface="Tahoma" charset="0"/>
              <a:cs typeface="Tahoma" charset="0"/>
            </a:endParaRPr>
          </a:p>
          <a:p>
            <a:pPr algn="r" rtl="1"/>
            <a:r>
              <a:rPr lang="ar-SA" sz="3200" dirty="0">
                <a:latin typeface="Tahoma" charset="0"/>
                <a:ea typeface="Tahoma" charset="0"/>
                <a:cs typeface="Tahoma" charset="0"/>
              </a:rPr>
              <a:t>قسم الحوالات الخارجية وعلاقته بباقي أقسام </a:t>
            </a:r>
            <a:r>
              <a:rPr lang="ar-SA" sz="3200" dirty="0" smtClean="0">
                <a:latin typeface="Tahoma" charset="0"/>
                <a:ea typeface="Tahoma" charset="0"/>
                <a:cs typeface="Tahoma" charset="0"/>
              </a:rPr>
              <a:t>المصرف:</a:t>
            </a:r>
          </a:p>
          <a:p>
            <a:pPr algn="r" rtl="1"/>
            <a:r>
              <a:rPr lang="ar-SA" sz="3200" dirty="0" smtClean="0">
                <a:latin typeface="Tahoma" charset="0"/>
                <a:ea typeface="Tahoma" charset="0"/>
                <a:cs typeface="Tahoma" charset="0"/>
              </a:rPr>
              <a:t> تشمل الأعمال الخارجية للمصرف التعامل مع الاعتمادات </a:t>
            </a:r>
            <a:r>
              <a:rPr lang="ar-SA" sz="3200" dirty="0" err="1" smtClean="0">
                <a:latin typeface="Tahoma" charset="0"/>
                <a:ea typeface="Tahoma" charset="0"/>
                <a:cs typeface="Tahoma" charset="0"/>
              </a:rPr>
              <a:t>المستندية</a:t>
            </a:r>
            <a:r>
              <a:rPr lang="ar-SA" sz="3200" dirty="0" smtClean="0">
                <a:latin typeface="Tahoma" charset="0"/>
                <a:ea typeface="Tahoma" charset="0"/>
                <a:cs typeface="Tahoma" charset="0"/>
              </a:rPr>
              <a:t>، الشيكات المصرفية، الشيكات السياحية، أوراق النقد الأجنبي، الاعتمادات الشخصية ، الكفالات ، الحوالات الصادرة والواردة. ويقوم القسم بالتعاون مع بقية الأقسام بما يحقق أعلى كفاءة وأقل تكاليف ممكنة.</a:t>
            </a:r>
            <a:endParaRPr lang="ar-SA" sz="3200" dirty="0">
              <a:latin typeface="Tahoma" charset="0"/>
              <a:ea typeface="Tahoma" charset="0"/>
              <a:cs typeface="Tahoma" charset="0"/>
            </a:endParaRPr>
          </a:p>
        </p:txBody>
      </p:sp>
    </p:spTree>
    <p:extLst>
      <p:ext uri="{BB962C8B-B14F-4D97-AF65-F5344CB8AC3E}">
        <p14:creationId xmlns:p14="http://schemas.microsoft.com/office/powerpoint/2010/main" val="1820995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94872"/>
            <a:ext cx="12192000" cy="6550702"/>
          </a:xfrm>
        </p:spPr>
        <p:txBody>
          <a:bodyPr>
            <a:normAutofit fontScale="92500" lnSpcReduction="20000"/>
          </a:bodyPr>
          <a:lstStyle/>
          <a:p>
            <a:pPr marL="0" indent="0" algn="r" rtl="1">
              <a:buNone/>
            </a:pPr>
            <a:r>
              <a:rPr lang="ar-SA" sz="3200" b="1" dirty="0" smtClean="0">
                <a:solidFill>
                  <a:srgbClr val="FF0000"/>
                </a:solidFill>
                <a:latin typeface="Tahoma" charset="0"/>
                <a:ea typeface="Tahoma" charset="0"/>
                <a:cs typeface="Tahoma" charset="0"/>
              </a:rPr>
              <a:t>بطاقات الائتمان</a:t>
            </a:r>
            <a:r>
              <a:rPr lang="ar-SA" sz="3200" b="1" dirty="0">
                <a:solidFill>
                  <a:srgbClr val="FF0000"/>
                </a:solidFill>
                <a:latin typeface="Tahoma" charset="0"/>
                <a:ea typeface="Tahoma" charset="0"/>
                <a:cs typeface="Tahoma" charset="0"/>
              </a:rPr>
              <a:t>: </a:t>
            </a:r>
            <a:endParaRPr lang="en-US" sz="3200" b="1" dirty="0">
              <a:solidFill>
                <a:srgbClr val="FF0000"/>
              </a:solidFill>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تمنح بطاقات الائتمان إلى عملاء المصرف خاصة ذوي الملاءة المالية أو الذين يضعون مبالغ تغطي الحدود العليا للبطاقة حيث يحق لحامل البطاقة السحب نقدًا أو الشراء من الأماكن والمحلات ضمن الحدود المعتمدة للبطاقة.</a:t>
            </a:r>
            <a:endParaRPr lang="ar-SA" sz="3200" dirty="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أنواع بطاقات الائتمان:</a:t>
            </a:r>
          </a:p>
          <a:p>
            <a:pPr marL="514350" indent="-514350" algn="r" defTabSz="914400" rtl="1" eaLnBrk="1" latinLnBrk="0" hangingPunct="1">
              <a:lnSpc>
                <a:spcPct val="120000"/>
              </a:lnSpc>
              <a:spcBef>
                <a:spcPts val="1000"/>
              </a:spcBef>
              <a:buClr>
                <a:schemeClr val="tx1"/>
              </a:buClr>
              <a:buAutoNum type="arabic1Minus"/>
            </a:pPr>
            <a:r>
              <a:rPr lang="ar-SA" sz="3200" dirty="0" smtClean="0">
                <a:latin typeface="Tahoma" charset="0"/>
                <a:ea typeface="Tahoma" charset="0"/>
                <a:cs typeface="Tahoma" charset="0"/>
              </a:rPr>
              <a:t>البطاقة العادية: تعطى لمعظم العملاء ضمن سقف معين ويكون مغطّى مسبقًا من قبل العميل ،إما بوضع رصيد نقدي أو لقاء ضمان عيني.</a:t>
            </a:r>
          </a:p>
          <a:p>
            <a:pPr marL="514350" indent="-514350" algn="r" defTabSz="914400" rtl="1" eaLnBrk="1" latinLnBrk="0" hangingPunct="1">
              <a:lnSpc>
                <a:spcPct val="120000"/>
              </a:lnSpc>
              <a:spcBef>
                <a:spcPts val="1000"/>
              </a:spcBef>
              <a:buClr>
                <a:schemeClr val="tx1"/>
              </a:buClr>
              <a:buAutoNum type="arabic1Minus"/>
            </a:pPr>
            <a:r>
              <a:rPr lang="ar-SA" sz="3200" dirty="0" smtClean="0">
                <a:latin typeface="Tahoma" charset="0"/>
                <a:ea typeface="Tahoma" charset="0"/>
                <a:cs typeface="Tahoma" charset="0"/>
              </a:rPr>
              <a:t>بطاقة الائتمانية الذهبية: يعطى للعملاء المتميزين وتتميز بلون أصفر أو ذهبي ويكون سقفها المالي أعلى من ذات اللون الفضية والثقة في البطاقة الذهبية أكبر من حيث ميزتها الائتمانية.</a:t>
            </a:r>
            <a:endParaRPr lang="ar-SA" sz="3200" dirty="0">
              <a:latin typeface="Tahoma" charset="0"/>
              <a:ea typeface="Tahoma" charset="0"/>
              <a:cs typeface="Tahoma" charset="0"/>
            </a:endParaRPr>
          </a:p>
          <a:p>
            <a:pPr marL="514350" indent="-514350" algn="r" defTabSz="914400" rtl="1" eaLnBrk="1" latinLnBrk="0" hangingPunct="1">
              <a:lnSpc>
                <a:spcPct val="120000"/>
              </a:lnSpc>
              <a:spcBef>
                <a:spcPts val="1000"/>
              </a:spcBef>
              <a:buClr>
                <a:schemeClr val="tx1"/>
              </a:buClr>
              <a:buAutoNum type="arabic1Minus"/>
            </a:pPr>
            <a:r>
              <a:rPr lang="ar-SA" sz="3200" dirty="0" smtClean="0">
                <a:latin typeface="Tahoma" charset="0"/>
                <a:ea typeface="Tahoma" charset="0"/>
                <a:cs typeface="Tahoma" charset="0"/>
              </a:rPr>
              <a:t>بطاقة ائتمان محلية: تصدر بسقوف محدودة جدّاً ويمنع استخدامها خارج البلد المصدّرة فيها.</a:t>
            </a:r>
            <a:endParaRPr lang="ar-SA" sz="3200" dirty="0" smtClean="0">
              <a:latin typeface="Tahoma" charset="0"/>
              <a:ea typeface="Tahoma" charset="0"/>
              <a:cs typeface="Tahoma" charset="0"/>
            </a:endParaRPr>
          </a:p>
        </p:txBody>
      </p:sp>
      <p:sp>
        <p:nvSpPr>
          <p:cNvPr id="4" name="Footer Placeholder 3"/>
          <p:cNvSpPr>
            <a:spLocks noGrp="1"/>
          </p:cNvSpPr>
          <p:nvPr>
            <p:ph type="ftr" sz="quarter" idx="11"/>
          </p:nvPr>
        </p:nvSpPr>
        <p:spPr>
          <a:xfrm>
            <a:off x="913774" y="5883275"/>
            <a:ext cx="3418383" cy="365125"/>
          </a:xfrm>
        </p:spPr>
        <p:txBody>
          <a:bodyPr/>
          <a:lstStyle/>
          <a:p>
            <a:r>
              <a:rPr lang="ar-SA" dirty="0" smtClean="0"/>
              <a:t>إعداد: </a:t>
            </a:r>
            <a:r>
              <a:rPr lang="ar-SA" dirty="0" err="1" smtClean="0"/>
              <a:t>أ</a:t>
            </a:r>
            <a:r>
              <a:rPr lang="ar-SA" dirty="0" smtClean="0"/>
              <a:t>. ديمه </a:t>
            </a:r>
            <a:r>
              <a:rPr lang="ar-SA" dirty="0" smtClean="0"/>
              <a:t>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7799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3" y="372533"/>
            <a:ext cx="10990359" cy="5875867"/>
          </a:xfrm>
        </p:spPr>
        <p:txBody>
          <a:bodyPr/>
          <a:lstStyle/>
          <a:p>
            <a:pPr algn="r" rtl="1"/>
            <a:r>
              <a:rPr lang="ar-SA" sz="3200" b="1" dirty="0">
                <a:solidFill>
                  <a:srgbClr val="FF0000"/>
                </a:solidFill>
                <a:latin typeface="Tahoma" charset="0"/>
                <a:ea typeface="Tahoma" charset="0"/>
                <a:cs typeface="Tahoma" charset="0"/>
              </a:rPr>
              <a:t>الشيكات المصرفية </a:t>
            </a:r>
            <a:r>
              <a:rPr lang="ar-SA" sz="3200" b="1" dirty="0" smtClean="0">
                <a:solidFill>
                  <a:srgbClr val="FF0000"/>
                </a:solidFill>
                <a:latin typeface="Tahoma" charset="0"/>
                <a:ea typeface="Tahoma" charset="0"/>
                <a:cs typeface="Tahoma" charset="0"/>
              </a:rPr>
              <a:t>الصادرة.</a:t>
            </a:r>
          </a:p>
          <a:p>
            <a:pPr lvl="0" algn="r" rtl="1"/>
            <a:r>
              <a:rPr lang="ar-SA" sz="3200" b="1" dirty="0">
                <a:solidFill>
                  <a:srgbClr val="FF0000"/>
                </a:solidFill>
                <a:latin typeface="Tahoma" charset="0"/>
                <a:ea typeface="Tahoma" charset="0"/>
                <a:cs typeface="Tahoma" charset="0"/>
              </a:rPr>
              <a:t>الإجراءات المنظمة لعملية إصدار الشيكات </a:t>
            </a:r>
            <a:r>
              <a:rPr lang="ar-SA" sz="3200" b="1" dirty="0" smtClean="0">
                <a:solidFill>
                  <a:srgbClr val="FF0000"/>
                </a:solidFill>
                <a:latin typeface="Tahoma" charset="0"/>
                <a:ea typeface="Tahoma" charset="0"/>
                <a:cs typeface="Tahoma" charset="0"/>
              </a:rPr>
              <a:t>المصرفية.</a:t>
            </a:r>
          </a:p>
          <a:p>
            <a:pPr algn="r" rtl="1"/>
            <a:r>
              <a:rPr lang="ar-SA" sz="3200" b="1" dirty="0">
                <a:solidFill>
                  <a:srgbClr val="FF0000"/>
                </a:solidFill>
                <a:latin typeface="Tahoma" charset="0"/>
                <a:ea typeface="Tahoma" charset="0"/>
                <a:cs typeface="Tahoma" charset="0"/>
              </a:rPr>
              <a:t>أنواع الشيكات </a:t>
            </a:r>
            <a:r>
              <a:rPr lang="ar-SA" sz="3200" b="1" dirty="0" smtClean="0">
                <a:solidFill>
                  <a:srgbClr val="FF0000"/>
                </a:solidFill>
                <a:latin typeface="Tahoma" charset="0"/>
                <a:ea typeface="Tahoma" charset="0"/>
                <a:cs typeface="Tahoma" charset="0"/>
              </a:rPr>
              <a:t>المصرفية.</a:t>
            </a:r>
          </a:p>
          <a:p>
            <a:pPr algn="r" rtl="1"/>
            <a:r>
              <a:rPr lang="ar-SA" sz="3200" b="1" dirty="0">
                <a:solidFill>
                  <a:srgbClr val="FF0000"/>
                </a:solidFill>
                <a:latin typeface="Tahoma" charset="0"/>
                <a:ea typeface="Tahoma" charset="0"/>
                <a:cs typeface="Tahoma" charset="0"/>
              </a:rPr>
              <a:t>إيقاف وإلغاء الشيكات المصرفية </a:t>
            </a:r>
            <a:r>
              <a:rPr lang="ar-SA" sz="3200" b="1" dirty="0" smtClean="0">
                <a:solidFill>
                  <a:srgbClr val="FF0000"/>
                </a:solidFill>
                <a:latin typeface="Tahoma" charset="0"/>
                <a:ea typeface="Tahoma" charset="0"/>
                <a:cs typeface="Tahoma" charset="0"/>
              </a:rPr>
              <a:t>الصادرة.</a:t>
            </a:r>
          </a:p>
          <a:p>
            <a:pPr algn="r" rtl="1"/>
            <a:r>
              <a:rPr lang="ar-SA" sz="3200" b="1" dirty="0">
                <a:solidFill>
                  <a:srgbClr val="FF0000"/>
                </a:solidFill>
                <a:latin typeface="Tahoma" charset="0"/>
                <a:ea typeface="Tahoma" charset="0"/>
                <a:cs typeface="Tahoma" charset="0"/>
              </a:rPr>
              <a:t>الحوالات </a:t>
            </a:r>
            <a:r>
              <a:rPr lang="ar-SA" sz="3200" b="1" dirty="0" smtClean="0">
                <a:solidFill>
                  <a:srgbClr val="FF0000"/>
                </a:solidFill>
                <a:latin typeface="Tahoma" charset="0"/>
                <a:ea typeface="Tahoma" charset="0"/>
                <a:cs typeface="Tahoma" charset="0"/>
              </a:rPr>
              <a:t>الواردة وإلغاؤها.</a:t>
            </a:r>
            <a:endParaRPr lang="ar-SA" sz="3200" b="1" dirty="0">
              <a:solidFill>
                <a:srgbClr val="FF0000"/>
              </a:solidFill>
              <a:latin typeface="Tahoma" charset="0"/>
              <a:ea typeface="Tahoma" charset="0"/>
              <a:cs typeface="Tahoma" charset="0"/>
            </a:endParaRPr>
          </a:p>
          <a:p>
            <a:pPr algn="r" rtl="1"/>
            <a:r>
              <a:rPr lang="ar-SA" sz="3200" b="1" dirty="0" smtClean="0">
                <a:solidFill>
                  <a:srgbClr val="FF0000"/>
                </a:solidFill>
                <a:latin typeface="Tahoma" charset="0"/>
                <a:ea typeface="Tahoma" charset="0"/>
                <a:cs typeface="Tahoma" charset="0"/>
              </a:rPr>
              <a:t>الشيكات الواردة.</a:t>
            </a:r>
            <a:endParaRPr lang="ar-SA" sz="3200" b="1" dirty="0">
              <a:solidFill>
                <a:srgbClr val="FF0000"/>
              </a:solidFill>
              <a:latin typeface="Tahoma" charset="0"/>
              <a:ea typeface="Tahoma" charset="0"/>
              <a:cs typeface="Tahoma" charset="0"/>
            </a:endParaRPr>
          </a:p>
          <a:p>
            <a:pPr lvl="0" algn="r" rtl="1"/>
            <a:endParaRPr lang="ar-SA" b="1" dirty="0">
              <a:solidFill>
                <a:srgbClr val="FF0000"/>
              </a:solidFill>
              <a:latin typeface="Tahoma" charset="0"/>
              <a:ea typeface="Tahoma" charset="0"/>
              <a:cs typeface="Tahoma" charset="0"/>
            </a:endParaRPr>
          </a:p>
          <a:p>
            <a:pPr algn="r" rtl="1"/>
            <a:endParaRPr lang="ar-SA" b="1" dirty="0">
              <a:solidFill>
                <a:srgbClr val="FF0000"/>
              </a:solidFill>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7068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62233" y="176981"/>
            <a:ext cx="11769212" cy="6400799"/>
          </a:xfrm>
        </p:spPr>
        <p:txBody>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الشيكات المصرفية الصادرة: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تعتبر </a:t>
            </a:r>
            <a:r>
              <a:rPr lang="ar-SA" sz="3200" dirty="0">
                <a:latin typeface="Tahoma" charset="0"/>
                <a:ea typeface="Tahoma" charset="0"/>
                <a:cs typeface="Tahoma" charset="0"/>
              </a:rPr>
              <a:t>الشيكات </a:t>
            </a:r>
            <a:r>
              <a:rPr lang="ar-SA" sz="3200" dirty="0" smtClean="0">
                <a:latin typeface="Tahoma" charset="0"/>
                <a:ea typeface="Tahoma" charset="0"/>
                <a:cs typeface="Tahoma" charset="0"/>
              </a:rPr>
              <a:t>المصرفية أحد أساليب تحويل العملة ودفعها، والشيك المصرفي هو أمر دفع يصدر عن البنك الساحب موجه لأحد فروعه أو مراسليه (البنك المسحوب عليه) يأمره بدفع مبلغ معين للمستفيد عند الاطلاع.</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الشيكات المصرفية تتميز بما يلي:</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 ١. أنها مسحوبة من قبل المصرف على أحد فروعه أو مراسليه في الداخل أو الخارج.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٢. سهولة صرفها وتداولها أو تظهيرها وتأديتها لنفس غرض الحوالة.</a:t>
            </a:r>
          </a:p>
          <a:p>
            <a:pPr marL="0" indent="0" algn="r" defTabSz="914400" rtl="1" eaLnBrk="1" latinLnBrk="0" hangingPunct="1">
              <a:lnSpc>
                <a:spcPct val="120000"/>
              </a:lnSpc>
              <a:spcBef>
                <a:spcPts val="1000"/>
              </a:spcBef>
              <a:buClr>
                <a:schemeClr val="tx1"/>
              </a:buClr>
              <a:buNone/>
            </a:pPr>
            <a:endParaRPr lang="en-US" sz="3200" dirty="0">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1573931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91729" y="221226"/>
            <a:ext cx="11798710" cy="6474541"/>
          </a:xfrm>
        </p:spPr>
        <p:txBody>
          <a:bodyPr>
            <a:no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dirty="0" smtClean="0">
                <a:solidFill>
                  <a:srgbClr val="FF0000"/>
                </a:solidFill>
                <a:latin typeface="Tahoma" charset="0"/>
                <a:ea typeface="Tahoma" charset="0"/>
                <a:cs typeface="Tahoma" charset="0"/>
              </a:rPr>
              <a:t>الإجراءات المنظمة لعملية إصدار الشيكات المصرفية: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t> </a:t>
            </a:r>
            <a:r>
              <a:rPr lang="ar-SA" sz="3200" dirty="0" smtClean="0">
                <a:latin typeface="Tahoma" charset="0"/>
                <a:ea typeface="Tahoma" charset="0"/>
                <a:cs typeface="Tahoma" charset="0"/>
              </a:rPr>
              <a:t>١. مراجعة العميل للمصرف وملء نموذج طلب إصدار شيك.</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٢. يتم تنظيم القيود المحاسبية يدويًا أو آليًا ويصدر النظام الشيك حسب أولويته.</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٣. في نهاية اليوم يتم إصدار إشعارات سحب الشيكات إلى البنوك المسحوب عليها هذه الشيكات برقيًا أو بالفاكس  وذلك عند تجاوز مبلغ الشيك مبلغ محدد (٥٠٠٠) دولار أمريكي أو ما يعادلها و كان مسحوبًا علي أحد مراسلي المصرف المحلي في الخارج.</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٥. أما إذا كان المبلغ أقل من (٥٠٠٠) دولار أمريكي وكان مسحوبًا على أحد مراسلي المصرف المحلي في الخارج فإنه يتم إرسال الإشعار عن طريق البريد الاعتيادي.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٦. يتم إصدار كشف شهري يتضمن تفاصيل جميع الشيكات الصادرة إلى جانب الكشف اليومي المختص بالشيكات المصدرة لكل يوم.</a:t>
            </a:r>
            <a:endParaRPr lang="en-US" sz="3200" dirty="0">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173270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
            <a:ext cx="12191999" cy="6858000"/>
          </a:xfrm>
        </p:spPr>
        <p:txBody>
          <a:bodyPr>
            <a:normAutofit fontScale="77500" lnSpcReduction="20000"/>
          </a:bodyPr>
          <a:lstStyle/>
          <a:p>
            <a:pPr marL="0" indent="0" algn="r" defTabSz="914400" rtl="1" eaLnBrk="1" latinLnBrk="0" hangingPunct="1">
              <a:lnSpc>
                <a:spcPct val="120000"/>
              </a:lnSpc>
              <a:spcBef>
                <a:spcPts val="1000"/>
              </a:spcBef>
              <a:buClr>
                <a:schemeClr val="tx1"/>
              </a:buClr>
              <a:buNone/>
            </a:pPr>
            <a:r>
              <a:rPr lang="ar-SA" sz="4100" b="1" dirty="0" smtClean="0">
                <a:solidFill>
                  <a:srgbClr val="FF0000"/>
                </a:solidFill>
                <a:latin typeface="Tahoma" charset="0"/>
                <a:ea typeface="Tahoma" charset="0"/>
                <a:cs typeface="Tahoma" charset="0"/>
              </a:rPr>
              <a:t>أنواع الشيكات المصرفية:</a:t>
            </a:r>
          </a:p>
          <a:p>
            <a:pPr marL="457200" indent="-457200" algn="r" defTabSz="914400" rtl="1" eaLnBrk="1" latinLnBrk="0" hangingPunct="1">
              <a:lnSpc>
                <a:spcPct val="120000"/>
              </a:lnSpc>
              <a:spcBef>
                <a:spcPts val="1000"/>
              </a:spcBef>
              <a:buClr>
                <a:schemeClr val="tx1"/>
              </a:buClr>
              <a:buAutoNum type="arabicPeriod"/>
            </a:pPr>
            <a:r>
              <a:rPr lang="ar-SA" sz="4100" dirty="0" smtClean="0">
                <a:latin typeface="Tahoma" charset="0"/>
                <a:ea typeface="Tahoma" charset="0"/>
                <a:cs typeface="Tahoma" charset="0"/>
              </a:rPr>
              <a:t>الشيك المصرفي المسحوب على مصرف لا يحتفظ المصرف (منظّم الشيك أو الساحب) معه بأي حساب، وهنا يتوجب على المصرف الساحب ( المحلي) تغطية البنك المسحوب عليه عن طريق بنك ثالث يحتفظ المصرف الساحب بحساب لديه.</a:t>
            </a:r>
          </a:p>
          <a:p>
            <a:pPr marL="457200" indent="-457200" algn="r" defTabSz="914400" rtl="1" eaLnBrk="1" latinLnBrk="0" hangingPunct="1">
              <a:lnSpc>
                <a:spcPct val="120000"/>
              </a:lnSpc>
              <a:spcBef>
                <a:spcPts val="1000"/>
              </a:spcBef>
              <a:buClr>
                <a:schemeClr val="tx1"/>
              </a:buClr>
              <a:buAutoNum type="arabicPeriod"/>
            </a:pPr>
            <a:r>
              <a:rPr lang="ar-SA" sz="4100" dirty="0" smtClean="0">
                <a:latin typeface="Tahoma" charset="0"/>
                <a:ea typeface="Tahoma" charset="0"/>
                <a:cs typeface="Tahoma" charset="0"/>
              </a:rPr>
              <a:t>الشيكات المصرفية المسحوبة على بنوك أجنبية بعملة البنك الذي أنشأ الشيك وذلك إذا كانت عملة البنك الساحب عملة رئيسية وهنا يتم قيد قيمة الشيك لحساب البنك المسحوب عليه عند البنك الذي أنشأ الشيك (الساحب أو المحلي) أو تفويض البنك المسحوب عليه الشيك بسحب قيمته على البنك الساحب بعملة البنك الساحب المحلي. </a:t>
            </a:r>
          </a:p>
          <a:p>
            <a:pPr marL="457200" indent="-457200" algn="r" rtl="1">
              <a:buAutoNum type="arabicPeriod"/>
            </a:pPr>
            <a:r>
              <a:rPr lang="ar-SA" sz="4100" dirty="0">
                <a:latin typeface="Tahoma" charset="0"/>
                <a:ea typeface="Tahoma" charset="0"/>
                <a:cs typeface="Tahoma" charset="0"/>
              </a:rPr>
              <a:t>. الشيكات المصرفية المسحوبة على بنوك أخرى بينها وبين البنك المصدر للشيك حسابات قائمة.</a:t>
            </a: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2599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8050307"/>
              </p:ext>
            </p:extLst>
          </p:nvPr>
        </p:nvGraphicFramePr>
        <p:xfrm>
          <a:off x="295275" y="117988"/>
          <a:ext cx="11606674" cy="5332171"/>
        </p:xfrm>
        <a:graphic>
          <a:graphicData uri="http://schemas.openxmlformats.org/drawingml/2006/table">
            <a:tbl>
              <a:tblPr firstRow="1" bandRow="1">
                <a:tableStyleId>{616DA210-FB5B-4158-B5E0-FEB733F419BA}</a:tableStyleId>
              </a:tblPr>
              <a:tblGrid>
                <a:gridCol w="5803337"/>
                <a:gridCol w="5803337"/>
              </a:tblGrid>
              <a:tr h="607771">
                <a:tc>
                  <a:txBody>
                    <a:bodyPr/>
                    <a:lstStyle/>
                    <a:p>
                      <a:pPr marL="0" algn="ctr" defTabSz="914400" rtl="1" eaLnBrk="1" latinLnBrk="0" hangingPunct="1"/>
                      <a:r>
                        <a:rPr lang="ar-SA" sz="3200" b="1" dirty="0" smtClean="0">
                          <a:solidFill>
                            <a:srgbClr val="FF0000"/>
                          </a:solidFill>
                          <a:latin typeface="Tahoma" charset="0"/>
                          <a:ea typeface="Tahoma" charset="0"/>
                          <a:cs typeface="Tahoma" charset="0"/>
                        </a:rPr>
                        <a:t>الشيك </a:t>
                      </a:r>
                      <a:endParaRPr lang="en-US" sz="3200" b="1" dirty="0">
                        <a:solidFill>
                          <a:srgbClr val="FF0000"/>
                        </a:solidFill>
                        <a:latin typeface="Tahoma" charset="0"/>
                        <a:ea typeface="Tahoma" charset="0"/>
                        <a:cs typeface="Tahoma" charset="0"/>
                      </a:endParaRPr>
                    </a:p>
                  </a:txBody>
                  <a:tcPr/>
                </a:tc>
                <a:tc>
                  <a:txBody>
                    <a:bodyPr/>
                    <a:lstStyle/>
                    <a:p>
                      <a:pPr marL="0" algn="ctr" defTabSz="914400" rtl="1" eaLnBrk="1" latinLnBrk="0" hangingPunct="1"/>
                      <a:r>
                        <a:rPr lang="ar-SA" sz="3200" b="1" dirty="0" smtClean="0">
                          <a:solidFill>
                            <a:srgbClr val="FF0000"/>
                          </a:solidFill>
                          <a:latin typeface="Tahoma" charset="0"/>
                          <a:ea typeface="Tahoma" charset="0"/>
                          <a:cs typeface="Tahoma" charset="0"/>
                        </a:rPr>
                        <a:t>الحوالة </a:t>
                      </a:r>
                      <a:endParaRPr lang="en-US" sz="3200" b="1" dirty="0">
                        <a:solidFill>
                          <a:srgbClr val="FF0000"/>
                        </a:solidFill>
                        <a:latin typeface="Tahoma" charset="0"/>
                        <a:ea typeface="Tahoma" charset="0"/>
                        <a:cs typeface="Tahoma" charset="0"/>
                      </a:endParaRPr>
                    </a:p>
                  </a:txBody>
                  <a:tcPr/>
                </a:tc>
              </a:tr>
              <a:tr h="928531">
                <a:tc>
                  <a:txBody>
                    <a:bodyPr/>
                    <a:lstStyle/>
                    <a:p>
                      <a:pPr marL="0" algn="r" defTabSz="914400" rtl="1" eaLnBrk="1" latinLnBrk="0" hangingPunct="1"/>
                      <a:r>
                        <a:rPr lang="ar-SA" sz="2800" kern="1200" dirty="0" smtClean="0">
                          <a:solidFill>
                            <a:schemeClr val="tx1"/>
                          </a:solidFill>
                          <a:latin typeface="Tahoma" charset="0"/>
                          <a:ea typeface="Tahoma" charset="0"/>
                          <a:cs typeface="Tahoma" charset="0"/>
                        </a:rPr>
                        <a:t>يمكن للمستفيد أن يصرفه بواسطة أي بنك يرغب فيه.</a:t>
                      </a:r>
                      <a:endParaRPr lang="en-US" sz="2800" kern="1200" dirty="0">
                        <a:solidFill>
                          <a:schemeClr val="tx1"/>
                        </a:solidFill>
                        <a:latin typeface="Tahoma" charset="0"/>
                        <a:ea typeface="Tahoma" charset="0"/>
                        <a:cs typeface="Tahoma" charset="0"/>
                      </a:endParaRPr>
                    </a:p>
                  </a:txBody>
                  <a:tcPr/>
                </a:tc>
                <a:tc>
                  <a:txBody>
                    <a:bodyPr/>
                    <a:lstStyle/>
                    <a:p>
                      <a:pPr marL="0" algn="r" defTabSz="914400" rtl="1" eaLnBrk="1" latinLnBrk="0" hangingPunct="1"/>
                      <a:r>
                        <a:rPr lang="ar-SA" sz="2800" dirty="0" smtClean="0">
                          <a:latin typeface="Tahoma" charset="0"/>
                          <a:ea typeface="Tahoma" charset="0"/>
                          <a:cs typeface="Tahoma" charset="0"/>
                        </a:rPr>
                        <a:t>١. لا تصرف إلا من البنك المرسلة إليه (البنك الدافع).</a:t>
                      </a:r>
                      <a:endParaRPr lang="en-US" sz="2800" dirty="0">
                        <a:latin typeface="Tahoma" charset="0"/>
                        <a:ea typeface="Tahoma" charset="0"/>
                        <a:cs typeface="Tahoma" charset="0"/>
                      </a:endParaRPr>
                    </a:p>
                  </a:txBody>
                  <a:tcPr/>
                </a:tc>
              </a:tr>
              <a:tr h="928531">
                <a:tc>
                  <a:txBody>
                    <a:bodyPr/>
                    <a:lstStyle/>
                    <a:p>
                      <a:pPr marL="0" algn="r" defTabSz="914400" rtl="1" eaLnBrk="1" latinLnBrk="0" hangingPunct="1"/>
                      <a:r>
                        <a:rPr lang="ar-SA" sz="2800" kern="1200" dirty="0" smtClean="0">
                          <a:solidFill>
                            <a:schemeClr val="tx1"/>
                          </a:solidFill>
                          <a:latin typeface="Tahoma" charset="0"/>
                          <a:ea typeface="Tahoma" charset="0"/>
                          <a:cs typeface="Tahoma" charset="0"/>
                        </a:rPr>
                        <a:t>يمكن تظهير الشيك.</a:t>
                      </a:r>
                      <a:endParaRPr lang="en-US" sz="2800" kern="1200" dirty="0">
                        <a:solidFill>
                          <a:schemeClr val="tx1"/>
                        </a:solidFill>
                        <a:latin typeface="Tahoma" charset="0"/>
                        <a:ea typeface="Tahoma" charset="0"/>
                        <a:cs typeface="Tahoma" charset="0"/>
                      </a:endParaRPr>
                    </a:p>
                  </a:txBody>
                  <a:tcPr/>
                </a:tc>
                <a:tc>
                  <a:txBody>
                    <a:bodyPr/>
                    <a:lstStyle/>
                    <a:p>
                      <a:pPr marL="0" algn="r" defTabSz="914400" rtl="1" eaLnBrk="1" latinLnBrk="0" hangingPunct="1"/>
                      <a:r>
                        <a:rPr lang="ar-SA" sz="2800" dirty="0" smtClean="0">
                          <a:latin typeface="Tahoma" charset="0"/>
                          <a:ea typeface="Tahoma" charset="0"/>
                          <a:cs typeface="Tahoma" charset="0"/>
                        </a:rPr>
                        <a:t>٢. لا يمكن تظهيرها بل تصرف للمستفيد المذكور اسمه فيها فقط.</a:t>
                      </a:r>
                      <a:endParaRPr lang="en-US" sz="2800" dirty="0">
                        <a:latin typeface="Tahoma" charset="0"/>
                        <a:ea typeface="Tahoma" charset="0"/>
                        <a:cs typeface="Tahoma" charset="0"/>
                      </a:endParaRPr>
                    </a:p>
                  </a:txBody>
                  <a:tcPr/>
                </a:tc>
              </a:tr>
              <a:tr h="928531">
                <a:tc>
                  <a:txBody>
                    <a:bodyPr/>
                    <a:lstStyle/>
                    <a:p>
                      <a:pPr marL="0" algn="r" defTabSz="914400" rtl="1" eaLnBrk="1" latinLnBrk="0" hangingPunct="1"/>
                      <a:r>
                        <a:rPr lang="ar-SA" sz="2800" kern="1200" dirty="0" smtClean="0">
                          <a:solidFill>
                            <a:schemeClr val="tx1"/>
                          </a:solidFill>
                          <a:latin typeface="Tahoma" charset="0"/>
                          <a:ea typeface="Tahoma" charset="0"/>
                          <a:cs typeface="Tahoma" charset="0"/>
                        </a:rPr>
                        <a:t>لا يصرف بعد انتهاء المدة القانونية إلا بعد موافقة البنك الساحب. </a:t>
                      </a:r>
                      <a:endParaRPr lang="en-US" sz="2800" kern="1200" dirty="0">
                        <a:solidFill>
                          <a:schemeClr val="tx1"/>
                        </a:solidFill>
                        <a:latin typeface="Tahoma" charset="0"/>
                        <a:ea typeface="Tahoma" charset="0"/>
                        <a:cs typeface="Tahoma" charset="0"/>
                      </a:endParaRPr>
                    </a:p>
                  </a:txBody>
                  <a:tcPr/>
                </a:tc>
                <a:tc>
                  <a:txBody>
                    <a:bodyPr/>
                    <a:lstStyle/>
                    <a:p>
                      <a:pPr marL="0" algn="r" defTabSz="914400" rtl="1" eaLnBrk="1" latinLnBrk="0" hangingPunct="1"/>
                      <a:r>
                        <a:rPr lang="ar-SA" sz="2800" dirty="0" smtClean="0">
                          <a:latin typeface="Tahoma" charset="0"/>
                          <a:ea typeface="Tahoma" charset="0"/>
                          <a:cs typeface="Tahoma" charset="0"/>
                        </a:rPr>
                        <a:t>٣. يمكن صرفها للعميل في أي وقت يحضر لاستلامها. </a:t>
                      </a:r>
                      <a:endParaRPr lang="en-US" sz="2800" dirty="0">
                        <a:latin typeface="Tahoma" charset="0"/>
                        <a:ea typeface="Tahoma" charset="0"/>
                        <a:cs typeface="Tahoma" charset="0"/>
                      </a:endParaRPr>
                    </a:p>
                  </a:txBody>
                  <a:tcPr/>
                </a:tc>
              </a:tr>
              <a:tr h="928531">
                <a:tc>
                  <a:txBody>
                    <a:bodyPr/>
                    <a:lstStyle/>
                    <a:p>
                      <a:pPr marL="0" algn="r" defTabSz="914400" rtl="1" eaLnBrk="1" latinLnBrk="0" hangingPunct="1"/>
                      <a:r>
                        <a:rPr lang="ar-SA" sz="2800" kern="1200" dirty="0" smtClean="0">
                          <a:solidFill>
                            <a:schemeClr val="tx1"/>
                          </a:solidFill>
                          <a:latin typeface="Tahoma" charset="0"/>
                          <a:ea typeface="Tahoma" charset="0"/>
                          <a:cs typeface="Tahoma" charset="0"/>
                        </a:rPr>
                        <a:t>يتخذ شكل كتابي يتضمن بيانات محددة ملزم ذكرها قانونيًا. </a:t>
                      </a:r>
                      <a:endParaRPr lang="en-US" sz="2800" kern="1200" dirty="0">
                        <a:solidFill>
                          <a:schemeClr val="tx1"/>
                        </a:solidFill>
                        <a:latin typeface="Tahoma" charset="0"/>
                        <a:ea typeface="Tahoma" charset="0"/>
                        <a:cs typeface="Tahoma" charset="0"/>
                      </a:endParaRPr>
                    </a:p>
                  </a:txBody>
                  <a:tcPr/>
                </a:tc>
                <a:tc>
                  <a:txBody>
                    <a:bodyPr/>
                    <a:lstStyle/>
                    <a:p>
                      <a:pPr marL="0" algn="r" defTabSz="914400" rtl="1" eaLnBrk="1" latinLnBrk="0" hangingPunct="1"/>
                      <a:r>
                        <a:rPr lang="ar-SA" sz="2800" dirty="0" smtClean="0">
                          <a:latin typeface="Tahoma" charset="0"/>
                          <a:ea typeface="Tahoma" charset="0"/>
                          <a:cs typeface="Tahoma" charset="0"/>
                        </a:rPr>
                        <a:t>٤. لا يوجد لها شكل محدد ولا يشترط</a:t>
                      </a:r>
                      <a:r>
                        <a:rPr lang="ar-SA" sz="2800" baseline="0" dirty="0" smtClean="0">
                          <a:latin typeface="Tahoma" charset="0"/>
                          <a:ea typeface="Tahoma" charset="0"/>
                          <a:cs typeface="Tahoma" charset="0"/>
                        </a:rPr>
                        <a:t> أن تكون خطابًا مكتوبًا.</a:t>
                      </a:r>
                      <a:endParaRPr lang="en-US" sz="2800" dirty="0">
                        <a:latin typeface="Tahoma" charset="0"/>
                        <a:ea typeface="Tahoma" charset="0"/>
                        <a:cs typeface="Tahoma" charset="0"/>
                      </a:endParaRPr>
                    </a:p>
                  </a:txBody>
                  <a:tcPr/>
                </a:tc>
              </a:tr>
              <a:tr h="928531">
                <a:tc>
                  <a:txBody>
                    <a:bodyPr/>
                    <a:lstStyle/>
                    <a:p>
                      <a:pPr marL="0" algn="r" defTabSz="914400" rtl="1" eaLnBrk="1" latinLnBrk="0" hangingPunct="1"/>
                      <a:r>
                        <a:rPr lang="ar-SA" sz="2800" kern="1200" dirty="0" smtClean="0">
                          <a:solidFill>
                            <a:schemeClr val="tx1"/>
                          </a:solidFill>
                          <a:latin typeface="Tahoma" charset="0"/>
                          <a:ea typeface="Tahoma" charset="0"/>
                          <a:cs typeface="Tahoma" charset="0"/>
                        </a:rPr>
                        <a:t>يرسل إلى المستفيد مباشرة من قبل طالب الإصدار. </a:t>
                      </a:r>
                      <a:endParaRPr lang="en-US" sz="2800" kern="1200" dirty="0">
                        <a:solidFill>
                          <a:schemeClr val="tx1"/>
                        </a:solidFill>
                        <a:latin typeface="Tahoma" charset="0"/>
                        <a:ea typeface="Tahoma" charset="0"/>
                        <a:cs typeface="Tahoma" charset="0"/>
                      </a:endParaRPr>
                    </a:p>
                  </a:txBody>
                  <a:tcPr/>
                </a:tc>
                <a:tc>
                  <a:txBody>
                    <a:bodyPr/>
                    <a:lstStyle/>
                    <a:p>
                      <a:pPr marL="0" algn="r" defTabSz="914400" rtl="1" eaLnBrk="1" latinLnBrk="0" hangingPunct="1"/>
                      <a:r>
                        <a:rPr lang="ar-SA" sz="2800" dirty="0" smtClean="0">
                          <a:latin typeface="Tahoma" charset="0"/>
                          <a:ea typeface="Tahoma" charset="0"/>
                          <a:cs typeface="Tahoma" charset="0"/>
                        </a:rPr>
                        <a:t>٥. ترسل إلى المستفيد</a:t>
                      </a:r>
                      <a:r>
                        <a:rPr lang="ar-SA" sz="2800" baseline="0" dirty="0" smtClean="0">
                          <a:latin typeface="Tahoma" charset="0"/>
                          <a:ea typeface="Tahoma" charset="0"/>
                          <a:cs typeface="Tahoma" charset="0"/>
                        </a:rPr>
                        <a:t> بواسطة البنك الدافع. </a:t>
                      </a:r>
                      <a:endParaRPr lang="en-US" sz="2800" dirty="0">
                        <a:latin typeface="Tahoma" charset="0"/>
                        <a:ea typeface="Tahoma" charset="0"/>
                        <a:cs typeface="Tahoma" charset="0"/>
                      </a:endParaRPr>
                    </a:p>
                  </a:txBody>
                  <a:tcPr/>
                </a:tc>
              </a:tr>
            </a:tbl>
          </a:graphicData>
        </a:graphic>
      </p:graphicFrame>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
        <p:nvSpPr>
          <p:cNvPr id="9" name="TextBox 8"/>
          <p:cNvSpPr txBox="1"/>
          <p:nvPr/>
        </p:nvSpPr>
        <p:spPr>
          <a:xfrm>
            <a:off x="6017342" y="5663381"/>
            <a:ext cx="2610465" cy="646331"/>
          </a:xfrm>
          <a:prstGeom prst="rect">
            <a:avLst/>
          </a:prstGeom>
          <a:noFill/>
        </p:spPr>
        <p:txBody>
          <a:bodyPr wrap="square" rtlCol="0">
            <a:spAutoFit/>
          </a:bodyPr>
          <a:lstStyle/>
          <a:p>
            <a:pPr marL="0" algn="r" defTabSz="457200" rtl="1" eaLnBrk="1" latinLnBrk="0" hangingPunct="1"/>
            <a:r>
              <a:rPr lang="ar-SA" dirty="0" smtClean="0"/>
              <a:t>(جدول  ص٢٧٠)</a:t>
            </a:r>
          </a:p>
          <a:p>
            <a:pPr marL="0" algn="r" defTabSz="457200" rtl="1" eaLnBrk="1" latinLnBrk="0" hangingPunct="1"/>
            <a:endParaRPr lang="en-US" dirty="0"/>
          </a:p>
        </p:txBody>
      </p:sp>
    </p:spTree>
    <p:extLst>
      <p:ext uri="{BB962C8B-B14F-4D97-AF65-F5344CB8AC3E}">
        <p14:creationId xmlns:p14="http://schemas.microsoft.com/office/powerpoint/2010/main" val="158474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7484" y="270933"/>
            <a:ext cx="11872451" cy="6316133"/>
          </a:xfrm>
        </p:spPr>
        <p:txBody>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b="1" dirty="0" smtClean="0">
                <a:solidFill>
                  <a:srgbClr val="FF0000"/>
                </a:solidFill>
                <a:latin typeface="Tahoma" charset="0"/>
                <a:ea typeface="Tahoma" charset="0"/>
                <a:cs typeface="Tahoma" charset="0"/>
              </a:rPr>
              <a:t>إيقاف وإلغاء الشيكات المصرفية الصادرة: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أحيانًا قد يطلب العميل إيقاف أو إلغاء للشيك، عندها يطلب المصرف من العميل تقديم طلب خطي يطلب فيها إيقاف الشيك مع توضيح السبب والتوقيع على الطلب، ويعتبر البنك المسحوب عليه الشيك موقوفًا عند استلام جواب خطي يفيد بوقف الصرف من قبل البنك </a:t>
            </a:r>
            <a:r>
              <a:rPr lang="ar-SA" sz="3200" smtClean="0">
                <a:latin typeface="Tahoma" charset="0"/>
                <a:ea typeface="Tahoma" charset="0"/>
                <a:cs typeface="Tahoma" charset="0"/>
              </a:rPr>
              <a:t>المصدّر للشيك، ويقوم </a:t>
            </a:r>
            <a:r>
              <a:rPr lang="ar-SA" sz="3200" dirty="0">
                <a:latin typeface="Tahoma" charset="0"/>
                <a:ea typeface="Tahoma" charset="0"/>
                <a:cs typeface="Tahoma" charset="0"/>
              </a:rPr>
              <a:t>المصرف المصدر للشيك بإعادته للعميل بعد انتهاء المدة المقررة.</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688032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239" y="147484"/>
            <a:ext cx="11960942" cy="6577781"/>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الحوالات الواردة:</a:t>
            </a:r>
          </a:p>
          <a:p>
            <a:pPr marL="0" indent="0" algn="r" rtl="1">
              <a:buNone/>
            </a:pPr>
            <a:r>
              <a:rPr lang="ar-SA" sz="3200" dirty="0" smtClean="0">
                <a:latin typeface="Tahoma" charset="0"/>
                <a:ea typeface="Tahoma" charset="0"/>
                <a:cs typeface="Tahoma" charset="0"/>
              </a:rPr>
              <a:t>تعتبر الحوالات الصادرة عن البنك المحّوّل بمثابة حوالات واردة بالنسبة للبنك الدافع، فالبنك الدافع للحوالة (المراسل) يقوم بدفعها للمستفيد وبالمبلغ المطلوب، </a:t>
            </a:r>
            <a:r>
              <a:rPr lang="ar-SA" sz="3200" dirty="0">
                <a:latin typeface="Tahoma" charset="0"/>
                <a:ea typeface="Tahoma" charset="0"/>
                <a:cs typeface="Tahoma" charset="0"/>
              </a:rPr>
              <a:t>وهي إما أن تصرف نقدًا عند مراجعة المستفيد أو تقيد لحساب العميل إذا كانت الحوالة الواردة لصالحة. </a:t>
            </a:r>
            <a:endParaRPr lang="ar-SA" sz="3200" dirty="0" smtClean="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أهميتها</a:t>
            </a:r>
            <a:r>
              <a:rPr lang="ar-SA" sz="3200" b="1" dirty="0" smtClean="0">
                <a:solidFill>
                  <a:srgbClr val="FF0000"/>
                </a:solidFill>
                <a:latin typeface="Tahoma" charset="0"/>
                <a:ea typeface="Tahoma" charset="0"/>
                <a:cs typeface="Tahoma" charset="0"/>
                <a:sym typeface="Wingdings"/>
              </a:rPr>
              <a:t></a:t>
            </a:r>
            <a:endParaRPr lang="ar-SA" sz="3200" b="1" dirty="0" smtClean="0">
              <a:solidFill>
                <a:srgbClr val="FF0000"/>
              </a:solidFill>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١. الحوالات الواردة التي تأتي من الجهات الخارجية (خارج البلد) تعتبر موردًا للعملات الأجنبية للبلد محل الدراسة ومؤثر قوي في اقتصاده.</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 ٢. العمل على نظام كفؤ لتنظيم مجرى الحوالات الواردة يحقق السرعة ويوفر الجهد والوقت في خدمة العملاء ويحقق ميزة تنافسية قوية. </a:t>
            </a:r>
            <a:endParaRPr lang="ar-SA"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6133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3458" y="412956"/>
            <a:ext cx="11430000" cy="6002592"/>
          </a:xfrm>
        </p:spPr>
        <p:txBody>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إلغاء الحوالات الواردة: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يتم إلغاؤها بناءً على طلب البنك المحوًل فقط وعند عدم تسديدها إلى المستفيد ويوثّق طلب البنك المحوّل برقم سرّي ويتم إعادة الحوالة إلى البنك المراسل أو </a:t>
            </a:r>
            <a:r>
              <a:rPr lang="ar-SA" sz="3200" dirty="0" err="1" smtClean="0">
                <a:latin typeface="Tahoma" charset="0"/>
                <a:ea typeface="Tahoma" charset="0"/>
                <a:cs typeface="Tahoma" charset="0"/>
              </a:rPr>
              <a:t>المغطي</a:t>
            </a:r>
            <a:r>
              <a:rPr lang="ar-SA" sz="3200" dirty="0" smtClean="0">
                <a:latin typeface="Tahoma" charset="0"/>
                <a:ea typeface="Tahoma" charset="0"/>
                <a:cs typeface="Tahoma" charset="0"/>
              </a:rPr>
              <a:t> بعد التأكد من عدم دفعها إلى المستفيد وتستوفي المصاريف وأجور البريد من قيمة الحوالة.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938720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9844</TotalTime>
  <Words>1535</Words>
  <Application>Microsoft Macintosh PowerPoint</Application>
  <PresentationFormat>Widescreen</PresentationFormat>
  <Paragraphs>124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Tahoma</vt:lpstr>
      <vt:lpstr>Times New Roman</vt:lpstr>
      <vt:lpstr>Tw Cen MT</vt:lpstr>
      <vt:lpstr>Wingdings</vt:lpstr>
      <vt:lpstr>Arial</vt:lpstr>
      <vt:lpstr>Droplet</vt:lpstr>
      <vt:lpstr>محاضرة -٦-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-٦- </dc:title>
  <dc:creator>deemah alammar</dc:creator>
  <cp:lastModifiedBy>deemah alammar</cp:lastModifiedBy>
  <cp:revision>41</cp:revision>
  <dcterms:created xsi:type="dcterms:W3CDTF">2018-03-04T04:58:11Z</dcterms:created>
  <dcterms:modified xsi:type="dcterms:W3CDTF">2018-04-03T17:08:19Z</dcterms:modified>
</cp:coreProperties>
</file>