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9" r:id="rId4"/>
    <p:sldId id="268" r:id="rId5"/>
    <p:sldId id="262" r:id="rId6"/>
    <p:sldId id="259" r:id="rId7"/>
    <p:sldId id="258" r:id="rId8"/>
    <p:sldId id="260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8882377-4F3C-4837-85EA-11A613DE87DE}">
          <p14:sldIdLst>
            <p14:sldId id="256"/>
            <p14:sldId id="261"/>
            <p14:sldId id="269"/>
            <p14:sldId id="268"/>
            <p14:sldId id="262"/>
            <p14:sldId id="259"/>
            <p14:sldId id="258"/>
            <p14:sldId id="260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1" autoAdjust="0"/>
    <p:restoredTop sz="94676" autoAdjust="0"/>
  </p:normalViewPr>
  <p:slideViewPr>
    <p:cSldViewPr>
      <p:cViewPr varScale="1">
        <p:scale>
          <a:sx n="92" d="100"/>
          <a:sy n="92" d="100"/>
        </p:scale>
        <p:origin x="-16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662C-FEDB-48A0-9E2B-8BDA573C7B84}" type="datetimeFigureOut">
              <a:rPr lang="en-US" smtClean="0"/>
              <a:pPr/>
              <a:t>23/1/2018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B558-73EB-4F4B-85D9-B82A0E7CD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7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662C-FEDB-48A0-9E2B-8BDA573C7B84}" type="datetimeFigureOut">
              <a:rPr lang="en-US" smtClean="0"/>
              <a:pPr/>
              <a:t>23/1/2018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B558-73EB-4F4B-85D9-B82A0E7CD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699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662C-FEDB-48A0-9E2B-8BDA573C7B84}" type="datetimeFigureOut">
              <a:rPr lang="en-US" smtClean="0"/>
              <a:pPr/>
              <a:t>23/1/2018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B558-73EB-4F4B-85D9-B82A0E7CD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1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عنوان ونص فوق 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7693025" cy="17859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8200" y="4300538"/>
            <a:ext cx="7693025" cy="178593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0E523-4735-401E-A9E5-FDE9429F64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173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9C524-1286-4EFB-85B0-BDC83D8F24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83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662C-FEDB-48A0-9E2B-8BDA573C7B84}" type="datetimeFigureOut">
              <a:rPr lang="en-US" smtClean="0"/>
              <a:pPr/>
              <a:t>23/1/2018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B558-73EB-4F4B-85D9-B82A0E7CD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40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662C-FEDB-48A0-9E2B-8BDA573C7B84}" type="datetimeFigureOut">
              <a:rPr lang="en-US" smtClean="0"/>
              <a:pPr/>
              <a:t>23/1/2018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B558-73EB-4F4B-85D9-B82A0E7CD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57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662C-FEDB-48A0-9E2B-8BDA573C7B84}" type="datetimeFigureOut">
              <a:rPr lang="en-US" smtClean="0"/>
              <a:pPr/>
              <a:t>23/1/2018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B558-73EB-4F4B-85D9-B82A0E7CD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7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662C-FEDB-48A0-9E2B-8BDA573C7B84}" type="datetimeFigureOut">
              <a:rPr lang="en-US" smtClean="0"/>
              <a:pPr/>
              <a:t>23/1/2018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B558-73EB-4F4B-85D9-B82A0E7CD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69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662C-FEDB-48A0-9E2B-8BDA573C7B84}" type="datetimeFigureOut">
              <a:rPr lang="en-US" smtClean="0"/>
              <a:pPr/>
              <a:t>23/1/2018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B558-73EB-4F4B-85D9-B82A0E7CD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39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662C-FEDB-48A0-9E2B-8BDA573C7B84}" type="datetimeFigureOut">
              <a:rPr lang="en-US" smtClean="0"/>
              <a:pPr/>
              <a:t>23/1/2018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B558-73EB-4F4B-85D9-B82A0E7CD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662C-FEDB-48A0-9E2B-8BDA573C7B84}" type="datetimeFigureOut">
              <a:rPr lang="en-US" smtClean="0"/>
              <a:pPr/>
              <a:t>23/1/2018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B558-73EB-4F4B-85D9-B82A0E7CD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89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662C-FEDB-48A0-9E2B-8BDA573C7B84}" type="datetimeFigureOut">
              <a:rPr lang="en-US" smtClean="0"/>
              <a:pPr/>
              <a:t>23/1/2018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B558-73EB-4F4B-85D9-B82A0E7CD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0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0662C-FEDB-48A0-9E2B-8BDA573C7B84}" type="datetimeFigureOut">
              <a:rPr lang="en-US" smtClean="0"/>
              <a:pPr/>
              <a:t>23/1/2018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CB558-73EB-4F4B-85D9-B82A0E7CD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7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emyounis@ksu.edu.sa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books.com/searchapp/searchresults.net?page=1&amp;term=Halver,+John&amp;restrictBy=author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r>
              <a:rPr lang="ar-SA" smtClean="0"/>
              <a:t>بسم الله الرحمن الرحيم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/>
          <a:lstStyle/>
          <a:p>
            <a:r>
              <a:rPr lang="ar-SA" b="1" dirty="0">
                <a:solidFill>
                  <a:srgbClr val="FF0000"/>
                </a:solidFill>
              </a:rPr>
              <a:t>محاضرات مقرر 623 حين (متطلبات التغذية </a:t>
            </a:r>
          </a:p>
          <a:p>
            <a:r>
              <a:rPr lang="ar-SA" b="1" dirty="0">
                <a:solidFill>
                  <a:srgbClr val="FF0000"/>
                </a:solidFill>
              </a:rPr>
              <a:t> والتمثيل الغذائي في الأسماك)</a:t>
            </a:r>
            <a:endParaRPr lang="en-US" b="1" dirty="0"/>
          </a:p>
          <a:p>
            <a:endParaRPr lang="ar-SA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46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en-US" sz="3600" b="1" dirty="0" smtClean="0">
                <a:solidFill>
                  <a:srgbClr val="00B0F0"/>
                </a:solidFill>
              </a:rPr>
              <a:t/>
            </a:r>
            <a:br>
              <a:rPr lang="en-US" sz="3600" b="1" dirty="0" smtClean="0">
                <a:solidFill>
                  <a:srgbClr val="00B0F0"/>
                </a:solidFill>
              </a:rPr>
            </a:br>
            <a:r>
              <a:rPr lang="ar-SA" sz="3100" b="1" dirty="0" smtClean="0">
                <a:solidFill>
                  <a:srgbClr val="00B050"/>
                </a:solidFill>
              </a:rPr>
              <a:t>أولاً: مجاميع </a:t>
            </a:r>
            <a:r>
              <a:rPr lang="ar-SA" sz="3100" b="1" dirty="0" err="1" smtClean="0">
                <a:solidFill>
                  <a:srgbClr val="00B050"/>
                </a:solidFill>
              </a:rPr>
              <a:t>البلانكتون</a:t>
            </a:r>
            <a:r>
              <a:rPr lang="ar-SA" sz="3100" b="1" dirty="0" smtClean="0">
                <a:solidFill>
                  <a:srgbClr val="00B050"/>
                </a:solidFill>
              </a:rPr>
              <a:t> النباتي </a:t>
            </a:r>
            <a:r>
              <a:rPr lang="en-US" sz="3100" b="1" dirty="0" smtClean="0">
                <a:solidFill>
                  <a:srgbClr val="00B050"/>
                </a:solidFill>
              </a:rPr>
              <a:t>Phytoplankton communities</a:t>
            </a:r>
            <a:r>
              <a:rPr lang="ar-SA" sz="3600" b="1" dirty="0" smtClean="0">
                <a:solidFill>
                  <a:srgbClr val="00B050"/>
                </a:solidFill>
              </a:rPr>
              <a:t/>
            </a:r>
            <a:br>
              <a:rPr lang="ar-SA" sz="3600" b="1" dirty="0" smtClean="0">
                <a:solidFill>
                  <a:srgbClr val="00B050"/>
                </a:solidFill>
              </a:rPr>
            </a:br>
            <a:r>
              <a:rPr lang="ar-SA" sz="2000" b="1" dirty="0" smtClean="0">
                <a:solidFill>
                  <a:srgbClr val="00B050"/>
                </a:solidFill>
              </a:rPr>
              <a:t>المجاميع الرئيسية التي وجدت في مياه الأحواض من </a:t>
            </a:r>
            <a:r>
              <a:rPr lang="ar-SA" sz="2000" b="1" dirty="0" err="1" smtClean="0">
                <a:solidFill>
                  <a:srgbClr val="00B050"/>
                </a:solidFill>
              </a:rPr>
              <a:t>الفيتوبلانكتون</a:t>
            </a:r>
            <a:r>
              <a:rPr lang="ar-SA" sz="2000" b="1" dirty="0" smtClean="0">
                <a:solidFill>
                  <a:srgbClr val="00B050"/>
                </a:solidFill>
              </a:rPr>
              <a:t> </a:t>
            </a:r>
            <a:r>
              <a:rPr lang="ar-SA" sz="2000" b="1" dirty="0" err="1" smtClean="0">
                <a:solidFill>
                  <a:srgbClr val="00B050"/>
                </a:solidFill>
              </a:rPr>
              <a:t>هي:-</a:t>
            </a:r>
            <a:r>
              <a:rPr lang="ar-SA" sz="2000" b="1" dirty="0" smtClean="0">
                <a:solidFill>
                  <a:srgbClr val="00B050"/>
                </a:solidFill>
              </a:rPr>
              <a:t>                    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algn="r" rtl="1"/>
            <a:r>
              <a:rPr lang="ar-SA" sz="2400" dirty="0" smtClean="0">
                <a:solidFill>
                  <a:srgbClr val="00B050"/>
                </a:solidFill>
              </a:rPr>
              <a:t>1-الطحالب الخضراء                            </a:t>
            </a:r>
            <a:r>
              <a:rPr lang="en-US" sz="2400" dirty="0" smtClean="0"/>
              <a:t>Green Algae (</a:t>
            </a:r>
            <a:r>
              <a:rPr lang="en-US" sz="2400" dirty="0" err="1" smtClean="0"/>
              <a:t>Chlorophyta</a:t>
            </a:r>
            <a:r>
              <a:rPr lang="en-US" sz="2400" dirty="0" smtClean="0"/>
              <a:t>)</a:t>
            </a:r>
            <a:r>
              <a:rPr lang="ar-SA" sz="2400" dirty="0" smtClean="0"/>
              <a:t> </a:t>
            </a:r>
            <a:endParaRPr lang="en-US" sz="2400" dirty="0" smtClean="0"/>
          </a:p>
          <a:p>
            <a:pPr algn="r" rtl="1"/>
            <a:r>
              <a:rPr lang="ar-SA" sz="2600" dirty="0" smtClean="0">
                <a:solidFill>
                  <a:srgbClr val="92D050"/>
                </a:solidFill>
              </a:rPr>
              <a:t>2- الطحالب الخضراء المصفرة           </a:t>
            </a:r>
            <a:r>
              <a:rPr lang="en-US" sz="2600" dirty="0" smtClean="0">
                <a:solidFill>
                  <a:srgbClr val="92D050"/>
                </a:solidFill>
              </a:rPr>
              <a:t> </a:t>
            </a:r>
            <a:r>
              <a:rPr lang="ar-SA" sz="2600" dirty="0" smtClean="0">
                <a:solidFill>
                  <a:srgbClr val="92D050"/>
                </a:solidFill>
              </a:rPr>
              <a:t>                </a:t>
            </a:r>
            <a:r>
              <a:rPr lang="en-US" sz="2600" dirty="0" smtClean="0"/>
              <a:t>Yellow Green </a:t>
            </a:r>
          </a:p>
          <a:p>
            <a:pPr algn="r" rtl="1"/>
            <a:r>
              <a:rPr lang="ar-SA" sz="2600" dirty="0" smtClean="0">
                <a:solidFill>
                  <a:srgbClr val="CC9900"/>
                </a:solidFill>
              </a:rPr>
              <a:t>3- الطحالب البنية </a:t>
            </a:r>
            <a:r>
              <a:rPr lang="ar-SA" sz="2600" dirty="0" err="1" smtClean="0">
                <a:solidFill>
                  <a:srgbClr val="CC9900"/>
                </a:solidFill>
              </a:rPr>
              <a:t>المدهبة</a:t>
            </a:r>
            <a:r>
              <a:rPr lang="ar-SA" sz="2600" dirty="0" smtClean="0">
                <a:solidFill>
                  <a:srgbClr val="CC9900"/>
                </a:solidFill>
              </a:rPr>
              <a:t>  </a:t>
            </a:r>
            <a:r>
              <a:rPr lang="en-US" sz="2600" dirty="0" smtClean="0">
                <a:solidFill>
                  <a:srgbClr val="CC9900"/>
                </a:solidFill>
              </a:rPr>
              <a:t>        </a:t>
            </a:r>
            <a:r>
              <a:rPr lang="ar-SA" sz="2600" dirty="0" smtClean="0">
                <a:solidFill>
                  <a:srgbClr val="CC9900"/>
                </a:solidFill>
              </a:rPr>
              <a:t> </a:t>
            </a:r>
            <a:r>
              <a:rPr lang="en-US" sz="2600" dirty="0" smtClean="0"/>
              <a:t>Golden – brown algae                </a:t>
            </a:r>
            <a:r>
              <a:rPr lang="ar-SA" sz="2600" dirty="0" smtClean="0"/>
              <a:t>4- </a:t>
            </a:r>
            <a:r>
              <a:rPr lang="ar-SA" sz="2600" dirty="0" err="1" smtClean="0"/>
              <a:t>الدياتومات</a:t>
            </a:r>
            <a:r>
              <a:rPr lang="ar-SA" sz="2600" dirty="0" smtClean="0"/>
              <a:t>                                  </a:t>
            </a:r>
            <a:r>
              <a:rPr lang="en-US" sz="2600" dirty="0" smtClean="0"/>
              <a:t>Diatoms (</a:t>
            </a:r>
            <a:r>
              <a:rPr lang="en-US" sz="2600" dirty="0" err="1" smtClean="0"/>
              <a:t>Chrysophyta</a:t>
            </a:r>
            <a:r>
              <a:rPr lang="en-US" sz="2600" dirty="0" smtClean="0"/>
              <a:t>)</a:t>
            </a:r>
            <a:endParaRPr lang="ar-SA" sz="2600" dirty="0" smtClean="0"/>
          </a:p>
          <a:p>
            <a:pPr algn="r" rtl="1"/>
            <a:r>
              <a:rPr lang="ar-SA" sz="2600" dirty="0" smtClean="0"/>
              <a:t> </a:t>
            </a:r>
            <a:r>
              <a:rPr lang="ar-SA" sz="2600" dirty="0" err="1" smtClean="0"/>
              <a:t>والدياتومات</a:t>
            </a:r>
            <a:r>
              <a:rPr lang="ar-SA" sz="2600" dirty="0" smtClean="0"/>
              <a:t> هي طحالب نهرية أو بحرية </a:t>
            </a:r>
            <a:r>
              <a:rPr lang="ar-SA" sz="2600" dirty="0" err="1" smtClean="0"/>
              <a:t>ومجهرية</a:t>
            </a:r>
            <a:r>
              <a:rPr lang="ar-SA" sz="2600" dirty="0" smtClean="0"/>
              <a:t> وحيدة الخلية وجدرانها مشبعة </a:t>
            </a:r>
            <a:r>
              <a:rPr lang="ar-SA" sz="2600" dirty="0" err="1" smtClean="0"/>
              <a:t>بالسيليكا)</a:t>
            </a:r>
            <a:r>
              <a:rPr lang="ar-SA" sz="2600" dirty="0" smtClean="0"/>
              <a:t> </a:t>
            </a:r>
            <a:endParaRPr lang="en-US" sz="2600" dirty="0" smtClean="0"/>
          </a:p>
          <a:p>
            <a:pPr algn="r" rtl="1"/>
            <a:r>
              <a:rPr lang="ar-SA" sz="2600" dirty="0" smtClean="0"/>
              <a:t>5- </a:t>
            </a:r>
            <a:r>
              <a:rPr lang="ar-SA" sz="2600" dirty="0" err="1" smtClean="0"/>
              <a:t>الدينوفلاجيلات</a:t>
            </a:r>
            <a:r>
              <a:rPr lang="ar-SA" sz="2600" dirty="0" smtClean="0"/>
              <a:t>                    </a:t>
            </a:r>
            <a:r>
              <a:rPr lang="en-US" sz="2600" dirty="0" err="1" smtClean="0"/>
              <a:t>Dinoflagellates</a:t>
            </a:r>
            <a:r>
              <a:rPr lang="en-US" sz="2600" dirty="0" smtClean="0"/>
              <a:t> (</a:t>
            </a:r>
            <a:r>
              <a:rPr lang="en-US" sz="2600" dirty="0" err="1" smtClean="0"/>
              <a:t>pyrrhophyta</a:t>
            </a:r>
            <a:r>
              <a:rPr lang="en-US" sz="2600" dirty="0" smtClean="0"/>
              <a:t>) </a:t>
            </a:r>
          </a:p>
          <a:p>
            <a:pPr algn="r" rtl="1"/>
            <a:r>
              <a:rPr lang="ar-SA" sz="2600" dirty="0" smtClean="0"/>
              <a:t>6- </a:t>
            </a:r>
            <a:r>
              <a:rPr lang="ar-SA" sz="2600" dirty="0" err="1" smtClean="0"/>
              <a:t>اليوجلينات</a:t>
            </a:r>
            <a:r>
              <a:rPr lang="ar-SA" sz="2600" dirty="0" smtClean="0"/>
              <a:t> النباتية </a:t>
            </a:r>
            <a:r>
              <a:rPr lang="en-US" sz="2600" dirty="0" err="1" smtClean="0"/>
              <a:t>Euglenophytes</a:t>
            </a:r>
            <a:r>
              <a:rPr lang="en-US" sz="2600" dirty="0" smtClean="0"/>
              <a:t>                                              </a:t>
            </a:r>
          </a:p>
          <a:p>
            <a:pPr algn="r">
              <a:buNone/>
            </a:pPr>
            <a:r>
              <a:rPr lang="en-US" sz="2600" dirty="0" err="1" smtClean="0"/>
              <a:t>Cyanobacteria</a:t>
            </a:r>
            <a:r>
              <a:rPr lang="en-US" sz="2600" dirty="0" smtClean="0"/>
              <a:t>                                     </a:t>
            </a:r>
            <a:r>
              <a:rPr lang="ar-SA" sz="2600" dirty="0" err="1" smtClean="0"/>
              <a:t>7 </a:t>
            </a:r>
            <a:r>
              <a:rPr lang="ar-SA" sz="2600" dirty="0" smtClean="0"/>
              <a:t>- </a:t>
            </a:r>
            <a:r>
              <a:rPr lang="ar-SA" sz="2600" dirty="0" smtClean="0">
                <a:solidFill>
                  <a:srgbClr val="339966"/>
                </a:solidFill>
              </a:rPr>
              <a:t>الطحالب الخضراء </a:t>
            </a:r>
            <a:r>
              <a:rPr lang="ar-SA" sz="2600" dirty="0" err="1" smtClean="0">
                <a:solidFill>
                  <a:srgbClr val="339966"/>
                </a:solidFill>
              </a:rPr>
              <a:t>المزرقة</a:t>
            </a:r>
            <a:r>
              <a:rPr lang="ar-SA" sz="2600" dirty="0" smtClean="0">
                <a:solidFill>
                  <a:srgbClr val="339966"/>
                </a:solidFill>
              </a:rPr>
              <a:t> </a:t>
            </a:r>
            <a:endParaRPr lang="en-US" sz="2600" dirty="0" smtClean="0">
              <a:solidFill>
                <a:srgbClr val="339966"/>
              </a:solidFill>
            </a:endParaRPr>
          </a:p>
          <a:p>
            <a:pPr algn="r">
              <a:buNone/>
            </a:pPr>
            <a:endParaRPr lang="ar-SA" sz="2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sz="3100" b="1" dirty="0" smtClean="0">
                <a:solidFill>
                  <a:srgbClr val="00B050"/>
                </a:solidFill>
              </a:rPr>
              <a:t/>
            </a:r>
            <a:br>
              <a:rPr lang="ar-SA" sz="3100" b="1" dirty="0" smtClean="0">
                <a:solidFill>
                  <a:srgbClr val="00B050"/>
                </a:solidFill>
              </a:rPr>
            </a:br>
            <a:r>
              <a:rPr lang="ar-SA" sz="3100" b="1" dirty="0" smtClean="0">
                <a:solidFill>
                  <a:srgbClr val="00B050"/>
                </a:solidFill>
              </a:rPr>
              <a:t/>
            </a:r>
            <a:br>
              <a:rPr lang="ar-SA" sz="3100" b="1" dirty="0" smtClean="0">
                <a:solidFill>
                  <a:srgbClr val="00B050"/>
                </a:solidFill>
              </a:rPr>
            </a:br>
            <a:r>
              <a:rPr lang="en-US" sz="3100" b="1" dirty="0" smtClean="0">
                <a:solidFill>
                  <a:srgbClr val="00B050"/>
                </a:solidFill>
              </a:rPr>
              <a:t> </a:t>
            </a:r>
            <a:r>
              <a:rPr lang="en-US" sz="3100" b="1" dirty="0" smtClean="0">
                <a:solidFill>
                  <a:srgbClr val="FF0000"/>
                </a:solidFill>
              </a:rPr>
              <a:t>Zooplankton Communities </a:t>
            </a:r>
            <a:r>
              <a:rPr lang="ar-SA" sz="3100" b="1" dirty="0" smtClean="0">
                <a:solidFill>
                  <a:srgbClr val="FF0000"/>
                </a:solidFill>
              </a:rPr>
              <a:t>ثانياً: مجاميع </a:t>
            </a:r>
            <a:r>
              <a:rPr lang="ar-SA" sz="3100" b="1" dirty="0" err="1" smtClean="0">
                <a:solidFill>
                  <a:srgbClr val="FF0000"/>
                </a:solidFill>
              </a:rPr>
              <a:t>البلانكتون</a:t>
            </a:r>
            <a:r>
              <a:rPr lang="ar-SA" sz="3100" b="1" dirty="0" smtClean="0">
                <a:solidFill>
                  <a:srgbClr val="FF0000"/>
                </a:solidFill>
              </a:rPr>
              <a:t> الحيواني</a:t>
            </a:r>
            <a:br>
              <a:rPr lang="ar-SA" sz="3100" b="1" dirty="0" smtClean="0">
                <a:solidFill>
                  <a:srgbClr val="FF0000"/>
                </a:solidFill>
              </a:rPr>
            </a:br>
            <a:r>
              <a:rPr lang="ar-SA" sz="2700" b="1" dirty="0" smtClean="0">
                <a:solidFill>
                  <a:srgbClr val="FF0000"/>
                </a:solidFill>
              </a:rPr>
              <a:t>المجاميع الرئيسية التي وجدت في مياه الأحواض من الكائنات </a:t>
            </a:r>
            <a:r>
              <a:rPr lang="ar-SA" sz="2700" b="1" dirty="0" err="1" smtClean="0">
                <a:solidFill>
                  <a:srgbClr val="FF0000"/>
                </a:solidFill>
              </a:rPr>
              <a:t>الحيوانيةهي:-</a:t>
            </a:r>
            <a:r>
              <a:rPr lang="ar-SA" sz="2700" b="1" dirty="0" smtClean="0">
                <a:solidFill>
                  <a:srgbClr val="FF0000"/>
                </a:solidFill>
              </a:rPr>
              <a:t>                    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en-US" b="1" dirty="0" smtClean="0"/>
              <a:t>Rotifers                                  </a:t>
            </a:r>
            <a:r>
              <a:rPr lang="ar-EG" b="1" dirty="0" smtClean="0"/>
              <a:t>1- </a:t>
            </a:r>
            <a:r>
              <a:rPr lang="ar-EG" b="1" dirty="0" err="1" smtClean="0"/>
              <a:t>الحوامات</a:t>
            </a:r>
            <a:endParaRPr lang="en-US" b="1" dirty="0" smtClean="0"/>
          </a:p>
          <a:p>
            <a:pPr algn="r">
              <a:buNone/>
            </a:pPr>
            <a:r>
              <a:rPr lang="en-US" b="1" dirty="0" smtClean="0"/>
              <a:t>Worms                                   </a:t>
            </a:r>
            <a:r>
              <a:rPr lang="ar-SA" b="1" dirty="0" smtClean="0"/>
              <a:t>2</a:t>
            </a:r>
            <a:r>
              <a:rPr lang="ar-EG" b="1" dirty="0" smtClean="0"/>
              <a:t>- الديــــدان</a:t>
            </a:r>
            <a:endParaRPr lang="en-US" b="1" dirty="0" smtClean="0"/>
          </a:p>
          <a:p>
            <a:pPr algn="r">
              <a:buNone/>
            </a:pPr>
            <a:r>
              <a:rPr lang="en-US" b="1" dirty="0" err="1" smtClean="0"/>
              <a:t>Molluscs</a:t>
            </a:r>
            <a:r>
              <a:rPr lang="en-US" b="1" dirty="0" smtClean="0"/>
              <a:t>                              </a:t>
            </a:r>
            <a:r>
              <a:rPr lang="ar-EG" b="1" dirty="0" smtClean="0"/>
              <a:t>3- الرخويــات</a:t>
            </a:r>
            <a:endParaRPr lang="en-US" b="1" dirty="0" smtClean="0"/>
          </a:p>
          <a:p>
            <a:pPr algn="r">
              <a:buNone/>
            </a:pPr>
            <a:r>
              <a:rPr lang="en-US" b="1" dirty="0" smtClean="0"/>
              <a:t>Crustaceans                        </a:t>
            </a:r>
            <a:r>
              <a:rPr lang="ar-SA" b="1" dirty="0" smtClean="0"/>
              <a:t>4- القشريــات</a:t>
            </a:r>
            <a:endParaRPr lang="en-US" b="1" dirty="0" smtClean="0"/>
          </a:p>
          <a:p>
            <a:pPr algn="r">
              <a:buNone/>
            </a:pPr>
            <a:r>
              <a:rPr lang="en-US" b="1" dirty="0" smtClean="0"/>
              <a:t>Insects                                 </a:t>
            </a:r>
            <a:r>
              <a:rPr lang="ar-SA" b="1" dirty="0" smtClean="0"/>
              <a:t>5- الحشــرات</a:t>
            </a:r>
            <a:endParaRPr lang="en-US" b="1" dirty="0" smtClean="0"/>
          </a:p>
          <a:p>
            <a:pPr algn="r">
              <a:buNone/>
            </a:pPr>
            <a:r>
              <a:rPr lang="ar-SA" sz="2800" dirty="0" smtClean="0"/>
              <a:t>ومن انواع الحشرات </a:t>
            </a:r>
            <a:r>
              <a:rPr lang="ar-SA" sz="2800" dirty="0" err="1" smtClean="0"/>
              <a:t>الشائعة </a:t>
            </a:r>
            <a:r>
              <a:rPr lang="ar-SA" sz="2800" dirty="0" smtClean="0"/>
              <a:t>(رتب ذباب </a:t>
            </a:r>
            <a:r>
              <a:rPr lang="ar-SA" sz="2800" dirty="0" err="1" smtClean="0"/>
              <a:t>مايو </a:t>
            </a:r>
            <a:r>
              <a:rPr lang="ar-SA" sz="2800" dirty="0" smtClean="0"/>
              <a:t>– ذباب </a:t>
            </a:r>
            <a:r>
              <a:rPr lang="ar-SA" sz="2800" dirty="0" err="1" smtClean="0"/>
              <a:t>الأحجار </a:t>
            </a:r>
            <a:r>
              <a:rPr lang="ar-SA" sz="2800" dirty="0" smtClean="0"/>
              <a:t>– </a:t>
            </a:r>
            <a:r>
              <a:rPr lang="ar-SA" sz="2800" dirty="0" err="1" smtClean="0"/>
              <a:t>الرعاشات</a:t>
            </a:r>
            <a:r>
              <a:rPr lang="ar-SA" sz="2800" dirty="0" smtClean="0"/>
              <a:t>  </a:t>
            </a:r>
            <a:r>
              <a:rPr lang="en-US" sz="2800" i="1" dirty="0" err="1" smtClean="0"/>
              <a:t>Trichoptera</a:t>
            </a:r>
            <a:r>
              <a:rPr lang="en-US" sz="2800" i="1" dirty="0" smtClean="0"/>
              <a:t> </a:t>
            </a:r>
            <a:r>
              <a:rPr lang="ar-SA" sz="2800" i="1" dirty="0" err="1" smtClean="0"/>
              <a:t>–</a:t>
            </a:r>
            <a:r>
              <a:rPr lang="ar-SA" sz="2800" dirty="0" smtClean="0"/>
              <a:t> </a:t>
            </a:r>
            <a:r>
              <a:rPr lang="en-US" sz="2800" i="1" dirty="0" err="1" smtClean="0"/>
              <a:t>Magaloptera</a:t>
            </a:r>
            <a:r>
              <a:rPr lang="ar-SA" sz="2800" dirty="0" smtClean="0"/>
              <a:t> ذات </a:t>
            </a:r>
            <a:r>
              <a:rPr lang="ar-SA" sz="2800" dirty="0" err="1" smtClean="0"/>
              <a:t>الجناحين </a:t>
            </a:r>
            <a:r>
              <a:rPr lang="ar-SA" sz="2800" dirty="0" smtClean="0"/>
              <a:t>– نصفية </a:t>
            </a:r>
            <a:r>
              <a:rPr lang="ar-SA" sz="2800" dirty="0" err="1" smtClean="0"/>
              <a:t>الأجنحة </a:t>
            </a:r>
            <a:r>
              <a:rPr lang="ar-SA" sz="2800" dirty="0" smtClean="0"/>
              <a:t>– </a:t>
            </a:r>
            <a:r>
              <a:rPr lang="ar-SA" sz="2800" dirty="0" err="1" smtClean="0"/>
              <a:t>غمدية</a:t>
            </a:r>
            <a:r>
              <a:rPr lang="ar-SA" sz="2800" dirty="0" smtClean="0"/>
              <a:t> </a:t>
            </a:r>
            <a:r>
              <a:rPr lang="ar-SA" sz="2800" dirty="0" err="1" smtClean="0"/>
              <a:t>الأجنحة </a:t>
            </a:r>
            <a:r>
              <a:rPr lang="ar-SA" sz="2800" dirty="0" smtClean="0"/>
              <a:t>– ولقد وجد جميعاً كيرقات أو حشرات </a:t>
            </a:r>
            <a:r>
              <a:rPr lang="ar-SA" sz="2800" dirty="0" err="1" smtClean="0"/>
              <a:t>كاملة.</a:t>
            </a:r>
            <a:r>
              <a:rPr lang="ar-SA" sz="2800" dirty="0" smtClean="0"/>
              <a:t> والأطوار الأكثر أهمية هي الحوريات واليرقات للأسماك ومنها حوريات ذباب مايو </a:t>
            </a:r>
            <a:r>
              <a:rPr lang="en-US" sz="2800" dirty="0" smtClean="0"/>
              <a:t>(</a:t>
            </a:r>
            <a:r>
              <a:rPr lang="ar-SA" sz="2800" dirty="0" smtClean="0"/>
              <a:t>ويرقات </a:t>
            </a:r>
            <a:r>
              <a:rPr lang="ar-SA" sz="2800" dirty="0" err="1" smtClean="0"/>
              <a:t>الهاموش</a:t>
            </a: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/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57250" y="1196975"/>
            <a:ext cx="7386638" cy="496887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b="1" dirty="0" err="1" smtClean="0"/>
              <a:t>Dr</a:t>
            </a:r>
            <a:r>
              <a:rPr lang="en-US" altLang="en-US" b="1" dirty="0" smtClean="0"/>
              <a:t>: Abdel-</a:t>
            </a:r>
            <a:r>
              <a:rPr lang="en-US" altLang="en-US" b="1" dirty="0" err="1" smtClean="0"/>
              <a:t>Wahab</a:t>
            </a:r>
            <a:r>
              <a:rPr lang="en-US" altLang="en-US" b="1" dirty="0" smtClean="0"/>
              <a:t> A. Abdel-</a:t>
            </a:r>
            <a:r>
              <a:rPr lang="en-US" altLang="en-US" b="1" dirty="0" err="1" smtClean="0"/>
              <a:t>Warith</a:t>
            </a:r>
            <a:endParaRPr lang="en-US" altLang="en-US" b="1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b="1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b="1" dirty="0" smtClean="0"/>
              <a:t>Lab: 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2B 117                       </a:t>
            </a:r>
            <a:r>
              <a:rPr lang="en-US" altLang="en-US" b="1" dirty="0" smtClean="0"/>
              <a:t>Tel. : 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4675764 </a:t>
            </a:r>
          </a:p>
          <a:p>
            <a:pPr eaLnBrk="1" hangingPunct="1">
              <a:lnSpc>
                <a:spcPct val="80000"/>
              </a:lnSpc>
            </a:pPr>
            <a:endParaRPr lang="en-US" altLang="en-US" b="1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 Mobile : 0500827641</a:t>
            </a:r>
          </a:p>
          <a:p>
            <a:pPr eaLnBrk="1" hangingPunct="1">
              <a:lnSpc>
                <a:spcPct val="80000"/>
              </a:lnSpc>
            </a:pPr>
            <a:endParaRPr lang="en-US" altLang="en-US" b="1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b="1" dirty="0" smtClean="0">
                <a:hlinkClick r:id="rId2"/>
              </a:rPr>
              <a:t>E-mail:  awarith@ksu.edu.sa</a:t>
            </a:r>
            <a:endParaRPr lang="en-US" altLang="en-US" b="1" dirty="0" smtClean="0"/>
          </a:p>
          <a:p>
            <a:pPr eaLnBrk="1" hangingPunct="1">
              <a:lnSpc>
                <a:spcPct val="80000"/>
              </a:lnSpc>
            </a:pPr>
            <a:endParaRPr lang="en-US" alt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b="1" dirty="0" smtClean="0"/>
              <a:t>http://fac.ksu.edu.sa/awarith/home</a:t>
            </a:r>
          </a:p>
        </p:txBody>
      </p:sp>
    </p:spTree>
    <p:extLst>
      <p:ext uri="{BB962C8B-B14F-4D97-AF65-F5344CB8AC3E}">
        <p14:creationId xmlns:p14="http://schemas.microsoft.com/office/powerpoint/2010/main" val="676818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223963"/>
          </a:xfrm>
        </p:spPr>
        <p:txBody>
          <a:bodyPr>
            <a:normAutofit fontScale="90000"/>
          </a:bodyPr>
          <a:lstStyle/>
          <a:p>
            <a:pPr algn="ctr" rtl="1"/>
            <a:r>
              <a:rPr lang="ar-SA" altLang="en-US" sz="4000" b="1" smtClean="0">
                <a:solidFill>
                  <a:srgbClr val="FF0000"/>
                </a:solidFill>
              </a:rPr>
              <a:t>تغذية الأسماك </a:t>
            </a:r>
            <a:r>
              <a:rPr lang="en-US" altLang="en-US" sz="2800" b="1" smtClean="0"/>
              <a:t/>
            </a:r>
            <a:br>
              <a:rPr lang="en-US" altLang="en-US" sz="2800" b="1" smtClean="0"/>
            </a:br>
            <a:r>
              <a:rPr lang="en-US" altLang="en-US" sz="3600" b="1" smtClean="0"/>
              <a:t>Fish Nutrition</a:t>
            </a:r>
            <a:endParaRPr lang="en-US" altLang="en-US" sz="3600" b="1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95288" y="2060575"/>
            <a:ext cx="8424862" cy="4464050"/>
          </a:xfrm>
        </p:spPr>
        <p:txBody>
          <a:bodyPr>
            <a:normAutofit/>
          </a:bodyPr>
          <a:lstStyle/>
          <a:p>
            <a:pPr algn="r" rtl="1">
              <a:buFont typeface="Wingdings 2" pitchFamily="18" charset="2"/>
              <a:buNone/>
            </a:pPr>
            <a:r>
              <a:rPr lang="ar-SA" altLang="en-US" sz="2200" dirty="0" smtClean="0">
                <a:ea typeface="Majalla UI"/>
              </a:rPr>
              <a:t> </a:t>
            </a:r>
            <a:r>
              <a:rPr lang="ar-SA" altLang="en-US" sz="2400" dirty="0" smtClean="0">
                <a:ea typeface="Majalla UI"/>
              </a:rPr>
              <a:t>إن توفير الغذاء المناسب للأسماك يحقق مايلي:-</a:t>
            </a:r>
          </a:p>
          <a:p>
            <a:pPr algn="r" rtl="1">
              <a:buFont typeface="Wingdings 2" pitchFamily="18" charset="2"/>
              <a:buNone/>
            </a:pPr>
            <a:r>
              <a:rPr lang="ar-SA" altLang="en-US" sz="2200" dirty="0" smtClean="0">
                <a:ea typeface="Majalla UI"/>
              </a:rPr>
              <a:t> 1- الحصول على معدلات نمو مرتفعة </a:t>
            </a:r>
          </a:p>
          <a:p>
            <a:pPr algn="r" rtl="1">
              <a:buFont typeface="Wingdings 2" pitchFamily="18" charset="2"/>
              <a:buNone/>
            </a:pPr>
            <a:r>
              <a:rPr lang="ar-SA" altLang="en-US" sz="2200" dirty="0" smtClean="0">
                <a:ea typeface="Majalla UI"/>
              </a:rPr>
              <a:t> 2- حالة صحية جيدة </a:t>
            </a:r>
          </a:p>
          <a:p>
            <a:pPr algn="r" rtl="1">
              <a:buFont typeface="Wingdings 2" pitchFamily="18" charset="2"/>
              <a:buNone/>
            </a:pPr>
            <a:r>
              <a:rPr lang="ar-SA" altLang="en-US" sz="2200" dirty="0" smtClean="0">
                <a:ea typeface="Majalla UI"/>
              </a:rPr>
              <a:t> 3- مقاومة عالية للمسببات المرضية المختلفة</a:t>
            </a:r>
          </a:p>
          <a:p>
            <a:pPr algn="r" rtl="1">
              <a:buFont typeface="Wingdings 2" pitchFamily="18" charset="2"/>
              <a:buNone/>
            </a:pPr>
            <a:endParaRPr lang="ar-SA" altLang="en-US" sz="2200" dirty="0" smtClean="0">
              <a:ea typeface="Majalla UI"/>
            </a:endParaRPr>
          </a:p>
          <a:p>
            <a:pPr algn="r" rtl="1">
              <a:buFont typeface="Wingdings 2" pitchFamily="18" charset="2"/>
              <a:buNone/>
            </a:pPr>
            <a:r>
              <a:rPr lang="ar-SA" altLang="en-US" sz="2200" dirty="0" smtClean="0">
                <a:ea typeface="Majalla UI"/>
              </a:rPr>
              <a:t>                     </a:t>
            </a:r>
            <a:r>
              <a:rPr lang="ar-SA" altLang="en-US" sz="2200" b="1" dirty="0" smtClean="0">
                <a:solidFill>
                  <a:srgbClr val="0033CC"/>
                </a:solidFill>
                <a:ea typeface="Majalla UI"/>
              </a:rPr>
              <a:t>تكاليف الغذاء وخاصة الأغذية المصنعة تشكل نسبة كبيرة </a:t>
            </a:r>
          </a:p>
          <a:p>
            <a:pPr algn="r" rtl="1">
              <a:buFont typeface="Wingdings 2" pitchFamily="18" charset="2"/>
              <a:buNone/>
            </a:pPr>
            <a:r>
              <a:rPr lang="ar-SA" altLang="en-US" sz="2200" b="1" dirty="0" smtClean="0">
                <a:solidFill>
                  <a:srgbClr val="0033CC"/>
                </a:solidFill>
                <a:ea typeface="Majalla UI"/>
              </a:rPr>
              <a:t>        من التكاليف الجارية لعملية الاستزراع السمكي تتراوح بين 40 ـ 60 </a:t>
            </a:r>
            <a:r>
              <a:rPr lang="ar-SA" altLang="en-US" sz="2200" b="1" dirty="0" smtClean="0">
                <a:solidFill>
                  <a:srgbClr val="0033CC"/>
                </a:solidFill>
                <a:ea typeface="Majalla UI"/>
              </a:rPr>
              <a:t>%</a:t>
            </a:r>
            <a:endParaRPr lang="ar-SA" altLang="en-US" sz="2200" b="1" dirty="0" smtClean="0">
              <a:solidFill>
                <a:srgbClr val="FF0000"/>
              </a:solidFill>
              <a:ea typeface="Majalla UI"/>
            </a:endParaRPr>
          </a:p>
          <a:p>
            <a:pPr algn="r" rtl="1">
              <a:buFont typeface="Wingdings 2" pitchFamily="18" charset="2"/>
              <a:buNone/>
            </a:pPr>
            <a:r>
              <a:rPr lang="ar-SA" altLang="en-US" sz="2200" dirty="0" smtClean="0">
                <a:ea typeface="Majalla UI"/>
              </a:rPr>
              <a:t>الأسماك تختلف في عاداتها الغذائية تماماً كما تختلف الحيوانات الأرضية ، كما نجد أن عادات </a:t>
            </a:r>
          </a:p>
          <a:p>
            <a:pPr algn="r" rtl="1">
              <a:buFont typeface="Wingdings 2" pitchFamily="18" charset="2"/>
              <a:buNone/>
            </a:pPr>
            <a:r>
              <a:rPr lang="ar-SA" altLang="en-US" sz="2200" dirty="0" smtClean="0">
                <a:ea typeface="Majalla UI"/>
              </a:rPr>
              <a:t>أسماك البيئة المائية الواحدة تختلف باختلاف نوع الأسماك . بل أن العادات الغذائية لنفس النوع </a:t>
            </a:r>
          </a:p>
          <a:p>
            <a:pPr algn="r" rtl="1">
              <a:buFont typeface="Wingdings 2" pitchFamily="18" charset="2"/>
              <a:buNone/>
            </a:pPr>
            <a:r>
              <a:rPr lang="ar-SA" altLang="en-US" sz="2200" dirty="0" smtClean="0">
                <a:ea typeface="Majalla UI"/>
              </a:rPr>
              <a:t>من الأسماك قد تختلف باختلاف المراحل العمرية</a:t>
            </a:r>
            <a:endParaRPr lang="ar-SA" altLang="en-US" sz="2200" b="1" dirty="0" smtClean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7786365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762000"/>
            <a:ext cx="7924800" cy="7953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800" smtClean="0">
                <a:solidFill>
                  <a:srgbClr val="0000FF"/>
                </a:solidFill>
              </a:rPr>
              <a:t/>
            </a:r>
            <a:br>
              <a:rPr lang="en-US" altLang="en-US" sz="4800" smtClean="0">
                <a:solidFill>
                  <a:srgbClr val="0000FF"/>
                </a:solidFill>
              </a:rPr>
            </a:br>
            <a:r>
              <a:rPr lang="ar-SA" altLang="en-US" sz="480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المراجع  </a:t>
            </a:r>
            <a:endParaRPr lang="en-US" altLang="en-US" sz="4800" smtClean="0">
              <a:solidFill>
                <a:srgbClr val="0000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762001"/>
            <a:ext cx="7694613" cy="5403850"/>
          </a:xfrm>
        </p:spPr>
        <p:txBody>
          <a:bodyPr>
            <a:normAutofit lnSpcReduction="10000"/>
          </a:bodyPr>
          <a:lstStyle/>
          <a:p>
            <a:pPr algn="r" rtl="1"/>
            <a:endParaRPr lang="ar-SA" altLang="en-US" sz="2800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 rtl="1"/>
            <a:endParaRPr lang="ar-SA" altLang="en-US" sz="280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 rtl="1"/>
            <a:r>
              <a:rPr lang="ar-SA" altLang="en-US" sz="28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المراجع العربية </a:t>
            </a:r>
            <a:r>
              <a:rPr lang="ar-SA" alt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</a:p>
          <a:p>
            <a:pPr algn="ctr" rtl="1"/>
            <a:r>
              <a:rPr lang="ar-SA" altLang="en-US" sz="2200" b="1" dirty="0" smtClean="0">
                <a:ea typeface="Majalla UI"/>
              </a:rPr>
              <a:t>عبدالوهاب عبدالمعز عبدالوارث (2006).</a:t>
            </a:r>
            <a:r>
              <a:rPr lang="en-US" altLang="en-US" sz="2200" b="1" dirty="0" smtClean="0">
                <a:ea typeface="Majalla UI"/>
                <a:cs typeface="Majalla UI"/>
              </a:rPr>
              <a:t> </a:t>
            </a:r>
            <a:r>
              <a:rPr lang="ar-SA" altLang="en-US" sz="2200" b="1" dirty="0" smtClean="0">
                <a:ea typeface="Majalla UI"/>
              </a:rPr>
              <a:t> </a:t>
            </a:r>
            <a:r>
              <a:rPr lang="ar-SA" altLang="en-US" sz="2200" b="1" dirty="0" smtClean="0">
                <a:solidFill>
                  <a:srgbClr val="339966"/>
                </a:solidFill>
                <a:ea typeface="Majalla UI"/>
              </a:rPr>
              <a:t>تغذية الأسماك </a:t>
            </a:r>
          </a:p>
          <a:p>
            <a:pPr marL="0" indent="0" algn="ctr" rtl="1">
              <a:buNone/>
            </a:pPr>
            <a:r>
              <a:rPr lang="ar-SA" altLang="en-US" sz="2200" b="1" dirty="0" smtClean="0">
                <a:solidFill>
                  <a:srgbClr val="339966"/>
                </a:solidFill>
                <a:ea typeface="Majalla UI"/>
              </a:rPr>
              <a:t>(الغذاء-التغذية-التمثيل الغذائي)</a:t>
            </a:r>
            <a:endParaRPr lang="en-US" altLang="en-US" sz="2200" b="1" dirty="0" smtClean="0">
              <a:solidFill>
                <a:srgbClr val="339966"/>
              </a:solidFill>
            </a:endParaRPr>
          </a:p>
          <a:p>
            <a:pPr algn="r" rtl="1"/>
            <a:r>
              <a:rPr lang="ar-SA" altLang="en-US" sz="28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المراجع الأجنبية</a:t>
            </a:r>
            <a:r>
              <a:rPr lang="ar-SA" alt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r>
              <a:rPr lang="en-US" sz="2800" b="1" u="sng" dirty="0">
                <a:cs typeface="+mj-cs"/>
                <a:hlinkClick r:id="rId2"/>
              </a:rPr>
              <a:t>John </a:t>
            </a:r>
            <a:r>
              <a:rPr lang="en-US" sz="2800" b="1" u="sng" dirty="0" err="1">
                <a:cs typeface="+mj-cs"/>
                <a:hlinkClick r:id="rId2"/>
              </a:rPr>
              <a:t>Halver</a:t>
            </a:r>
            <a:r>
              <a:rPr lang="en-US" sz="2800" b="1" u="sng" dirty="0">
                <a:cs typeface="+mj-cs"/>
              </a:rPr>
              <a:t> </a:t>
            </a:r>
            <a:r>
              <a:rPr lang="en-US" sz="2800" b="1" dirty="0">
                <a:cs typeface="+mj-cs"/>
              </a:rPr>
              <a:t>2013</a:t>
            </a:r>
            <a:r>
              <a:rPr lang="en-US" sz="2800" b="1" dirty="0">
                <a:solidFill>
                  <a:srgbClr val="FF0000"/>
                </a:solidFill>
                <a:cs typeface="+mj-cs"/>
              </a:rPr>
              <a:t>.</a:t>
            </a:r>
            <a:r>
              <a:rPr lang="ar-SA" sz="2800" b="1" dirty="0">
                <a:solidFill>
                  <a:srgbClr val="FF0000"/>
                </a:solidFill>
                <a:cs typeface="+mj-cs"/>
              </a:rPr>
              <a:t> </a:t>
            </a:r>
            <a:r>
              <a:rPr lang="en-US" sz="2800" b="1" dirty="0">
                <a:solidFill>
                  <a:srgbClr val="FF0000"/>
                </a:solidFill>
                <a:cs typeface="+mj-cs"/>
              </a:rPr>
              <a:t>Fish </a:t>
            </a:r>
            <a:r>
              <a:rPr lang="en-US" sz="2800" b="1" dirty="0" smtClean="0">
                <a:solidFill>
                  <a:srgbClr val="FF0000"/>
                </a:solidFill>
                <a:cs typeface="+mj-cs"/>
              </a:rPr>
              <a:t>Nutrition.</a:t>
            </a:r>
            <a:r>
              <a:rPr lang="en-US" sz="2800" b="1" dirty="0" smtClean="0">
                <a:cs typeface="+mj-cs"/>
              </a:rPr>
              <a:t> </a:t>
            </a:r>
            <a:r>
              <a:rPr lang="en-US" sz="2800" dirty="0">
                <a:cs typeface="+mj-cs"/>
              </a:rPr>
              <a:t>726 pages; ISBN </a:t>
            </a:r>
            <a:r>
              <a:rPr lang="en-US" sz="2800" dirty="0" smtClean="0">
                <a:cs typeface="+mj-cs"/>
              </a:rPr>
              <a:t>9780323142960.</a:t>
            </a:r>
          </a:p>
          <a:p>
            <a:endParaRPr lang="en-US" sz="2800" b="1" dirty="0" smtClean="0">
              <a:cs typeface="+mj-cs"/>
            </a:endParaRPr>
          </a:p>
          <a:p>
            <a:r>
              <a:rPr lang="en-US" sz="2800" b="1" dirty="0" smtClean="0">
                <a:cs typeface="+mj-cs"/>
              </a:rPr>
              <a:t>Cheng-Sheng </a:t>
            </a:r>
            <a:r>
              <a:rPr lang="en-US" sz="2800" b="1" dirty="0">
                <a:cs typeface="+mj-cs"/>
              </a:rPr>
              <a:t>Lee, Chhorn Lim, Delbert M. Gatlin, Carl D. </a:t>
            </a:r>
            <a:r>
              <a:rPr lang="en-US" sz="2800" b="1" dirty="0" smtClean="0">
                <a:cs typeface="+mj-cs"/>
              </a:rPr>
              <a:t>Webster 2015.</a:t>
            </a:r>
            <a:r>
              <a:rPr lang="en-US" sz="2800" dirty="0" smtClean="0">
                <a:cs typeface="+mj-cs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cs typeface="+mj-cs"/>
              </a:rPr>
              <a:t>Dietary </a:t>
            </a:r>
            <a:r>
              <a:rPr lang="en-US" sz="2800" b="1" dirty="0">
                <a:solidFill>
                  <a:srgbClr val="FF0000"/>
                </a:solidFill>
                <a:cs typeface="+mj-cs"/>
              </a:rPr>
              <a:t>Nutrients, Additives and Fish </a:t>
            </a:r>
            <a:r>
              <a:rPr lang="en-US" sz="2800" b="1" dirty="0" smtClean="0">
                <a:solidFill>
                  <a:srgbClr val="FF0000"/>
                </a:solidFill>
                <a:cs typeface="+mj-cs"/>
              </a:rPr>
              <a:t>Health</a:t>
            </a:r>
            <a:r>
              <a:rPr lang="en-US" sz="2800" dirty="0" smtClean="0">
                <a:cs typeface="+mj-cs"/>
              </a:rPr>
              <a:t>. 382 Pages.</a:t>
            </a:r>
            <a:endParaRPr lang="en-US" altLang="en-US" sz="2800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81258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838200"/>
            <a:ext cx="6853238" cy="4897437"/>
          </a:xfrm>
        </p:spPr>
        <p:txBody>
          <a:bodyPr>
            <a:normAutofit fontScale="92500"/>
          </a:bodyPr>
          <a:lstStyle/>
          <a:p>
            <a:pPr algn="r" rtl="1">
              <a:buFont typeface="Wingdings 2" pitchFamily="18" charset="2"/>
              <a:buNone/>
              <a:defRPr/>
            </a:pPr>
            <a:r>
              <a:rPr lang="ar-SA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ar-SA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+mj-cs"/>
              </a:rPr>
              <a:t>* 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وصف المقرر ( المحتوى</a:t>
            </a:r>
            <a:r>
              <a:rPr lang="ar-SA" sz="2400" b="1" dirty="0" err="1" smtClean="0">
                <a:latin typeface="Arial Unicode MS" pitchFamily="34" charset="-128"/>
                <a:ea typeface="Arial Unicode MS" pitchFamily="34" charset="-128"/>
                <a:cs typeface="+mj-cs"/>
              </a:rPr>
              <a:t>)</a:t>
            </a:r>
            <a:endParaRPr lang="ar-SA" sz="2400" b="1" dirty="0" smtClean="0">
              <a:latin typeface="Arial Unicode MS" pitchFamily="34" charset="-128"/>
              <a:ea typeface="Arial Unicode MS" pitchFamily="34" charset="-128"/>
              <a:cs typeface="+mj-cs"/>
            </a:endParaRPr>
          </a:p>
          <a:p>
            <a:pPr algn="r"/>
            <a:r>
              <a:rPr lang="ar-SA" sz="24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دراسة متقدمة لمتطلبات التغذية والتمثيل الغذائي عند الأسماك في ظروف </a:t>
            </a:r>
            <a:r>
              <a:rPr lang="ar-SA" sz="24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أيضية</a:t>
            </a:r>
            <a:r>
              <a:rPr lang="ar-SA" sz="24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 </a:t>
            </a:r>
            <a:r>
              <a:rPr lang="ar-SA" sz="24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مختلفة </a:t>
            </a:r>
            <a:r>
              <a:rPr lang="ar-SA" sz="24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– العوامل المؤثرة على متطلبات </a:t>
            </a:r>
            <a:r>
              <a:rPr lang="ar-SA" sz="24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التغذية.</a:t>
            </a:r>
            <a:r>
              <a:rPr lang="ar-SA" sz="24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 التداخل </a:t>
            </a:r>
            <a:r>
              <a:rPr lang="ar-SA" sz="24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الايضي</a:t>
            </a:r>
            <a:r>
              <a:rPr lang="ar-SA" sz="24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 بين الدهون والبروتين </a:t>
            </a:r>
            <a:r>
              <a:rPr lang="ar-SA" sz="24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والكربوهيدرات.</a:t>
            </a:r>
            <a:r>
              <a:rPr lang="ar-SA" sz="24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 تقرير عن أحدث </a:t>
            </a:r>
            <a:endParaRPr lang="en-US" sz="2400" b="1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+mj-cs"/>
            </a:endParaRPr>
          </a:p>
          <a:p>
            <a:pPr algn="r">
              <a:buNone/>
            </a:pPr>
            <a:r>
              <a:rPr lang="ar-SA" sz="24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ماتوصل</a:t>
            </a:r>
            <a:r>
              <a:rPr lang="ar-SA" sz="24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 اليه العلم في هذا المجال من خلال المجلات </a:t>
            </a:r>
            <a:r>
              <a:rPr lang="ar-SA" sz="24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العلمية.</a:t>
            </a:r>
            <a:r>
              <a:rPr lang="ar-SA" sz="24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 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2400" dirty="0" smtClean="0">
                <a:cs typeface="+mj-cs"/>
              </a:rPr>
              <a:t> </a:t>
            </a:r>
            <a:r>
              <a:rPr lang="ar-SA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cs typeface="+mj-cs"/>
              </a:rPr>
              <a:t>*</a:t>
            </a:r>
            <a:r>
              <a:rPr lang="ar-SA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+mj-cs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ndalus" pitchFamily="18" charset="-78"/>
                <a:cs typeface="+mj-cs"/>
              </a:rPr>
              <a:t> 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2400" b="1" dirty="0" smtClean="0">
                <a:cs typeface="+mj-cs"/>
              </a:rPr>
              <a:t>Course description (contents)</a:t>
            </a:r>
            <a:r>
              <a:rPr lang="ar-SA" sz="2400" b="1" dirty="0" smtClean="0">
                <a:cs typeface="+mj-cs"/>
              </a:rPr>
              <a:t> </a:t>
            </a:r>
            <a:endParaRPr lang="en-US" sz="2400" b="1" dirty="0" smtClean="0">
              <a:cs typeface="+mj-cs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en-US" sz="2400" b="1" dirty="0" smtClean="0">
                <a:solidFill>
                  <a:srgbClr val="0070C0"/>
                </a:solidFill>
                <a:cs typeface="+mj-cs"/>
              </a:rPr>
              <a:t>Advanced </a:t>
            </a:r>
            <a:r>
              <a:rPr lang="en-US" sz="2400" b="1" dirty="0">
                <a:solidFill>
                  <a:srgbClr val="0070C0"/>
                </a:solidFill>
                <a:cs typeface="+mj-cs"/>
              </a:rPr>
              <a:t>study of nutrients requirement and metabolism of fish in various physiological conditions. Factors affecting the nutrients requirement. Interaction of protein, fat and carbohydrate metabolism. Students' reports on recent journal articles.</a:t>
            </a:r>
            <a:endParaRPr lang="en-US" sz="2400" b="1" dirty="0" smtClean="0">
              <a:solidFill>
                <a:srgbClr val="0070C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59421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971550" y="5589588"/>
            <a:ext cx="7129463" cy="863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43684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411413" y="5876925"/>
            <a:ext cx="42481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Zoology Department   1438-1439H</a:t>
            </a:r>
            <a:endParaRPr lang="en-GB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4" name="AutoShape 9" descr="data:image/jpeg;base64,/9j/4AAQSkZJRgABAQAAAQABAAD/2wCEAAkGBxMTEhUTExQWFhUWGBoaGBgYGBgdHhwdGhwZGhwcHBkcHyggHhsmGyAcITEiJSkrLi4uHB8zODMsNygtLysBCgoKDg0OGxAQGywkICU0NCwsLCw0LDQ0LC80NCwsLCwsLCwsLC8sLCwsLCwsLCwsNDQsLCwsLCwsLCwsLCwsLP/AABEIAKgBLAMBIgACEQEDEQH/xAAcAAADAAMBAQEAAAAAAAAAAAAEBQYCAwcAAQj/xAA9EAACAQIEBAUCBAUDBAIDAQABAhEDIQAEEjEFQVFhBhMicYEykUKhsfAjUsHR4RRi8QcVM4JykhYkYxf/xAAaAQACAwEBAAAAAAAAAAAAAAACAwABBAUG/8QAMBEAAgICAgEDAgUEAQUAAAAAAQIAEQMhEjFBBCJRE/AyYXGhwYGRseHRBRQjQvH/2gAMAwEAAhEDEQA/AIrw1wKtmSKjqzk7CCf8AYv8t4Kga8xUSig5Egt9tsI+F8fzVPLpRVwoVQPSoB++BHrsWl2Zj1Yk4UA0kp8zxHL5Uf8A6tIFtvNqCT8Dl+WJTj3Fq1S71GPaYH2xvzVeQBhNxBpIGDCyTbwzNEsBNsXmSq+gYiKPDyAGGKXhNRtMYji4SyiGRFSDhlkcuUEYU5LMlbYdqSyzjNm1jMancGzeXkEjE5mMrV1enFjSpWxqq01XfDk/CJR7ky1KoaTsdqYGqe8i2E2XzXq6Yr6dRHerSOzpHzIAP54muE5YGooI/EJ9gb/lOCvdQJR8Wb/T5dRcVKo9XtvH9Ixu4HpdAaikrMAASWO+kdT+gwD4lqNXzbLstMST0AVdR7mbAczHXDrIZxKWWNZVEhW0AnYADSvy0E9b4Aa/UymOrk//ANR8xWCoKZFPUGUqg9QANl1i8XJgQMR/AqJU33m87zi447lPNNMtMM7C/RSon2gThLUyijOMx/8AGT5h76oMdpZgMVzAG/zMNVs6/SbuI1tVKD0xy3jtH1HHWXy6VaT1EOmXYJTAmwJG5NjYn2GInPcEZiG0koWgkfcgd4waZAYLKYj8DUAtYO49IP6Yu8/4roFwqL6hFxy6YXeJ+HLl3dKKGGjTpG0ja3MmcB+GPD2batTDZWpodl1MRA02JMn/AGnEJ5CxFZMRJnRchmarVsvVK6S7DWNpFoYjlYj740eIbll1iAy6ovsxsfiDg2ppQI+qNNVywkEgEgd5vthNmKlAsXVKrA/Vb6rGL8zNsULoR515jCo3/wCzSXf0ztzMxf5xtr5x6mYeiWAoJcx+KNwe2Ba3GaMq/lTpQAFmAmBzHSd/bExn8yFHlJToiW1yQSSYtB5cvknA5NiRSJZ+JeHotEJS0IHjWbAuRcAH+UdMC8Uy8ZOlSFRQQupl6s1wPYT9zhf4Y4g4bXUVX9Gn9qx+MOHzYYoyIBpsPQP/ALTN9+fTHPfK1y+GgP3i/wALVTlqVRzdixkiJMWAHb++Pj8Sq1QalZhAkrTVoMd+g774G43TLAqRvJPpgzPWbfliXzGWYGdRDHfoQLXHQd8OXKWFGGU8x74dr1mWq9IpTpg+tmZieexuftAx6rxbMIjVfNq+WDGsfTPaTJ+MK0zVQUvLUwDEmOnP9PtjXxGtVZBTaNKD0gCx5kz1w3mJVQrJ+IqtdmRirqFJZqiSIHTnJNh3OBBVuPMoIpI1LAMsL7XgjGNLIwFIAg7+qJ9xh3wvPgNVq1EuQFRNwBYAT0AGIGU7Mo2OoppVlQFqQfzZEM/4LbKOvfkBhNmc1UaoS7Eu5gk9J2H9cWlahSYl19BC6QqgkQYJJbrJ/LCuhwJXqKFM+mb2JM9MCM+/dIFHiS5Q1ah99/mAAOvIDB1UtTBp0oBkauYHdjzI+wwzyPAHVxph2WSQDN8BJwmr6wF1F2iIuT/zfDnzq7cb1CxrwF+Yqq55ihpqSwJNzz/mbsDa3bAqZWgB/Ed9X+xQQO0nng7OZQ03CrBPTqR+oH5420K70RoCKTuxP8x3+1hhoyAdRZQk+6MqFPGFamcE5QXnBGdgD3wUVA0oSJwpz9E79MOMrV641cTIKkDElwzgdTWmnDzJ0QDGJLwrmIqaTizqgg4tpBGWVy4OHNJIWMJ8nUOGLZiBfCnTkCIwGtwt64UThLns+G2OPZpi6GDhPleHOTFySbDETSgSE7mWRRjWYg30NE9iD/TBHDKRp5ioxEqG6fz+oflb5xY5HhyqFby1So6jWIsBFxB2B+84x4vUWkrOMuroBqYywawidMbBQL8r254pjskRByeJM8U4dUKFwR/FIdjHIABV9i2on/16Y3U62Xby1Dq9QFJSeTEaoAsek9sIeIZ3J1wxyxqUqyrOi5UgXIJmGBHfpgvJZFDTp1IFJ6erSwUG0abkHrJ35DCqJIhlhUK4plnpUyzAx6yJMn1AyOluwxhnssKdCkIl3ZCzdEVQf1n9jDdMyxVVraKqGxIAH95vGPcY4YK1JQrhtJUgwBEHmIMCLRgiNQVzcYq4bQNNhTZgulC3qFgdGx5X1Hc4Z5WrladGDCsx1FSQVPQDe3YXwHxDhDub6zUWwJ2iNlnl2tuPgU+E6jkMzAcv063j9J7SSCfIhh7m7inilEYvSCq1g4uZAEAASYIk3gc98JT4kq1bEm0gXMC1toB/P32w/o+G8rTPrJaNzA/Sfi284OXJUBHlU1tzN+5sP77zgi6qNmGEZupK5WlWmRT23Ijn7AGfnDXL+FqjJqkSfm0nmfnb88VGSkEA01C8io2w8pUIEzP7nFo6N0YLIV7nL83wtEBGoA8gBvG0RvG1vyvhWaKEyFYnqwgR1sbRjpHEeEJrB3nreL8pwLmOFIBb0zv1I6SMZs2SiRG4wncm+B5ZQNgVn1DmPYdMX/DcpSK7AjrhJT4avIT0E7W+/PDnKEofj7YzIVuzLyj4MLzPCaTggKATiL8QeGtN9E9xuP74vaeYU9serqGWDh5CEailcgzjFXhxTcSPtH254FOX1ERYdTt7Y6fn+HLeVB7/AL+cTGe4NDa02m45YQdTT2NSfy2QRoDEgHYjaf7YIyvBFb064vcHbvfDarlFKiAFYCYk9P1jBPDsvqMCCYMj7Xk4EMRKMR5vhdSkdIEhtzytjHL8Oru5cCY5jqeX+cNs5l2LaRMgSBPf6e++PvDM41JTYiTfsRscHq4A3J4UmVnATadQg7z97e2BaObqUX1CQ0MNiYkXgHFnm6pP8WmB5g6izdZHUYAoZilWYion0g239JmR2g3HseuGKL8yXUg6zvrLEyZsSOnfl1wPVqzFuQ5z+eLn/sNNK2l11UjMMd4P4T0I5HsMasz4Dk6kfUpAIO1toPfDVSCX3U05rhRIZkQrp+oRb4OFNS4IO4xTeFvEWuk1GpdokHr2wLm6AqBiU0stj/fEXMwJVh1MisQeJkqZ5AmN8bkTUMUSotCgVYXqdRyxqyvDEKSDhqZg9kQf+4AvUkKT+VXB5HHR0cVaQYYheP8ADoBI3wb4P43H8Nj2w7sRuPIG6lrkCRvgbjmcAEAwcMacRIxJeIMg0lpN8IZmB9sY91qbaXGyqRucHcH4o1RlQqRLAE9JONfgfgJqOA49O59uf9vnFfxPPUcopGXpp5kW6wbCWaNInvywOPBkY2TEEsNkw7iCipVOk6YH1arEbRHvF+3eMTvF83WR9NN29J+q5ubx125Rtzwk4Kc4rK1TRVRtRs41iTqY9Dc7CDyBtgzifFKOoB1rImzMKcqBaZhy3wYI+MOZa7ijXKF8MprSBBWmFE+Y5Kg9bndpnngXj/iBaiClTpTT5Mebd1AtPcXntjbxHOUqqucu3mN6ZUlgy6diQTb33P6j5emmeTVpXL1lYytwjW5/B3H54modxvwCqAtNWWGViTPMQbHkd9o9ueKKhmqKDSoE7yY5n/kcoxzHi2cq0WCER5ZBBIBMcwTzEbfnhjw3OVHeVvqiQIMzzB+ehFuUYkleZ0nzwQb8trYTZ+mzW0+kb2/sd4/Zwpy/FCJp2Dq0GenYweo6cvliOJtpCgwzD1HmJtt1xCR1CDkeIkzlOoGjUdIksVJuOUzft0tgfJ8eqIdDAkT9Qg2mB7XkfGGPEiCqoWLE3gH6rEi4+SD1i3RBxDhukhHhDF21AnYEEm5G46b4xZAVN+JuxuripX5TxCjCAADeB1j988HDjCEagT7iPsO2OUrmChqK7ljquZPLZhNxad+o74Jy/GSqgKSDqIMAbnpy/wCe2FFGG1MvudJbPGTeZEyTt2FtvzscDf8AcFP1AD+v7/fXEfQ49tqgi3O3K33j9xBmVz6OCpMNNjMbQJnrt3/MYzuGOzGBQBKbI1JM3v32/f8AbDBczfSb9CPtz/ZxHpnGpsJ+I35/n+9tj0zfmCRB5ra23QidueBDMoi8iC47r5i0iOcY+0uMTA58x7de+EVHiFoYzJ2IBO3XY++F+YqhW1KxiSYvH3335flilZroyfT1K6txAbHbnb9cLq9Qb9eU/bCnMV9aSrXjt8iP6YBTiZFibxHOPzuMHsy0sShTKBl9Pc8vtgbJDyqgY2B+/Q4GpZ0g6hHY9e1v0wXWztOrAJ0tzI2I6HocUDejDdT2I+amjiRGqN/64W8Q4dJOmP3HPC1OImm2hgYtpb78+fL74b0s1JQm8iCRPS0YPlRiKIiJqZDEXAb9eXwdsC5Th3l5mk52b0mZ6d8PuKrETcTcbG5xjn1DUjYyt1PcXj2wwZaguTx1A6+SqoxBmFaQR742PnDTOnS552PXFNlKi1KaObgqP2cBZo09R2/PDlykRJe+5xjw/moZW2gjHWc5laZoLmuYUT36g44Nw3NFWjHQf++VRlaeXawN+8EyBh+ZPcN/lFMuxKbxXllq0UdFxI5VXE6cUWUzBrUlp6tLr9J5HscJa/GXR2pVKQ1DcrgMbsg411FtyRTQEVZriJmGXErm3anV1rtjrH/blrUlOixFzzxLZ/wjUqE6YVOrYcM69nUH02VMh9ooxj4e45rQAnbFFQyprKHUArJEmNIggXuD1Px3xK8K4FSy6lmcsRIG8auQAG5w+y3F6dOkKLnSdepiBH1EkRAudMWtcYfhAf3DqbGNCo5yqOtUsD6IA1r5cGSqxpP0gnoJgQZxPeIazlmqB2JYEA25hjpYESZG3SOuxOe4sKsUqXLTuCNRnpfaD9/kps1msrQctUYsxklEPpBsIkHeIO/TGgAIsCaMjmVpqNUF3jyfWRJkW0rcXsWPMR77eH1XqqYZldQViT8yTF5B6ERbc4nOJ11d2NBtC7kLMHp059B/TBvh1KmuxLOTtEzAtvN74VfPuA6eYz4owqAa001ksugwwDbHUIIn/Hp2AozVdKKqrPUKMXLm8qbACbgwCZPtyOGXEFJiQTWXuxMCxEQF2ABBjflvgLLRq1q5V51bQFiViD1mbAxHUXxsxxmpaLyE3UOI+Y48xQQVGm0AxPQ9bWvhZwfizUalRf5pCzf4A6j5MdcMsxWSqii3mC8LYEk7gcvawnbCxssfqpjVyI3mL7bgkT89MM+oPEJV+Yw4LWLubnvcC0SsEwBIHX9Yw2zeeX/UAU9TAAXYczPQAj43mPeRaoyLqU2NnHUdxHI/rPLG/h1ZkAqelobSwJ36SDf59sTRllY9/wC8GrXAFPSElS5JN7ED3jVt1ON9aqCS1TUxi25+ZmfnrhDwOq2twbDzGMSdySbH2tPKRityGTkgs8wZjpE2E7LsPjAPuT8MlfES+XOqDqSdu9iDz/xhQ9dCVCliFA1nuRaB/KBb4nnhp4u4qgzP0h9AAAmFm+/X/OJzOLWrSyxTJgwhgGNhI/5OFKtdzSHJEb0hEDUAH+kzNt/jn98GrUFOoJexHLn0v++eJ3IUlcahMr9akwQZ64a5cI4EatSk2a/Tf5k4jrCVrlVlq1OoILGDG94PSP3vjIcSFOqoBJBEdI+/Pp8DCPJOUYCBBueUW+xwTnc0qVUPUHbuP12xjfFupoDR1nqgKg02uYMe/wCz+eMsvmlZdJaTPIg35WNgP78twPw1ShZGgqTA52k35e+NdfLlWMWhiV2BMyTf+Wf+MKAuDVTCjmlQkcp6i5k3tzi+MMyFa+07z22+++MMzUm9xp3gfsY1uh0hhvG1/wBicGR5ljuY08yR9JtPMm8gX72wQufuCJF7D+WOsbjAyMGhTHufttjRrKPO+4PPr0IxfEGS47GeAaGHpN/aenQ4pshUBSQZiIjce4nEJVr+ZZQfp3j9nHuGcYeiZ73/ALYHhYgtudSqURUVQeXL/PXGrL5JlnUJA5HocLeH8fRyIIkiSD7csPkzwaF3nfkQML6sNEOpqA+HyYqUZhka3sf8Y25rhVQsSrGO2PnEF8mslUGxhWPXocUVGtIBHPvhuIBuz1Mzjc/NOUy1RYanRLN1OKTLcNzVZV8xVUjmcSGU8d1qZ0Kqj3GCk8U16zQ1QqO1sbymQtYA/WM4p3Oj5LhSoAHqeroMCeKMzRpVA+5O+FHA1vq1FiRzOF+freZW8neCd+uFnDkZve2vyisyhqB6jrPeMzTX+Ekgi2MeE16+YpnMZgxSkhEFg0bsx307juQekE3inh9aWT2lwPzOMuMUjSXylQFaagBZA1DSDNrwX1k87Hrh3pceNrPdfMXi4gHgPyhHDXZmDSFpCxYgfIsLm24sBGGOYo0gjVRTUknSnpEsxsCft+WEmUp5ryRXbQaVOLCxkyIEzBiCZH9y/wCCq6hqld5CfQrbBoGlTynrH3x1BkWtQ+JEUcSpeQFoUyPNdZq1CT/DHPfYRHviD8TZOl6Y1ifpZiJb/cFgnTOxJE8hh7xXiyvmH13DMC//AMFAMdwzwI798T9TOs9Vq1cSAQY5W+imO/tyntjn/UZ2sxhFdQfgyMWidLLzXlG9ztaRty+cUWV41mUGjKjWYH4ZCxJmSTDb37YR8MzBpqSILu1hvck2gyIvz7dcdC4Pwry6QRpNRzqcwSZJmJ+Iw3mKlESdylOuG/iPqM+qeR+dueNHimi3pq002UeYL8vpI6EQfyPMYquMUSqk3CaTLLuCLD1cvxTt/dNleL+hlIZbG+kC5I9xce8zjFkzFltR1JjWm3JulnW0D1A9yATE3/r3vgzLs5IAbSGAuAT6gAPVzBwRQ4KS2oFQKmw/DvAB/lYzY/BGHfD/AA+QLsAGEgEC55zfSBsJHuDhX1gDqaSg8RIaDXJ9VvVG5nmOo6x1POcD6BTZTJZG+sGxBtb7Xm2xnF/l+HbEQQdusHUAVj6pjnvHLAHHuCHy5ADINyB6hPM82Xn+XXDEzAmolhUkeH5lUepP0yGva0CwFj1+SO8OeJ8Z8qkWB9bG17y35EWie3c4R5mi1F0OqdQgaSeR9E9d55bD5XPVNWoI+lAOc/cgXsIkKRIuL4YdC5YXkYOZAL1FLSfU0/3vOPUK9IetXqU45BW/tHTDjMUZU6bxyjnt1O3uducX15DghqkAsxEST6WE2stiZuPuImQMLXICLMcw4xa9QBtat/E/ESpUtzgzYnocGUcxLSp0ltj0YcjzuMUieD0tIdtt9Q9p0ie1pvblOGOV4DRBvQBi/qn5liRYcz+uJ9UESgkjsxmNSh4g/iA5MLH2x7MZmSJP4R05W/pjog4Jlbk0qcSC230nYkSd+Q7XOMsx4cybeg0UEGLNsTsdxLf7VBxWq6hxFknL01YbiOfQASRzmDjKozTsYIsO8DnHzGHtDwxQQ6abVKZgwslovf0NLT84DzXAqyamUhgIBZR3O4Inn8YzPjKmx1GhgZL1Mzp2F/79euM6FY6Ssbm2/aYA2v8AfAXGkdSSAIG1sBPXfR5nMQIwwY+QuAWoxxVDC4BP/PXpj7Vpl117fv8Af3wMuaZgGHzsf3GMsrmKiEq2zDffrgeJkuYU6hG9+p/P7/2wPmWOq0X3BB5c/tN8YVsw+oAC87n3gX98bSpAkgaoPfn/AHwQFG5RNiZ08+VjTIuIjtiw4RxzzQIP8RYk/wCOuIVMyYOocr++N+SzoVgyHbliPjDSrnVqebFak67GAfnqMbMnxNwgHSxmf7Yj8txMKwdW3EsCf3bDdq6tDFh6hI9sZOJUxGVROFVsuGvzwtq1mRvbDfK1Aw7415rK69xcY74MWZReGeKmBJxuzNfTmBUW5LAwO+EGWylRBI2x0/wV4T1JSzNXudJ/I/bCM7hVLRGdqSU/F6fm5cL+JlsOc+2+PuW4YDGZc6i3qOmIuLbi3+fnB/8AofNenUDMppksgAsbRftyEd8EcRpur6yzhFmVVT6rXliY0+wwv0KlUv53A9OOKWfMQcRctpRSo1Ow0uN++0TGlo3674lOPeI6zNUohSlNCAoM/ggSRteBhr4hy/8AqilTLkqmokrB1q5uCALx0O/tjZxPLpRILquoiWEST7zy7WxoZx+ETRd7nPKx9WoyZiYBvG142vgLO5hqjAjlYQsAcrAc8NcxlqlZ6nlGKakQCDAmdpGCeE+HWZvpZj1iB3O3Tt0wksqbJjgpM28B4eSEdrLTI2BME3nuYva4AGKx8/qqHenT2DEhdQ2JO7fbtjMGnR8lDLuSCKSAMzEi7EQSBIF+nTGzMZWoSNS08vP46rJrHKVRJabDnywk+ptaUd+YwYa22oBn6hqajTuiABT6oA2ljux7XvtgCrw52MFW1cvSAd+TOR33E2xVUskqLOtqkWmSuq3X6o93jtgLLanq+VRRUZv9okKd2LDe3IGDA64yWwGpPbehNfAuDl1OoFVJ25xz2AEzF474oK2VCIGMCLXKgSIjtM2nfoMNMmgT0Ag6AoJmeXMkyDF/nvhb/qqQpNmKswmpl1SANBIXRNixuZvuR2wzFhPbSc62JjVeEYhHaFZiSNKnTpEkudbSZ+L9JDfPaGKM6sqvoYzMvY6FOoszAXI0z6gLQcDZnhtfPqtSvVOXy9RQRSSSzCSRq5QYVoM4U8V8EU1h8pWqJWUkhnYwSAdV+RY77+2NTYkVPdqZmfkaE2cZ4SKy1KSgA3Kc9LCbW5co74j+AU0+gkhpYH3ZguoAepogkqen2dcF4uzTRq+irRgESx9MWOpulrARzJMiVfG6EZklD9cVo+m5WJ1ARM/rhTElSp8R2E0Y14lw8BPSfQR6dUAQJAgNUnYSZA5e+GXhLLgICd4kmJE2O4e19U9L7FsT2Tr1KOlj6kj1kBlOqDdhE/iMxbDevxRdXn04ZTZpZgV6evUWAJK7iPzxktvw/v8AxHuJbplliwM3H/jEyLxE7xy/CNsaKuUA9QnYG1JYjbp9IN/fCrI8bmL1fcOW2nWfsCYP/qMN8vnC0iMwYtZ22I9PP2uPV1jDFyVBCFZ5qWwioI//AJU7TfUe52B2vzxqejUsJYQLaqa+mOdvxn/17dzyhIBK1Zj8VVlGobX2HwSp54xeoi7FR+KWrKI/CbXvHI29sR81CORZ8ohYidItbU0CZu2oepv9vblg+gpG28WEARG3pGw/9vjC/M51KYB1IzLqH/mELYkQWBvESYm/MYXUuLvVQmmvptGpGYSeYCDQ4JtJII+MMT1CnUnAw3jPDKVUN5ihTf1gpOw3E3G3fHMOM8Iei1Wk0HoR+oxZcV466fi/+1Qqd9iANNiIv1wt4nXFWmDEMhgj0WUmJ9NvqmI5TYQZIuOwJGx6kbwXMidD7/oR+5w1rhrMNxG32/fzhVxXh8etLX/z+uD+G53zEgj1KbienLEyC/eIlW8Gb61KxIW45T3O+PlFImLmTOMxmdTADdj+SwT+dsbi28c/a0b/ABhQsdyy0X+QZJ68o98CIgEiIwyzObBMYVcRzyrYRJ/ttGNCAmCWEOR1tBvH9YwZT4y6gLOwxMZNigNRjc7D8re2Ba+ZM77++GnACYovFf8Ao3pnqORGGVCszQIk8sLBWZbA26YbcK4iyOKgA1DrjSwuLnQOF8Po0qQr5mFj8B3PSR/TFD4R8WLms0qgaUCsAncRBI9ptjla8RNWoWrsT06D2GG3h9lp5qlURoAcTflthC4gpszGVCvud4qVinqhQI67N0A2xI0OPV6deuazApUqDyRqB9ABJlR9IHcDG/iGbaiAy+ubkG4OIrinFV1FxQYu4I0knT0+fyxMmQNQUzULAMOzNQ0q1WvS0lKh1HSQJMmZuPmeo64l/EfEMxVqA1BpWBJ025x69oPzjbW4myuCTSo07HSyqTsCReWN/wBBhBmONA1NGXRq7sb6pCk8vSLnFKzeISY/mVnC8wFGpiNKi7FmCibjciw/Ywzy+efMIPJqCjSgh67TJUfyqeU7Mb9MTtPhmiK/En1ERoyyQBPIFR9I9749xXiBzJALimiCFoiQJP4bD77nGM4Q7X4/b/f+Ju+oMQ13HOb46EBoZMFRMVK7H1ud41ntNumMKXHUp04pg1JUg67ajzYv9RXkBYb4TZYVW0kkxfYR/mPffc43UcjLENaxIEz21aun9sOXGAbMzPkLTfW4yur1MzagAEU9NgB0nrjpnhfIeVQavVhWKktz0qt9IjmtwT1tFsRfgPgC1KxqkBhTaFEWJGxJ95PsBi04jmfV/pVYlEp6qmwEEwqdfUQ25mFOGDGCeriWYzHj6Rk3J9LuEBkn0hyqkAC0KpIvzvgDx9mVTJVUQ72KiDpUWi3KP82nCXPcV8ysaIDGmn/k1tqDX0qo6KxkmZMKb3wu8XZtUybBAF0lSSoIGnV6h7abR2OHqvkDqUT4lnmOIKVRgZGhWgi4hViw58wMTeZ4oBqksNwoIIImQSL+32OEfhjjAq5VAWYvT/hkmNNrA7SZEffG/NVjAOokTYTJaOc8h22wn1bj6XCN9Knv3FvHaxTM0aw06mJpObbX7zaCZ54mvE/ESuYUggwgkGYuWtfsYwyqqDXphTIpk1apvYn6RJi8XixjpiX4jRNWqXZT6iTa9hYbW/zgPTIKF/H/AMhZTTmpXcG8R0a1M0qxCsRYtNyLC4uAN47YHyWa8l2RirKSYIuLx6hpg8pEbwLYQZbwq7ki4+NUdZIsI/rjYPD1RAYqkREAc/aCcX9DECQD34l/VJqxKrLtBlYWDy5c4kQYiJ1C977YY5XOOAIDMecO/MaogTBAvvf3GI7KV8zQsyFl6xy5727fOGlDjqfjMSDOodYm7TuZMjthGXA36xqZRKWnm2/lBNj6ixv/ADAekjUI7QfcYGzvG2X0qqE8lCggdgCJ+LYU5rxChWNYv/UybC3/ABNsMfAOXGYzgYCVpKWM9TYb9zPx7YznFxUu40I/6pOgZVcC8Mu0VM0xJNxTFgIiIA3YHlhlxfMKoOhVWQBqgCI3Mv2uszNzikrkBORBAiBOqdgeRuZnniO4uDU1rDc1PoDEljcEgkAhRYnabwDcAD5kRrMi61Qu5N7sSO/qMAzb6pFzEOvTGjPPUp02KCGjTpEQNgZAEfSF5kzg3OOurV6oMEMRIhiYkbaYiQP93QYKyNOoGHl0vMgQZaY6AcotE849sabrcHI1CSFSrm29Plg89z2N/wAsaozVOf4cE72PPtjpvCOHIr1KxeQ/WIAE2FsMGqUZBOi49M3kTy54o+sF0FmcJ+c4tT4jmlYs6CQNyCIHbGOa4zmRFgoIx2HiNOnA0BTqBg6dQtuDf9xhY3BstUklVJG5ACmf7/4w9PU4zsrAKEeZySrxetFo9xOBaXEmDaiNR63xe/8A4nrYtTMqDdo5dxzwNxnw8tOAUgQfVyJgmBjYuTHdCKN+ZK1eNE2Km2AK+eZjOKlOC5eok6oIie02E8onCzP8D0OVMH5wYK9SpqqrgrJrAx88vG2IGLkhOUFMkh7d8F8J4azV1p0mnUYB6YUquCuC8VOWq6x3HtNpHfAH5g/TUuCx15naG4UvlxVzFTSoAJ1qL84hZP3xFccy9F2KZVcxmH2jU7R7gGB84+Vc0+YRCCdH4mnn7D9TffGXFuOOtJcvlyaSRPotPUkjcnCHdC1KKnWyZcONfZ7v8CLv/wASKrqzdWjllm6CGqHtpXn7kYzoZyll4GRp6dVjWqGXO8hRsD7Ce+E1CGMPLcyZ/UY+tXWTqAWLLA5f0EYLgT+I3Oe2Zm/KGU0YsDLhmYkgmWMXuR9IHPngpEFy9zftvcmwEDt+uEB42lIELETz/U98LM5x92Npg/mepnfDQsVuWXmlfVtJEMxjfaLyBfp/TB2X8nd3Y0gJqOCoBA2VEm/vfnjntPP1Z1fi2BZhY9hjWTmKuwlR+EEx98UVWTc6nR8Za28rLr5FFBchkGlDEsQ1mckQDPwdsaKnGRfXly2skqGqN9K/TcNcm7HULFzsMRHD84cshZ8m7ExAa6Rz3kyeo2vgDO8fFVmYpptA+r0i0xBk3Ewf6DEq+pdASyXxD5PmU6noqVKgZm1ekqVVVAvHpgi+B85ximyupbUrAqQpsNUi52XfcxviQbikTGqG3F78udxbvj1HirzIEkWvpBG/Qd5xYJC0JXHcLyGarZN3anDqwixkEbzO4IgwY5fOD/8Av9WpZaOlp+pnlRveOZmcKhmKrHYC28f2jGJytepE6iDuNvy54WyBttUMEjqMFrqEKIxLEg1aljqM3uftbDnw6ApJChtRO9jYTcH8M88LOHcK1ak2AI/iG0e82/T88PaGWenqdQpCMZbWstaAJAt1hhFueE5StcRLG9yx4PRCLUsKYYAiFQqBzsAD2M9ueGNDIJBWiVd7Sek89pDcv+MDeGKQSiVdlAO8tYf/AC5A8sHZnMlFqNTRkH4iNjEgkG/ODuOvXHIDkuQP9GLyJXcxznAKLgSkHchdpv8AVsDf2wj4j4KSqIdApAJ9MXA6bAxYH3w+TNtUbTJYG53BPqMCLxEc4m+D14uqJocSFkEnaJi+5/LBHLkQgDuDhycDR2JxbiXhYU3IUyOV+nK/P2x0H/pdwrycv5jC9Qlr/wAq2Av3JPyMKOMZe71aahtZOkD1BB/8rX3tjoGWQUaaKJUU00gwsg6YBE2M+/yOb/Vu7ouM+e/6f7nQwhTbCY5zOD1bEqNREk3iQBIHbpF7c8THGnVVemoWQADBqFi9Qi5m5YKARM/G4e5/MKhB1ErS9RkidXxvJMWHW+I/i2dd2BckH6mIAADt6U9xEnnv8C8S639/f/Ed9/f38xXnWJ+kbn0wPkQuwkCRzMsMfeEFkqAqaYKh2AYC+nTYHcRAHxjCs5Gx2+k3tG0dogg9R3wFloaoAXAiYBmJtefffGlVB1MvqTSyw465eqghNME6VJ3IvNoPMgi22PLwlGoqS5CUiXIAkj2Ii2354AGY8saWCzq+pTEiCBcRck9t743Z1mpBmotKshBETPWPY/rOFnGQAqmv5nPTIQ25nwvxFRCPSeV1TFQbnvHI4DqVkVQrLUmRuSNUSJAibTO/TE3VcNcn6duW29jacVfBK6sg1nUoEKzm87rBjae/LDWwjH7ljw/LRnuI59KSU1pBizi5DfiFyCJ364Q5nPlni5UTqVj06G/UwcPM1whmVmZlJYQSSIHztPfnbCjJZelTZofXabESIJmCPgW64ZjVVF+ZG3F+Spi+uifLJ3Jg9j3wxy1TLBbCq8/i0z23+MDeJUUKoUAaz9UyY6Ede+AKNJwNK1FQLaC495F9r4cAGFyiSOozz+ToPWZGinJ9NQbEHacKOM+Ha1E2h15Fb4FWlWzC0vJV3YCGCgnbnbF34T8D5pyHqVDSTmv1H2j6R+eByZlxC2MZomc3VThrw7wrmsyf4dJo/mYEKPk7/E47vkPC+VonUtIM4/GwBP3i3wMGowtphlM84ixNx+WMGT/qg/8AQf1MsKB2ZybI/wDT3NU0YCsbj6QLT7nCap4P4ijhalSjTDSAWO/wCcdqzYdqcowW++kmw6at/fCSvwqv56VZ1rsYJFj/ALZIjY23xnx+vdrLESO4GgJzCp4HratBzINUgmFQxsDc9Nr4wq/9Pq2pB5pdXBJYWC/Ix1TjNCqCFpBDKgHVPpm+w5/OAaiKXCD1ikAG+tm1MbC1ojriD1+U9GL5Le5z7/8Az9aZOpgxEEXAMdTJwqq8IR29JHoFyASBHMkkfkMdL8R8ArVSNBWxknZ9rDVzvttGMfDfAvISp5ylYBLOSDO+wE7D7zg09YQnMtZ+IXIXVSFynhtA1PX6hUMyskBbgmNye0Yv+D8LpUwKRRvLFyh33gOpUXnodoONmbp0vIWtQlyCIKADT/NYggdPnAVXxDVouaYosxgHUx3JgCwsL9+WFvky59D+0shQLlFm+HZerSd3oCVXYiTI5CDe0bYjavhTJGztpmArU2DAkjUFYGT2tikyPGKdSq9Bg5ZFGpVIYamBmDYG0yOWE3E+KZdWFKqtRUp1BqBQED06QC/L1EXBO3LBelORbXf38RbWOpK8Q8IozIEWdSj1EiCZZSV7iLje/LGdHwwVOhVVnBAJUSAGm8ixNu/LFbSr0XpslMUUEekAIwJDGFECymbk9MYcHzi0aeYYMUKnVBHpM2tJFxfn98aXyOAQD1Lx+oRn4mSeY4SUUldBcH1KSbRbkehEjvjXl6whfUqwPUCQSpDXI/mtus7RiszeWbMLTq6komp9QCyxUMpR4H4v6HCWvk6FFncrW9CtYqLPMLty2N5+oYvG/Ib2Y59dRhSSmafneYrJqaTpgxDD5A3CnCXiObpliE1QwUksCuoiTIAtfa4541F5YWIkqQonSe+knltG3e2NuXy38Qu5IKuDPpIUbx3IHIbwcEuPiSTF8rj/ACNUOqXZWZQOsqxAMGbwb9jM4o84qJYfR5ZVxPpsJFv5oFrc8R/DsqwZCKhWnqbSyg3Jgwu1m6G0g/J2drAqyaidqkSTuAAS5i8/hHIHGV8VuKOvv/EInUIq5pvMMrAUjQJGraF0hYJkk/THI4ZEhy71nEN6fLAJa8QJicIcrXCLrckktChTAi15jfYT0ws4pmn16yxUt6lC3jeDawMHflHLDziv9fmZ6sysORDV8ulOdAJ1a4sEho0gWuY9vzpOJHQC3p9AmIJufpHtMR8xiL/6fa2NaqxZmX0iYAuRMAfG9v6Hcb4izxT0kebWZfqiQkc9x772GMw3lKnda/n+f2nRwLSXA+KVLLTgwF8yqSv4Rsp+JN/tyxP+Y7NrIlmJfuJ9Ki4uBc2/5z4hxA1KlYJqhtFJbchuI5gAe+B6FfmLQdUTa8KgtcXA5xY41VxE0A2ZlnCoMQQBz7C32kCJiPnCJcz5b1hfba2xN/m+DeN58HSsS35mIHq7mN+eENVSzkkwCbxbtjRgTVmYvVN7qHiWHDcwq5ctFgwEMNUzAJJ6ibYzoZh61N9IemFWXAWVgemQDsZ6d8K8pm1WnuB6vUHkggbenYdbdsHcMpOJbzUpgqYRbkjlJAj5JnF8aszntUAp5YP6iTqHJSBMzG/TpfGynwqqfQqs0TqhhFhMYPy2WeJJVgVJBCwO62P9rja+NC8eqamVWCJpMWuLWPfDOZN8YwX5mzMcDqU6Ot9VzuZi/L/OF2eyrFqcBQSpI0kXM9R8fbBuQ4tUAisGqJFgWNgb279OmB8y6uw0UoAMhpv252Pc4FeQO4UAzFEoxNc6mGyibe84V5+pSZpQVAI5/P5Yp+Oorqmkl20kEnYARueoJxI16MMRt7bffnhuNrFyrn6Q4N4do0KemkgVR0m/cncnvhnR0qFEEdLfrgSrmtIBiWMCBc/cbDGmlRd9NYAo4MFWJgjYdh12x5Wjk9zH9/MhyV1GvmCf1/5wlzFJqetqLKxY3RusxOobQOxxp454iXL1kptswvAmDMAE9MbEztMIaeoBjuBcrq2G35YoY2Rb8GQvZmtKWYqqi1ha+rTF723uB+d8NKVHQDIgWgbRa8DrhYtSrTg1CTZvQouQvTbcfnODuH5k1V8xqZX0grqHSbRgcg6XVfl1+8mO6s/vFnF6rMyrRZQ6kahGo9eRnnhklNQJJGo9LT172woNPRWDoqqz3ZHaCJJAJYGBJiBEk+xwyrVtB1kpsZYgmIvYAH0iBgmSqUQV7JMWeJq9RaTCkw1WkQfQDbVaLjueeJbN5/L0fLIqu7avWA0BibAtzJPMLyHthk/F61RXmoqILlgDJHSJnbTePxYmKOW/1DKaNFKdRSQ2on1Esv0qdh+mOhhw8VIfx8fzGI4PUpMjrp1aVNChp1SxcBGCKbnntb8x84x8T8PqVdOjZTG59QbSVkm+qYPOw+MbafDGqEa6lVCqsoja31ARYyOfK5xso5cPQh6zi+oXAfbSvq32A98KDhXD3uPKe2pHcLzVSlXNIMfMsViBMG8ytxHbljGnxWrqd3Wq+uAdQ9Ejedyf64O8N1UNZqVVJMFfOWZABMlt7x+mHHD6QCeSWNKiHHlNciopEhZ2DQf7bY3nIA+1+P7fl/xEEaideHirqqLrgEgilCoLyN7iJ+cG1smujy9SOGZgV+oAKCIBsVbXEkn4wlnW7ayykGykgKTtGkWN4BN8V1DglHVqZWBZSRp0yGK20yI2va04bk12Zlb2m+p7K0PMZKNI6lpaZcT6DH0FSButrk9Yvg3iXCqLVyaret1XSqkgwpjUevq5nAFemcuumnTVTLCdfrJMCNQ7NItj7nga6q1JkqPSCatcyCCZKnnJHK1hjAysH5BqB+/8zUmYMPmfeM8GZWVqckurUwGYEBY/sD7nCNchTOWZigaoWgMs6bkAFoMC3PFN/qaSU6a1UcFTKzq/D6VuSYMGee+ITiOdcGogYqmogJyB2N723+Yw3AzuOPx5+YwkDcP4hxIPZAxCrDLuAVsHVgJ74Bp5wkEqRBOxWQCbW/fMY00ZQB0qXk7DY7E7bRgulmUqsvnt6gWLHYRyiO18auIUUBqUPd3MajaWD1GPUemOtwNj/nBuTYlS1NS9RiAEi0HcyD9XxyMYns1nTJGrUGJuxBIEysnfn1x0fwLwzy6X+qq2GmEvEgger+g7e+E+qyjFj5H+ksYuZoR34S4Y9GiS6gO51ETJkxpUsBJ9+8YD8QcEoyrqwpshe4ErLAk7mBJPv2wyy/Ew6swuFYjcAWUQJJuZ5fpgTiNEsBJ2BJsTdhAGxOx2DXk44+L1DBiSO/v/AF/abkx8CBOW5ui1NUltUlmj073ECCR+Y62wN5LIxWDC7kKRsI5jmOX+7eRih4hkTTIpkE6aZJgx9VgAYiZI9MfcicKOJqEqaIE6So9IFgNyP5p59htjqJk5mOK8RYko1dnOs26DsNh9sM+GrqpgiJn1f0sRhNNhB5+3TDHhzhWnra3Pf/NsdZhrU45JNmNWyqmSYYEQCbXvc2uRcjGlMyY0ahpHqvY7R97i3fH2lmGdpsvO1rGx/v8AfGed4PV8y6oSQGGkgErNyAffCwR0YIuE0KhrMqgQqgqB8Ez/AJwqNFw5BXlzG43kdsM8mNAFxqki0QRMb8rjl/XA+e4xUHoAUcgRcge/9cRO6EuEUyKSy5BLQY3i/wBsfKnEEUsUGktAFpA3nCla7NZzbnPXuZwK4JBHKYn7/r0wfD5gxpTzbAMqfSFM89yJM8tsL6NMVBqLHeNxgui/lo1EEFXX1NEabSfywEeJhPTRRNI5uLk8zvib3QhACfoStK1F0geXz7dI+cEZjiAVTcbmTc7WsN9+ePY9jy7GrEUDUUZfh9KqwDMakjVDi0hp+IuIx84nmKlMhqSoyhr+m8RvP5Y9j2JiyHrx8Sm8xfkPGXmVgugkkR9P0g9Yk3w3y2XKhyjESZAabRvE2Hvj2PYb6xRjbivULHvuLeI5I1D5VJwWks1p3EagdyQNp6YFr5ykKnkVfMGtdAvFon8P0qLT1Jx7HsH6ccyEPUZQHumrOVcolKm1qZIsdIkoCJnfthVUWlWSoUDB1hqRkAs5LQxEWEW09hj7j2H40pOdm42hVRfS43VamlWdZYlKlOdIkbC31c5XawO2BcjwwZh18qoVYS3lVD6ghAvIJ9OwA3vj2PY1MoxqxXVRd8mowVcuyGpRV5pqb3gdDbmcb8q+gUroy0yGZSbwTFu4t7CMex7GgLyG5kDHlKJvEa1KnkpTD02aKZQgP6QJJsSATa198FZ5m8sGs7LVSD6TfT+FWWLGLmd4Ptj7j2MeRAjBF+/EPOLXcnc1xXzX1RrdzINpMEC3QWGHmTzRbWKWjL7aiTqMzeJP64+Y9hmfGoWL9OnE6MV5vxSzlwZ1sulQCTeTDEGQLXt2xNZiq7W1lhqv6tza5PPrj2PYciKvU0zflnLTtAHOPkz+9xgetKlreoLBtO97x2x7HsENExqjUVUNRqKrGQWQGT1IW3xbHU/F3ivykXLqsFbWa1wdKjrePYA49j2Mvq0D5kDdUf4m304/8bH8xDPC+YigKZDl01Mw5s5vfoLg9MMPOCyAwbmw5liYCkRYTa8Y9j2Obixq7kH7+/4EbkNRRxLNgF9RuAQ1pkgam5+wEggTz2xAeIa4ZnqJYQ0GZuTp3iO/aRz39j2OhgxhWBH5QXY8TJzL0wLML7+3L74Ny1hMkmbbWHM9ZjH3HsdVpzYb5AEEw1rRM3/r/fG3iNNidVwCAok7Acrd8ex7Ge9iAWgFDME21TBgfn8/GC2rGm2giGiCed97/wBsex7GgjdQpor0m0mBa1/fYdtsCoGUzNzcf09sex7EU3BmuuzC6mZXt1OE5FQ/Ss9dt98ex7BCWs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AutoShape 11" descr="data:image/jpeg;base64,/9j/4AAQSkZJRgABAQAAAQABAAD/2wCEAAkGBxMTEhUTExQWFhUWGBoaGBgYGBgdHhwdGhwZGhwcHBkcHyggHhsmGyAcITEiJSkrLi4uHB8zODMsNygtLysBCgoKDg0OGxAQGywkICU0NCwsLCw0LDQ0LC80NCwsLCwsLCwsLC8sLCwsLCwsLCwsNDQsLCwsLCwsLCwsLCwsLP/AABEIAKgBLAMBIgACEQEDEQH/xAAcAAADAAMBAQEAAAAAAAAAAAAEBQYCAwcAAQj/xAA9EAACAQIEBAUCBAUDBAIDAQABAhEDIQAEEjEFQVFhBhMicYEykUKhsfAjUsHR4RRi8QcVM4JykhYkYxf/xAAaAQACAwEBAAAAAAAAAAAAAAACAwABBAUG/8QAMBEAAgICAgEDAgUEAQUAAAAAAQIAEQMhEjFBBCJRE/AyYXGhwYGRseHRBRQjQvH/2gAMAwEAAhEDEQA/AIrw1wKtmSKjqzk7CCf8AYv8t4Kga8xUSig5Egt9tsI+F8fzVPLpRVwoVQPSoB++BHrsWl2Zj1Yk4UA0kp8zxHL5Uf8A6tIFtvNqCT8Dl+WJTj3Fq1S71GPaYH2xvzVeQBhNxBpIGDCyTbwzNEsBNsXmSq+gYiKPDyAGGKXhNRtMYji4SyiGRFSDhlkcuUEYU5LMlbYdqSyzjNm1jMancGzeXkEjE5mMrV1enFjSpWxqq01XfDk/CJR7ky1KoaTsdqYGqe8i2E2XzXq6Yr6dRHerSOzpHzIAP54muE5YGooI/EJ9gb/lOCvdQJR8Wb/T5dRcVKo9XtvH9Ixu4HpdAaikrMAASWO+kdT+gwD4lqNXzbLstMST0AVdR7mbAczHXDrIZxKWWNZVEhW0AnYADSvy0E9b4Aa/UymOrk//ANR8xWCoKZFPUGUqg9QANl1i8XJgQMR/AqJU33m87zi447lPNNMtMM7C/RSon2gThLUyijOMx/8AGT5h76oMdpZgMVzAG/zMNVs6/SbuI1tVKD0xy3jtH1HHWXy6VaT1EOmXYJTAmwJG5NjYn2GInPcEZiG0koWgkfcgd4waZAYLKYj8DUAtYO49IP6Yu8/4roFwqL6hFxy6YXeJ+HLl3dKKGGjTpG0ja3MmcB+GPD2batTDZWpodl1MRA02JMn/AGnEJ5CxFZMRJnRchmarVsvVK6S7DWNpFoYjlYj740eIbll1iAy6ovsxsfiDg2ppQI+qNNVywkEgEgd5vthNmKlAsXVKrA/Vb6rGL8zNsULoR515jCo3/wCzSXf0ztzMxf5xtr5x6mYeiWAoJcx+KNwe2Ba3GaMq/lTpQAFmAmBzHSd/bExn8yFHlJToiW1yQSSYtB5cvknA5NiRSJZ+JeHotEJS0IHjWbAuRcAH+UdMC8Uy8ZOlSFRQQupl6s1wPYT9zhf4Y4g4bXUVX9Gn9qx+MOHzYYoyIBpsPQP/ALTN9+fTHPfK1y+GgP3i/wALVTlqVRzdixkiJMWAHb++Pj8Sq1QalZhAkrTVoMd+g774G43TLAqRvJPpgzPWbfliXzGWYGdRDHfoQLXHQd8OXKWFGGU8x74dr1mWq9IpTpg+tmZieexuftAx6rxbMIjVfNq+WDGsfTPaTJ+MK0zVQUvLUwDEmOnP9PtjXxGtVZBTaNKD0gCx5kz1w3mJVQrJ+IqtdmRirqFJZqiSIHTnJNh3OBBVuPMoIpI1LAMsL7XgjGNLIwFIAg7+qJ9xh3wvPgNVq1EuQFRNwBYAT0AGIGU7Mo2OoppVlQFqQfzZEM/4LbKOvfkBhNmc1UaoS7Eu5gk9J2H9cWlahSYl19BC6QqgkQYJJbrJ/LCuhwJXqKFM+mb2JM9MCM+/dIFHiS5Q1ah99/mAAOvIDB1UtTBp0oBkauYHdjzI+wwzyPAHVxph2WSQDN8BJwmr6wF1F2iIuT/zfDnzq7cb1CxrwF+Yqq55ihpqSwJNzz/mbsDa3bAqZWgB/Ed9X+xQQO0nng7OZQ03CrBPTqR+oH5420K70RoCKTuxP8x3+1hhoyAdRZQk+6MqFPGFamcE5QXnBGdgD3wUVA0oSJwpz9E79MOMrV641cTIKkDElwzgdTWmnDzJ0QDGJLwrmIqaTizqgg4tpBGWVy4OHNJIWMJ8nUOGLZiBfCnTkCIwGtwt64UThLns+G2OPZpi6GDhPleHOTFySbDETSgSE7mWRRjWYg30NE9iD/TBHDKRp5ioxEqG6fz+oflb5xY5HhyqFby1So6jWIsBFxB2B+84x4vUWkrOMuroBqYywawidMbBQL8r254pjskRByeJM8U4dUKFwR/FIdjHIABV9i2on/16Y3U62Xby1Dq9QFJSeTEaoAsek9sIeIZ3J1wxyxqUqyrOi5UgXIJmGBHfpgvJZFDTp1IFJ6erSwUG0abkHrJ35DCqJIhlhUK4plnpUyzAx6yJMn1AyOluwxhnssKdCkIl3ZCzdEVQf1n9jDdMyxVVraKqGxIAH95vGPcY4YK1JQrhtJUgwBEHmIMCLRgiNQVzcYq4bQNNhTZgulC3qFgdGx5X1Hc4Z5WrladGDCsx1FSQVPQDe3YXwHxDhDub6zUWwJ2iNlnl2tuPgU+E6jkMzAcv063j9J7SSCfIhh7m7inilEYvSCq1g4uZAEAASYIk3gc98JT4kq1bEm0gXMC1toB/P32w/o+G8rTPrJaNzA/Sfi284OXJUBHlU1tzN+5sP77zgi6qNmGEZupK5WlWmRT23Ijn7AGfnDXL+FqjJqkSfm0nmfnb88VGSkEA01C8io2w8pUIEzP7nFo6N0YLIV7nL83wtEBGoA8gBvG0RvG1vyvhWaKEyFYnqwgR1sbRjpHEeEJrB3nreL8pwLmOFIBb0zv1I6SMZs2SiRG4wncm+B5ZQNgVn1DmPYdMX/DcpSK7AjrhJT4avIT0E7W+/PDnKEofj7YzIVuzLyj4MLzPCaTggKATiL8QeGtN9E9xuP74vaeYU9serqGWDh5CEailcgzjFXhxTcSPtH254FOX1ERYdTt7Y6fn+HLeVB7/AL+cTGe4NDa02m45YQdTT2NSfy2QRoDEgHYjaf7YIyvBFb064vcHbvfDarlFKiAFYCYk9P1jBPDsvqMCCYMj7Xk4EMRKMR5vhdSkdIEhtzytjHL8Oru5cCY5jqeX+cNs5l2LaRMgSBPf6e++PvDM41JTYiTfsRscHq4A3J4UmVnATadQg7z97e2BaObqUX1CQ0MNiYkXgHFnm6pP8WmB5g6izdZHUYAoZilWYion0g239JmR2g3HseuGKL8yXUg6zvrLEyZsSOnfl1wPVqzFuQ5z+eLn/sNNK2l11UjMMd4P4T0I5HsMasz4Dk6kfUpAIO1toPfDVSCX3U05rhRIZkQrp+oRb4OFNS4IO4xTeFvEWuk1GpdokHr2wLm6AqBiU0stj/fEXMwJVh1MisQeJkqZ5AmN8bkTUMUSotCgVYXqdRyxqyvDEKSDhqZg9kQf+4AvUkKT+VXB5HHR0cVaQYYheP8ADoBI3wb4P43H8Nj2w7sRuPIG6lrkCRvgbjmcAEAwcMacRIxJeIMg0lpN8IZmB9sY91qbaXGyqRucHcH4o1RlQqRLAE9JONfgfgJqOA49O59uf9vnFfxPPUcopGXpp5kW6wbCWaNInvywOPBkY2TEEsNkw7iCipVOk6YH1arEbRHvF+3eMTvF83WR9NN29J+q5ubx125Rtzwk4Kc4rK1TRVRtRs41iTqY9Dc7CDyBtgzifFKOoB1rImzMKcqBaZhy3wYI+MOZa7ijXKF8MprSBBWmFE+Y5Kg9bndpnngXj/iBaiClTpTT5Mebd1AtPcXntjbxHOUqqucu3mN6ZUlgy6diQTb33P6j5emmeTVpXL1lYytwjW5/B3H54modxvwCqAtNWWGViTPMQbHkd9o9ueKKhmqKDSoE7yY5n/kcoxzHi2cq0WCER5ZBBIBMcwTzEbfnhjw3OVHeVvqiQIMzzB+ehFuUYkleZ0nzwQb8trYTZ+mzW0+kb2/sd4/Zwpy/FCJp2Dq0GenYweo6cvliOJtpCgwzD1HmJtt1xCR1CDkeIkzlOoGjUdIksVJuOUzft0tgfJ8eqIdDAkT9Qg2mB7XkfGGPEiCqoWLE3gH6rEi4+SD1i3RBxDhukhHhDF21AnYEEm5G46b4xZAVN+JuxuripX5TxCjCAADeB1j988HDjCEagT7iPsO2OUrmChqK7ljquZPLZhNxad+o74Jy/GSqgKSDqIMAbnpy/wCe2FFGG1MvudJbPGTeZEyTt2FtvzscDf8AcFP1AD+v7/fXEfQ49tqgi3O3K33j9xBmVz6OCpMNNjMbQJnrt3/MYzuGOzGBQBKbI1JM3v32/f8AbDBczfSb9CPtz/ZxHpnGpsJ+I35/n+9tj0zfmCRB5ra23QidueBDMoi8iC47r5i0iOcY+0uMTA58x7de+EVHiFoYzJ2IBO3XY++F+YqhW1KxiSYvH3335flilZroyfT1K6txAbHbnb9cLq9Qb9eU/bCnMV9aSrXjt8iP6YBTiZFibxHOPzuMHsy0sShTKBl9Pc8vtgbJDyqgY2B+/Q4GpZ0g6hHY9e1v0wXWztOrAJ0tzI2I6HocUDejDdT2I+amjiRGqN/64W8Q4dJOmP3HPC1OImm2hgYtpb78+fL74b0s1JQm8iCRPS0YPlRiKIiJqZDEXAb9eXwdsC5Th3l5mk52b0mZ6d8PuKrETcTcbG5xjn1DUjYyt1PcXj2wwZaguTx1A6+SqoxBmFaQR742PnDTOnS552PXFNlKi1KaObgqP2cBZo09R2/PDlykRJe+5xjw/moZW2gjHWc5laZoLmuYUT36g44Nw3NFWjHQf++VRlaeXawN+8EyBh+ZPcN/lFMuxKbxXllq0UdFxI5VXE6cUWUzBrUlp6tLr9J5HscJa/GXR2pVKQ1DcrgMbsg411FtyRTQEVZriJmGXErm3anV1rtjrH/blrUlOixFzzxLZ/wjUqE6YVOrYcM69nUH02VMh9ooxj4e45rQAnbFFQyprKHUArJEmNIggXuD1Px3xK8K4FSy6lmcsRIG8auQAG5w+y3F6dOkKLnSdepiBH1EkRAudMWtcYfhAf3DqbGNCo5yqOtUsD6IA1r5cGSqxpP0gnoJgQZxPeIazlmqB2JYEA25hjpYESZG3SOuxOe4sKsUqXLTuCNRnpfaD9/kps1msrQctUYsxklEPpBsIkHeIO/TGgAIsCaMjmVpqNUF3jyfWRJkW0rcXsWPMR77eH1XqqYZldQViT8yTF5B6ERbc4nOJ11d2NBtC7kLMHp059B/TBvh1KmuxLOTtEzAtvN74VfPuA6eYz4owqAa001ksugwwDbHUIIn/Hp2AozVdKKqrPUKMXLm8qbACbgwCZPtyOGXEFJiQTWXuxMCxEQF2ABBjflvgLLRq1q5V51bQFiViD1mbAxHUXxsxxmpaLyE3UOI+Y48xQQVGm0AxPQ9bWvhZwfizUalRf5pCzf4A6j5MdcMsxWSqii3mC8LYEk7gcvawnbCxssfqpjVyI3mL7bgkT89MM+oPEJV+Yw4LWLubnvcC0SsEwBIHX9Yw2zeeX/UAU9TAAXYczPQAj43mPeRaoyLqU2NnHUdxHI/rPLG/h1ZkAqelobSwJ36SDf59sTRllY9/wC8GrXAFPSElS5JN7ED3jVt1ON9aqCS1TUxi25+ZmfnrhDwOq2twbDzGMSdySbH2tPKRityGTkgs8wZjpE2E7LsPjAPuT8MlfES+XOqDqSdu9iDz/xhQ9dCVCliFA1nuRaB/KBb4nnhp4u4qgzP0h9AAAmFm+/X/OJzOLWrSyxTJgwhgGNhI/5OFKtdzSHJEb0hEDUAH+kzNt/jn98GrUFOoJexHLn0v++eJ3IUlcahMr9akwQZ64a5cI4EatSk2a/Tf5k4jrCVrlVlq1OoILGDG94PSP3vjIcSFOqoBJBEdI+/Pp8DCPJOUYCBBueUW+xwTnc0qVUPUHbuP12xjfFupoDR1nqgKg02uYMe/wCz+eMsvmlZdJaTPIg35WNgP78twPw1ShZGgqTA52k35e+NdfLlWMWhiV2BMyTf+Wf+MKAuDVTCjmlQkcp6i5k3tzi+MMyFa+07z22+++MMzUm9xp3gfsY1uh0hhvG1/wBicGR5ljuY08yR9JtPMm8gX72wQufuCJF7D+WOsbjAyMGhTHufttjRrKPO+4PPr0IxfEGS47GeAaGHpN/aenQ4pshUBSQZiIjce4nEJVr+ZZQfp3j9nHuGcYeiZ73/ALYHhYgtudSqURUVQeXL/PXGrL5JlnUJA5HocLeH8fRyIIkiSD7csPkzwaF3nfkQML6sNEOpqA+HyYqUZhka3sf8Y25rhVQsSrGO2PnEF8mslUGxhWPXocUVGtIBHPvhuIBuz1Mzjc/NOUy1RYanRLN1OKTLcNzVZV8xVUjmcSGU8d1qZ0Kqj3GCk8U16zQ1QqO1sbymQtYA/WM4p3Oj5LhSoAHqeroMCeKMzRpVA+5O+FHA1vq1FiRzOF+freZW8neCd+uFnDkZve2vyisyhqB6jrPeMzTX+Ekgi2MeE16+YpnMZgxSkhEFg0bsx307juQekE3inh9aWT2lwPzOMuMUjSXylQFaagBZA1DSDNrwX1k87Hrh3pceNrPdfMXi4gHgPyhHDXZmDSFpCxYgfIsLm24sBGGOYo0gjVRTUknSnpEsxsCft+WEmUp5ryRXbQaVOLCxkyIEzBiCZH9y/wCCq6hqld5CfQrbBoGlTynrH3x1BkWtQ+JEUcSpeQFoUyPNdZq1CT/DHPfYRHviD8TZOl6Y1ifpZiJb/cFgnTOxJE8hh7xXiyvmH13DMC//AMFAMdwzwI798T9TOs9Vq1cSAQY5W+imO/tyntjn/UZ2sxhFdQfgyMWidLLzXlG9ztaRty+cUWV41mUGjKjWYH4ZCxJmSTDb37YR8MzBpqSILu1hvck2gyIvz7dcdC4Pwry6QRpNRzqcwSZJmJ+Iw3mKlESdylOuG/iPqM+qeR+dueNHimi3pq002UeYL8vpI6EQfyPMYquMUSqk3CaTLLuCLD1cvxTt/dNleL+hlIZbG+kC5I9xce8zjFkzFltR1JjWm3JulnW0D1A9yATE3/r3vgzLs5IAbSGAuAT6gAPVzBwRQ4KS2oFQKmw/DvAB/lYzY/BGHfD/AA+QLsAGEgEC55zfSBsJHuDhX1gDqaSg8RIaDXJ9VvVG5nmOo6x1POcD6BTZTJZG+sGxBtb7Xm2xnF/l+HbEQQdusHUAVj6pjnvHLAHHuCHy5ADINyB6hPM82Xn+XXDEzAmolhUkeH5lUepP0yGva0CwFj1+SO8OeJ8Z8qkWB9bG17y35EWie3c4R5mi1F0OqdQgaSeR9E9d55bD5XPVNWoI+lAOc/cgXsIkKRIuL4YdC5YXkYOZAL1FLSfU0/3vOPUK9IetXqU45BW/tHTDjMUZU6bxyjnt1O3uducX15DghqkAsxEST6WE2stiZuPuImQMLXICLMcw4xa9QBtat/E/ESpUtzgzYnocGUcxLSp0ltj0YcjzuMUieD0tIdtt9Q9p0ie1pvblOGOV4DRBvQBi/qn5liRYcz+uJ9UESgkjsxmNSh4g/iA5MLH2x7MZmSJP4R05W/pjog4Jlbk0qcSC230nYkSd+Q7XOMsx4cybeg0UEGLNsTsdxLf7VBxWq6hxFknL01YbiOfQASRzmDjKozTsYIsO8DnHzGHtDwxQQ6abVKZgwslovf0NLT84DzXAqyamUhgIBZR3O4Inn8YzPjKmx1GhgZL1Mzp2F/79euM6FY6Ssbm2/aYA2v8AfAXGkdSSAIG1sBPXfR5nMQIwwY+QuAWoxxVDC4BP/PXpj7Vpl117fv8Af3wMuaZgGHzsf3GMsrmKiEq2zDffrgeJkuYU6hG9+p/P7/2wPmWOq0X3BB5c/tN8YVsw+oAC87n3gX98bSpAkgaoPfn/AHwQFG5RNiZ08+VjTIuIjtiw4RxzzQIP8RYk/wCOuIVMyYOocr++N+SzoVgyHbliPjDSrnVqebFak67GAfnqMbMnxNwgHSxmf7Yj8txMKwdW3EsCf3bDdq6tDFh6hI9sZOJUxGVROFVsuGvzwtq1mRvbDfK1Aw7415rK69xcY74MWZReGeKmBJxuzNfTmBUW5LAwO+EGWylRBI2x0/wV4T1JSzNXudJ/I/bCM7hVLRGdqSU/F6fm5cL+JlsOc+2+PuW4YDGZc6i3qOmIuLbi3+fnB/8AofNenUDMppksgAsbRftyEd8EcRpur6yzhFmVVT6rXliY0+wwv0KlUv53A9OOKWfMQcRctpRSo1Ow0uN++0TGlo3674lOPeI6zNUohSlNCAoM/ggSRteBhr4hy/8AqilTLkqmokrB1q5uCALx0O/tjZxPLpRILquoiWEST7zy7WxoZx+ETRd7nPKx9WoyZiYBvG142vgLO5hqjAjlYQsAcrAc8NcxlqlZ6nlGKakQCDAmdpGCeE+HWZvpZj1iB3O3Tt0wksqbJjgpM28B4eSEdrLTI2BME3nuYva4AGKx8/qqHenT2DEhdQ2JO7fbtjMGnR8lDLuSCKSAMzEi7EQSBIF+nTGzMZWoSNS08vP46rJrHKVRJabDnywk+ptaUd+YwYa22oBn6hqajTuiABT6oA2ljux7XvtgCrw52MFW1cvSAd+TOR33E2xVUskqLOtqkWmSuq3X6o93jtgLLanq+VRRUZv9okKd2LDe3IGDA64yWwGpPbehNfAuDl1OoFVJ25xz2AEzF474oK2VCIGMCLXKgSIjtM2nfoMNMmgT0Ag6AoJmeXMkyDF/nvhb/qqQpNmKswmpl1SANBIXRNixuZvuR2wzFhPbSc62JjVeEYhHaFZiSNKnTpEkudbSZ+L9JDfPaGKM6sqvoYzMvY6FOoszAXI0z6gLQcDZnhtfPqtSvVOXy9RQRSSSzCSRq5QYVoM4U8V8EU1h8pWqJWUkhnYwSAdV+RY77+2NTYkVPdqZmfkaE2cZ4SKy1KSgA3Kc9LCbW5co74j+AU0+gkhpYH3ZguoAepogkqen2dcF4uzTRq+irRgESx9MWOpulrARzJMiVfG6EZklD9cVo+m5WJ1ARM/rhTElSp8R2E0Y14lw8BPSfQR6dUAQJAgNUnYSZA5e+GXhLLgICd4kmJE2O4e19U9L7FsT2Tr1KOlj6kj1kBlOqDdhE/iMxbDevxRdXn04ZTZpZgV6evUWAJK7iPzxktvw/v8AxHuJbplliwM3H/jEyLxE7xy/CNsaKuUA9QnYG1JYjbp9IN/fCrI8bmL1fcOW2nWfsCYP/qMN8vnC0iMwYtZ22I9PP2uPV1jDFyVBCFZ5qWwioI//AJU7TfUe52B2vzxqejUsJYQLaqa+mOdvxn/17dzyhIBK1Zj8VVlGobX2HwSp54xeoi7FR+KWrKI/CbXvHI29sR81CORZ8ohYidItbU0CZu2oepv9vblg+gpG28WEARG3pGw/9vjC/M51KYB1IzLqH/mELYkQWBvESYm/MYXUuLvVQmmvptGpGYSeYCDQ4JtJII+MMT1CnUnAw3jPDKVUN5ihTf1gpOw3E3G3fHMOM8Iei1Wk0HoR+oxZcV466fi/+1Qqd9iANNiIv1wt4nXFWmDEMhgj0WUmJ9NvqmI5TYQZIuOwJGx6kbwXMidD7/oR+5w1rhrMNxG32/fzhVxXh8etLX/z+uD+G53zEgj1KbienLEyC/eIlW8Gb61KxIW45T3O+PlFImLmTOMxmdTADdj+SwT+dsbi28c/a0b/ABhQsdyy0X+QZJ68o98CIgEiIwyzObBMYVcRzyrYRJ/ttGNCAmCWEOR1tBvH9YwZT4y6gLOwxMZNigNRjc7D8re2Ba+ZM77++GnACYovFf8Ao3pnqORGGVCszQIk8sLBWZbA26YbcK4iyOKgA1DrjSwuLnQOF8Po0qQr5mFj8B3PSR/TFD4R8WLms0qgaUCsAncRBI9ptjla8RNWoWrsT06D2GG3h9lp5qlURoAcTflthC4gpszGVCvud4qVinqhQI67N0A2xI0OPV6deuazApUqDyRqB9ABJlR9IHcDG/iGbaiAy+ubkG4OIrinFV1FxQYu4I0knT0+fyxMmQNQUzULAMOzNQ0q1WvS0lKh1HSQJMmZuPmeo64l/EfEMxVqA1BpWBJ025x69oPzjbW4myuCTSo07HSyqTsCReWN/wBBhBmONA1NGXRq7sb6pCk8vSLnFKzeISY/mVnC8wFGpiNKi7FmCibjciw/Ywzy+efMIPJqCjSgh67TJUfyqeU7Mb9MTtPhmiK/En1ERoyyQBPIFR9I9749xXiBzJALimiCFoiQJP4bD77nGM4Q7X4/b/f+Ju+oMQ13HOb46EBoZMFRMVK7H1ud41ntNumMKXHUp04pg1JUg67ajzYv9RXkBYb4TZYVW0kkxfYR/mPffc43UcjLENaxIEz21aun9sOXGAbMzPkLTfW4yur1MzagAEU9NgB0nrjpnhfIeVQavVhWKktz0qt9IjmtwT1tFsRfgPgC1KxqkBhTaFEWJGxJ95PsBi04jmfV/pVYlEp6qmwEEwqdfUQ25mFOGDGCeriWYzHj6Rk3J9LuEBkn0hyqkAC0KpIvzvgDx9mVTJVUQ72KiDpUWi3KP82nCXPcV8ysaIDGmn/k1tqDX0qo6KxkmZMKb3wu8XZtUybBAF0lSSoIGnV6h7abR2OHqvkDqUT4lnmOIKVRgZGhWgi4hViw58wMTeZ4oBqksNwoIIImQSL+32OEfhjjAq5VAWYvT/hkmNNrA7SZEffG/NVjAOokTYTJaOc8h22wn1bj6XCN9Knv3FvHaxTM0aw06mJpObbX7zaCZ54mvE/ESuYUggwgkGYuWtfsYwyqqDXphTIpk1apvYn6RJi8XixjpiX4jRNWqXZT6iTa9hYbW/zgPTIKF/H/AMhZTTmpXcG8R0a1M0qxCsRYtNyLC4uAN47YHyWa8l2RirKSYIuLx6hpg8pEbwLYQZbwq7ki4+NUdZIsI/rjYPD1RAYqkREAc/aCcX9DECQD34l/VJqxKrLtBlYWDy5c4kQYiJ1C977YY5XOOAIDMecO/MaogTBAvvf3GI7KV8zQsyFl6xy5727fOGlDjqfjMSDOodYm7TuZMjthGXA36xqZRKWnm2/lBNj6ixv/ADAekjUI7QfcYGzvG2X0qqE8lCggdgCJ+LYU5rxChWNYv/UybC3/ABNsMfAOXGYzgYCVpKWM9TYb9zPx7YznFxUu40I/6pOgZVcC8Mu0VM0xJNxTFgIiIA3YHlhlxfMKoOhVWQBqgCI3Mv2uszNzikrkBORBAiBOqdgeRuZnniO4uDU1rDc1PoDEljcEgkAhRYnabwDcAD5kRrMi61Qu5N7sSO/qMAzb6pFzEOvTGjPPUp02KCGjTpEQNgZAEfSF5kzg3OOurV6oMEMRIhiYkbaYiQP93QYKyNOoGHl0vMgQZaY6AcotE849sabrcHI1CSFSrm29Plg89z2N/wAsaozVOf4cE72PPtjpvCOHIr1KxeQ/WIAE2FsMGqUZBOi49M3kTy54o+sF0FmcJ+c4tT4jmlYs6CQNyCIHbGOa4zmRFgoIx2HiNOnA0BTqBg6dQtuDf9xhY3BstUklVJG5ACmf7/4w9PU4zsrAKEeZySrxetFo9xOBaXEmDaiNR63xe/8A4nrYtTMqDdo5dxzwNxnw8tOAUgQfVyJgmBjYuTHdCKN+ZK1eNE2Km2AK+eZjOKlOC5eok6oIie02E8onCzP8D0OVMH5wYK9SpqqrgrJrAx88vG2IGLkhOUFMkh7d8F8J4azV1p0mnUYB6YUquCuC8VOWq6x3HtNpHfAH5g/TUuCx15naG4UvlxVzFTSoAJ1qL84hZP3xFccy9F2KZVcxmH2jU7R7gGB84+Vc0+YRCCdH4mnn7D9TffGXFuOOtJcvlyaSRPotPUkjcnCHdC1KKnWyZcONfZ7v8CLv/wASKrqzdWjllm6CGqHtpXn7kYzoZyll4GRp6dVjWqGXO8hRsD7Ce+E1CGMPLcyZ/UY+tXWTqAWLLA5f0EYLgT+I3Oe2Zm/KGU0YsDLhmYkgmWMXuR9IHPngpEFy9zftvcmwEDt+uEB42lIELETz/U98LM5x92Npg/mepnfDQsVuWXmlfVtJEMxjfaLyBfp/TB2X8nd3Y0gJqOCoBA2VEm/vfnjntPP1Z1fi2BZhY9hjWTmKuwlR+EEx98UVWTc6nR8Za28rLr5FFBchkGlDEsQ1mckQDPwdsaKnGRfXly2skqGqN9K/TcNcm7HULFzsMRHD84cshZ8m7ExAa6Rz3kyeo2vgDO8fFVmYpptA+r0i0xBk3Ewf6DEq+pdASyXxD5PmU6noqVKgZm1ekqVVVAvHpgi+B85ximyupbUrAqQpsNUi52XfcxviQbikTGqG3F78udxbvj1HirzIEkWvpBG/Qd5xYJC0JXHcLyGarZN3anDqwixkEbzO4IgwY5fOD/8Av9WpZaOlp+pnlRveOZmcKhmKrHYC28f2jGJytepE6iDuNvy54WyBttUMEjqMFrqEKIxLEg1aljqM3uftbDnw6ApJChtRO9jYTcH8M88LOHcK1ak2AI/iG0e82/T88PaGWenqdQpCMZbWstaAJAt1hhFueE5StcRLG9yx4PRCLUsKYYAiFQqBzsAD2M9ueGNDIJBWiVd7Sek89pDcv+MDeGKQSiVdlAO8tYf/AC5A8sHZnMlFqNTRkH4iNjEgkG/ODuOvXHIDkuQP9GLyJXcxznAKLgSkHchdpv8AVsDf2wj4j4KSqIdApAJ9MXA6bAxYH3w+TNtUbTJYG53BPqMCLxEc4m+D14uqJocSFkEnaJi+5/LBHLkQgDuDhycDR2JxbiXhYU3IUyOV+nK/P2x0H/pdwrycv5jC9Qlr/wAq2Av3JPyMKOMZe71aahtZOkD1BB/8rX3tjoGWQUaaKJUU00gwsg6YBE2M+/yOb/Vu7ouM+e/6f7nQwhTbCY5zOD1bEqNREk3iQBIHbpF7c8THGnVVemoWQADBqFi9Qi5m5YKARM/G4e5/MKhB1ErS9RkidXxvJMWHW+I/i2dd2BckH6mIAADt6U9xEnnv8C8S639/f/Ed9/f38xXnWJ+kbn0wPkQuwkCRzMsMfeEFkqAqaYKh2AYC+nTYHcRAHxjCs5Gx2+k3tG0dogg9R3wFloaoAXAiYBmJtefffGlVB1MvqTSyw465eqghNME6VJ3IvNoPMgi22PLwlGoqS5CUiXIAkj2Ii2354AGY8saWCzq+pTEiCBcRck9t743Z1mpBmotKshBETPWPY/rOFnGQAqmv5nPTIQ25nwvxFRCPSeV1TFQbnvHI4DqVkVQrLUmRuSNUSJAibTO/TE3VcNcn6duW29jacVfBK6sg1nUoEKzm87rBjae/LDWwjH7ljw/LRnuI59KSU1pBizi5DfiFyCJ364Q5nPlni5UTqVj06G/UwcPM1whmVmZlJYQSSIHztPfnbCjJZelTZofXabESIJmCPgW64ZjVVF+ZG3F+Spi+uifLJ3Jg9j3wxy1TLBbCq8/i0z23+MDeJUUKoUAaz9UyY6Ede+AKNJwNK1FQLaC495F9r4cAGFyiSOozz+ToPWZGinJ9NQbEHacKOM+Ha1E2h15Fb4FWlWzC0vJV3YCGCgnbnbF34T8D5pyHqVDSTmv1H2j6R+eByZlxC2MZomc3VThrw7wrmsyf4dJo/mYEKPk7/E47vkPC+VonUtIM4/GwBP3i3wMGowtphlM84ixNx+WMGT/qg/8AQf1MsKB2ZybI/wDT3NU0YCsbj6QLT7nCap4P4ijhalSjTDSAWO/wCcdqzYdqcowW++kmw6at/fCSvwqv56VZ1rsYJFj/ALZIjY23xnx+vdrLESO4GgJzCp4HratBzINUgmFQxsDc9Nr4wq/9Pq2pB5pdXBJYWC/Ix1TjNCqCFpBDKgHVPpm+w5/OAaiKXCD1ikAG+tm1MbC1ojriD1+U9GL5Le5z7/8Az9aZOpgxEEXAMdTJwqq8IR29JHoFyASBHMkkfkMdL8R8ArVSNBWxknZ9rDVzvttGMfDfAvISp5ylYBLOSDO+wE7D7zg09YQnMtZ+IXIXVSFynhtA1PX6hUMyskBbgmNye0Yv+D8LpUwKRRvLFyh33gOpUXnodoONmbp0vIWtQlyCIKADT/NYggdPnAVXxDVouaYosxgHUx3JgCwsL9+WFvky59D+0shQLlFm+HZerSd3oCVXYiTI5CDe0bYjavhTJGztpmArU2DAkjUFYGT2tikyPGKdSq9Bg5ZFGpVIYamBmDYG0yOWE3E+KZdWFKqtRUp1BqBQED06QC/L1EXBO3LBelORbXf38RbWOpK8Q8IozIEWdSj1EiCZZSV7iLje/LGdHwwVOhVVnBAJUSAGm8ixNu/LFbSr0XpslMUUEekAIwJDGFECymbk9MYcHzi0aeYYMUKnVBHpM2tJFxfn98aXyOAQD1Lx+oRn4mSeY4SUUldBcH1KSbRbkehEjvjXl6whfUqwPUCQSpDXI/mtus7RiszeWbMLTq6komp9QCyxUMpR4H4v6HCWvk6FFncrW9CtYqLPMLty2N5+oYvG/Ib2Y59dRhSSmafneYrJqaTpgxDD5A3CnCXiObpliE1QwUksCuoiTIAtfa4541F5YWIkqQonSe+knltG3e2NuXy38Qu5IKuDPpIUbx3IHIbwcEuPiSTF8rj/ACNUOqXZWZQOsqxAMGbwb9jM4o84qJYfR5ZVxPpsJFv5oFrc8R/DsqwZCKhWnqbSyg3Jgwu1m6G0g/J2drAqyaidqkSTuAAS5i8/hHIHGV8VuKOvv/EInUIq5pvMMrAUjQJGraF0hYJkk/THI4ZEhy71nEN6fLAJa8QJicIcrXCLrckktChTAi15jfYT0ws4pmn16yxUt6lC3jeDawMHflHLDziv9fmZ6sysORDV8ulOdAJ1a4sEho0gWuY9vzpOJHQC3p9AmIJufpHtMR8xiL/6fa2NaqxZmX0iYAuRMAfG9v6Hcb4izxT0kebWZfqiQkc9x772GMw3lKnda/n+f2nRwLSXA+KVLLTgwF8yqSv4Rsp+JN/tyxP+Y7NrIlmJfuJ9Ki4uBc2/5z4hxA1KlYJqhtFJbchuI5gAe+B6FfmLQdUTa8KgtcXA5xY41VxE0A2ZlnCoMQQBz7C32kCJiPnCJcz5b1hfba2xN/m+DeN58HSsS35mIHq7mN+eENVSzkkwCbxbtjRgTVmYvVN7qHiWHDcwq5ctFgwEMNUzAJJ6ibYzoZh61N9IemFWXAWVgemQDsZ6d8K8pm1WnuB6vUHkggbenYdbdsHcMpOJbzUpgqYRbkjlJAj5JnF8aszntUAp5YP6iTqHJSBMzG/TpfGynwqqfQqs0TqhhFhMYPy2WeJJVgVJBCwO62P9rja+NC8eqamVWCJpMWuLWPfDOZN8YwX5mzMcDqU6Ot9VzuZi/L/OF2eyrFqcBQSpI0kXM9R8fbBuQ4tUAisGqJFgWNgb279OmB8y6uw0UoAMhpv252Pc4FeQO4UAzFEoxNc6mGyibe84V5+pSZpQVAI5/P5Yp+Oorqmkl20kEnYARueoJxI16MMRt7bffnhuNrFyrn6Q4N4do0KemkgVR0m/cncnvhnR0qFEEdLfrgSrmtIBiWMCBc/cbDGmlRd9NYAo4MFWJgjYdh12x5Wjk9zH9/MhyV1GvmCf1/5wlzFJqetqLKxY3RusxOobQOxxp454iXL1kptswvAmDMAE9MbEztMIaeoBjuBcrq2G35YoY2Rb8GQvZmtKWYqqi1ha+rTF723uB+d8NKVHQDIgWgbRa8DrhYtSrTg1CTZvQouQvTbcfnODuH5k1V8xqZX0grqHSbRgcg6XVfl1+8mO6s/vFnF6rMyrRZQ6kahGo9eRnnhklNQJJGo9LT172woNPRWDoqqz3ZHaCJJAJYGBJiBEk+xwyrVtB1kpsZYgmIvYAH0iBgmSqUQV7JMWeJq9RaTCkw1WkQfQDbVaLjueeJbN5/L0fLIqu7avWA0BibAtzJPMLyHthk/F61RXmoqILlgDJHSJnbTePxYmKOW/1DKaNFKdRSQ2on1Esv0qdh+mOhhw8VIfx8fzGI4PUpMjrp1aVNChp1SxcBGCKbnntb8x84x8T8PqVdOjZTG59QbSVkm+qYPOw+MbafDGqEa6lVCqsoja31ARYyOfK5xso5cPQh6zi+oXAfbSvq32A98KDhXD3uPKe2pHcLzVSlXNIMfMsViBMG8ytxHbljGnxWrqd3Wq+uAdQ9Ejedyf64O8N1UNZqVVJMFfOWZABMlt7x+mHHD6QCeSWNKiHHlNciopEhZ2DQf7bY3nIA+1+P7fl/xEEaideHirqqLrgEgilCoLyN7iJ+cG1smujy9SOGZgV+oAKCIBsVbXEkn4wlnW7ayykGykgKTtGkWN4BN8V1DglHVqZWBZSRp0yGK20yI2va04bk12Zlb2m+p7K0PMZKNI6lpaZcT6DH0FSButrk9Yvg3iXCqLVyaret1XSqkgwpjUevq5nAFemcuumnTVTLCdfrJMCNQ7NItj7nga6q1JkqPSCatcyCCZKnnJHK1hjAysH5BqB+/8zUmYMPmfeM8GZWVqckurUwGYEBY/sD7nCNchTOWZigaoWgMs6bkAFoMC3PFN/qaSU6a1UcFTKzq/D6VuSYMGee+ITiOdcGogYqmogJyB2N723+Yw3AzuOPx5+YwkDcP4hxIPZAxCrDLuAVsHVgJ74Bp5wkEqRBOxWQCbW/fMY00ZQB0qXk7DY7E7bRgulmUqsvnt6gWLHYRyiO18auIUUBqUPd3MajaWD1GPUemOtwNj/nBuTYlS1NS9RiAEi0HcyD9XxyMYns1nTJGrUGJuxBIEysnfn1x0fwLwzy6X+qq2GmEvEgger+g7e+E+qyjFj5H+ksYuZoR34S4Y9GiS6gO51ETJkxpUsBJ9+8YD8QcEoyrqwpshe4ErLAk7mBJPv2wyy/Ew6swuFYjcAWUQJJuZ5fpgTiNEsBJ2BJsTdhAGxOx2DXk44+L1DBiSO/v/AF/abkx8CBOW5ui1NUltUlmj073ECCR+Y62wN5LIxWDC7kKRsI5jmOX+7eRih4hkTTIpkE6aZJgx9VgAYiZI9MfcicKOJqEqaIE6So9IFgNyP5p59htjqJk5mOK8RYko1dnOs26DsNh9sM+GrqpgiJn1f0sRhNNhB5+3TDHhzhWnra3Pf/NsdZhrU45JNmNWyqmSYYEQCbXvc2uRcjGlMyY0ahpHqvY7R97i3fH2lmGdpsvO1rGx/v8AfGed4PV8y6oSQGGkgErNyAffCwR0YIuE0KhrMqgQqgqB8Ez/AJwqNFw5BXlzG43kdsM8mNAFxqki0QRMb8rjl/XA+e4xUHoAUcgRcge/9cRO6EuEUyKSy5BLQY3i/wBsfKnEEUsUGktAFpA3nCla7NZzbnPXuZwK4JBHKYn7/r0wfD5gxpTzbAMqfSFM89yJM8tsL6NMVBqLHeNxgui/lo1EEFXX1NEabSfywEeJhPTRRNI5uLk8zvib3QhACfoStK1F0geXz7dI+cEZjiAVTcbmTc7WsN9+ePY9jy7GrEUDUUZfh9KqwDMakjVDi0hp+IuIx84nmKlMhqSoyhr+m8RvP5Y9j2JiyHrx8Sm8xfkPGXmVgugkkR9P0g9Yk3w3y2XKhyjESZAabRvE2Hvj2PYb6xRjbivULHvuLeI5I1D5VJwWks1p3EagdyQNp6YFr5ykKnkVfMGtdAvFon8P0qLT1Jx7HsH6ccyEPUZQHumrOVcolKm1qZIsdIkoCJnfthVUWlWSoUDB1hqRkAs5LQxEWEW09hj7j2H40pOdm42hVRfS43VamlWdZYlKlOdIkbC31c5XawO2BcjwwZh18qoVYS3lVD6ghAvIJ9OwA3vj2PY1MoxqxXVRd8mowVcuyGpRV5pqb3gdDbmcb8q+gUroy0yGZSbwTFu4t7CMex7GgLyG5kDHlKJvEa1KnkpTD02aKZQgP6QJJsSATa198FZ5m8sGs7LVSD6TfT+FWWLGLmd4Ptj7j2MeRAjBF+/EPOLXcnc1xXzX1RrdzINpMEC3QWGHmTzRbWKWjL7aiTqMzeJP64+Y9hmfGoWL9OnE6MV5vxSzlwZ1sulQCTeTDEGQLXt2xNZiq7W1lhqv6tza5PPrj2PYciKvU0zflnLTtAHOPkz+9xgetKlreoLBtO97x2x7HsENExqjUVUNRqKrGQWQGT1IW3xbHU/F3ivykXLqsFbWa1wdKjrePYA49j2Mvq0D5kDdUf4m304/8bH8xDPC+YigKZDl01Mw5s5vfoLg9MMPOCyAwbmw5liYCkRYTa8Y9j2Obixq7kH7+/4EbkNRRxLNgF9RuAQ1pkgam5+wEggTz2xAeIa4ZnqJYQ0GZuTp3iO/aRz39j2OhgxhWBH5QXY8TJzL0wLML7+3L74Ny1hMkmbbWHM9ZjH3HsdVpzYb5AEEw1rRM3/r/fG3iNNidVwCAok7Acrd8ex7Ge9iAWgFDME21TBgfn8/GC2rGm2giGiCed97/wBsex7GgjdQpor0m0mBa1/fYdtsCoGUzNzcf09sex7EU3BmuuzC6mZXt1OE5FQ/Ss9dt98ex7BCWs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6" name="Picture 10" descr="C:\Users\hp\Desktop\صور إستزراع سمكي\138726692295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276475"/>
            <a:ext cx="2305050" cy="30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1" descr="C:\Users\hp\Desktop\صور إستزراع سمكي\11458213-fish-farms-in-peloponesse-greec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276475"/>
            <a:ext cx="2232025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276475"/>
            <a:ext cx="2376488" cy="304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971550" y="838200"/>
            <a:ext cx="7129463" cy="107791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43684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Nutrient requirements and metabolism in fish</a:t>
            </a:r>
          </a:p>
          <a:p>
            <a:pPr algn="ctr">
              <a:defRPr/>
            </a:pPr>
            <a:r>
              <a:rPr lang="en-GB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Zoo </a:t>
            </a:r>
            <a:r>
              <a:rPr lang="en-GB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623  2(2+0)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31608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6096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EG" sz="2400" b="1" dirty="0" smtClean="0">
                <a:solidFill>
                  <a:srgbClr val="FF0000"/>
                </a:solidFill>
              </a:rPr>
              <a:t>الغذاء الطبيعي </a:t>
            </a:r>
            <a:r>
              <a:rPr lang="ar-SA" sz="2400" b="1" dirty="0" smtClean="0">
                <a:solidFill>
                  <a:srgbClr val="FF0000"/>
                </a:solidFill>
              </a:rPr>
              <a:t>للأسماك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Natural feeding of fish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b="1" dirty="0" smtClean="0"/>
              <a:t>  Feeding habits of fish </a:t>
            </a:r>
            <a:r>
              <a:rPr lang="ar-SA" b="1" dirty="0" smtClean="0"/>
              <a:t>العادات الغذائية للأسماك:-</a:t>
            </a:r>
            <a:r>
              <a:rPr lang="en-US" b="1" dirty="0" smtClean="0"/>
              <a:t> </a:t>
            </a:r>
            <a:endParaRPr lang="en-US" dirty="0" smtClean="0"/>
          </a:p>
          <a:p>
            <a:pPr marL="0" indent="0" algn="r">
              <a:buFont typeface="Arial" panose="020B0604020202020204" pitchFamily="34" charset="0"/>
              <a:buNone/>
            </a:pPr>
            <a:r>
              <a:rPr lang="ar-S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العوامل التى تؤثر عليها:-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00B050"/>
                </a:solidFill>
              </a:rPr>
              <a:t>Water quality : </a:t>
            </a:r>
            <a:r>
              <a:rPr lang="ar-SA" dirty="0" smtClean="0">
                <a:solidFill>
                  <a:srgbClr val="00B050"/>
                </a:solidFill>
              </a:rPr>
              <a:t>1- نوعية المياة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ar-SA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  Depth of water </a:t>
            </a:r>
            <a:r>
              <a:rPr lang="ar-SA" dirty="0" smtClean="0">
                <a:solidFill>
                  <a:srgbClr val="00B050"/>
                </a:solidFill>
              </a:rPr>
              <a:t>2- عمق المياة :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 algn="r" rtl="1">
              <a:buFont typeface="Arial" panose="020B0604020202020204" pitchFamily="34" charset="0"/>
              <a:buNone/>
            </a:pPr>
            <a:r>
              <a:rPr lang="ar-SA" dirty="0" smtClean="0">
                <a:solidFill>
                  <a:srgbClr val="00B050"/>
                </a:solidFill>
              </a:rPr>
              <a:t>3- العمر : </a:t>
            </a:r>
            <a:r>
              <a:rPr lang="en-US" dirty="0" smtClean="0">
                <a:solidFill>
                  <a:srgbClr val="00B050"/>
                </a:solidFill>
              </a:rPr>
              <a:t>Age</a:t>
            </a:r>
          </a:p>
          <a:p>
            <a:pPr marL="0" indent="0" algn="r" rtl="1">
              <a:buFont typeface="Arial" panose="020B0604020202020204" pitchFamily="34" charset="0"/>
              <a:buNone/>
            </a:pPr>
            <a:r>
              <a:rPr lang="ar-SA" dirty="0" smtClean="0">
                <a:solidFill>
                  <a:srgbClr val="00B050"/>
                </a:solidFill>
              </a:rPr>
              <a:t>4- الصفات التشريحية : </a:t>
            </a:r>
            <a:r>
              <a:rPr lang="en-US" dirty="0" smtClean="0">
                <a:solidFill>
                  <a:srgbClr val="00B050"/>
                </a:solidFill>
              </a:rPr>
              <a:t>Anatomical characteristics</a:t>
            </a:r>
            <a:endParaRPr lang="ar-SA" dirty="0" smtClean="0">
              <a:solidFill>
                <a:srgbClr val="00B050"/>
              </a:solidFill>
            </a:endParaRPr>
          </a:p>
          <a:p>
            <a:pPr marL="0" indent="0" algn="r" rtl="1">
              <a:buFont typeface="Arial" panose="020B0604020202020204" pitchFamily="34" charset="0"/>
              <a:buNone/>
            </a:pPr>
            <a:r>
              <a:rPr lang="ar-SA" dirty="0" smtClean="0">
                <a:solidFill>
                  <a:srgbClr val="00B050"/>
                </a:solidFill>
              </a:rPr>
              <a:t>5- الصفات الفسيولوجية: </a:t>
            </a:r>
            <a:r>
              <a:rPr lang="en-US" dirty="0" smtClean="0">
                <a:solidFill>
                  <a:srgbClr val="00B050"/>
                </a:solidFill>
              </a:rPr>
              <a:t> physiological characteristics</a:t>
            </a:r>
            <a:endParaRPr lang="ar-SA" dirty="0" smtClean="0">
              <a:solidFill>
                <a:srgbClr val="00B050"/>
              </a:solidFill>
            </a:endParaRPr>
          </a:p>
          <a:p>
            <a:pPr marL="0" indent="0" algn="r">
              <a:buFont typeface="Arial" panose="020B0604020202020204" pitchFamily="34" charset="0"/>
              <a:buNone/>
            </a:pPr>
            <a:endParaRPr lang="ar-SA" dirty="0" smtClean="0"/>
          </a:p>
          <a:p>
            <a:pPr marL="0" indent="0" algn="r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96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ar-SA" dirty="0">
                <a:solidFill>
                  <a:srgbClr val="FF0000"/>
                </a:solidFill>
              </a:rPr>
              <a:t>ويمكن تقسيم الأسماك من حيث نوعية الغذاء الذي تفضله </a:t>
            </a:r>
            <a:r>
              <a:rPr lang="ar-SA" dirty="0" smtClean="0">
                <a:solidFill>
                  <a:srgbClr val="FF0000"/>
                </a:solidFill>
              </a:rPr>
              <a:t>إلى </a:t>
            </a:r>
            <a:r>
              <a:rPr lang="ar-SA" dirty="0">
                <a:solidFill>
                  <a:srgbClr val="FF0000"/>
                </a:solidFill>
              </a:rPr>
              <a:t>الأقسام التالية: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828800"/>
            <a:ext cx="8077200" cy="4572000"/>
          </a:xfrm>
        </p:spPr>
        <p:txBody>
          <a:bodyPr>
            <a:normAutofit fontScale="40000" lnSpcReduction="20000"/>
          </a:bodyPr>
          <a:lstStyle/>
          <a:p>
            <a:pPr algn="r" rtl="1"/>
            <a:r>
              <a:rPr lang="ar-SA" sz="6000" b="1" dirty="0">
                <a:solidFill>
                  <a:schemeClr val="tx1"/>
                </a:solidFill>
              </a:rPr>
              <a:t>1- أسماك نباتية التغذية: </a:t>
            </a:r>
            <a:r>
              <a:rPr lang="en-US" sz="6000" b="1" dirty="0">
                <a:solidFill>
                  <a:schemeClr val="tx1"/>
                </a:solidFill>
              </a:rPr>
              <a:t>Herbivores </a:t>
            </a:r>
            <a:r>
              <a:rPr lang="en-US" sz="6000" b="1" dirty="0" smtClean="0">
                <a:solidFill>
                  <a:schemeClr val="tx1"/>
                </a:solidFill>
              </a:rPr>
              <a:t>Fish</a:t>
            </a:r>
          </a:p>
          <a:p>
            <a:pPr algn="r" rtl="1">
              <a:buClr>
                <a:srgbClr val="339933"/>
              </a:buClr>
            </a:pPr>
            <a:r>
              <a:rPr lang="ar-SA" altLang="en-US" sz="6000" dirty="0">
                <a:ea typeface="Majalla UI"/>
              </a:rPr>
              <a:t> </a:t>
            </a:r>
            <a:r>
              <a:rPr lang="ar-SA" altLang="en-US" sz="6000" b="1" dirty="0">
                <a:solidFill>
                  <a:srgbClr val="00B050"/>
                </a:solidFill>
                <a:ea typeface="Majalla UI"/>
              </a:rPr>
              <a:t>هي الأسـماك التي تفضل الأغذية النباتية ( الهائمات النباتية - الطحالب </a:t>
            </a:r>
            <a:r>
              <a:rPr lang="ar-SA" altLang="en-US" sz="6000" b="1" dirty="0">
                <a:solidFill>
                  <a:srgbClr val="00B050"/>
                </a:solidFill>
                <a:ea typeface="Majalla UI"/>
              </a:rPr>
              <a:t>– الحشائش</a:t>
            </a:r>
            <a:r>
              <a:rPr lang="en-US" altLang="en-US" sz="6000" b="1" dirty="0">
                <a:solidFill>
                  <a:srgbClr val="00B050"/>
                </a:solidFill>
                <a:ea typeface="Majalla UI"/>
              </a:rPr>
              <a:t> </a:t>
            </a:r>
            <a:r>
              <a:rPr lang="ar-SA" altLang="en-US" sz="6000" b="1" dirty="0">
                <a:solidFill>
                  <a:srgbClr val="00B050"/>
                </a:solidFill>
                <a:ea typeface="Majalla UI"/>
              </a:rPr>
              <a:t>والنباتات </a:t>
            </a:r>
            <a:r>
              <a:rPr lang="ar-SA" altLang="en-US" sz="6000" b="1" dirty="0">
                <a:solidFill>
                  <a:srgbClr val="00B050"/>
                </a:solidFill>
                <a:ea typeface="Majalla UI"/>
              </a:rPr>
              <a:t>المائية الأخرى) مثل مبروك </a:t>
            </a:r>
            <a:r>
              <a:rPr lang="ar-SA" altLang="en-US" sz="6000" b="1" dirty="0" smtClean="0">
                <a:solidFill>
                  <a:srgbClr val="00B050"/>
                </a:solidFill>
                <a:ea typeface="Majalla UI"/>
              </a:rPr>
              <a:t>الحشائش</a:t>
            </a:r>
            <a:endParaRPr lang="en-US" altLang="en-US" sz="6000" b="1" dirty="0" smtClean="0">
              <a:solidFill>
                <a:srgbClr val="00B050"/>
              </a:solidFill>
              <a:ea typeface="Majalla UI"/>
            </a:endParaRPr>
          </a:p>
          <a:p>
            <a:pPr algn="r" rtl="1">
              <a:buClr>
                <a:srgbClr val="339933"/>
              </a:buClr>
            </a:pPr>
            <a:r>
              <a:rPr lang="ar-SA" altLang="en-US" sz="6000" dirty="0" smtClean="0">
                <a:solidFill>
                  <a:srgbClr val="00B050"/>
                </a:solidFill>
                <a:ea typeface="Majalla UI"/>
              </a:rPr>
              <a:t> </a:t>
            </a:r>
            <a:r>
              <a:rPr lang="ar-SA" sz="6000" b="1" dirty="0" smtClean="0">
                <a:solidFill>
                  <a:schemeClr val="tx1"/>
                </a:solidFill>
              </a:rPr>
              <a:t>2- </a:t>
            </a:r>
            <a:r>
              <a:rPr lang="ar-SA" sz="6000" b="1" dirty="0">
                <a:solidFill>
                  <a:schemeClr val="tx1"/>
                </a:solidFill>
              </a:rPr>
              <a:t>أسماك مختلطة التغذية: </a:t>
            </a:r>
            <a:r>
              <a:rPr lang="en-US" sz="6000" b="1" dirty="0">
                <a:solidFill>
                  <a:schemeClr val="tx1"/>
                </a:solidFill>
              </a:rPr>
              <a:t>Omnivores </a:t>
            </a:r>
            <a:r>
              <a:rPr lang="en-US" sz="6000" b="1" dirty="0" smtClean="0">
                <a:solidFill>
                  <a:schemeClr val="tx1"/>
                </a:solidFill>
              </a:rPr>
              <a:t>Fish</a:t>
            </a:r>
          </a:p>
          <a:p>
            <a:pPr algn="r" rtl="1"/>
            <a:r>
              <a:rPr lang="ar-SA" altLang="en-US" sz="6000" b="1" dirty="0">
                <a:solidFill>
                  <a:srgbClr val="00B050"/>
                </a:solidFill>
                <a:ea typeface="Majalla UI"/>
              </a:rPr>
              <a:t>هي الأسماك التي تجمع في تغذيتها بين الأغـذية النباتية والحيوانية حيث لها القدرة على </a:t>
            </a:r>
            <a:r>
              <a:rPr lang="ar-SA" altLang="en-US" sz="6000" b="1" dirty="0" smtClean="0">
                <a:solidFill>
                  <a:srgbClr val="00B050"/>
                </a:solidFill>
                <a:ea typeface="Majalla UI"/>
              </a:rPr>
              <a:t>هضـم</a:t>
            </a:r>
            <a:r>
              <a:rPr lang="en-US" altLang="en-US" sz="6000" b="1" dirty="0" smtClean="0">
                <a:solidFill>
                  <a:srgbClr val="00B050"/>
                </a:solidFill>
                <a:ea typeface="Majalla UI"/>
              </a:rPr>
              <a:t> </a:t>
            </a:r>
            <a:r>
              <a:rPr lang="ar-SA" altLang="en-US" sz="6000" b="1" dirty="0" smtClean="0">
                <a:solidFill>
                  <a:srgbClr val="00B050"/>
                </a:solidFill>
                <a:ea typeface="Majalla UI"/>
              </a:rPr>
              <a:t>كلا </a:t>
            </a:r>
            <a:r>
              <a:rPr lang="ar-SA" altLang="en-US" sz="6000" b="1" dirty="0">
                <a:solidFill>
                  <a:srgbClr val="00B050"/>
                </a:solidFill>
                <a:ea typeface="Majalla UI"/>
              </a:rPr>
              <a:t>النوعين من الأغذية مثل بعض أنواع البلطي والمبروك وأسماك السيجان ( الصافي )</a:t>
            </a:r>
          </a:p>
          <a:p>
            <a:pPr algn="r" rtl="1"/>
            <a:r>
              <a:rPr lang="ar-SA" sz="6000" b="1" dirty="0" smtClean="0">
                <a:solidFill>
                  <a:schemeClr val="tx1"/>
                </a:solidFill>
              </a:rPr>
              <a:t>3- </a:t>
            </a:r>
            <a:r>
              <a:rPr lang="ar-SA" sz="6000" b="1" dirty="0">
                <a:solidFill>
                  <a:schemeClr val="tx1"/>
                </a:solidFill>
              </a:rPr>
              <a:t>أسماك حيوانية </a:t>
            </a:r>
            <a:r>
              <a:rPr lang="ar-SA" sz="6000" b="1" dirty="0" smtClean="0">
                <a:solidFill>
                  <a:schemeClr val="tx1"/>
                </a:solidFill>
              </a:rPr>
              <a:t>التغذية أومفترسة:</a:t>
            </a:r>
            <a:r>
              <a:rPr lang="en-US" sz="6000" b="1" dirty="0" smtClean="0">
                <a:solidFill>
                  <a:schemeClr val="tx1"/>
                </a:solidFill>
              </a:rPr>
              <a:t>Carnivores fish</a:t>
            </a:r>
            <a:endParaRPr lang="ar-SA" sz="6000" b="1" dirty="0" smtClean="0">
              <a:solidFill>
                <a:schemeClr val="tx1"/>
              </a:solidFill>
            </a:endParaRPr>
          </a:p>
          <a:p>
            <a:pPr algn="r" rtl="1"/>
            <a:r>
              <a:rPr lang="ar-SA" altLang="en-US" sz="6000" b="1" dirty="0">
                <a:solidFill>
                  <a:srgbClr val="00B050"/>
                </a:solidFill>
                <a:ea typeface="Majalla UI"/>
              </a:rPr>
              <a:t>هي الأسماك التي تفضل الأغذية الحيوانية (الهائمات الحيـوانية ـ يرقات الحشرات ـ الرخويات</a:t>
            </a:r>
            <a:r>
              <a:rPr lang="en-US" altLang="en-US" sz="6000" b="1" dirty="0">
                <a:solidFill>
                  <a:srgbClr val="00B050"/>
                </a:solidFill>
                <a:ea typeface="Majalla UI"/>
              </a:rPr>
              <a:t> </a:t>
            </a:r>
            <a:r>
              <a:rPr lang="ar-SA" altLang="en-US" sz="6000" b="1" dirty="0">
                <a:solidFill>
                  <a:srgbClr val="00B050"/>
                </a:solidFill>
                <a:ea typeface="Majalla UI"/>
              </a:rPr>
              <a:t>والحيوانات القاعية أو قد تتغذى بعض أنواع الأسماك الكبيرة على الأسماك الصغيرة )  مثل الدنيس والقاروص والهامور والقراميط </a:t>
            </a:r>
          </a:p>
          <a:p>
            <a:pPr algn="r" rtl="1"/>
            <a:endParaRPr lang="ar-SA" b="1" dirty="0" smtClean="0">
              <a:solidFill>
                <a:schemeClr val="tx1"/>
              </a:solidFill>
            </a:endParaRPr>
          </a:p>
          <a:p>
            <a:pPr algn="r" rtl="1"/>
            <a:r>
              <a:rPr lang="ar-SA" b="1" dirty="0" smtClean="0"/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264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0070C0"/>
                </a:solidFill>
              </a:rPr>
              <a:t>دورة الغذاء الطبيعي في الماء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SA" sz="2400" b="1" dirty="0" smtClean="0"/>
              <a:t>                        </a:t>
            </a:r>
            <a:r>
              <a:rPr lang="ar-SA" sz="2400" b="1" dirty="0" err="1" smtClean="0"/>
              <a:t>بلانكتون</a:t>
            </a:r>
            <a:r>
              <a:rPr lang="ar-SA" sz="2400" b="1" dirty="0" smtClean="0"/>
              <a:t> نباتي </a:t>
            </a:r>
          </a:p>
          <a:p>
            <a:pPr algn="r" rtl="1">
              <a:buNone/>
            </a:pPr>
            <a:r>
              <a:rPr lang="en-US" sz="2400" b="1" dirty="0" smtClean="0"/>
              <a:t>    </a:t>
            </a:r>
            <a:r>
              <a:rPr lang="ar-SA" sz="2400" b="1" dirty="0" smtClean="0"/>
              <a:t>عناصر </a:t>
            </a:r>
            <a:r>
              <a:rPr lang="ar-SA" sz="2400" b="1" dirty="0" err="1" smtClean="0"/>
              <a:t>معدنبة</a:t>
            </a:r>
            <a:r>
              <a:rPr lang="ar-SA" sz="2400" b="1" dirty="0" smtClean="0"/>
              <a:t>     بكتريا                                         </a:t>
            </a:r>
            <a:r>
              <a:rPr lang="ar-SA" sz="2400" b="1" dirty="0" err="1" smtClean="0"/>
              <a:t>بلانكتون</a:t>
            </a:r>
            <a:r>
              <a:rPr lang="ar-SA" sz="2400" b="1" dirty="0" smtClean="0"/>
              <a:t> حيواني</a:t>
            </a:r>
          </a:p>
          <a:p>
            <a:pPr algn="r" rtl="1">
              <a:buNone/>
            </a:pPr>
            <a:r>
              <a:rPr lang="ar-SA" sz="2400" b="1" dirty="0" smtClean="0"/>
              <a:t>                         كائنات نباتية اخرى </a:t>
            </a:r>
          </a:p>
          <a:p>
            <a:pPr algn="r" rtl="1">
              <a:buNone/>
            </a:pPr>
            <a:endParaRPr lang="ar-SA" sz="2400" b="1" dirty="0" smtClean="0"/>
          </a:p>
          <a:p>
            <a:pPr algn="r" rtl="1">
              <a:buNone/>
            </a:pPr>
            <a:r>
              <a:rPr lang="ar-SA" sz="2400" b="1" dirty="0" smtClean="0"/>
              <a:t>                               أسماك مختلطة التغذية</a:t>
            </a:r>
          </a:p>
          <a:p>
            <a:pPr algn="r" rtl="1">
              <a:buNone/>
            </a:pPr>
            <a:r>
              <a:rPr lang="ar-SA" sz="2400" b="1" dirty="0" smtClean="0"/>
              <a:t>أسماك مفترسة بسيطة                                               كائنات حيوانية</a:t>
            </a:r>
          </a:p>
          <a:p>
            <a:pPr algn="r" rtl="1">
              <a:buNone/>
            </a:pPr>
            <a:r>
              <a:rPr lang="ar-SA" sz="2400" b="1" dirty="0" smtClean="0"/>
              <a:t>                               أسماك حيوانية التغذية</a:t>
            </a:r>
            <a:endParaRPr lang="ar-SA" sz="2400" b="1" dirty="0"/>
          </a:p>
        </p:txBody>
      </p:sp>
      <p:cxnSp>
        <p:nvCxnSpPr>
          <p:cNvPr id="14" name="رابط كسهم مستقيم 13"/>
          <p:cNvCxnSpPr/>
          <p:nvPr/>
        </p:nvCxnSpPr>
        <p:spPr>
          <a:xfrm flipH="1" flipV="1">
            <a:off x="6629400" y="1981200"/>
            <a:ext cx="304800" cy="3048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flipH="1">
            <a:off x="6477000" y="2286000"/>
            <a:ext cx="3810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 flipH="1">
            <a:off x="6553200" y="2286000"/>
            <a:ext cx="381000" cy="3810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/>
          <p:nvPr/>
        </p:nvCxnSpPr>
        <p:spPr>
          <a:xfrm flipH="1">
            <a:off x="2590800" y="2286000"/>
            <a:ext cx="32766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كسهم مستقيم 30"/>
          <p:cNvCxnSpPr/>
          <p:nvPr/>
        </p:nvCxnSpPr>
        <p:spPr>
          <a:xfrm flipV="1">
            <a:off x="2590800" y="3657600"/>
            <a:ext cx="1143000" cy="2286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رابط كسهم مستقيم 34"/>
          <p:cNvCxnSpPr/>
          <p:nvPr/>
        </p:nvCxnSpPr>
        <p:spPr>
          <a:xfrm>
            <a:off x="1447800" y="2438400"/>
            <a:ext cx="76200" cy="13716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رابط كسهم مستقيم 41"/>
          <p:cNvCxnSpPr/>
          <p:nvPr/>
        </p:nvCxnSpPr>
        <p:spPr>
          <a:xfrm>
            <a:off x="2514600" y="4038600"/>
            <a:ext cx="1219200" cy="3810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رابط كسهم مستقيم 47"/>
          <p:cNvCxnSpPr/>
          <p:nvPr/>
        </p:nvCxnSpPr>
        <p:spPr>
          <a:xfrm>
            <a:off x="5638800" y="4038600"/>
            <a:ext cx="6858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flipH="1">
            <a:off x="4114800" y="1828800"/>
            <a:ext cx="990600" cy="4572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رابط مستقيم 55"/>
          <p:cNvCxnSpPr/>
          <p:nvPr/>
        </p:nvCxnSpPr>
        <p:spPr>
          <a:xfrm flipH="1" flipV="1">
            <a:off x="5943600" y="3657600"/>
            <a:ext cx="228600" cy="3810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 flipH="1">
            <a:off x="5867400" y="4038600"/>
            <a:ext cx="304800" cy="3810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610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بسم الله الرحمن الرحيم</vt:lpstr>
      <vt:lpstr>PowerPoint Presentation</vt:lpstr>
      <vt:lpstr>تغذية الأسماك  Fish Nutrition</vt:lpstr>
      <vt:lpstr> المراجع  </vt:lpstr>
      <vt:lpstr>PowerPoint Presentation</vt:lpstr>
      <vt:lpstr>PowerPoint Presentation</vt:lpstr>
      <vt:lpstr>PowerPoint Presentation</vt:lpstr>
      <vt:lpstr>ويمكن تقسيم الأسماك من حيث نوعية الغذاء الذي تفضله إلى الأقسام التالية: </vt:lpstr>
      <vt:lpstr>دورة الغذاء الطبيعي في الماء</vt:lpstr>
      <vt:lpstr> أولاً: مجاميع البلانكتون النباتي Phytoplankton communities المجاميع الرئيسية التي وجدت في مياه الأحواض من الفيتوبلانكتون هي:-                     </vt:lpstr>
      <vt:lpstr>   Zooplankton Communities ثانياً: مجاميع البلانكتون الحيواني المجاميع الرئيسية التي وجدت في مياه الأحواض من الكائنات الحيوانيةهي:-                     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User</dc:creator>
  <cp:lastModifiedBy>User</cp:lastModifiedBy>
  <cp:revision>34</cp:revision>
  <dcterms:created xsi:type="dcterms:W3CDTF">2018-01-16T08:41:03Z</dcterms:created>
  <dcterms:modified xsi:type="dcterms:W3CDTF">2018-01-23T09:33:57Z</dcterms:modified>
</cp:coreProperties>
</file>