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6" r:id="rId3"/>
    <p:sldId id="442" r:id="rId4"/>
    <p:sldId id="460" r:id="rId5"/>
    <p:sldId id="461" r:id="rId6"/>
    <p:sldId id="462" r:id="rId7"/>
    <p:sldId id="466" r:id="rId8"/>
    <p:sldId id="465" r:id="rId9"/>
    <p:sldId id="441" r:id="rId10"/>
    <p:sldId id="463" r:id="rId11"/>
    <p:sldId id="467" r:id="rId12"/>
    <p:sldId id="468" r:id="rId13"/>
    <p:sldId id="469" r:id="rId14"/>
    <p:sldId id="470" r:id="rId15"/>
    <p:sldId id="464" r:id="rId16"/>
    <p:sldId id="458" r:id="rId17"/>
    <p:sldId id="321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86384"/>
  </p:normalViewPr>
  <p:slideViewPr>
    <p:cSldViewPr snapToGrid="0" snapToObjects="1">
      <p:cViewPr>
        <p:scale>
          <a:sx n="110" d="100"/>
          <a:sy n="110" d="100"/>
        </p:scale>
        <p:origin x="632" y="272"/>
      </p:cViewPr>
      <p:guideLst/>
    </p:cSldViewPr>
  </p:slideViewPr>
  <p:outlineViewPr>
    <p:cViewPr>
      <p:scale>
        <a:sx n="33" d="100"/>
        <a:sy n="33" d="100"/>
      </p:scale>
      <p:origin x="0" y="-832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92BF-F347-BD4A-AB1B-49E8A4128D39}" type="datetimeFigureOut">
              <a:rPr lang="en-US" smtClean="0"/>
              <a:t>4/29/17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247E-BAC5-D44D-BD68-295991BD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656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92BF-F347-BD4A-AB1B-49E8A4128D39}" type="datetimeFigureOut">
              <a:rPr lang="en-US" smtClean="0"/>
              <a:t>4/29/17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247E-BAC5-D44D-BD68-295991BD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192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92BF-F347-BD4A-AB1B-49E8A4128D39}" type="datetimeFigureOut">
              <a:rPr lang="en-US" smtClean="0"/>
              <a:t>4/29/17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247E-BAC5-D44D-BD68-295991BD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6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92BF-F347-BD4A-AB1B-49E8A4128D39}" type="datetimeFigureOut">
              <a:rPr lang="en-US" smtClean="0"/>
              <a:t>4/29/17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247E-BAC5-D44D-BD68-295991BD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849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92BF-F347-BD4A-AB1B-49E8A4128D39}" type="datetimeFigureOut">
              <a:rPr lang="en-US" smtClean="0"/>
              <a:t>4/29/17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247E-BAC5-D44D-BD68-295991BD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930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92BF-F347-BD4A-AB1B-49E8A4128D39}" type="datetimeFigureOut">
              <a:rPr lang="en-US" smtClean="0"/>
              <a:t>4/29/17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247E-BAC5-D44D-BD68-295991BD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287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92BF-F347-BD4A-AB1B-49E8A4128D39}" type="datetimeFigureOut">
              <a:rPr lang="en-US" smtClean="0"/>
              <a:t>4/29/17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247E-BAC5-D44D-BD68-295991BD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238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92BF-F347-BD4A-AB1B-49E8A4128D39}" type="datetimeFigureOut">
              <a:rPr lang="en-US" smtClean="0"/>
              <a:t>4/29/17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247E-BAC5-D44D-BD68-295991BD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552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92BF-F347-BD4A-AB1B-49E8A4128D39}" type="datetimeFigureOut">
              <a:rPr lang="en-US" smtClean="0"/>
              <a:t>4/29/17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247E-BAC5-D44D-BD68-295991BD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372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92BF-F347-BD4A-AB1B-49E8A4128D39}" type="datetimeFigureOut">
              <a:rPr lang="en-US" smtClean="0"/>
              <a:t>4/29/17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247E-BAC5-D44D-BD68-295991BD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613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92BF-F347-BD4A-AB1B-49E8A4128D39}" type="datetimeFigureOut">
              <a:rPr lang="en-US" smtClean="0"/>
              <a:t>4/29/17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247E-BAC5-D44D-BD68-295991BD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624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8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B92BF-F347-BD4A-AB1B-49E8A4128D39}" type="datetimeFigureOut">
              <a:rPr lang="en-US" smtClean="0"/>
              <a:t>4/29/17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5F247E-BAC5-D44D-BD68-295991BD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910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g"/><Relationship Id="rId3" Type="http://schemas.openxmlformats.org/officeDocument/2006/relationships/image" Target="../media/image6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www.youtube.com/watch?v=pjYOQ8w3Vgw&amp;list=PLy91AvVMEx_9q5dUC_w2AFzaS-qBN3mEg" TargetMode="External"/><Relationship Id="rId3" Type="http://schemas.openxmlformats.org/officeDocument/2006/relationships/hyperlink" Target="https://www.youtube.com/watch?v=c-4flnuxNV4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3209" y="2282090"/>
            <a:ext cx="9144000" cy="238760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algn="ct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dirty="0" smtClean="0"/>
              <a:t>علم النفس المعرفي (٣٦٧ نفس)</a:t>
            </a:r>
            <a:br>
              <a:rPr lang="ar-SA" dirty="0" smtClean="0"/>
            </a:br>
            <a:r>
              <a:rPr lang="ar-SA" dirty="0" smtClean="0"/>
              <a:t>المحاضرة </a:t>
            </a:r>
            <a:r>
              <a:rPr lang="en-GB" dirty="0" smtClean="0"/>
              <a:t>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824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sz="2800" dirty="0" smtClean="0"/>
              <a:t>التفكير المنطقي واتخاذ القرار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7839" y="2251840"/>
            <a:ext cx="10716322" cy="3980985"/>
          </a:xfrm>
        </p:spPr>
        <p:txBody>
          <a:bodyPr/>
          <a:lstStyle/>
          <a:p>
            <a:pPr algn="r" rtl="1"/>
            <a:r>
              <a:rPr lang="ar-SA" sz="2800" dirty="0" smtClean="0"/>
              <a:t>اتجاهات البحث في اتخاذ القرار:  معياري (القرار العقلاني) ووصفي (كيف يتخذ الناس قراراتهم؟)</a:t>
            </a:r>
          </a:p>
          <a:p>
            <a:pPr algn="r" rtl="1"/>
            <a:r>
              <a:rPr lang="ar-SA" sz="2800" u="sng" dirty="0" smtClean="0"/>
              <a:t>اتخاذ القرار العقلاني:</a:t>
            </a:r>
            <a:r>
              <a:rPr lang="ar-SA" dirty="0"/>
              <a:t> </a:t>
            </a:r>
            <a:r>
              <a:rPr lang="ar-SA" dirty="0" smtClean="0"/>
              <a:t>- وضع قيمة لكل خيار  - وضع قيمة احتمال لكل خيار</a:t>
            </a:r>
          </a:p>
          <a:p>
            <a:pPr marL="457200" indent="-457200" algn="r" rtl="1">
              <a:buFontTx/>
              <a:buChar char="-"/>
            </a:pPr>
            <a:r>
              <a:rPr lang="ar-SA" dirty="0" smtClean="0"/>
              <a:t>تحديد الخيار الأفضل والذي يحمل قيمة أعلى </a:t>
            </a:r>
            <a:r>
              <a:rPr lang="en-GB" dirty="0" smtClean="0"/>
              <a:t>x</a:t>
            </a:r>
            <a:r>
              <a:rPr lang="ar-SA" dirty="0" smtClean="0"/>
              <a:t> احتمالية أعلى</a:t>
            </a:r>
          </a:p>
          <a:p>
            <a:pPr algn="r" rtl="1"/>
            <a:r>
              <a:rPr lang="ar-SA" dirty="0" smtClean="0"/>
              <a:t>مثال: </a:t>
            </a:r>
            <a:r>
              <a:rPr lang="ar-SA" sz="2000" dirty="0" smtClean="0"/>
              <a:t>أيهما أفضل رحلة بحرية حول العالم  أم رحلة إلى دبي </a:t>
            </a:r>
          </a:p>
          <a:p>
            <a:pPr algn="r" rtl="1"/>
            <a:endParaRPr lang="ar-SA" dirty="0" smtClean="0"/>
          </a:p>
          <a:p>
            <a:pPr marL="457200" indent="-457200" algn="r" rtl="1">
              <a:buFontTx/>
              <a:buChar char="-"/>
            </a:pPr>
            <a:endParaRPr lang="ar-SA" sz="2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9296910"/>
              </p:ext>
            </p:extLst>
          </p:nvPr>
        </p:nvGraphicFramePr>
        <p:xfrm>
          <a:off x="2032000" y="4796214"/>
          <a:ext cx="8127999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2679"/>
                <a:gridCol w="1678329"/>
                <a:gridCol w="1327658"/>
                <a:gridCol w="2709333"/>
              </a:tblGrid>
              <a:tr h="370840"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r>
                        <a:rPr lang="ar-SA" dirty="0" smtClean="0"/>
                        <a:t>المنفعة</a:t>
                      </a:r>
                      <a:r>
                        <a:rPr lang="ar-SA" baseline="0" dirty="0" smtClean="0"/>
                        <a:t> المتوقعة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r>
                        <a:rPr lang="ar-SA" dirty="0" smtClean="0"/>
                        <a:t>احتمال</a:t>
                      </a:r>
                      <a:r>
                        <a:rPr lang="ar-SA" baseline="0" dirty="0" smtClean="0"/>
                        <a:t> الحدوث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r>
                        <a:rPr lang="ar-SA" dirty="0" smtClean="0"/>
                        <a:t>القيمة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r>
                        <a:rPr lang="ar-SA" dirty="0" smtClean="0"/>
                        <a:t>نوع</a:t>
                      </a:r>
                      <a:r>
                        <a:rPr lang="ar-SA" baseline="0" dirty="0" smtClean="0"/>
                        <a:t> الرحلة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r>
                        <a:rPr lang="ar-SA" dirty="0" smtClean="0"/>
                        <a:t>١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r>
                        <a:rPr lang="ar-SA" dirty="0" smtClean="0"/>
                        <a:t>٠.٢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r>
                        <a:rPr lang="ar-SA" dirty="0" smtClean="0"/>
                        <a:t>٥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r>
                        <a:rPr lang="ar-SA" dirty="0" smtClean="0"/>
                        <a:t>رحلة بحرية حول العالم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r>
                        <a:rPr lang="ar-SA" dirty="0" smtClean="0">
                          <a:solidFill>
                            <a:srgbClr val="C00000"/>
                          </a:solidFill>
                        </a:rPr>
                        <a:t>١.٦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r>
                        <a:rPr lang="ar-SA" dirty="0" smtClean="0"/>
                        <a:t>٠.٨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r>
                        <a:rPr lang="ar-SA" dirty="0" smtClean="0"/>
                        <a:t>٢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r>
                        <a:rPr lang="ar-SA" dirty="0" smtClean="0"/>
                        <a:t>رحلة إلى دبي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7360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sz="2800" dirty="0" smtClean="0"/>
              <a:t>التفكير المنطقي واتخاذ القرار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7839" y="2251840"/>
            <a:ext cx="10716322" cy="3980985"/>
          </a:xfrm>
        </p:spPr>
        <p:txBody>
          <a:bodyPr/>
          <a:lstStyle/>
          <a:p>
            <a:pPr algn="r" rtl="1"/>
            <a:r>
              <a:rPr lang="ar-SA" sz="2800" dirty="0"/>
              <a:t>هل نحن دائماً باحثون عن أقصى فائدة ممكنة من قرارنا </a:t>
            </a:r>
            <a:r>
              <a:rPr lang="en-GB" sz="2800" dirty="0" err="1" smtClean="0"/>
              <a:t>Maximisers</a:t>
            </a:r>
            <a:endParaRPr lang="ar-SA" sz="2800" dirty="0" smtClean="0"/>
          </a:p>
          <a:p>
            <a:pPr algn="r" rtl="1"/>
            <a:r>
              <a:rPr lang="ar-SA" sz="2800" dirty="0" smtClean="0"/>
              <a:t>لسنا عادة بهذه الدرجة من المنطقية فنحن نميل بدلاً من اختيار الخيار ذو أقصى فائدة بذلك الخيار المرضي.     </a:t>
            </a:r>
            <a:r>
              <a:rPr lang="ar-SA" sz="2800" dirty="0" smtClean="0">
                <a:solidFill>
                  <a:srgbClr val="C00000"/>
                </a:solidFill>
              </a:rPr>
              <a:t>لماذا؟</a:t>
            </a:r>
          </a:p>
          <a:p>
            <a:pPr algn="r" rtl="1"/>
            <a:r>
              <a:rPr lang="ar-SA" sz="2800" u="sng" dirty="0" smtClean="0"/>
              <a:t>حدود العقلانية </a:t>
            </a:r>
            <a:r>
              <a:rPr lang="en-GB" sz="2800" u="sng" dirty="0" smtClean="0"/>
              <a:t>(Simon)</a:t>
            </a:r>
            <a:endParaRPr lang="en-GB" sz="2800" u="sng" dirty="0"/>
          </a:p>
          <a:p>
            <a:pPr algn="r" rtl="1"/>
            <a:r>
              <a:rPr lang="ar-SA" sz="2800" dirty="0" smtClean="0"/>
              <a:t>إن عقلانيتنا محدودة بعدد من الحدود </a:t>
            </a:r>
          </a:p>
          <a:p>
            <a:pPr marL="457200" indent="-457200" algn="r" rtl="1">
              <a:buFontTx/>
              <a:buChar char="-"/>
            </a:pPr>
            <a:r>
              <a:rPr lang="ar-SA" sz="2800" dirty="0" smtClean="0"/>
              <a:t>محدودية قدر المعلومات المتاح لدينا</a:t>
            </a:r>
          </a:p>
          <a:p>
            <a:pPr marL="457200" indent="-457200" algn="r" rtl="1">
              <a:buFontTx/>
              <a:buChar char="-"/>
            </a:pPr>
            <a:r>
              <a:rPr lang="ar-SA" sz="2800" dirty="0" smtClean="0"/>
              <a:t>محدودية قدراتنا العقلية</a:t>
            </a:r>
          </a:p>
          <a:p>
            <a:pPr marL="457200" indent="-457200" algn="r" rtl="1">
              <a:buFontTx/>
              <a:buChar char="-"/>
            </a:pPr>
            <a:r>
              <a:rPr lang="ar-SA" sz="2800" dirty="0" smtClean="0"/>
              <a:t>محدودية الوقت المتاح لنا للتفكير في الخيارات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280182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sz="2800" dirty="0" smtClean="0"/>
              <a:t>التفكير المنطقي واتخاذ القرار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7839" y="2251840"/>
            <a:ext cx="10716322" cy="3980985"/>
          </a:xfrm>
        </p:spPr>
        <p:txBody>
          <a:bodyPr>
            <a:normAutofit fontScale="92500" lnSpcReduction="10000"/>
          </a:bodyPr>
          <a:lstStyle/>
          <a:p>
            <a:pPr algn="r" rtl="1"/>
            <a:r>
              <a:rPr lang="ar-SA" sz="2800" u="sng" dirty="0" smtClean="0"/>
              <a:t>حدود العقلانية </a:t>
            </a:r>
            <a:r>
              <a:rPr lang="en-GB" sz="2800" u="sng" dirty="0" smtClean="0"/>
              <a:t>(Simon)</a:t>
            </a:r>
            <a:r>
              <a:rPr lang="ar-SA" sz="2800" u="sng" dirty="0" smtClean="0"/>
              <a:t>   </a:t>
            </a:r>
          </a:p>
          <a:p>
            <a:pPr algn="r" rtl="1"/>
            <a:r>
              <a:rPr lang="ar-SA" sz="2800" dirty="0" smtClean="0"/>
              <a:t>للتعامل مع هذه الحدود نستخدم استراتيجية القرار الرشيد </a:t>
            </a:r>
            <a:r>
              <a:rPr lang="en-GB" sz="2800" dirty="0" smtClean="0"/>
              <a:t>Heuristic in Decision Making</a:t>
            </a:r>
            <a:endParaRPr lang="ar-SA" sz="2800" dirty="0" smtClean="0"/>
          </a:p>
          <a:p>
            <a:pPr algn="r" rtl="1"/>
            <a:r>
              <a:rPr lang="ar-SA" sz="2800" dirty="0" smtClean="0"/>
              <a:t>وهي استراتيجية عقلية تستخدم طرقاً مختصرة لخفض الحمل على الجوانب المعرفية وتعتمد على ٣ جوانب:</a:t>
            </a:r>
          </a:p>
          <a:p>
            <a:pPr algn="r" rtl="1"/>
            <a:r>
              <a:rPr lang="ar-SA" sz="2800" dirty="0" smtClean="0"/>
              <a:t>١- التوفر والإتاحة: - ارهاب أم حوادث سيارة</a:t>
            </a:r>
          </a:p>
          <a:p>
            <a:pPr algn="r" rtl="1"/>
            <a:r>
              <a:rPr lang="ar-SA" sz="2800" dirty="0" smtClean="0"/>
              <a:t>-طائرة أم سيارة!</a:t>
            </a:r>
          </a:p>
          <a:p>
            <a:pPr algn="r" rtl="1"/>
            <a:r>
              <a:rPr lang="ar-SA" sz="2800" dirty="0" smtClean="0"/>
              <a:t>-تجربة أيهما أكثر</a:t>
            </a:r>
          </a:p>
          <a:p>
            <a:pPr algn="r" rtl="1"/>
            <a:r>
              <a:rPr lang="ar-SA" sz="2800" dirty="0" smtClean="0"/>
              <a:t>حرف </a:t>
            </a:r>
            <a:r>
              <a:rPr lang="en-GB" sz="2800" dirty="0" smtClean="0"/>
              <a:t>R </a:t>
            </a:r>
            <a:r>
              <a:rPr lang="ar-SA" sz="2800" dirty="0" smtClean="0"/>
              <a:t> في أول </a:t>
            </a:r>
          </a:p>
          <a:p>
            <a:pPr algn="r" rtl="1"/>
            <a:r>
              <a:rPr lang="ar-SA" sz="2800" dirty="0" smtClean="0"/>
              <a:t>أو</a:t>
            </a:r>
            <a:r>
              <a:rPr lang="en-GB" sz="2800" dirty="0" smtClean="0"/>
              <a:t> </a:t>
            </a:r>
            <a:r>
              <a:rPr lang="ar-SA" sz="2800" dirty="0" smtClean="0"/>
              <a:t>ثالث </a:t>
            </a:r>
            <a:r>
              <a:rPr lang="ar-SA" sz="2800" dirty="0" smtClean="0"/>
              <a:t>حرف في الكلمة</a:t>
            </a:r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29" y="4791919"/>
            <a:ext cx="3439679" cy="192622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2160" y="4584538"/>
            <a:ext cx="3035188" cy="2273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91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sz="2800" dirty="0" smtClean="0"/>
              <a:t>التفكير المنطقي واتخاذ القرار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7839" y="2251840"/>
            <a:ext cx="10716322" cy="3980985"/>
          </a:xfrm>
        </p:spPr>
        <p:txBody>
          <a:bodyPr>
            <a:normAutofit/>
          </a:bodyPr>
          <a:lstStyle/>
          <a:p>
            <a:pPr algn="r" rtl="1"/>
            <a:r>
              <a:rPr lang="ar-SA" sz="2800" u="sng" dirty="0" smtClean="0"/>
              <a:t>حدود العقلانية </a:t>
            </a:r>
            <a:r>
              <a:rPr lang="en-GB" sz="2800" u="sng" dirty="0" smtClean="0"/>
              <a:t>(Simon)</a:t>
            </a:r>
            <a:r>
              <a:rPr lang="ar-SA" sz="2800" u="sng" dirty="0" smtClean="0"/>
              <a:t>   </a:t>
            </a:r>
          </a:p>
          <a:p>
            <a:pPr algn="r" rtl="1"/>
            <a:r>
              <a:rPr lang="ar-SA" sz="2800" dirty="0" smtClean="0"/>
              <a:t>للتعامل مع هذه الحدود نستخدم استراتيجية القرار الرشيد </a:t>
            </a:r>
            <a:r>
              <a:rPr lang="en-GB" sz="2800" dirty="0" smtClean="0"/>
              <a:t>Heuristic in Decision Making</a:t>
            </a:r>
            <a:endParaRPr lang="ar-SA" sz="2800" dirty="0" smtClean="0"/>
          </a:p>
          <a:p>
            <a:pPr algn="r" rtl="1"/>
            <a:r>
              <a:rPr lang="ar-SA" sz="2800" dirty="0" smtClean="0"/>
              <a:t>وهي استراتيجية عقلية تستخدم طرقاً مختصرة لخفض الحمل على الجوانب المعرفية وتعتمد على ٣ جوانب:</a:t>
            </a:r>
          </a:p>
          <a:p>
            <a:pPr algn="r" rtl="1"/>
            <a:r>
              <a:rPr lang="ar-SA" sz="2800" dirty="0" smtClean="0"/>
              <a:t>٢- التمثيل:  - ليندا أمينة الصندوق  أم ليندا أمينة الصندوق النسوية { إلى أي حد تمثل النمط}</a:t>
            </a:r>
          </a:p>
          <a:p>
            <a:pPr marL="457200" indent="-457200" algn="r" rtl="1">
              <a:buFontTx/>
              <a:buChar char="-"/>
            </a:pPr>
            <a:r>
              <a:rPr lang="ar-SA" sz="2800" dirty="0" smtClean="0"/>
              <a:t>الرأس والذيل: اذا قام أحدهم بهذه اللعبة وظهر الرأس ٦ مرات٬ ما هو تخمينك للمرة القادمة!</a:t>
            </a:r>
            <a:endParaRPr lang="ar-SA" sz="2800" dirty="0"/>
          </a:p>
          <a:p>
            <a:pPr algn="r" rtl="1"/>
            <a:r>
              <a:rPr lang="ar-SA" sz="2800" b="1" dirty="0" smtClean="0">
                <a:latin typeface="Abadi MT Condensed Light" charset="0"/>
                <a:ea typeface="Abadi MT Condensed Light" charset="0"/>
              </a:rPr>
              <a:t>  تحيزات المقامر </a:t>
            </a:r>
            <a:r>
              <a:rPr lang="en-GB" sz="2800" b="1" dirty="0" smtClean="0">
                <a:latin typeface="Abadi MT Condensed Light" charset="0"/>
                <a:ea typeface="Abadi MT Condensed Light" charset="0"/>
              </a:rPr>
              <a:t>Gambler’s bias</a:t>
            </a:r>
            <a:r>
              <a:rPr lang="ar-SA" sz="2800" b="1" dirty="0" smtClean="0">
                <a:latin typeface="Abadi MT Condensed Light" charset="0"/>
                <a:ea typeface="Abadi MT Condensed Light" charset="0"/>
              </a:rPr>
              <a:t> </a:t>
            </a:r>
            <a:r>
              <a:rPr lang="ar-SA" sz="2800" dirty="0" smtClean="0">
                <a:latin typeface="Abadi MT Condensed Light" charset="0"/>
                <a:ea typeface="Abadi MT Condensed Light" charset="0"/>
              </a:rPr>
              <a:t>الميل لتغير الحظ رغم استقلالية الحدث عن سابقة</a:t>
            </a:r>
            <a:endParaRPr lang="ar-SA" sz="2800" dirty="0" smtClean="0"/>
          </a:p>
        </p:txBody>
      </p:sp>
    </p:spTree>
    <p:extLst>
      <p:ext uri="{BB962C8B-B14F-4D97-AF65-F5344CB8AC3E}">
        <p14:creationId xmlns:p14="http://schemas.microsoft.com/office/powerpoint/2010/main" val="491609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sz="2800" dirty="0" smtClean="0"/>
              <a:t>التفكير المنطقي واتخاذ القرار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7839" y="2251840"/>
            <a:ext cx="10716322" cy="3980985"/>
          </a:xfrm>
        </p:spPr>
        <p:txBody>
          <a:bodyPr>
            <a:normAutofit/>
          </a:bodyPr>
          <a:lstStyle/>
          <a:p>
            <a:pPr algn="r" rtl="1"/>
            <a:r>
              <a:rPr lang="ar-SA" sz="2800" u="sng" dirty="0" smtClean="0"/>
              <a:t>حدود العقلانية </a:t>
            </a:r>
            <a:r>
              <a:rPr lang="en-GB" sz="2800" u="sng" dirty="0" smtClean="0"/>
              <a:t>(Simon)</a:t>
            </a:r>
            <a:r>
              <a:rPr lang="ar-SA" sz="2800" u="sng" dirty="0" smtClean="0"/>
              <a:t>   </a:t>
            </a:r>
          </a:p>
          <a:p>
            <a:pPr algn="r" rtl="1"/>
            <a:r>
              <a:rPr lang="ar-SA" sz="2800" dirty="0" smtClean="0"/>
              <a:t>للتعامل مع هذه الحدود نستخدم استراتيجية القرار الرشيد </a:t>
            </a:r>
            <a:r>
              <a:rPr lang="en-GB" sz="2800" dirty="0" smtClean="0"/>
              <a:t>Heuristic in Decision Making</a:t>
            </a:r>
            <a:endParaRPr lang="ar-SA" sz="2800" dirty="0" smtClean="0"/>
          </a:p>
          <a:p>
            <a:pPr algn="r" rtl="1"/>
            <a:r>
              <a:rPr lang="ar-SA" sz="2800" dirty="0" smtClean="0"/>
              <a:t>وهي استراتيجية عقلية تستخدم طرقاً مختصرة لخفض الحمل على الجوانب المعرفية وتعتمد على ٣ جوانب:</a:t>
            </a:r>
          </a:p>
          <a:p>
            <a:pPr algn="r" rtl="1"/>
            <a:r>
              <a:rPr lang="ar-SA" sz="2800" dirty="0" smtClean="0"/>
              <a:t>٣- المعرفة أو التعرف:</a:t>
            </a:r>
            <a:r>
              <a:rPr lang="en-GB" sz="2800" dirty="0" smtClean="0"/>
              <a:t> </a:t>
            </a:r>
            <a:r>
              <a:rPr lang="ar-SA" sz="2800" dirty="0" smtClean="0"/>
              <a:t>أي طريق ستسلك٬ الطريق</a:t>
            </a:r>
          </a:p>
          <a:p>
            <a:pPr algn="r" rtl="1"/>
            <a:r>
              <a:rPr lang="ar-SA" sz="2800" dirty="0" smtClean="0"/>
              <a:t>الجديد أم الذي تعرفه؟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91" y="4395343"/>
            <a:ext cx="4641449" cy="2268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596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sz="2800" dirty="0" smtClean="0"/>
              <a:t>التفكير المنطقي واتخاذ القرار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3678" y="2575931"/>
            <a:ext cx="10716322" cy="3980985"/>
          </a:xfrm>
        </p:spPr>
        <p:txBody>
          <a:bodyPr/>
          <a:lstStyle/>
          <a:p>
            <a:pPr algn="r" rtl="1"/>
            <a:r>
              <a:rPr lang="ar-SA" sz="2800" dirty="0" smtClean="0"/>
              <a:t>مميزات استراتيجية اتخاذ القرار الرشيدة: </a:t>
            </a:r>
          </a:p>
          <a:p>
            <a:pPr algn="r" rtl="1"/>
            <a:r>
              <a:rPr lang="ar-SA" sz="2800" dirty="0" smtClean="0"/>
              <a:t>- السماح بقدر قليل من التركيز العقلي</a:t>
            </a:r>
          </a:p>
          <a:p>
            <a:pPr marL="457200" indent="-457200" algn="r" rtl="1">
              <a:buFontTx/>
              <a:buChar char="-"/>
            </a:pPr>
            <a:r>
              <a:rPr lang="ar-SA" sz="2800" dirty="0" smtClean="0"/>
              <a:t>في كثير من الأحيان نخرج بقرارات وحلول مرضية</a:t>
            </a:r>
          </a:p>
          <a:p>
            <a:pPr algn="r" rtl="1"/>
            <a:endParaRPr lang="ar-SA" sz="2800" dirty="0"/>
          </a:p>
          <a:p>
            <a:pPr algn="r" rtl="1"/>
            <a:r>
              <a:rPr lang="ar-SA" sz="2800" dirty="0" smtClean="0"/>
              <a:t>عيوبها:</a:t>
            </a:r>
          </a:p>
          <a:p>
            <a:pPr marL="457200" indent="-457200" algn="r" rtl="1">
              <a:buFontTx/>
              <a:buChar char="-"/>
            </a:pPr>
            <a:r>
              <a:rPr lang="ar-SA" sz="2800" dirty="0" smtClean="0"/>
              <a:t>في كثير من الأحيان لا نتخذ القرار الأفضل</a:t>
            </a:r>
          </a:p>
          <a:p>
            <a:pPr marL="457200" indent="-457200" algn="r" rtl="1">
              <a:buFontTx/>
              <a:buChar char="-"/>
            </a:pPr>
            <a:r>
              <a:rPr lang="ar-SA" sz="2800" dirty="0" smtClean="0"/>
              <a:t>قد تقودنا لنتائج ولقرارات خاطئة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685867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sz="2800" dirty="0" smtClean="0"/>
              <a:t>الملخص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3678" y="2575931"/>
            <a:ext cx="10716322" cy="3980985"/>
          </a:xfrm>
        </p:spPr>
        <p:txBody>
          <a:bodyPr>
            <a:normAutofit/>
          </a:bodyPr>
          <a:lstStyle/>
          <a:p>
            <a:pPr marL="457200" indent="-457200" algn="r" rtl="1">
              <a:buFontTx/>
              <a:buChar char="-"/>
            </a:pPr>
            <a:r>
              <a:rPr lang="ar-SA" sz="3200" dirty="0" smtClean="0"/>
              <a:t>هل نحن عقلانيون؟</a:t>
            </a:r>
          </a:p>
          <a:p>
            <a:pPr marL="457200" indent="-457200" algn="r" rtl="1">
              <a:buFontTx/>
              <a:buChar char="-"/>
            </a:pPr>
            <a:r>
              <a:rPr lang="ar-SA" sz="3200" dirty="0" smtClean="0"/>
              <a:t>هل نحن على وعي جيد </a:t>
            </a:r>
            <a:r>
              <a:rPr lang="ar-SA" sz="3200" dirty="0" smtClean="0">
                <a:hlinkClick r:id="rId2"/>
              </a:rPr>
              <a:t>بمزالق التفكير </a:t>
            </a:r>
            <a:endParaRPr lang="ar-SA" sz="3200" dirty="0" smtClean="0"/>
          </a:p>
          <a:p>
            <a:pPr marL="457200" indent="-457200" algn="r" rtl="1">
              <a:buFontTx/>
              <a:buChar char="-"/>
            </a:pPr>
            <a:r>
              <a:rPr lang="ar-SA" sz="3200" dirty="0" smtClean="0"/>
              <a:t>لماذا نستخدم استراتيجية اتخاذ القرار الرشيد وليس العقلاني</a:t>
            </a:r>
          </a:p>
          <a:p>
            <a:pPr marL="457200" indent="-457200" algn="r" rtl="1">
              <a:buFontTx/>
              <a:buChar char="-"/>
            </a:pPr>
            <a:r>
              <a:rPr lang="en-GB" sz="3200" dirty="0" smtClean="0">
                <a:hlinkClick r:id="rId3"/>
              </a:rPr>
              <a:t>TED</a:t>
            </a:r>
            <a:r>
              <a:rPr lang="en-GB" sz="3200" dirty="0" smtClean="0"/>
              <a:t> </a:t>
            </a:r>
            <a:endParaRPr lang="ar-SA" sz="3200" dirty="0" smtClean="0"/>
          </a:p>
          <a:p>
            <a:pPr lvl="0" algn="r" rtl="1"/>
            <a:r>
              <a:rPr lang="ar-SA" sz="3200" dirty="0" smtClean="0"/>
              <a:t>                        </a:t>
            </a:r>
            <a:endParaRPr lang="en-GB" sz="3200" dirty="0"/>
          </a:p>
          <a:p>
            <a:pPr algn="r" rtl="1"/>
            <a:endParaRPr lang="ar-SA" sz="3200" dirty="0" smtClean="0"/>
          </a:p>
        </p:txBody>
      </p:sp>
    </p:spTree>
    <p:extLst>
      <p:ext uri="{BB962C8B-B14F-4D97-AF65-F5344CB8AC3E}">
        <p14:creationId xmlns:p14="http://schemas.microsoft.com/office/powerpoint/2010/main" val="34512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8771" y="1460811"/>
            <a:ext cx="6170985" cy="337881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34830" y="5196468"/>
            <a:ext cx="198483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algn="r" defTabSz="914400" rtl="1" eaLnBrk="1" latinLnBrk="0" hangingPunct="1"/>
            <a:r>
              <a:rPr lang="ar-SA" sz="2800" smtClean="0"/>
              <a:t>نهاية المحاضرة</a:t>
            </a:r>
            <a:endParaRPr lang="ar-SA" sz="2800" dirty="0"/>
          </a:p>
          <a:p>
            <a:pPr marL="0" algn="r" defTabSz="914400" rtl="1" eaLnBrk="1" latinLnBrk="0" hangingPunct="1"/>
            <a:r>
              <a:rPr lang="ar-SA" sz="2800" dirty="0" smtClean="0"/>
              <a:t>مع كامل الشكر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8289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sz="2800" dirty="0" smtClean="0"/>
              <a:t>خطة المحاضرة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3678" y="2575931"/>
            <a:ext cx="10716322" cy="3980985"/>
          </a:xfrm>
        </p:spPr>
        <p:txBody>
          <a:bodyPr/>
          <a:lstStyle/>
          <a:p>
            <a:pPr marL="457200" indent="-457200" algn="r" rtl="1">
              <a:buFontTx/>
              <a:buChar char="-"/>
            </a:pPr>
            <a:r>
              <a:rPr lang="ar-SA" sz="3200" dirty="0" smtClean="0"/>
              <a:t>التفكير المنطقي واتخاذ القرار</a:t>
            </a:r>
          </a:p>
          <a:p>
            <a:pPr marL="457200" indent="-457200" algn="r" rtl="1">
              <a:buFontTx/>
              <a:buChar char="-"/>
            </a:pPr>
            <a:r>
              <a:rPr lang="ar-SA" sz="3200" dirty="0" smtClean="0"/>
              <a:t>الرشد في اتخاذ القرار</a:t>
            </a:r>
          </a:p>
          <a:p>
            <a:pPr marL="457200" indent="-457200" algn="r" rtl="1">
              <a:buFontTx/>
              <a:buChar char="-"/>
            </a:pPr>
            <a:r>
              <a:rPr lang="ar-SA" sz="3200" dirty="0" smtClean="0"/>
              <a:t>مزالق اتخاذ القرار الرشيد</a:t>
            </a:r>
          </a:p>
          <a:p>
            <a:pPr marL="457200" indent="-457200" algn="r" rtl="1">
              <a:buFontTx/>
              <a:buChar char="-"/>
            </a:pPr>
            <a:r>
              <a:rPr lang="ar-SA" sz="3200" dirty="0" smtClean="0"/>
              <a:t>تلخيص </a:t>
            </a:r>
          </a:p>
          <a:p>
            <a:pPr marL="457200" indent="-457200" algn="r" rtl="1">
              <a:buFontTx/>
              <a:buChar char="-"/>
            </a:pPr>
            <a:endParaRPr lang="ar-SA" sz="3200" dirty="0" smtClean="0"/>
          </a:p>
          <a:p>
            <a:pPr lvl="0" algn="r" rtl="1"/>
            <a:r>
              <a:rPr lang="ar-SA" sz="3200" dirty="0" smtClean="0"/>
              <a:t>                        </a:t>
            </a:r>
            <a:endParaRPr lang="en-GB" sz="3200" dirty="0"/>
          </a:p>
          <a:p>
            <a:pPr marL="457200" indent="-457200" algn="r" rtl="1">
              <a:buFontTx/>
              <a:buChar char="-"/>
            </a:pPr>
            <a:endParaRPr lang="ar-SA" sz="3200" dirty="0" smtClean="0"/>
          </a:p>
        </p:txBody>
      </p:sp>
    </p:spTree>
    <p:extLst>
      <p:ext uri="{BB962C8B-B14F-4D97-AF65-F5344CB8AC3E}">
        <p14:creationId xmlns:p14="http://schemas.microsoft.com/office/powerpoint/2010/main" val="1918389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sz="2800" dirty="0" smtClean="0"/>
              <a:t>التفكير المنطقي واتخاذ القرار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7839" y="2286564"/>
            <a:ext cx="10716322" cy="3980985"/>
          </a:xfrm>
        </p:spPr>
        <p:txBody>
          <a:bodyPr/>
          <a:lstStyle/>
          <a:p>
            <a:pPr algn="r" rtl="1"/>
            <a:r>
              <a:rPr lang="ar-SA" sz="2800" dirty="0" smtClean="0"/>
              <a:t>التفكير المنطقي: الوصول إلى النتائج والخروج باستنتاجات وفقاً لتطبيق قواعد المنطق</a:t>
            </a:r>
          </a:p>
          <a:p>
            <a:pPr algn="r" rtl="1"/>
            <a:r>
              <a:rPr lang="ar-SA" sz="2800" dirty="0" smtClean="0"/>
              <a:t>يحتوي هذا التعريف على افتراض أننا منطقيين وأن التفكير يتبع قواعد المنطق ولكن هل نحن منطقيين؟</a:t>
            </a:r>
          </a:p>
          <a:p>
            <a:pPr algn="r" rtl="1"/>
            <a:endParaRPr lang="ar-SA" sz="2800" dirty="0"/>
          </a:p>
          <a:p>
            <a:pPr algn="r" rtl="1"/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9699" y="3755704"/>
            <a:ext cx="3086100" cy="27368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9538" y="3691342"/>
            <a:ext cx="3117288" cy="280121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567423" y="4641448"/>
            <a:ext cx="4802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800" dirty="0" smtClean="0"/>
              <a:t>أو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21863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sz="2800" dirty="0" smtClean="0"/>
              <a:t>التفكير المنطقي واتخاذ القرار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3678" y="2575931"/>
            <a:ext cx="10716322" cy="3980985"/>
          </a:xfrm>
        </p:spPr>
        <p:txBody>
          <a:bodyPr/>
          <a:lstStyle/>
          <a:p>
            <a:pPr algn="r" rtl="1"/>
            <a:r>
              <a:rPr lang="ar-SA" sz="2800" dirty="0" smtClean="0"/>
              <a:t>-اتباع المنطق يفترض أولاً امتلاك جميع المعلومات الضرورية٬ فهل نمتلكها في مواقف القرار؟</a:t>
            </a:r>
          </a:p>
          <a:p>
            <a:pPr algn="r" rtl="1"/>
            <a:r>
              <a:rPr lang="ar-SA" sz="2800" dirty="0" smtClean="0"/>
              <a:t>-نحن لا نطبق قواعد المنطق في هذه المواقف ولكن قواعد ا</a:t>
            </a:r>
            <a:r>
              <a:rPr lang="ar-SA" sz="2800" u="sng" dirty="0" smtClean="0"/>
              <a:t>لاحتمالات</a:t>
            </a:r>
            <a:r>
              <a:rPr lang="ar-SA" sz="2800" dirty="0" smtClean="0"/>
              <a:t> والبحث والاكتشاف</a:t>
            </a:r>
          </a:p>
          <a:p>
            <a:pPr algn="r" rtl="1"/>
            <a:endParaRPr lang="ar-SA" sz="2800" dirty="0"/>
          </a:p>
          <a:p>
            <a:pPr algn="r" rtl="1"/>
            <a:r>
              <a:rPr lang="ar-SA" sz="2800" dirty="0" smtClean="0"/>
              <a:t>ولكن أولاً: ما هي الأنواع التقليدية للتفكير المنطقي؟</a:t>
            </a:r>
          </a:p>
          <a:p>
            <a:pPr marL="457200" indent="-457200" algn="r" rtl="1">
              <a:buFontTx/>
              <a:buChar char="-"/>
            </a:pPr>
            <a:r>
              <a:rPr lang="ar-SA" sz="2800" dirty="0" smtClean="0"/>
              <a:t>المنطق الاستقرائي  “المبني على الشواهد </a:t>
            </a:r>
            <a:r>
              <a:rPr lang="ar-SA" sz="2800" dirty="0" smtClean="0"/>
              <a:t>والملاحظات</a:t>
            </a:r>
            <a:r>
              <a:rPr lang="en-GB" sz="2800" dirty="0" smtClean="0"/>
              <a:t>”</a:t>
            </a:r>
            <a:endParaRPr lang="ar-SA" sz="2800" dirty="0" smtClean="0"/>
          </a:p>
          <a:p>
            <a:pPr marL="457200" indent="-457200" algn="r" rtl="1">
              <a:buFontTx/>
              <a:buChar char="-"/>
            </a:pPr>
            <a:r>
              <a:rPr lang="ar-SA" sz="2800" dirty="0" smtClean="0"/>
              <a:t>المنطق الاستنباطي “المبني على مقدمات”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3105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sz="2800" dirty="0" smtClean="0"/>
              <a:t>التفكير الاستقرائي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3678" y="2575931"/>
            <a:ext cx="10716322" cy="3980985"/>
          </a:xfrm>
        </p:spPr>
        <p:txBody>
          <a:bodyPr>
            <a:normAutofit/>
          </a:bodyPr>
          <a:lstStyle/>
          <a:p>
            <a:pPr algn="r" rtl="1"/>
            <a:r>
              <a:rPr lang="ar-SA" dirty="0" smtClean="0">
                <a:solidFill>
                  <a:schemeClr val="accent5"/>
                </a:solidFill>
                <a:latin typeface="Abadi MT Condensed Light" charset="0"/>
                <a:ea typeface="Abadi MT Condensed Light" charset="0"/>
                <a:cs typeface="Abadi MT Condensed Light" charset="0"/>
              </a:rPr>
              <a:t> لأنه لا يوجد تأكيد مطلق في التعميم المبني على مشاهدات سابقة٬ لا يمكن أن يستخدم التفكير الاستقرائي لإثبات فروضاً علمية </a:t>
            </a:r>
            <a:r>
              <a:rPr lang="ar-SA" sz="1600" dirty="0" smtClean="0">
                <a:solidFill>
                  <a:schemeClr val="accent5"/>
                </a:solidFill>
                <a:latin typeface="Abadi MT Condensed Light" charset="0"/>
                <a:ea typeface="Abadi MT Condensed Light" charset="0"/>
                <a:cs typeface="Abadi MT Condensed Light" charset="0"/>
              </a:rPr>
              <a:t>(كارل </a:t>
            </a:r>
            <a:r>
              <a:rPr lang="ar-SA" sz="1600" dirty="0" smtClean="0">
                <a:solidFill>
                  <a:schemeClr val="accent5"/>
                </a:solidFill>
                <a:latin typeface="Abadi MT Condensed Light" charset="0"/>
                <a:ea typeface="Abadi MT Condensed Light" charset="0"/>
              </a:rPr>
              <a:t>بوبر</a:t>
            </a:r>
            <a:r>
              <a:rPr lang="ar-SA" sz="1600" dirty="0" smtClean="0">
                <a:solidFill>
                  <a:schemeClr val="accent5"/>
                </a:solidFill>
                <a:latin typeface="Abadi MT Condensed Light" charset="0"/>
                <a:ea typeface="Abadi MT Condensed Light" charset="0"/>
                <a:cs typeface="Abadi MT Condensed Light" charset="0"/>
              </a:rPr>
              <a:t>٬ ١٩٦٨)</a:t>
            </a:r>
          </a:p>
          <a:p>
            <a:pPr algn="r" rtl="1"/>
            <a:endParaRPr lang="ar-SA" sz="1600" dirty="0">
              <a:latin typeface="Abadi MT Condensed Light" charset="0"/>
              <a:ea typeface="Abadi MT Condensed Light" charset="0"/>
              <a:cs typeface="Abadi MT Condensed Light" charset="0"/>
            </a:endParaRPr>
          </a:p>
          <a:p>
            <a:pPr algn="r" rtl="1"/>
            <a:r>
              <a:rPr lang="ar-SA" dirty="0" smtClean="0">
                <a:latin typeface="Abadi MT Condensed Light" charset="0"/>
                <a:ea typeface="Abadi MT Condensed Light" charset="0"/>
              </a:rPr>
              <a:t>وفقاً لرأي بوبر فإنه لا يمكن أن تثبت صحة فرضك بتجميع الأدلة والشواهد عليه.. بل يكفي أن تجد خطأ واحد فقط </a:t>
            </a:r>
            <a:r>
              <a:rPr lang="en-GB" dirty="0" smtClean="0">
                <a:latin typeface="Abadi MT Condensed Light" charset="0"/>
                <a:ea typeface="Abadi MT Condensed Light" charset="0"/>
              </a:rPr>
              <a:t>Falsification Method</a:t>
            </a:r>
            <a:r>
              <a:rPr lang="ar-SA" dirty="0" smtClean="0">
                <a:latin typeface="Abadi MT Condensed Light" charset="0"/>
                <a:ea typeface="Abadi MT Condensed Light" charset="0"/>
              </a:rPr>
              <a:t> حتى يتم رفض فرضك! </a:t>
            </a:r>
            <a:endParaRPr lang="en-GB" dirty="0" smtClean="0">
              <a:latin typeface="Abadi MT Condensed Light" charset="0"/>
              <a:ea typeface="Abadi MT Condensed Light" charset="0"/>
            </a:endParaRPr>
          </a:p>
          <a:p>
            <a:pPr algn="r" rtl="1"/>
            <a:endParaRPr lang="en-GB" dirty="0">
              <a:latin typeface="Abadi MT Condensed Light" charset="0"/>
              <a:ea typeface="Abadi MT Condensed Light" charset="0"/>
            </a:endParaRPr>
          </a:p>
          <a:p>
            <a:pPr algn="r" rtl="1"/>
            <a:endParaRPr lang="ar-SA" dirty="0" smtClean="0">
              <a:latin typeface="Abadi MT Condensed Light" charset="0"/>
              <a:ea typeface="Abadi MT Condensed Light" charset="0"/>
            </a:endParaRPr>
          </a:p>
          <a:p>
            <a:pPr algn="r" rtl="1"/>
            <a:endParaRPr lang="ar-SA" dirty="0">
              <a:latin typeface="Abadi MT Condensed Light" charset="0"/>
              <a:ea typeface="Abadi MT Condensed Light" charset="0"/>
            </a:endParaRPr>
          </a:p>
          <a:p>
            <a:pPr algn="r" rtl="1"/>
            <a:endParaRPr lang="ar-SA" dirty="0">
              <a:latin typeface="Abadi MT Condensed Light" charset="0"/>
              <a:ea typeface="Abadi MT Condensed Light" charset="0"/>
            </a:endParaRPr>
          </a:p>
          <a:p>
            <a:pPr algn="r" rtl="1"/>
            <a:endParaRPr lang="ar-SA" dirty="0" smtClean="0">
              <a:latin typeface="Arial" charset="0"/>
              <a:ea typeface="Arial" charset="0"/>
            </a:endParaRPr>
          </a:p>
          <a:p>
            <a:pPr algn="r" rtl="1"/>
            <a:endParaRPr lang="en-GB" sz="1600" dirty="0">
              <a:latin typeface="Abadi MT Condensed Light" charset="0"/>
              <a:ea typeface="Abadi MT Condensed Light" charset="0"/>
              <a:cs typeface="Abadi MT Condensed Light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8544" y="4467828"/>
            <a:ext cx="3139340" cy="2089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958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sz="2800" dirty="0" smtClean="0"/>
              <a:t>التفكير الاستقرائي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3678" y="2575931"/>
            <a:ext cx="10716322" cy="3980985"/>
          </a:xfrm>
        </p:spPr>
        <p:txBody>
          <a:bodyPr/>
          <a:lstStyle/>
          <a:p>
            <a:pPr algn="r" rtl="1"/>
            <a:r>
              <a:rPr lang="ar-SA" sz="2800" b="1" dirty="0">
                <a:latin typeface="Abadi MT Condensed Light" charset="0"/>
                <a:ea typeface="Abadi MT Condensed Light" charset="0"/>
              </a:rPr>
              <a:t>تحيزات التأكيد </a:t>
            </a:r>
            <a:r>
              <a:rPr lang="en-GB" sz="2800" b="1" dirty="0">
                <a:latin typeface="Abadi MT Condensed Light" charset="0"/>
                <a:ea typeface="Abadi MT Condensed Light" charset="0"/>
              </a:rPr>
              <a:t>Confirmation bias</a:t>
            </a:r>
            <a:r>
              <a:rPr lang="ar-SA" sz="2800" b="1" dirty="0">
                <a:latin typeface="Abadi MT Condensed Light" charset="0"/>
                <a:ea typeface="Abadi MT Condensed Light" charset="0"/>
              </a:rPr>
              <a:t>: </a:t>
            </a:r>
            <a:r>
              <a:rPr lang="ar-SA" sz="2800" dirty="0">
                <a:latin typeface="Abadi MT Condensed Light" charset="0"/>
                <a:ea typeface="Abadi MT Condensed Light" charset="0"/>
              </a:rPr>
              <a:t>ميل الناس لتأكيد معتقداتهم بدلاً من محاولة ايجاد ما </a:t>
            </a:r>
            <a:r>
              <a:rPr lang="ar-SA" sz="2800" dirty="0" smtClean="0">
                <a:latin typeface="Abadi MT Condensed Light" charset="0"/>
                <a:ea typeface="Abadi MT Condensed Light" charset="0"/>
              </a:rPr>
              <a:t>ينقضها</a:t>
            </a:r>
            <a:endParaRPr lang="en-GB" sz="2800" dirty="0" smtClean="0">
              <a:latin typeface="Abadi MT Condensed Light" charset="0"/>
              <a:ea typeface="Abadi MT Condensed Light" charset="0"/>
            </a:endParaRPr>
          </a:p>
          <a:p>
            <a:pPr algn="r" rtl="1"/>
            <a:r>
              <a:rPr lang="en-GB" sz="2800" dirty="0" smtClean="0">
                <a:latin typeface="Abadi MT Condensed Light" charset="0"/>
                <a:ea typeface="Abadi MT Condensed Light" charset="0"/>
              </a:rPr>
              <a:t>2. 4. 6</a:t>
            </a:r>
          </a:p>
          <a:p>
            <a:pPr algn="r" rtl="1"/>
            <a:r>
              <a:rPr lang="ar-SA" sz="2800" dirty="0" smtClean="0">
                <a:latin typeface="Abadi MT Condensed Light" charset="0"/>
                <a:ea typeface="Abadi MT Condensed Light" charset="0"/>
              </a:rPr>
              <a:t>اكتشفي القاعدة بإكمال ٣ أرقام؟</a:t>
            </a:r>
          </a:p>
          <a:p>
            <a:pPr algn="r" rtl="1"/>
            <a:endParaRPr lang="ar-SA" sz="2800" dirty="0">
              <a:latin typeface="Abadi MT Condensed Light" charset="0"/>
              <a:ea typeface="Abadi MT Condensed Light" charset="0"/>
            </a:endParaRPr>
          </a:p>
          <a:p>
            <a:pPr algn="r" rtl="1"/>
            <a:r>
              <a:rPr lang="ar-SA" sz="2800" dirty="0" smtClean="0">
                <a:solidFill>
                  <a:schemeClr val="bg1">
                    <a:lumMod val="75000"/>
                  </a:schemeClr>
                </a:solidFill>
                <a:latin typeface="Abadi MT Condensed Light" charset="0"/>
                <a:ea typeface="Abadi MT Condensed Light" charset="0"/>
              </a:rPr>
              <a:t>الأرقام في القاعدة تقترح أكثر من تنظيم ولا تفرض خيار الزيادة بمقدار ٢ كحل وحيد!</a:t>
            </a:r>
          </a:p>
          <a:p>
            <a:pPr algn="r" rtl="1"/>
            <a:r>
              <a:rPr lang="ar-SA" sz="2800" dirty="0" smtClean="0">
                <a:solidFill>
                  <a:schemeClr val="bg1">
                    <a:lumMod val="75000"/>
                  </a:schemeClr>
                </a:solidFill>
                <a:latin typeface="Abadi MT Condensed Light" charset="0"/>
                <a:ea typeface="Abadi MT Condensed Light" charset="0"/>
              </a:rPr>
              <a:t>مثلاً ١. ٣. ٥    أو ٨. ٦. ٤ </a:t>
            </a:r>
            <a:endParaRPr lang="ar-SA" sz="2800" dirty="0">
              <a:solidFill>
                <a:schemeClr val="bg1">
                  <a:lumMod val="75000"/>
                </a:schemeClr>
              </a:solidFill>
              <a:latin typeface="Abadi MT Condensed Light" charset="0"/>
              <a:ea typeface="Abadi MT Condensed Light" charset="0"/>
            </a:endParaRPr>
          </a:p>
          <a:p>
            <a:pPr algn="r" rtl="1"/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790107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sz="2800" dirty="0" smtClean="0"/>
              <a:t>التفكير الاستقرائي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3678" y="2575931"/>
            <a:ext cx="10716322" cy="3980985"/>
          </a:xfrm>
        </p:spPr>
        <p:txBody>
          <a:bodyPr/>
          <a:lstStyle/>
          <a:p>
            <a:pPr algn="r" rtl="1"/>
            <a:r>
              <a:rPr lang="ar-SA" sz="2800" b="1" dirty="0">
                <a:latin typeface="Abadi MT Condensed Light" charset="0"/>
                <a:ea typeface="Abadi MT Condensed Light" charset="0"/>
              </a:rPr>
              <a:t>تحيزات التأكيد </a:t>
            </a:r>
            <a:r>
              <a:rPr lang="en-GB" sz="2800" b="1" dirty="0">
                <a:latin typeface="Abadi MT Condensed Light" charset="0"/>
                <a:ea typeface="Abadi MT Condensed Light" charset="0"/>
              </a:rPr>
              <a:t>Confirmation bias</a:t>
            </a:r>
            <a:r>
              <a:rPr lang="ar-SA" sz="2800" b="1" dirty="0">
                <a:latin typeface="Abadi MT Condensed Light" charset="0"/>
                <a:ea typeface="Abadi MT Condensed Light" charset="0"/>
              </a:rPr>
              <a:t>: </a:t>
            </a:r>
            <a:r>
              <a:rPr lang="ar-SA" sz="2800" dirty="0">
                <a:latin typeface="Abadi MT Condensed Light" charset="0"/>
                <a:ea typeface="Abadi MT Condensed Light" charset="0"/>
              </a:rPr>
              <a:t>ميل الناس لتأكيد معتقداتهم بدلاً من محاولة ايجاد ما </a:t>
            </a:r>
            <a:r>
              <a:rPr lang="ar-SA" sz="2800" dirty="0" smtClean="0">
                <a:latin typeface="Abadi MT Condensed Light" charset="0"/>
                <a:ea typeface="Abadi MT Condensed Light" charset="0"/>
              </a:rPr>
              <a:t>ينقضها</a:t>
            </a:r>
          </a:p>
          <a:p>
            <a:pPr algn="r" rtl="1"/>
            <a:endParaRPr lang="en-GB" sz="2800" dirty="0" smtClean="0">
              <a:latin typeface="Abadi MT Condensed Light" charset="0"/>
              <a:ea typeface="Abadi MT Condensed Light" charset="0"/>
            </a:endParaRPr>
          </a:p>
          <a:p>
            <a:pPr algn="r" rtl="1"/>
            <a:r>
              <a:rPr lang="ar-SA" sz="2800" dirty="0" smtClean="0"/>
              <a:t>أجرى لورد وزملائه (١٩٧٩) دراسة على مجموعتين من الأفراد {مجموعة تؤيد عقوبة الاعدام/ ضدها}.. تم اعطائهم دراستين إحداها تؤيد عقوبة الإعدام بأدلة وأخرى تعارضها بأدلة وفي كلتا الدراستين عيوب منهجية. أظهرت النتائج أن المتفقين مع عقوبة الإعدام لاحظوا أخطاء الدراسة المعارضة والعكس صحيح.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464080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sz="2800" dirty="0" smtClean="0"/>
              <a:t>التفكير الاستنباطي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3678" y="2575931"/>
            <a:ext cx="10716322" cy="3980985"/>
          </a:xfrm>
        </p:spPr>
        <p:txBody>
          <a:bodyPr>
            <a:normAutofit lnSpcReduction="10000"/>
          </a:bodyPr>
          <a:lstStyle/>
          <a:p>
            <a:pPr algn="r" rtl="1"/>
            <a:r>
              <a:rPr lang="ar-SA" sz="2800" dirty="0" smtClean="0"/>
              <a:t>التفكير الاستنباطي يعني الوصول للنتائج واستنباط الاستنتاجات بناء على عدد من المقدمات </a:t>
            </a:r>
          </a:p>
          <a:p>
            <a:pPr algn="r" rtl="1"/>
            <a:r>
              <a:rPr lang="ar-SA" sz="2800" dirty="0" smtClean="0"/>
              <a:t>ويفترض أن تكون هذه النتائج صادقة إذا انبثقت من مقدمات صادقة </a:t>
            </a:r>
          </a:p>
          <a:p>
            <a:pPr algn="r" rtl="1"/>
            <a:endParaRPr lang="ar-SA" sz="2800" dirty="0" smtClean="0"/>
          </a:p>
          <a:p>
            <a:pPr algn="r" rtl="1"/>
            <a:r>
              <a:rPr lang="ar-SA" sz="2800" dirty="0" smtClean="0"/>
              <a:t>إذا حدث </a:t>
            </a:r>
            <a:r>
              <a:rPr lang="ar-SA" sz="2800" dirty="0" err="1" smtClean="0">
                <a:solidFill>
                  <a:srgbClr val="C00000"/>
                </a:solidFill>
              </a:rPr>
              <a:t>أ</a:t>
            </a:r>
            <a:r>
              <a:rPr lang="ar-SA" sz="2800" dirty="0" smtClean="0"/>
              <a:t> سيحدث </a:t>
            </a:r>
            <a:r>
              <a:rPr lang="ar-SA" sz="2800" dirty="0" smtClean="0">
                <a:solidFill>
                  <a:srgbClr val="C00000"/>
                </a:solidFill>
              </a:rPr>
              <a:t>ب   </a:t>
            </a:r>
            <a:r>
              <a:rPr lang="ar-SA" sz="1600" dirty="0" smtClean="0">
                <a:solidFill>
                  <a:srgbClr val="C00000"/>
                </a:solidFill>
              </a:rPr>
              <a:t>مثال:  </a:t>
            </a:r>
            <a:r>
              <a:rPr lang="ar-SA" sz="2000" dirty="0" smtClean="0"/>
              <a:t>إذا نزل المطر تبتل القطة     /   ينزل الآن المطر (إذن): القطة مبتلة   </a:t>
            </a:r>
          </a:p>
          <a:p>
            <a:pPr algn="r" rtl="1"/>
            <a:r>
              <a:rPr lang="ar-SA" sz="2800" dirty="0" smtClean="0">
                <a:solidFill>
                  <a:srgbClr val="C00000"/>
                </a:solidFill>
              </a:rPr>
              <a:t>لاحظي أن الاتجاه واحد من </a:t>
            </a:r>
            <a:r>
              <a:rPr lang="ar-SA" sz="2800" dirty="0" err="1" smtClean="0">
                <a:solidFill>
                  <a:srgbClr val="C00000"/>
                </a:solidFill>
              </a:rPr>
              <a:t>أ</a:t>
            </a:r>
            <a:r>
              <a:rPr lang="ar-SA" sz="2800" dirty="0" smtClean="0">
                <a:solidFill>
                  <a:srgbClr val="C00000"/>
                </a:solidFill>
              </a:rPr>
              <a:t> إلى ب فلو ابتلت القطة لا يعني هذا ضرورة نزول المطر!</a:t>
            </a:r>
          </a:p>
          <a:p>
            <a:pPr algn="r" rtl="1"/>
            <a:r>
              <a:rPr lang="ar-SA" sz="2800" dirty="0" smtClean="0"/>
              <a:t>إذا لم يحدث </a:t>
            </a:r>
            <a:r>
              <a:rPr lang="ar-SA" sz="2800" dirty="0" smtClean="0">
                <a:solidFill>
                  <a:srgbClr val="C00000"/>
                </a:solidFill>
              </a:rPr>
              <a:t>ب</a:t>
            </a:r>
            <a:r>
              <a:rPr lang="ar-SA" sz="2800" dirty="0" smtClean="0"/>
              <a:t> إذن لم يحدث </a:t>
            </a:r>
            <a:r>
              <a:rPr lang="ar-SA" sz="2800" dirty="0" err="1" smtClean="0">
                <a:solidFill>
                  <a:srgbClr val="C00000"/>
                </a:solidFill>
              </a:rPr>
              <a:t>أ</a:t>
            </a:r>
            <a:r>
              <a:rPr lang="ar-SA" sz="2800" dirty="0" smtClean="0"/>
              <a:t>   </a:t>
            </a:r>
            <a:r>
              <a:rPr lang="ar-SA" sz="2000" dirty="0" smtClean="0"/>
              <a:t>إذا نزل مطر ابتلت القطة/ القطة ليست مبتلة (إذن) لا تمطر</a:t>
            </a:r>
          </a:p>
          <a:p>
            <a:pPr algn="r" rtl="1"/>
            <a:endParaRPr lang="ar-SA" sz="2800" dirty="0" smtClean="0"/>
          </a:p>
          <a:p>
            <a:pPr algn="r" rtl="1"/>
            <a:r>
              <a:rPr lang="ar-SA" sz="2800" dirty="0" smtClean="0"/>
              <a:t>بشكل عام الناس يميلون للتفكير الاستقرائي أكثر من الاستنباطي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417448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5530" y="1694986"/>
            <a:ext cx="5946957" cy="3256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301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12846</TotalTime>
  <Words>805</Words>
  <Application>Microsoft Macintosh PowerPoint</Application>
  <PresentationFormat>Widescreen</PresentationFormat>
  <Paragraphs>110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Abadi MT Condensed Light</vt:lpstr>
      <vt:lpstr>Calibri</vt:lpstr>
      <vt:lpstr>Calibri Light</vt:lpstr>
      <vt:lpstr>Times New Roman</vt:lpstr>
      <vt:lpstr>Arial</vt:lpstr>
      <vt:lpstr>Office Theme</vt:lpstr>
      <vt:lpstr>علم النفس المعرفي (٣٦٧ نفس) المحاضرة 10</vt:lpstr>
      <vt:lpstr>خطة المحاضرة</vt:lpstr>
      <vt:lpstr>التفكير المنطقي واتخاذ القرار</vt:lpstr>
      <vt:lpstr>التفكير المنطقي واتخاذ القرار</vt:lpstr>
      <vt:lpstr>التفكير الاستقرائي</vt:lpstr>
      <vt:lpstr>التفكير الاستقرائي</vt:lpstr>
      <vt:lpstr>التفكير الاستقرائي</vt:lpstr>
      <vt:lpstr>التفكير الاستنباطي</vt:lpstr>
      <vt:lpstr>PowerPoint Presentation</vt:lpstr>
      <vt:lpstr>التفكير المنطقي واتخاذ القرار</vt:lpstr>
      <vt:lpstr>التفكير المنطقي واتخاذ القرار</vt:lpstr>
      <vt:lpstr>التفكير المنطقي واتخاذ القرار</vt:lpstr>
      <vt:lpstr>التفكير المنطقي واتخاذ القرار</vt:lpstr>
      <vt:lpstr>التفكير المنطقي واتخاذ القرار</vt:lpstr>
      <vt:lpstr>التفكير المنطقي واتخاذ القرار</vt:lpstr>
      <vt:lpstr>الملخص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خطة المحاضرة</dc:title>
  <dc:creator>Albandri oti</dc:creator>
  <cp:lastModifiedBy>Albandri oti</cp:lastModifiedBy>
  <cp:revision>496</cp:revision>
  <dcterms:created xsi:type="dcterms:W3CDTF">2016-10-02T13:19:20Z</dcterms:created>
  <dcterms:modified xsi:type="dcterms:W3CDTF">2017-04-29T08:32:03Z</dcterms:modified>
</cp:coreProperties>
</file>