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 id="264" r:id="rId3"/>
    <p:sldId id="268" r:id="rId4"/>
    <p:sldId id="266" r:id="rId5"/>
    <p:sldId id="279" r:id="rId6"/>
    <p:sldId id="287" r:id="rId7"/>
    <p:sldId id="288" r:id="rId8"/>
    <p:sldId id="283" r:id="rId9"/>
    <p:sldId id="284" r:id="rId10"/>
    <p:sldId id="285" r:id="rId11"/>
    <p:sldId id="281" r:id="rId12"/>
    <p:sldId id="270" r:id="rId13"/>
    <p:sldId id="271" r:id="rId14"/>
    <p:sldId id="272" r:id="rId15"/>
    <p:sldId id="273" r:id="rId16"/>
    <p:sldId id="274" r:id="rId17"/>
    <p:sldId id="275" r:id="rId18"/>
    <p:sldId id="278" r:id="rId19"/>
    <p:sldId id="28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05"/>
  </p:normalViewPr>
  <p:slideViewPr>
    <p:cSldViewPr snapToGrid="0" snapToObjects="1">
      <p:cViewPr>
        <p:scale>
          <a:sx n="101" d="100"/>
          <a:sy n="101" d="100"/>
        </p:scale>
        <p:origin x="1000" y="3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2/18/17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2/18/17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2/18/17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2/18/17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2/18/17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2/18/17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2/18/17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2/18/17</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2/18/17</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2/18/17</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9.jpg"/><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g"/><Relationship Id="rId3" Type="http://schemas.openxmlformats.org/officeDocument/2006/relationships/image" Target="../media/image1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9c51c3194zM" TargetMode="External"/><Relationship Id="rId3" Type="http://schemas.openxmlformats.org/officeDocument/2006/relationships/hyperlink" Target="https://www.youtube.com/watch?v=VV6qhuQgsiI&amp;list=PL-t5NTCkpouZBIegGvUAlxTvjbcWEjugd"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feature=youtu.be&amp;v=Y_RajNNoHek&amp;app=deskto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914400" rtl="1" eaLnBrk="1" latinLnBrk="0" hangingPunct="1">
              <a:lnSpc>
                <a:spcPct val="90000"/>
              </a:lnSpc>
              <a:spcBef>
                <a:spcPct val="0"/>
              </a:spcBef>
              <a:buNone/>
            </a:pPr>
            <a:r>
              <a:rPr lang="ar-SA" dirty="0" smtClean="0"/>
              <a:t>علم النفس التجريبي (٣٦١ نفس)</a:t>
            </a:r>
            <a:endParaRPr lang="en-US" dirty="0"/>
          </a:p>
        </p:txBody>
      </p:sp>
      <p:sp>
        <p:nvSpPr>
          <p:cNvPr id="3" name="Subtitle 2"/>
          <p:cNvSpPr>
            <a:spLocks noGrp="1"/>
          </p:cNvSpPr>
          <p:nvPr>
            <p:ph type="subTitle" idx="1"/>
          </p:nvPr>
        </p:nvSpPr>
        <p:spPr/>
        <p:txBody>
          <a:bodyPr>
            <a:normAutofit lnSpcReduction="10000"/>
          </a:bodyPr>
          <a:lstStyle/>
          <a:p>
            <a:pPr marL="0" indent="0" algn="ctr" defTabSz="914400" rtl="1" eaLnBrk="1" latinLnBrk="0" hangingPunct="1">
              <a:lnSpc>
                <a:spcPct val="100000"/>
              </a:lnSpc>
              <a:spcBef>
                <a:spcPts val="1000"/>
              </a:spcBef>
              <a:buClr>
                <a:schemeClr val="accent2"/>
              </a:buClr>
              <a:buFont typeface="Arial" panose="020B0604020202020204" pitchFamily="34" charset="0"/>
              <a:buNone/>
            </a:pPr>
            <a:r>
              <a:rPr lang="ar-SA" dirty="0" smtClean="0"/>
              <a:t>د. البندري العتيبي</a:t>
            </a:r>
          </a:p>
          <a:p>
            <a:pPr marL="0" indent="0" algn="ctr" defTabSz="914400" rtl="1" eaLnBrk="1" latinLnBrk="0" hangingPunct="1">
              <a:lnSpc>
                <a:spcPct val="100000"/>
              </a:lnSpc>
              <a:spcBef>
                <a:spcPts val="1000"/>
              </a:spcBef>
              <a:buClr>
                <a:schemeClr val="accent2"/>
              </a:buClr>
              <a:buFont typeface="Arial" panose="020B0604020202020204" pitchFamily="34" charset="0"/>
              <a:buNone/>
            </a:pPr>
            <a:r>
              <a:rPr lang="ar-SA" dirty="0" smtClean="0"/>
              <a:t>مكتب: ١٤٩</a:t>
            </a:r>
          </a:p>
          <a:p>
            <a:pPr marL="0" indent="0" algn="ctr" defTabSz="914400" rtl="1" eaLnBrk="1" latinLnBrk="0" hangingPunct="1">
              <a:lnSpc>
                <a:spcPct val="100000"/>
              </a:lnSpc>
              <a:spcBef>
                <a:spcPts val="1000"/>
              </a:spcBef>
              <a:buClr>
                <a:schemeClr val="accent2"/>
              </a:buClr>
              <a:buFont typeface="Arial" panose="020B0604020202020204" pitchFamily="34" charset="0"/>
              <a:buNone/>
            </a:pPr>
            <a:r>
              <a:rPr lang="ar-SA" dirty="0" smtClean="0"/>
              <a:t>ايميل: </a:t>
            </a:r>
            <a:r>
              <a:rPr lang="en-GB" dirty="0" smtClean="0"/>
              <a:t>bsalotaibi@ksu.edu.sa</a:t>
            </a:r>
            <a:endParaRPr lang="ar-SA" dirty="0" smtClean="0"/>
          </a:p>
          <a:p>
            <a:pPr marL="0" indent="0" algn="ctr" defTabSz="914400" rtl="1" eaLnBrk="1" latinLnBrk="0" hangingPunct="1">
              <a:lnSpc>
                <a:spcPct val="100000"/>
              </a:lnSpc>
              <a:spcBef>
                <a:spcPts val="1000"/>
              </a:spcBef>
              <a:buClr>
                <a:schemeClr val="accent2"/>
              </a:buClr>
              <a:buFont typeface="Arial" panose="020B0604020202020204" pitchFamily="34" charset="0"/>
              <a:buNone/>
            </a:pPr>
            <a:endParaRPr lang="en-US" dirty="0"/>
          </a:p>
        </p:txBody>
      </p:sp>
    </p:spTree>
    <p:extLst>
      <p:ext uri="{BB962C8B-B14F-4D97-AF65-F5344CB8AC3E}">
        <p14:creationId xmlns:p14="http://schemas.microsoft.com/office/powerpoint/2010/main" val="3461658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51716"/>
            <a:ext cx="9144000" cy="918310"/>
          </a:xfrm>
          <a:noFill/>
        </p:spPr>
        <p:txBody>
          <a:bodyPr>
            <a:normAutofit/>
          </a:bodyPr>
          <a:lstStyle/>
          <a:p>
            <a:pPr rtl="1"/>
            <a:r>
              <a:rPr lang="ar-SA" sz="2800" dirty="0" smtClean="0"/>
              <a:t>جذور </a:t>
            </a:r>
            <a:r>
              <a:rPr lang="ar-SA" sz="2800" dirty="0" smtClean="0"/>
              <a:t>تاريخية للمنهج التجريبي</a:t>
            </a:r>
            <a:endParaRPr lang="en-US" sz="2800" dirty="0"/>
          </a:p>
        </p:txBody>
      </p:sp>
      <p:sp>
        <p:nvSpPr>
          <p:cNvPr id="3" name="Subtitle 2"/>
          <p:cNvSpPr>
            <a:spLocks noGrp="1"/>
          </p:cNvSpPr>
          <p:nvPr>
            <p:ph type="subTitle" idx="1"/>
          </p:nvPr>
        </p:nvSpPr>
        <p:spPr>
          <a:xfrm>
            <a:off x="737839" y="1483112"/>
            <a:ext cx="10716322" cy="4840941"/>
          </a:xfrm>
        </p:spPr>
        <p:txBody>
          <a:bodyPr>
            <a:noAutofit/>
          </a:bodyPr>
          <a:lstStyle/>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r>
              <a:rPr lang="ar-SA" dirty="0" smtClean="0"/>
              <a:t>              </a:t>
            </a:r>
          </a:p>
        </p:txBody>
      </p:sp>
      <p:sp>
        <p:nvSpPr>
          <p:cNvPr id="8" name="Subtitle 2"/>
          <p:cNvSpPr txBox="1">
            <a:spLocks/>
          </p:cNvSpPr>
          <p:nvPr/>
        </p:nvSpPr>
        <p:spPr>
          <a:xfrm>
            <a:off x="890239" y="1635512"/>
            <a:ext cx="10716322" cy="4840941"/>
          </a:xfrm>
          <a:prstGeom prst="rect">
            <a:avLst/>
          </a:prstGeom>
          <a:noFill/>
        </p:spPr>
        <p:txBody>
          <a:bodyPr vert="horz" lIns="91440" tIns="45720" rIns="91440" bIns="45720" rtlCol="0">
            <a:no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pPr algn="r" rtl="1">
              <a:lnSpc>
                <a:spcPct val="90000"/>
              </a:lnSpc>
            </a:pPr>
            <a:endParaRPr lang="ar-SA" dirty="0" smtClean="0"/>
          </a:p>
          <a:p>
            <a:pPr marL="342900" indent="-342900" algn="r" rtl="1">
              <a:lnSpc>
                <a:spcPct val="90000"/>
              </a:lnSpc>
              <a:buFont typeface="Arial" charset="0"/>
              <a:buChar char="•"/>
            </a:pPr>
            <a:r>
              <a:rPr lang="ar-SA" dirty="0" smtClean="0">
                <a:solidFill>
                  <a:schemeClr val="bg1"/>
                </a:solidFill>
              </a:rPr>
              <a:t>البرت الصغير ١٩٢٠    “ واطسون</a:t>
            </a:r>
            <a:r>
              <a:rPr lang="en-GB" dirty="0" smtClean="0">
                <a:solidFill>
                  <a:schemeClr val="bg1"/>
                </a:solidFill>
              </a:rPr>
              <a:t>”</a:t>
            </a:r>
            <a:r>
              <a:rPr lang="ar-SA" dirty="0" smtClean="0">
                <a:solidFill>
                  <a:schemeClr val="bg1"/>
                </a:solidFill>
              </a:rPr>
              <a:t>  </a:t>
            </a:r>
          </a:p>
          <a:p>
            <a:pPr marL="342900" indent="-342900" algn="r" rtl="1">
              <a:lnSpc>
                <a:spcPct val="90000"/>
              </a:lnSpc>
              <a:buFont typeface="Arial" charset="0"/>
              <a:buChar char="•"/>
            </a:pPr>
            <a:endParaRPr lang="ar-SA" dirty="0" smtClean="0">
              <a:solidFill>
                <a:schemeClr val="bg1"/>
              </a:solidFill>
            </a:endParaRPr>
          </a:p>
          <a:p>
            <a:pPr marL="342900" indent="-342900" algn="r" rtl="1">
              <a:lnSpc>
                <a:spcPct val="90000"/>
              </a:lnSpc>
              <a:buFont typeface="Arial" charset="0"/>
              <a:buChar char="•"/>
            </a:pPr>
            <a:r>
              <a:rPr lang="ar-SA" dirty="0" smtClean="0">
                <a:solidFill>
                  <a:schemeClr val="bg1"/>
                </a:solidFill>
              </a:rPr>
              <a:t>تجربة التعلم الاجتماعي ١٩٦٣ “</a:t>
            </a:r>
            <a:r>
              <a:rPr lang="ar-SA" dirty="0" err="1" smtClean="0">
                <a:solidFill>
                  <a:schemeClr val="bg1"/>
                </a:solidFill>
              </a:rPr>
              <a:t>باندورا</a:t>
            </a:r>
            <a:r>
              <a:rPr lang="ar-SA" dirty="0" smtClean="0">
                <a:solidFill>
                  <a:schemeClr val="bg1"/>
                </a:solidFill>
              </a:rPr>
              <a:t>”</a:t>
            </a:r>
          </a:p>
          <a:p>
            <a:pPr algn="r" rtl="1">
              <a:lnSpc>
                <a:spcPct val="90000"/>
              </a:lnSpc>
            </a:pPr>
            <a:endParaRPr lang="ar-SA" dirty="0" smtClean="0"/>
          </a:p>
          <a:p>
            <a:pPr algn="r" rtl="1">
              <a:lnSpc>
                <a:spcPct val="90000"/>
              </a:lnSpc>
            </a:pPr>
            <a:endParaRPr lang="ar-SA" dirty="0" smtClean="0"/>
          </a:p>
          <a:p>
            <a:pPr algn="r" rtl="1">
              <a:lnSpc>
                <a:spcPct val="90000"/>
              </a:lnSpc>
            </a:pPr>
            <a:endParaRPr lang="ar-SA" dirty="0" smtClean="0"/>
          </a:p>
          <a:p>
            <a:pPr algn="r" rtl="1">
              <a:lnSpc>
                <a:spcPct val="90000"/>
              </a:lnSpc>
            </a:pPr>
            <a:endParaRPr lang="en-GB" dirty="0" smtClean="0"/>
          </a:p>
          <a:p>
            <a:pPr algn="r" rtl="1">
              <a:lnSpc>
                <a:spcPct val="90000"/>
              </a:lnSpc>
            </a:pPr>
            <a:endParaRPr lang="en-GB" dirty="0" smtClean="0"/>
          </a:p>
          <a:p>
            <a:pPr algn="r" rtl="1">
              <a:lnSpc>
                <a:spcPct val="90000"/>
              </a:lnSpc>
            </a:pPr>
            <a:endParaRPr lang="ar-SA" dirty="0" smtClean="0"/>
          </a:p>
          <a:p>
            <a:pPr algn="r" rtl="1">
              <a:lnSpc>
                <a:spcPct val="90000"/>
              </a:lnSpc>
            </a:pPr>
            <a:endParaRPr lang="ar-SA" dirty="0" smtClean="0"/>
          </a:p>
          <a:p>
            <a:pPr algn="r" rtl="1">
              <a:lnSpc>
                <a:spcPct val="90000"/>
              </a:lnSpc>
            </a:pPr>
            <a:endParaRPr lang="ar-SA" dirty="0" smtClean="0"/>
          </a:p>
          <a:p>
            <a:pPr algn="r" rtl="1">
              <a:lnSpc>
                <a:spcPct val="90000"/>
              </a:lnSpc>
            </a:pPr>
            <a:r>
              <a:rPr lang="ar-SA" dirty="0" smtClean="0"/>
              <a:t>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439" y="1769982"/>
            <a:ext cx="2162432" cy="21336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3764" y="1769982"/>
            <a:ext cx="2153436" cy="2153436"/>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3314" y="4141092"/>
            <a:ext cx="2400847" cy="2400847"/>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1900" y="4167039"/>
            <a:ext cx="3416300" cy="2374900"/>
          </a:xfrm>
          <a:prstGeom prst="rect">
            <a:avLst/>
          </a:prstGeom>
        </p:spPr>
      </p:pic>
    </p:spTree>
    <p:extLst>
      <p:ext uri="{BB962C8B-B14F-4D97-AF65-F5344CB8AC3E}">
        <p14:creationId xmlns:p14="http://schemas.microsoft.com/office/powerpoint/2010/main" val="1908619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3964" y="622301"/>
            <a:ext cx="10421471" cy="5499847"/>
          </a:xfrm>
        </p:spPr>
        <p:txBody>
          <a:bodyPr anchor="t">
            <a:normAutofit fontScale="90000"/>
          </a:bodyPr>
          <a:lstStyle/>
          <a:p>
            <a:pPr algn="r" rtl="1"/>
            <a:r>
              <a:rPr lang="ar-SA" sz="2400" dirty="0" smtClean="0"/>
              <a:t/>
            </a:r>
            <a:br>
              <a:rPr lang="ar-SA" sz="2400" dirty="0" smtClean="0"/>
            </a:br>
            <a:r>
              <a:rPr lang="ar-SA" sz="2800" dirty="0" smtClean="0"/>
              <a:t>ماهي التجربة في علم النفس!</a:t>
            </a: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a:t>*</a:t>
            </a:r>
            <a:r>
              <a:rPr lang="ar-SA" sz="2400" dirty="0" smtClean="0"/>
              <a:t>هي التحقق من فرض علمي عن طريق المعالجة التجريبية للمتغير</a:t>
            </a:r>
            <a:br>
              <a:rPr lang="ar-SA" sz="2400" dirty="0" smtClean="0"/>
            </a:br>
            <a:r>
              <a:rPr lang="ar-SA" sz="2400" dirty="0" smtClean="0"/>
              <a:t>المستقل ورصد أثره على المتغير التابع مع ضبط المتغيرات الدخيلة.</a:t>
            </a:r>
            <a:br>
              <a:rPr lang="ar-SA" sz="2400" dirty="0" smtClean="0"/>
            </a:br>
            <a:r>
              <a:rPr lang="ar-SA" sz="2400" dirty="0" smtClean="0"/>
              <a:t/>
            </a:r>
            <a:br>
              <a:rPr lang="ar-SA" sz="2400" dirty="0" smtClean="0"/>
            </a:br>
            <a:r>
              <a:rPr lang="ar-SA" sz="2400" dirty="0" smtClean="0"/>
              <a:t>*هل جميع المتغيرات المستقلة تجريبية!</a:t>
            </a:r>
            <a:r>
              <a:rPr lang="ar-SA" sz="2400" dirty="0"/>
              <a:t/>
            </a:r>
            <a:br>
              <a:rPr lang="ar-SA" sz="2400" dirty="0"/>
            </a:br>
            <a:r>
              <a:rPr lang="ar-SA" sz="2400" dirty="0" smtClean="0"/>
              <a:t/>
            </a:r>
            <a:br>
              <a:rPr lang="ar-SA" sz="2400" dirty="0" smtClean="0"/>
            </a:br>
            <a:r>
              <a:rPr lang="ar-SA" sz="2400" dirty="0" smtClean="0"/>
              <a:t>*كيف أصمم تجربة لقياس أثر:</a:t>
            </a:r>
            <a:br>
              <a:rPr lang="ar-SA" sz="2400" dirty="0" smtClean="0"/>
            </a:br>
            <a:r>
              <a:rPr lang="ar-SA" sz="2400" dirty="0" smtClean="0">
                <a:solidFill>
                  <a:srgbClr val="C00000"/>
                </a:solidFill>
              </a:rPr>
              <a:t>- عدد ساعات المذاكرة على التحصيل</a:t>
            </a:r>
            <a:br>
              <a:rPr lang="ar-SA" sz="2400" dirty="0" smtClean="0">
                <a:solidFill>
                  <a:srgbClr val="C00000"/>
                </a:solidFill>
              </a:rPr>
            </a:br>
            <a:r>
              <a:rPr lang="ar-SA" sz="2400" dirty="0" smtClean="0">
                <a:solidFill>
                  <a:srgbClr val="C00000"/>
                </a:solidFill>
              </a:rPr>
              <a:t>- أثر استخدام الهاتف الذكي على التحصيل</a:t>
            </a:r>
            <a:br>
              <a:rPr lang="ar-SA" sz="2400" dirty="0" smtClean="0">
                <a:solidFill>
                  <a:srgbClr val="C00000"/>
                </a:solidFill>
              </a:rPr>
            </a:br>
            <a:r>
              <a:rPr lang="ar-SA" sz="2400" dirty="0" smtClean="0">
                <a:solidFill>
                  <a:srgbClr val="C00000"/>
                </a:solidFill>
              </a:rPr>
              <a:t>- أثر اختلاف الجنس على تذكر الخبرات الحزينة</a:t>
            </a:r>
            <a:br>
              <a:rPr lang="ar-SA" sz="2400" dirty="0" smtClean="0">
                <a:solidFill>
                  <a:srgbClr val="C00000"/>
                </a:solidFill>
              </a:rPr>
            </a:br>
            <a:r>
              <a:rPr lang="ar-SA" sz="2400" dirty="0" smtClean="0">
                <a:solidFill>
                  <a:srgbClr val="C00000"/>
                </a:solidFill>
              </a:rPr>
              <a:t>- أثر تحفيز شعور الجماعة على المشاركة الفعالة في الجماعات الصغيرة</a:t>
            </a:r>
            <a:br>
              <a:rPr lang="ar-SA" sz="2400" dirty="0" smtClean="0">
                <a:solidFill>
                  <a:srgbClr val="C00000"/>
                </a:solidFill>
              </a:rPr>
            </a:br>
            <a:r>
              <a:rPr lang="ar-SA" sz="2400" dirty="0" smtClean="0"/>
              <a:t/>
            </a:r>
            <a:br>
              <a:rPr lang="ar-SA" sz="2400" dirty="0" smtClean="0"/>
            </a:br>
            <a:endParaRPr lang="en-US" dirty="0"/>
          </a:p>
        </p:txBody>
      </p:sp>
    </p:spTree>
    <p:extLst>
      <p:ext uri="{BB962C8B-B14F-4D97-AF65-F5344CB8AC3E}">
        <p14:creationId xmlns:p14="http://schemas.microsoft.com/office/powerpoint/2010/main" val="927219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anchor="t">
            <a:normAutofit fontScale="90000"/>
          </a:bodyPr>
          <a:lstStyle/>
          <a:p>
            <a:pPr algn="r" rtl="1"/>
            <a:r>
              <a:rPr lang="ar-SA" sz="2400" dirty="0" smtClean="0"/>
              <a:t/>
            </a:r>
            <a:br>
              <a:rPr lang="ar-SA" sz="2400" dirty="0" smtClean="0"/>
            </a:br>
            <a:r>
              <a:rPr lang="ar-SA" sz="2800" u="sng" dirty="0" smtClean="0"/>
              <a:t>التجربة في البحوث المعرفية</a:t>
            </a:r>
            <a:r>
              <a:rPr lang="ar-SA" sz="2400" dirty="0" smtClean="0"/>
              <a:t/>
            </a:r>
            <a:br>
              <a:rPr lang="ar-SA" sz="2400" dirty="0" smtClean="0"/>
            </a:br>
            <a:r>
              <a:rPr lang="ar-SA" sz="2400" dirty="0"/>
              <a:t/>
            </a:r>
            <a:br>
              <a:rPr lang="ar-SA" sz="2400" dirty="0"/>
            </a:br>
            <a:r>
              <a:rPr lang="ar-SA" sz="2400" u="sng" dirty="0" smtClean="0"/>
              <a:t>كيف يتم تصميم التجربة؟</a:t>
            </a:r>
            <a:r>
              <a:rPr lang="ar-SA" sz="2400" dirty="0" smtClean="0"/>
              <a:t/>
            </a:r>
            <a:br>
              <a:rPr lang="ar-SA" sz="2400" dirty="0" smtClean="0"/>
            </a:br>
            <a:r>
              <a:rPr lang="ar-SA" sz="2400" dirty="0" smtClean="0"/>
              <a:t>يتم تقديم المثيرات على </a:t>
            </a:r>
            <a:r>
              <a:rPr lang="ar-SA" sz="2400" dirty="0" smtClean="0"/>
              <a:t>شرائح لأداء </a:t>
            </a:r>
            <a:r>
              <a:rPr lang="ar-SA" sz="2400" dirty="0" smtClean="0"/>
              <a:t>مهمات معينة تُبنى بواسطة برامج معينة ويتم تسجيل استجابات المفحوصين </a:t>
            </a:r>
            <a:r>
              <a:rPr lang="ar-SA" sz="2400" dirty="0" smtClean="0"/>
              <a:t>(زمن </a:t>
            </a:r>
            <a:r>
              <a:rPr lang="ar-SA" sz="2400" dirty="0" smtClean="0"/>
              <a:t>الاستجابة/ الدقة) من خلالها.</a:t>
            </a:r>
            <a:br>
              <a:rPr lang="ar-SA" sz="2400" dirty="0" smtClean="0"/>
            </a:br>
            <a:r>
              <a:rPr lang="ar-SA" sz="2400" dirty="0"/>
              <a:t/>
            </a:r>
            <a:br>
              <a:rPr lang="ar-SA" sz="2400" dirty="0"/>
            </a:br>
            <a:r>
              <a:rPr lang="ar-SA" sz="2400" dirty="0" smtClean="0"/>
              <a:t>أحد التجارب الكلاسيكية في موضوع البحث البصري التي ت</a:t>
            </a:r>
            <a:r>
              <a:rPr lang="ar-SA" sz="2400" dirty="0"/>
              <a:t>ُ</a:t>
            </a:r>
            <a:r>
              <a:rPr lang="ar-SA" sz="2400" dirty="0" smtClean="0"/>
              <a:t>جيب عما اذا كان البحث المستخدم تسلسلي أم متوازي:</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يُسأل المفحوص عما إذا كان موضوع معين “</a:t>
            </a:r>
            <a:r>
              <a:rPr lang="en-GB" sz="2400" dirty="0" smtClean="0">
                <a:solidFill>
                  <a:srgbClr val="FF0000"/>
                </a:solidFill>
              </a:rPr>
              <a:t>T</a:t>
            </a:r>
            <a:r>
              <a:rPr lang="ar-SA" sz="2400" dirty="0" smtClean="0"/>
              <a:t>” موجود في الصورة أم لا!  </a:t>
            </a:r>
            <a:br>
              <a:rPr lang="ar-SA" sz="2400" dirty="0" smtClean="0"/>
            </a:br>
            <a:r>
              <a:rPr lang="ar-SA" sz="2400" dirty="0" smtClean="0"/>
              <a:t/>
            </a:r>
            <a:br>
              <a:rPr lang="ar-SA" sz="2400" dirty="0" smtClean="0"/>
            </a:br>
            <a:r>
              <a:rPr lang="ar-SA" sz="2400" dirty="0"/>
              <a:t/>
            </a:r>
            <a:br>
              <a:rPr lang="ar-SA" sz="2400" dirty="0"/>
            </a:br>
            <a:endParaRPr lang="en-US" dirty="0"/>
          </a:p>
        </p:txBody>
      </p:sp>
    </p:spTree>
    <p:extLst>
      <p:ext uri="{BB962C8B-B14F-4D97-AF65-F5344CB8AC3E}">
        <p14:creationId xmlns:p14="http://schemas.microsoft.com/office/powerpoint/2010/main" val="851624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5188" y="1294937"/>
            <a:ext cx="9144000" cy="1655762"/>
          </a:xfrm>
        </p:spPr>
        <p:txBody>
          <a:bodyPr>
            <a:normAutofit/>
          </a:bodyPr>
          <a:lstStyle/>
          <a:p>
            <a:pPr marL="0" indent="0" defTabSz="914400" rtl="1" eaLnBrk="1" latinLnBrk="0" hangingPunct="1">
              <a:lnSpc>
                <a:spcPct val="90000"/>
              </a:lnSpc>
              <a:spcBef>
                <a:spcPts val="1000"/>
              </a:spcBef>
              <a:buFont typeface="Arial"/>
              <a:buNone/>
            </a:pPr>
            <a:r>
              <a:rPr lang="ar-SA" sz="2800" dirty="0" smtClean="0">
                <a:solidFill>
                  <a:schemeClr val="bg1"/>
                </a:solidFill>
                <a:latin typeface="Times New Roman" charset="0"/>
                <a:ea typeface="Times New Roman" charset="0"/>
                <a:cs typeface="Times New Roman" charset="0"/>
              </a:rPr>
              <a:t>ابحث عن </a:t>
            </a:r>
            <a:r>
              <a:rPr lang="en-GB" sz="4400" dirty="0" smtClean="0">
                <a:solidFill>
                  <a:srgbClr val="FF0000"/>
                </a:solidFill>
                <a:latin typeface="Times New Roman" charset="0"/>
                <a:ea typeface="Times New Roman" charset="0"/>
                <a:cs typeface="Times New Roman" charset="0"/>
              </a:rPr>
              <a:t>x</a:t>
            </a:r>
            <a:r>
              <a:rPr lang="ar-SA" sz="4400" dirty="0" smtClean="0">
                <a:solidFill>
                  <a:srgbClr val="FF0000"/>
                </a:solidFill>
                <a:latin typeface="Times New Roman" charset="0"/>
                <a:ea typeface="Times New Roman" charset="0"/>
                <a:cs typeface="Times New Roman" charset="0"/>
              </a:rPr>
              <a:t> </a:t>
            </a:r>
            <a:r>
              <a:rPr lang="ar-SA" sz="2800" dirty="0" smtClean="0">
                <a:solidFill>
                  <a:schemeClr val="bg1"/>
                </a:solidFill>
                <a:latin typeface="Times New Roman" charset="0"/>
                <a:ea typeface="Times New Roman" charset="0"/>
                <a:cs typeface="Times New Roman" charset="0"/>
              </a:rPr>
              <a:t>في الشاشة التالية</a:t>
            </a:r>
            <a:endParaRPr lang="en-US" sz="2800" dirty="0">
              <a:solidFill>
                <a:schemeClr val="bg1"/>
              </a:solidFill>
              <a:latin typeface="Times New Roman" charset="0"/>
              <a:ea typeface="Times New Roman" charset="0"/>
              <a:cs typeface="Times New Roman" charset="0"/>
            </a:endParaRPr>
          </a:p>
        </p:txBody>
      </p:sp>
      <p:grpSp>
        <p:nvGrpSpPr>
          <p:cNvPr id="30" name="Group 29"/>
          <p:cNvGrpSpPr/>
          <p:nvPr/>
        </p:nvGrpSpPr>
        <p:grpSpPr>
          <a:xfrm>
            <a:off x="2760133" y="2455333"/>
            <a:ext cx="6942666" cy="3031067"/>
            <a:chOff x="2760133" y="2455333"/>
            <a:chExt cx="6942666" cy="3031067"/>
          </a:xfrm>
          <a:solidFill>
            <a:schemeClr val="tx1"/>
          </a:solidFill>
        </p:grpSpPr>
        <p:sp>
          <p:nvSpPr>
            <p:cNvPr id="5" name="Rectangle 4"/>
            <p:cNvSpPr/>
            <p:nvPr/>
          </p:nvSpPr>
          <p:spPr>
            <a:xfrm>
              <a:off x="2760133" y="2455333"/>
              <a:ext cx="6942666" cy="3031067"/>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9" name="Group 28"/>
            <p:cNvGrpSpPr/>
            <p:nvPr/>
          </p:nvGrpSpPr>
          <p:grpSpPr>
            <a:xfrm>
              <a:off x="3420078" y="2674137"/>
              <a:ext cx="5589499" cy="2760397"/>
              <a:chOff x="3420078" y="2674137"/>
              <a:chExt cx="5589499" cy="2760397"/>
            </a:xfrm>
            <a:grpFill/>
          </p:grpSpPr>
          <p:sp>
            <p:nvSpPr>
              <p:cNvPr id="11" name="Oval 10"/>
              <p:cNvSpPr/>
              <p:nvPr/>
            </p:nvSpPr>
            <p:spPr>
              <a:xfrm>
                <a:off x="8591193" y="2990239"/>
                <a:ext cx="418384" cy="376311"/>
              </a:xfrm>
              <a:prstGeom prst="ellipse">
                <a:avLst/>
              </a:prstGeom>
              <a:grp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2" name="Rectangle 11"/>
              <p:cNvSpPr/>
              <p:nvPr/>
            </p:nvSpPr>
            <p:spPr>
              <a:xfrm>
                <a:off x="4696266" y="3641496"/>
                <a:ext cx="405877" cy="1323439"/>
              </a:xfrm>
              <a:prstGeom prst="rect">
                <a:avLst/>
              </a:prstGeom>
              <a:grpFill/>
              <a:ln>
                <a:noFill/>
              </a:ln>
            </p:spPr>
            <p:txBody>
              <a:bodyPr wrap="square">
                <a:spAutoFit/>
              </a:bodyPr>
              <a:lstStyle/>
              <a:p>
                <a:r>
                  <a:rPr lang="en-GB" sz="4000" dirty="0" smtClean="0">
                    <a:solidFill>
                      <a:srgbClr val="FF0000"/>
                    </a:solidFill>
                    <a:latin typeface="Times New Roman" charset="0"/>
                    <a:ea typeface="Times New Roman" charset="0"/>
                    <a:cs typeface="Times New Roman" charset="0"/>
                  </a:rPr>
                  <a:t>x</a:t>
                </a:r>
                <a:r>
                  <a:rPr lang="ar-SA" sz="4000" dirty="0" smtClean="0">
                    <a:solidFill>
                      <a:srgbClr val="FF0000"/>
                    </a:solidFill>
                    <a:latin typeface="Times New Roman" charset="0"/>
                    <a:ea typeface="Times New Roman" charset="0"/>
                    <a:cs typeface="Times New Roman" charset="0"/>
                  </a:rPr>
                  <a:t> </a:t>
                </a:r>
                <a:endParaRPr lang="en-US" sz="4000" dirty="0">
                  <a:solidFill>
                    <a:srgbClr val="FF0000"/>
                  </a:solidFill>
                </a:endParaRPr>
              </a:p>
            </p:txBody>
          </p:sp>
          <p:sp>
            <p:nvSpPr>
              <p:cNvPr id="13" name="Oval 12"/>
              <p:cNvSpPr/>
              <p:nvPr/>
            </p:nvSpPr>
            <p:spPr>
              <a:xfrm>
                <a:off x="4683759" y="2990239"/>
                <a:ext cx="418384" cy="376311"/>
              </a:xfrm>
              <a:prstGeom prst="ellipse">
                <a:avLst/>
              </a:prstGeom>
              <a:grp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5" name="Oval 14"/>
              <p:cNvSpPr/>
              <p:nvPr/>
            </p:nvSpPr>
            <p:spPr>
              <a:xfrm>
                <a:off x="3420078" y="4897234"/>
                <a:ext cx="418384" cy="296008"/>
              </a:xfrm>
              <a:prstGeom prst="ellipse">
                <a:avLst/>
              </a:prstGeom>
              <a:grp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7" name="Oval 16"/>
              <p:cNvSpPr/>
              <p:nvPr/>
            </p:nvSpPr>
            <p:spPr>
              <a:xfrm>
                <a:off x="6231466" y="3453340"/>
                <a:ext cx="418384" cy="376311"/>
              </a:xfrm>
              <a:prstGeom prst="ellipse">
                <a:avLst/>
              </a:prstGeom>
              <a:grp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9" name="Rectangle 18"/>
              <p:cNvSpPr/>
              <p:nvPr/>
            </p:nvSpPr>
            <p:spPr>
              <a:xfrm>
                <a:off x="8591193" y="4111094"/>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0" name="Rectangle 19"/>
              <p:cNvSpPr/>
              <p:nvPr/>
            </p:nvSpPr>
            <p:spPr>
              <a:xfrm>
                <a:off x="3525261" y="2970350"/>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3" name="Oval 22"/>
              <p:cNvSpPr/>
              <p:nvPr/>
            </p:nvSpPr>
            <p:spPr>
              <a:xfrm>
                <a:off x="5633066" y="4668927"/>
                <a:ext cx="418384" cy="376311"/>
              </a:xfrm>
              <a:prstGeom prst="ellipse">
                <a:avLst/>
              </a:prstGeom>
              <a:grp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4" name="Oval 23"/>
              <p:cNvSpPr/>
              <p:nvPr/>
            </p:nvSpPr>
            <p:spPr>
              <a:xfrm>
                <a:off x="7136945" y="4589165"/>
                <a:ext cx="418384" cy="376311"/>
              </a:xfrm>
              <a:prstGeom prst="ellipse">
                <a:avLst/>
              </a:prstGeom>
              <a:grp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5" name="Oval 24"/>
              <p:cNvSpPr/>
              <p:nvPr/>
            </p:nvSpPr>
            <p:spPr>
              <a:xfrm>
                <a:off x="6915833" y="2674137"/>
                <a:ext cx="418384" cy="376311"/>
              </a:xfrm>
              <a:prstGeom prst="ellipse">
                <a:avLst/>
              </a:prstGeom>
              <a:grp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6" name="Rectangle 25"/>
              <p:cNvSpPr/>
              <p:nvPr/>
            </p:nvSpPr>
            <p:spPr>
              <a:xfrm>
                <a:off x="5543976" y="2879062"/>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7" name="Rectangle 26"/>
              <p:cNvSpPr/>
              <p:nvPr/>
            </p:nvSpPr>
            <p:spPr>
              <a:xfrm>
                <a:off x="3989104" y="4111095"/>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8" name="Rectangle 27"/>
              <p:cNvSpPr/>
              <p:nvPr/>
            </p:nvSpPr>
            <p:spPr>
              <a:xfrm>
                <a:off x="7625863" y="3345488"/>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grpSp>
      </p:grpSp>
    </p:spTree>
    <p:extLst>
      <p:ext uri="{BB962C8B-B14F-4D97-AF65-F5344CB8AC3E}">
        <p14:creationId xmlns:p14="http://schemas.microsoft.com/office/powerpoint/2010/main" val="274682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linds(horizont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5188" y="1294937"/>
            <a:ext cx="9144000" cy="1655762"/>
          </a:xfrm>
        </p:spPr>
        <p:txBody>
          <a:bodyPr>
            <a:normAutofit/>
          </a:bodyPr>
          <a:lstStyle/>
          <a:p>
            <a:pPr marL="0" indent="0" defTabSz="914400" rtl="1" eaLnBrk="1" latinLnBrk="0" hangingPunct="1">
              <a:lnSpc>
                <a:spcPct val="90000"/>
              </a:lnSpc>
              <a:spcBef>
                <a:spcPts val="1000"/>
              </a:spcBef>
              <a:buFont typeface="Arial"/>
              <a:buNone/>
            </a:pPr>
            <a:r>
              <a:rPr lang="ar-SA" sz="2800" dirty="0" smtClean="0">
                <a:solidFill>
                  <a:schemeClr val="bg1"/>
                </a:solidFill>
                <a:latin typeface="Times New Roman" charset="0"/>
                <a:ea typeface="Times New Roman" charset="0"/>
                <a:cs typeface="Times New Roman" charset="0"/>
              </a:rPr>
              <a:t>ابحث عن </a:t>
            </a:r>
            <a:r>
              <a:rPr lang="en-GB" sz="4400" dirty="0" smtClean="0">
                <a:solidFill>
                  <a:srgbClr val="FF0000"/>
                </a:solidFill>
                <a:latin typeface="Times New Roman" charset="0"/>
                <a:ea typeface="Times New Roman" charset="0"/>
                <a:cs typeface="Times New Roman" charset="0"/>
              </a:rPr>
              <a:t>x</a:t>
            </a:r>
            <a:r>
              <a:rPr lang="ar-SA" sz="4400" dirty="0" smtClean="0">
                <a:solidFill>
                  <a:srgbClr val="FF0000"/>
                </a:solidFill>
                <a:latin typeface="Times New Roman" charset="0"/>
                <a:ea typeface="Times New Roman" charset="0"/>
                <a:cs typeface="Times New Roman" charset="0"/>
              </a:rPr>
              <a:t> </a:t>
            </a:r>
            <a:r>
              <a:rPr lang="ar-SA" sz="2800" dirty="0" smtClean="0">
                <a:solidFill>
                  <a:schemeClr val="bg1"/>
                </a:solidFill>
                <a:latin typeface="Times New Roman" charset="0"/>
                <a:ea typeface="Times New Roman" charset="0"/>
                <a:cs typeface="Times New Roman" charset="0"/>
              </a:rPr>
              <a:t>في الشاشة التالية</a:t>
            </a:r>
            <a:endParaRPr lang="en-US" sz="2800" dirty="0">
              <a:solidFill>
                <a:schemeClr val="bg1"/>
              </a:solidFill>
              <a:latin typeface="Times New Roman" charset="0"/>
              <a:ea typeface="Times New Roman" charset="0"/>
              <a:cs typeface="Times New Roman" charset="0"/>
            </a:endParaRPr>
          </a:p>
        </p:txBody>
      </p:sp>
      <p:sp>
        <p:nvSpPr>
          <p:cNvPr id="5" name="Rectangle 4"/>
          <p:cNvSpPr/>
          <p:nvPr/>
        </p:nvSpPr>
        <p:spPr>
          <a:xfrm>
            <a:off x="2760133" y="2455333"/>
            <a:ext cx="6942666" cy="3031067"/>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Oval 10"/>
          <p:cNvSpPr/>
          <p:nvPr/>
        </p:nvSpPr>
        <p:spPr>
          <a:xfrm>
            <a:off x="8591193" y="2990239"/>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2" name="Rectangle 11"/>
          <p:cNvSpPr/>
          <p:nvPr/>
        </p:nvSpPr>
        <p:spPr>
          <a:xfrm>
            <a:off x="9009577" y="4293790"/>
            <a:ext cx="565120" cy="707886"/>
          </a:xfrm>
          <a:prstGeom prst="rect">
            <a:avLst/>
          </a:prstGeom>
          <a:solidFill>
            <a:schemeClr val="tx1"/>
          </a:solidFill>
        </p:spPr>
        <p:txBody>
          <a:bodyPr wrap="square">
            <a:spAutoFit/>
          </a:bodyPr>
          <a:lstStyle/>
          <a:p>
            <a:r>
              <a:rPr lang="en-GB" sz="4000" dirty="0" smtClean="0">
                <a:solidFill>
                  <a:srgbClr val="FF0000"/>
                </a:solidFill>
                <a:latin typeface="Times New Roman" charset="0"/>
                <a:ea typeface="Times New Roman" charset="0"/>
                <a:cs typeface="Times New Roman" charset="0"/>
              </a:rPr>
              <a:t>x</a:t>
            </a:r>
            <a:r>
              <a:rPr lang="ar-SA" sz="4000" dirty="0" smtClean="0">
                <a:solidFill>
                  <a:srgbClr val="FF0000"/>
                </a:solidFill>
                <a:latin typeface="Times New Roman" charset="0"/>
                <a:ea typeface="Times New Roman" charset="0"/>
                <a:cs typeface="Times New Roman" charset="0"/>
              </a:rPr>
              <a:t> </a:t>
            </a:r>
            <a:endParaRPr lang="en-US" sz="4000" dirty="0">
              <a:solidFill>
                <a:srgbClr val="FF0000"/>
              </a:solidFill>
            </a:endParaRPr>
          </a:p>
        </p:txBody>
      </p:sp>
      <p:sp>
        <p:nvSpPr>
          <p:cNvPr id="13" name="Oval 12"/>
          <p:cNvSpPr/>
          <p:nvPr/>
        </p:nvSpPr>
        <p:spPr>
          <a:xfrm>
            <a:off x="4683759" y="2990239"/>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5" name="Oval 14"/>
          <p:cNvSpPr/>
          <p:nvPr/>
        </p:nvSpPr>
        <p:spPr>
          <a:xfrm>
            <a:off x="3784602" y="4964935"/>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7" name="Oval 16"/>
          <p:cNvSpPr/>
          <p:nvPr/>
        </p:nvSpPr>
        <p:spPr>
          <a:xfrm>
            <a:off x="6231466" y="3453340"/>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9" name="Rectangle 18"/>
          <p:cNvSpPr/>
          <p:nvPr/>
        </p:nvSpPr>
        <p:spPr>
          <a:xfrm>
            <a:off x="4781383" y="3714983"/>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0" name="Rectangle 19"/>
          <p:cNvSpPr/>
          <p:nvPr/>
        </p:nvSpPr>
        <p:spPr>
          <a:xfrm>
            <a:off x="3525261" y="2970350"/>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14" name="Oval 13"/>
          <p:cNvSpPr/>
          <p:nvPr/>
        </p:nvSpPr>
        <p:spPr>
          <a:xfrm>
            <a:off x="5641273" y="4487909"/>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6" name="Rectangle 15"/>
          <p:cNvSpPr/>
          <p:nvPr/>
        </p:nvSpPr>
        <p:spPr>
          <a:xfrm>
            <a:off x="6919547" y="3973014"/>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2" name="Rectangle 21"/>
          <p:cNvSpPr/>
          <p:nvPr/>
        </p:nvSpPr>
        <p:spPr>
          <a:xfrm>
            <a:off x="7217249" y="2704830"/>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3" name="Oval 22"/>
          <p:cNvSpPr/>
          <p:nvPr/>
        </p:nvSpPr>
        <p:spPr>
          <a:xfrm>
            <a:off x="8097913" y="4676064"/>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4" name="Oval 23"/>
          <p:cNvSpPr/>
          <p:nvPr/>
        </p:nvSpPr>
        <p:spPr>
          <a:xfrm>
            <a:off x="8818879" y="3966092"/>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5" name="Oval 24"/>
          <p:cNvSpPr/>
          <p:nvPr/>
        </p:nvSpPr>
        <p:spPr>
          <a:xfrm>
            <a:off x="6418775" y="4776779"/>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6" name="Oval 25"/>
          <p:cNvSpPr/>
          <p:nvPr/>
        </p:nvSpPr>
        <p:spPr>
          <a:xfrm>
            <a:off x="5809174" y="2762543"/>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7" name="Oval 26"/>
          <p:cNvSpPr/>
          <p:nvPr/>
        </p:nvSpPr>
        <p:spPr>
          <a:xfrm>
            <a:off x="3113619" y="4064895"/>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28" name="Rectangle 27"/>
          <p:cNvSpPr/>
          <p:nvPr/>
        </p:nvSpPr>
        <p:spPr>
          <a:xfrm>
            <a:off x="5542081" y="4679526"/>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9" name="Rectangle 28"/>
          <p:cNvSpPr/>
          <p:nvPr/>
        </p:nvSpPr>
        <p:spPr>
          <a:xfrm>
            <a:off x="8383824" y="3966092"/>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Tree>
    <p:extLst>
      <p:ext uri="{BB962C8B-B14F-4D97-AF65-F5344CB8AC3E}">
        <p14:creationId xmlns:p14="http://schemas.microsoft.com/office/powerpoint/2010/main" val="16503865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5188" y="1294937"/>
            <a:ext cx="9144000" cy="1655762"/>
          </a:xfrm>
        </p:spPr>
        <p:txBody>
          <a:bodyPr>
            <a:normAutofit/>
          </a:bodyPr>
          <a:lstStyle/>
          <a:p>
            <a:pPr marL="0" indent="0" defTabSz="914400" rtl="1" eaLnBrk="1" latinLnBrk="0" hangingPunct="1">
              <a:lnSpc>
                <a:spcPct val="90000"/>
              </a:lnSpc>
              <a:spcBef>
                <a:spcPts val="1000"/>
              </a:spcBef>
              <a:buFont typeface="Arial"/>
              <a:buNone/>
            </a:pPr>
            <a:r>
              <a:rPr lang="ar-SA" sz="2800" dirty="0" smtClean="0">
                <a:solidFill>
                  <a:schemeClr val="bg1"/>
                </a:solidFill>
                <a:latin typeface="Times New Roman" charset="0"/>
                <a:ea typeface="Times New Roman" charset="0"/>
                <a:cs typeface="Times New Roman" charset="0"/>
              </a:rPr>
              <a:t>ابحث عن </a:t>
            </a:r>
            <a:r>
              <a:rPr lang="en-GB" sz="4400" dirty="0" smtClean="0">
                <a:solidFill>
                  <a:srgbClr val="FF0000"/>
                </a:solidFill>
                <a:latin typeface="Times New Roman" charset="0"/>
                <a:ea typeface="Times New Roman" charset="0"/>
                <a:cs typeface="Times New Roman" charset="0"/>
              </a:rPr>
              <a:t>x</a:t>
            </a:r>
            <a:r>
              <a:rPr lang="ar-SA" sz="4400" dirty="0" smtClean="0">
                <a:solidFill>
                  <a:srgbClr val="FF0000"/>
                </a:solidFill>
                <a:latin typeface="Times New Roman" charset="0"/>
                <a:ea typeface="Times New Roman" charset="0"/>
                <a:cs typeface="Times New Roman" charset="0"/>
              </a:rPr>
              <a:t> </a:t>
            </a:r>
            <a:r>
              <a:rPr lang="ar-SA" sz="2800" dirty="0" smtClean="0">
                <a:solidFill>
                  <a:schemeClr val="bg1"/>
                </a:solidFill>
                <a:latin typeface="Times New Roman" charset="0"/>
                <a:ea typeface="Times New Roman" charset="0"/>
                <a:cs typeface="Times New Roman" charset="0"/>
              </a:rPr>
              <a:t>في الشاشة التالية</a:t>
            </a:r>
            <a:endParaRPr lang="en-US" sz="2800" dirty="0">
              <a:solidFill>
                <a:schemeClr val="bg1"/>
              </a:solidFill>
              <a:latin typeface="Times New Roman" charset="0"/>
              <a:ea typeface="Times New Roman" charset="0"/>
              <a:cs typeface="Times New Roman" charset="0"/>
            </a:endParaRPr>
          </a:p>
        </p:txBody>
      </p:sp>
      <p:sp>
        <p:nvSpPr>
          <p:cNvPr id="5" name="Rectangle 4"/>
          <p:cNvSpPr/>
          <p:nvPr/>
        </p:nvSpPr>
        <p:spPr>
          <a:xfrm>
            <a:off x="2760133" y="2455333"/>
            <a:ext cx="6942666" cy="3031067"/>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515775" y="3581505"/>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2" name="Rectangle 11"/>
          <p:cNvSpPr/>
          <p:nvPr/>
        </p:nvSpPr>
        <p:spPr>
          <a:xfrm>
            <a:off x="7567509" y="2704830"/>
            <a:ext cx="405877" cy="1323439"/>
          </a:xfrm>
          <a:prstGeom prst="rect">
            <a:avLst/>
          </a:prstGeom>
        </p:spPr>
        <p:txBody>
          <a:bodyPr wrap="square">
            <a:spAutoFit/>
          </a:bodyPr>
          <a:lstStyle/>
          <a:p>
            <a:r>
              <a:rPr lang="en-GB" sz="4000" dirty="0" smtClean="0">
                <a:solidFill>
                  <a:srgbClr val="FF0000"/>
                </a:solidFill>
                <a:latin typeface="Times New Roman" charset="0"/>
                <a:ea typeface="Times New Roman" charset="0"/>
                <a:cs typeface="Times New Roman" charset="0"/>
              </a:rPr>
              <a:t>x</a:t>
            </a:r>
            <a:r>
              <a:rPr lang="ar-SA" sz="4000" dirty="0" smtClean="0">
                <a:solidFill>
                  <a:srgbClr val="FF0000"/>
                </a:solidFill>
                <a:latin typeface="Times New Roman" charset="0"/>
                <a:ea typeface="Times New Roman" charset="0"/>
                <a:cs typeface="Times New Roman" charset="0"/>
              </a:rPr>
              <a:t> </a:t>
            </a:r>
            <a:endParaRPr lang="en-US" sz="4000" dirty="0"/>
          </a:p>
        </p:txBody>
      </p:sp>
      <p:sp>
        <p:nvSpPr>
          <p:cNvPr id="13" name="Oval 12"/>
          <p:cNvSpPr/>
          <p:nvPr/>
        </p:nvSpPr>
        <p:spPr>
          <a:xfrm>
            <a:off x="4683759" y="2990239"/>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5" name="Oval 14"/>
          <p:cNvSpPr/>
          <p:nvPr/>
        </p:nvSpPr>
        <p:spPr>
          <a:xfrm>
            <a:off x="5048087" y="4238319"/>
            <a:ext cx="418384" cy="376311"/>
          </a:xfrm>
          <a:prstGeom prst="ellipse">
            <a:avLst/>
          </a:prstGeom>
          <a:ln w="254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2">
                  <a:lumMod val="75000"/>
                </a:schemeClr>
              </a:solidFill>
            </a:endParaRPr>
          </a:p>
        </p:txBody>
      </p:sp>
      <p:sp>
        <p:nvSpPr>
          <p:cNvPr id="17" name="Oval 16"/>
          <p:cNvSpPr/>
          <p:nvPr/>
        </p:nvSpPr>
        <p:spPr>
          <a:xfrm>
            <a:off x="6446653" y="3777104"/>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9" name="Rectangle 18"/>
          <p:cNvSpPr/>
          <p:nvPr/>
        </p:nvSpPr>
        <p:spPr>
          <a:xfrm>
            <a:off x="8591193" y="4202501"/>
            <a:ext cx="405877" cy="1323439"/>
          </a:xfrm>
          <a:prstGeom prst="rect">
            <a:avLst/>
          </a:prstGeom>
          <a:no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0" name="Rectangle 19"/>
          <p:cNvSpPr/>
          <p:nvPr/>
        </p:nvSpPr>
        <p:spPr>
          <a:xfrm>
            <a:off x="3525261" y="2970350"/>
            <a:ext cx="405877" cy="1323439"/>
          </a:xfrm>
          <a:prstGeom prst="rect">
            <a:avLst/>
          </a:prstGeom>
          <a:no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14" name="Oval 13"/>
          <p:cNvSpPr/>
          <p:nvPr/>
        </p:nvSpPr>
        <p:spPr>
          <a:xfrm>
            <a:off x="4833945" y="4767054"/>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6" name="Oval 15"/>
          <p:cNvSpPr/>
          <p:nvPr/>
        </p:nvSpPr>
        <p:spPr>
          <a:xfrm>
            <a:off x="7573761" y="3400793"/>
            <a:ext cx="418384" cy="376311"/>
          </a:xfrm>
          <a:prstGeom prst="ellipse">
            <a:avLst/>
          </a:prstGeom>
          <a:no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22" name="Oval 21"/>
          <p:cNvSpPr/>
          <p:nvPr/>
        </p:nvSpPr>
        <p:spPr>
          <a:xfrm>
            <a:off x="7893084" y="4578899"/>
            <a:ext cx="418384" cy="376311"/>
          </a:xfrm>
          <a:prstGeom prst="ellipse">
            <a:avLst/>
          </a:prstGeom>
          <a:ln w="254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23" name="Oval 22"/>
          <p:cNvSpPr/>
          <p:nvPr/>
        </p:nvSpPr>
        <p:spPr>
          <a:xfrm>
            <a:off x="3372598" y="4676064"/>
            <a:ext cx="418384" cy="376311"/>
          </a:xfrm>
          <a:prstGeom prst="ellipse">
            <a:avLst/>
          </a:prstGeom>
          <a:ln w="254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24" name="Rectangle 23"/>
          <p:cNvSpPr/>
          <p:nvPr/>
        </p:nvSpPr>
        <p:spPr>
          <a:xfrm>
            <a:off x="4286674" y="3421628"/>
            <a:ext cx="405877" cy="1323439"/>
          </a:xfrm>
          <a:prstGeom prst="rect">
            <a:avLst/>
          </a:prstGeom>
          <a:no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5" name="Rectangle 24"/>
          <p:cNvSpPr/>
          <p:nvPr/>
        </p:nvSpPr>
        <p:spPr>
          <a:xfrm>
            <a:off x="8625774" y="2489942"/>
            <a:ext cx="405877" cy="1323439"/>
          </a:xfrm>
          <a:prstGeom prst="rect">
            <a:avLst/>
          </a:prstGeom>
          <a:no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6" name="Rectangle 25"/>
          <p:cNvSpPr/>
          <p:nvPr/>
        </p:nvSpPr>
        <p:spPr>
          <a:xfrm>
            <a:off x="6607457" y="2824581"/>
            <a:ext cx="405877" cy="1323439"/>
          </a:xfrm>
          <a:prstGeom prst="rect">
            <a:avLst/>
          </a:prstGeom>
          <a:no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Tree>
    <p:extLst>
      <p:ext uri="{BB962C8B-B14F-4D97-AF65-F5344CB8AC3E}">
        <p14:creationId xmlns:p14="http://schemas.microsoft.com/office/powerpoint/2010/main" val="1147944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5188" y="1294937"/>
            <a:ext cx="9144000" cy="1655762"/>
          </a:xfrm>
        </p:spPr>
        <p:txBody>
          <a:bodyPr>
            <a:normAutofit/>
          </a:bodyPr>
          <a:lstStyle/>
          <a:p>
            <a:pPr marL="0" indent="0" defTabSz="914400" rtl="1" eaLnBrk="1" latinLnBrk="0" hangingPunct="1">
              <a:lnSpc>
                <a:spcPct val="90000"/>
              </a:lnSpc>
              <a:spcBef>
                <a:spcPts val="1000"/>
              </a:spcBef>
              <a:buFont typeface="Arial"/>
              <a:buNone/>
            </a:pPr>
            <a:r>
              <a:rPr lang="ar-SA" sz="2800" dirty="0" smtClean="0">
                <a:solidFill>
                  <a:schemeClr val="bg1"/>
                </a:solidFill>
                <a:latin typeface="Times New Roman" charset="0"/>
                <a:ea typeface="Times New Roman" charset="0"/>
                <a:cs typeface="Times New Roman" charset="0"/>
              </a:rPr>
              <a:t>ابحث عن </a:t>
            </a:r>
            <a:r>
              <a:rPr lang="en-GB" sz="4400" dirty="0" smtClean="0">
                <a:solidFill>
                  <a:srgbClr val="FF0000"/>
                </a:solidFill>
                <a:latin typeface="Times New Roman" charset="0"/>
                <a:ea typeface="Times New Roman" charset="0"/>
                <a:cs typeface="Times New Roman" charset="0"/>
              </a:rPr>
              <a:t>x</a:t>
            </a:r>
            <a:r>
              <a:rPr lang="ar-SA" sz="4400" dirty="0" smtClean="0">
                <a:solidFill>
                  <a:srgbClr val="FF0000"/>
                </a:solidFill>
                <a:latin typeface="Times New Roman" charset="0"/>
                <a:ea typeface="Times New Roman" charset="0"/>
                <a:cs typeface="Times New Roman" charset="0"/>
              </a:rPr>
              <a:t> </a:t>
            </a:r>
            <a:r>
              <a:rPr lang="ar-SA" sz="2800" dirty="0" smtClean="0">
                <a:solidFill>
                  <a:schemeClr val="bg1"/>
                </a:solidFill>
                <a:latin typeface="Times New Roman" charset="0"/>
                <a:ea typeface="Times New Roman" charset="0"/>
                <a:cs typeface="Times New Roman" charset="0"/>
              </a:rPr>
              <a:t>في الشاشة التالية</a:t>
            </a:r>
            <a:endParaRPr lang="en-US" sz="2800" dirty="0">
              <a:solidFill>
                <a:schemeClr val="bg1"/>
              </a:solidFill>
              <a:latin typeface="Times New Roman" charset="0"/>
              <a:ea typeface="Times New Roman" charset="0"/>
              <a:cs typeface="Times New Roman" charset="0"/>
            </a:endParaRPr>
          </a:p>
        </p:txBody>
      </p:sp>
      <p:grpSp>
        <p:nvGrpSpPr>
          <p:cNvPr id="21" name="Group 20"/>
          <p:cNvGrpSpPr/>
          <p:nvPr/>
        </p:nvGrpSpPr>
        <p:grpSpPr>
          <a:xfrm>
            <a:off x="2760133" y="2455333"/>
            <a:ext cx="6942666" cy="3031067"/>
            <a:chOff x="2760133" y="2455333"/>
            <a:chExt cx="6942666" cy="3031067"/>
          </a:xfrm>
          <a:solidFill>
            <a:schemeClr val="tx1"/>
          </a:solidFill>
        </p:grpSpPr>
        <p:grpSp>
          <p:nvGrpSpPr>
            <p:cNvPr id="18" name="Group 17"/>
            <p:cNvGrpSpPr/>
            <p:nvPr/>
          </p:nvGrpSpPr>
          <p:grpSpPr>
            <a:xfrm>
              <a:off x="2760133" y="2455333"/>
              <a:ext cx="6942666" cy="3031067"/>
              <a:chOff x="2760133" y="2455333"/>
              <a:chExt cx="6942666" cy="3031067"/>
            </a:xfrm>
            <a:grpFill/>
          </p:grpSpPr>
          <p:sp>
            <p:nvSpPr>
              <p:cNvPr id="5" name="Rectangle 4"/>
              <p:cNvSpPr/>
              <p:nvPr/>
            </p:nvSpPr>
            <p:spPr>
              <a:xfrm>
                <a:off x="2760133" y="2455333"/>
                <a:ext cx="6942666" cy="3031067"/>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Oval 10"/>
              <p:cNvSpPr/>
              <p:nvPr/>
            </p:nvSpPr>
            <p:spPr>
              <a:xfrm>
                <a:off x="8591193" y="2990239"/>
                <a:ext cx="418384" cy="376311"/>
              </a:xfrm>
              <a:prstGeom prst="ellipse">
                <a:avLst/>
              </a:prstGeom>
              <a:grpFill/>
              <a:ln w="254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FF0000"/>
                  </a:solidFill>
                </a:endParaRPr>
              </a:p>
            </p:txBody>
          </p:sp>
          <p:sp>
            <p:nvSpPr>
              <p:cNvPr id="12" name="Rectangle 11"/>
              <p:cNvSpPr/>
              <p:nvPr/>
            </p:nvSpPr>
            <p:spPr>
              <a:xfrm>
                <a:off x="7768886" y="3601237"/>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13" name="Oval 12"/>
              <p:cNvSpPr/>
              <p:nvPr/>
            </p:nvSpPr>
            <p:spPr>
              <a:xfrm>
                <a:off x="4683759" y="2990239"/>
                <a:ext cx="418384" cy="376311"/>
              </a:xfrm>
              <a:prstGeom prst="ellipse">
                <a:avLst/>
              </a:prstGeom>
              <a:grpFill/>
              <a:ln w="254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5" name="Oval 14"/>
              <p:cNvSpPr/>
              <p:nvPr/>
            </p:nvSpPr>
            <p:spPr>
              <a:xfrm>
                <a:off x="3784602" y="4964935"/>
                <a:ext cx="418384" cy="376311"/>
              </a:xfrm>
              <a:prstGeom prst="ellipse">
                <a:avLst/>
              </a:prstGeom>
              <a:grpFill/>
              <a:ln w="254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17" name="Oval 16"/>
              <p:cNvSpPr/>
              <p:nvPr/>
            </p:nvSpPr>
            <p:spPr>
              <a:xfrm>
                <a:off x="6231466" y="3453340"/>
                <a:ext cx="418384" cy="376311"/>
              </a:xfrm>
              <a:prstGeom prst="ellipse">
                <a:avLst/>
              </a:prstGeom>
              <a:grpFill/>
              <a:ln w="254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grpSp>
        <p:sp>
          <p:nvSpPr>
            <p:cNvPr id="19" name="Rectangle 18"/>
            <p:cNvSpPr/>
            <p:nvPr/>
          </p:nvSpPr>
          <p:spPr>
            <a:xfrm>
              <a:off x="3070868" y="3867383"/>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0" name="Rectangle 19"/>
            <p:cNvSpPr/>
            <p:nvPr/>
          </p:nvSpPr>
          <p:spPr>
            <a:xfrm>
              <a:off x="3525261" y="2970350"/>
              <a:ext cx="405877" cy="1323439"/>
            </a:xfrm>
            <a:prstGeom prst="rect">
              <a:avLst/>
            </a:prstGeom>
            <a:grpFill/>
            <a:ln>
              <a:noFill/>
            </a:ln>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grpSp>
      <p:sp>
        <p:nvSpPr>
          <p:cNvPr id="14" name="Oval 13"/>
          <p:cNvSpPr/>
          <p:nvPr/>
        </p:nvSpPr>
        <p:spPr>
          <a:xfrm>
            <a:off x="5641273" y="4487909"/>
            <a:ext cx="418384" cy="376311"/>
          </a:xfrm>
          <a:prstGeom prst="ellipse">
            <a:avLst/>
          </a:prstGeom>
          <a:solidFill>
            <a:schemeClr val="tx1"/>
          </a:solid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6" name="Rectangle 15"/>
          <p:cNvSpPr/>
          <p:nvPr/>
        </p:nvSpPr>
        <p:spPr>
          <a:xfrm>
            <a:off x="8666343" y="4376702"/>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2" name="Rectangle 21"/>
          <p:cNvSpPr/>
          <p:nvPr/>
        </p:nvSpPr>
        <p:spPr>
          <a:xfrm>
            <a:off x="7217249" y="2704830"/>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3" name="Oval 22"/>
          <p:cNvSpPr/>
          <p:nvPr/>
        </p:nvSpPr>
        <p:spPr>
          <a:xfrm>
            <a:off x="8707669" y="3980590"/>
            <a:ext cx="418384" cy="376311"/>
          </a:xfrm>
          <a:prstGeom prst="ellipse">
            <a:avLst/>
          </a:prstGeom>
          <a:solidFill>
            <a:schemeClr val="tx1"/>
          </a:solid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24" name="Oval 23"/>
          <p:cNvSpPr/>
          <p:nvPr/>
        </p:nvSpPr>
        <p:spPr>
          <a:xfrm>
            <a:off x="7138307" y="4192868"/>
            <a:ext cx="418384" cy="376311"/>
          </a:xfrm>
          <a:prstGeom prst="ellipse">
            <a:avLst/>
          </a:prstGeom>
          <a:solidFill>
            <a:schemeClr val="tx1"/>
          </a:solidFill>
          <a:ln w="254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25" name="Rectangle 24"/>
          <p:cNvSpPr/>
          <p:nvPr/>
        </p:nvSpPr>
        <p:spPr>
          <a:xfrm>
            <a:off x="4984638" y="3164470"/>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6" name="Rectangle 25"/>
          <p:cNvSpPr/>
          <p:nvPr/>
        </p:nvSpPr>
        <p:spPr>
          <a:xfrm>
            <a:off x="7615171" y="4406864"/>
            <a:ext cx="405877" cy="1323439"/>
          </a:xfrm>
          <a:prstGeom prst="rect">
            <a:avLst/>
          </a:prstGeom>
        </p:spPr>
        <p:txBody>
          <a:bodyPr wrap="square">
            <a:spAutoFit/>
          </a:bodyPr>
          <a:lstStyle/>
          <a:p>
            <a:r>
              <a:rPr lang="en-GB" sz="4000" dirty="0" smtClean="0">
                <a:solidFill>
                  <a:srgbClr val="FF0000"/>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
        <p:nvSpPr>
          <p:cNvPr id="27" name="Rectangle 26"/>
          <p:cNvSpPr/>
          <p:nvPr/>
        </p:nvSpPr>
        <p:spPr>
          <a:xfrm>
            <a:off x="4743816" y="4723640"/>
            <a:ext cx="405877" cy="1323439"/>
          </a:xfrm>
          <a:prstGeom prst="rect">
            <a:avLst/>
          </a:prstGeom>
        </p:spPr>
        <p:txBody>
          <a:bodyPr wrap="square">
            <a:spAutoFit/>
          </a:bodyPr>
          <a:lstStyle/>
          <a:p>
            <a:r>
              <a:rPr lang="en-GB" sz="4000" dirty="0" smtClean="0">
                <a:solidFill>
                  <a:schemeClr val="bg1"/>
                </a:solidFill>
                <a:latin typeface="Times New Roman" charset="0"/>
                <a:ea typeface="Times New Roman" charset="0"/>
                <a:cs typeface="Times New Roman" charset="0"/>
              </a:rPr>
              <a:t>x</a:t>
            </a:r>
            <a:r>
              <a:rPr lang="ar-SA" sz="4000" dirty="0" smtClean="0">
                <a:solidFill>
                  <a:schemeClr val="bg1"/>
                </a:solidFill>
                <a:latin typeface="Times New Roman" charset="0"/>
                <a:ea typeface="Times New Roman" charset="0"/>
                <a:cs typeface="Times New Roman" charset="0"/>
              </a:rPr>
              <a:t> </a:t>
            </a:r>
            <a:endParaRPr lang="en-US" sz="4000" dirty="0">
              <a:solidFill>
                <a:schemeClr val="bg1"/>
              </a:solidFill>
            </a:endParaRPr>
          </a:p>
        </p:txBody>
      </p:sp>
    </p:spTree>
    <p:extLst>
      <p:ext uri="{BB962C8B-B14F-4D97-AF65-F5344CB8AC3E}">
        <p14:creationId xmlns:p14="http://schemas.microsoft.com/office/powerpoint/2010/main" val="508294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anchor="t">
            <a:normAutofit fontScale="90000"/>
          </a:bodyPr>
          <a:lstStyle/>
          <a:p>
            <a:pPr algn="r" rtl="1"/>
            <a:r>
              <a:rPr lang="ar-SA" sz="2400" dirty="0" smtClean="0"/>
              <a:t/>
            </a:r>
            <a:br>
              <a:rPr lang="ar-SA" sz="2400" dirty="0" smtClean="0"/>
            </a:br>
            <a:r>
              <a:rPr lang="ar-SA" sz="2800" u="sng" dirty="0" smtClean="0"/>
              <a:t>نماذج كلاسيكية في تصميم التجارب في البحوث المعرفية</a:t>
            </a:r>
            <a:r>
              <a:rPr lang="ar-SA" sz="2400" dirty="0" smtClean="0"/>
              <a:t/>
            </a:r>
            <a:br>
              <a:rPr lang="ar-SA" sz="2400" dirty="0" smtClean="0"/>
            </a:br>
            <a:r>
              <a:rPr lang="ar-SA" sz="2400" dirty="0"/>
              <a:t/>
            </a:r>
            <a:br>
              <a:rPr lang="ar-SA" sz="2400" dirty="0"/>
            </a:br>
            <a:r>
              <a:rPr lang="ar-SA" sz="2400" dirty="0" smtClean="0"/>
              <a:t>في البحث البصري:</a:t>
            </a:r>
            <a:r>
              <a:rPr lang="en-GB" sz="2400" dirty="0" smtClean="0"/>
              <a:t/>
            </a:r>
            <a:br>
              <a:rPr lang="en-GB" sz="2400" dirty="0" smtClean="0"/>
            </a:br>
            <a:r>
              <a:rPr lang="ar-SA" sz="2400" dirty="0" smtClean="0"/>
              <a:t>- البحث عن هدف </a:t>
            </a:r>
            <a:r>
              <a:rPr lang="en-GB" sz="1800" dirty="0"/>
              <a:t>Search for a </a:t>
            </a:r>
            <a:r>
              <a:rPr lang="en-GB" sz="1800" dirty="0" smtClean="0"/>
              <a:t>target</a:t>
            </a:r>
            <a:br>
              <a:rPr lang="en-GB" sz="1800" dirty="0" smtClean="0"/>
            </a:br>
            <a:r>
              <a:rPr lang="en-GB" sz="1800" dirty="0"/>
              <a:t/>
            </a:r>
            <a:br>
              <a:rPr lang="en-GB" sz="1800" dirty="0"/>
            </a:br>
            <a:r>
              <a:rPr lang="en-GB" sz="1800" dirty="0" smtClean="0"/>
              <a:t/>
            </a:r>
            <a:br>
              <a:rPr lang="en-GB" sz="1800" dirty="0" smtClean="0"/>
            </a:br>
            <a:r>
              <a:rPr lang="en-GB" sz="1800" dirty="0"/>
              <a:t/>
            </a:r>
            <a:br>
              <a:rPr lang="en-GB" sz="1800" dirty="0"/>
            </a:br>
            <a:r>
              <a:rPr lang="en-GB" sz="1800" dirty="0" smtClean="0"/>
              <a:t/>
            </a:r>
            <a:br>
              <a:rPr lang="en-GB" sz="1800" dirty="0" smtClean="0"/>
            </a:br>
            <a:r>
              <a:rPr lang="ar-SA" sz="1800" dirty="0" smtClean="0"/>
              <a:t/>
            </a:r>
            <a:br>
              <a:rPr lang="ar-SA" sz="1800" dirty="0" smtClean="0"/>
            </a:br>
            <a:r>
              <a:rPr lang="ar-SA" sz="1800" dirty="0"/>
              <a:t/>
            </a:r>
            <a:br>
              <a:rPr lang="ar-SA" sz="1800" dirty="0"/>
            </a:br>
            <a:r>
              <a:rPr lang="ar-SA" sz="2400" dirty="0" smtClean="0"/>
              <a:t/>
            </a:r>
            <a:br>
              <a:rPr lang="ar-SA" sz="2400" dirty="0" smtClean="0"/>
            </a:br>
            <a:r>
              <a:rPr lang="en-GB" sz="2400" dirty="0"/>
              <a:t/>
            </a:r>
            <a:br>
              <a:rPr lang="en-GB" sz="2400" dirty="0"/>
            </a:br>
            <a:r>
              <a:rPr lang="ar-SA" sz="2400" dirty="0"/>
              <a:t/>
            </a:r>
            <a:br>
              <a:rPr lang="ar-SA" sz="2400" dirty="0"/>
            </a:br>
            <a:r>
              <a:rPr lang="ar-SA" sz="2400" dirty="0" smtClean="0"/>
              <a:t/>
            </a:r>
            <a:br>
              <a:rPr lang="ar-SA" sz="2400" dirty="0" smtClean="0"/>
            </a:br>
            <a:r>
              <a:rPr lang="ar-SA" sz="2400" dirty="0"/>
              <a:t/>
            </a:r>
            <a:br>
              <a:rPr lang="ar-SA" sz="2400" dirty="0"/>
            </a:b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7904" y="2540001"/>
            <a:ext cx="4648345" cy="17018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300" y="3632247"/>
            <a:ext cx="4466418" cy="2209752"/>
          </a:xfrm>
          <a:prstGeom prst="rect">
            <a:avLst/>
          </a:prstGeom>
        </p:spPr>
      </p:pic>
    </p:spTree>
    <p:extLst>
      <p:ext uri="{BB962C8B-B14F-4D97-AF65-F5344CB8AC3E}">
        <p14:creationId xmlns:p14="http://schemas.microsoft.com/office/powerpoint/2010/main" val="222251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anchor="t">
            <a:normAutofit/>
          </a:bodyPr>
          <a:lstStyle/>
          <a:p>
            <a:pPr algn="r" rtl="1"/>
            <a:r>
              <a:rPr lang="en-GB" sz="2800" u="sng" dirty="0" smtClean="0"/>
              <a:t/>
            </a:r>
            <a:br>
              <a:rPr lang="en-GB" sz="2800" u="sng" dirty="0" smtClean="0"/>
            </a:br>
            <a:r>
              <a:rPr lang="ar-SA" sz="2800" u="sng" dirty="0" smtClean="0"/>
              <a:t>برامج متوفرة لتصميم </a:t>
            </a:r>
            <a:r>
              <a:rPr lang="ar-SA" sz="2800" u="sng" dirty="0"/>
              <a:t>التجارب </a:t>
            </a:r>
            <a:r>
              <a:rPr lang="ar-SA" sz="2800" u="sng" dirty="0" smtClean="0"/>
              <a:t>في البحوث المعرفية</a:t>
            </a:r>
            <a:r>
              <a:rPr lang="ar-SA" sz="2400" dirty="0" smtClean="0"/>
              <a:t/>
            </a:r>
            <a:br>
              <a:rPr lang="ar-SA" sz="2400" dirty="0" smtClean="0"/>
            </a:br>
            <a:r>
              <a:rPr lang="en-GB" sz="2400" dirty="0" smtClean="0"/>
              <a:t/>
            </a:r>
            <a:br>
              <a:rPr lang="en-GB" sz="2400" dirty="0" smtClean="0"/>
            </a:br>
            <a:r>
              <a:rPr lang="en-GB" sz="2400" dirty="0"/>
              <a:t/>
            </a:r>
            <a:br>
              <a:rPr lang="en-GB" sz="2400" dirty="0"/>
            </a:br>
            <a:r>
              <a:rPr lang="ar-SA" sz="2400" dirty="0"/>
              <a:t/>
            </a:r>
            <a:br>
              <a:rPr lang="ar-SA" sz="2400" dirty="0"/>
            </a:br>
            <a:r>
              <a:rPr lang="en-GB" sz="2400" dirty="0" smtClean="0">
                <a:hlinkClick r:id="rId2"/>
              </a:rPr>
              <a:t>e-prime</a:t>
            </a:r>
            <a:r>
              <a:rPr lang="en-GB" sz="2400" dirty="0" smtClean="0"/>
              <a:t/>
            </a:r>
            <a:br>
              <a:rPr lang="en-GB" sz="2400" dirty="0" smtClean="0"/>
            </a:br>
            <a:r>
              <a:rPr lang="en-GB" sz="2400" dirty="0" smtClean="0"/>
              <a:t/>
            </a:r>
            <a:br>
              <a:rPr lang="en-GB" sz="2400" dirty="0" smtClean="0"/>
            </a:br>
            <a:r>
              <a:rPr lang="en-GB" sz="2400" dirty="0"/>
              <a:t/>
            </a:r>
            <a:br>
              <a:rPr lang="en-GB" sz="2400" dirty="0"/>
            </a:br>
            <a:r>
              <a:rPr lang="en-GB" sz="2400" dirty="0" smtClean="0"/>
              <a:t/>
            </a:r>
            <a:br>
              <a:rPr lang="en-GB" sz="2400" dirty="0" smtClean="0"/>
            </a:br>
            <a:r>
              <a:rPr lang="en-GB" sz="2400" dirty="0" smtClean="0">
                <a:hlinkClick r:id="rId3"/>
              </a:rPr>
              <a:t>psychopy</a:t>
            </a:r>
            <a:r>
              <a:rPr lang="ar-SA" sz="2400" dirty="0"/>
              <a:t/>
            </a:r>
            <a:br>
              <a:rPr lang="ar-SA" sz="2400" dirty="0"/>
            </a:br>
            <a:r>
              <a:rPr lang="ar-SA" sz="2400" dirty="0" smtClean="0"/>
              <a:t/>
            </a:r>
            <a:br>
              <a:rPr lang="ar-SA" sz="2400" dirty="0" smtClean="0"/>
            </a:br>
            <a:r>
              <a:rPr lang="ar-SA" sz="2400" dirty="0"/>
              <a:t/>
            </a:r>
            <a:br>
              <a:rPr lang="ar-SA" sz="2400" dirty="0"/>
            </a:br>
            <a:endParaRPr lang="en-US" dirty="0"/>
          </a:p>
        </p:txBody>
      </p:sp>
    </p:spTree>
    <p:extLst>
      <p:ext uri="{BB962C8B-B14F-4D97-AF65-F5344CB8AC3E}">
        <p14:creationId xmlns:p14="http://schemas.microsoft.com/office/powerpoint/2010/main" val="1923855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anchor="t">
            <a:normAutofit/>
          </a:bodyPr>
          <a:lstStyle/>
          <a:p>
            <a:pPr algn="r" rtl="1"/>
            <a:r>
              <a:rPr lang="en-GB" sz="2800" u="sng" dirty="0" smtClean="0"/>
              <a:t/>
            </a:r>
            <a:br>
              <a:rPr lang="en-GB" sz="2800" u="sng" dirty="0" smtClean="0"/>
            </a:br>
            <a:r>
              <a:rPr lang="ar-SA" sz="2800" b="1" u="sng" dirty="0" smtClean="0"/>
              <a:t>الخاتمة</a:t>
            </a:r>
            <a:r>
              <a:rPr lang="ar-SA" sz="2400" dirty="0" smtClean="0"/>
              <a:t/>
            </a:r>
            <a:br>
              <a:rPr lang="ar-SA" sz="2400" dirty="0" smtClean="0"/>
            </a:br>
            <a:r>
              <a:rPr lang="en-GB" sz="2400" dirty="0" smtClean="0"/>
              <a:t/>
            </a:r>
            <a:br>
              <a:rPr lang="en-GB" sz="2400" dirty="0" smtClean="0"/>
            </a:br>
            <a:r>
              <a:rPr lang="en-GB" sz="2400" dirty="0"/>
              <a:t/>
            </a:r>
            <a:br>
              <a:rPr lang="en-GB" sz="2400" dirty="0"/>
            </a:br>
            <a:r>
              <a:rPr lang="ar-SA" sz="2400" dirty="0" smtClean="0"/>
              <a:t>- العلم وخصائصه وأهدافه</a:t>
            </a:r>
            <a:br>
              <a:rPr lang="ar-SA" sz="2400" dirty="0" smtClean="0"/>
            </a:br>
            <a:r>
              <a:rPr lang="ar-SA" sz="2400" dirty="0" smtClean="0"/>
              <a:t>- أخلاقيات الباحث العلمي</a:t>
            </a:r>
            <a:br>
              <a:rPr lang="ar-SA" sz="2400" dirty="0" smtClean="0"/>
            </a:br>
            <a:r>
              <a:rPr lang="ar-SA" sz="2400" dirty="0" smtClean="0"/>
              <a:t>- تاريخ التجريب في علم النفس</a:t>
            </a:r>
            <a:br>
              <a:rPr lang="ar-SA" sz="2400" dirty="0" smtClean="0"/>
            </a:br>
            <a:r>
              <a:rPr lang="ar-SA" sz="2400" dirty="0" smtClean="0"/>
              <a:t>- ما هي التجربة</a:t>
            </a:r>
            <a:br>
              <a:rPr lang="ar-SA" sz="2400" dirty="0" smtClean="0"/>
            </a:br>
            <a:r>
              <a:rPr lang="ar-SA" sz="2400" dirty="0" smtClean="0"/>
              <a:t/>
            </a:r>
            <a:br>
              <a:rPr lang="ar-SA" sz="2400" dirty="0" smtClean="0"/>
            </a:br>
            <a:r>
              <a:rPr lang="ar-SA" sz="2400" b="1" u="sng" dirty="0" smtClean="0">
                <a:solidFill>
                  <a:srgbClr val="FF0000"/>
                </a:solidFill>
              </a:rPr>
              <a:t>في </a:t>
            </a:r>
            <a:r>
              <a:rPr lang="ar-SA" sz="2400" b="1" u="sng" dirty="0" smtClean="0">
                <a:solidFill>
                  <a:srgbClr val="FF0000"/>
                </a:solidFill>
              </a:rPr>
              <a:t>المحاضرة القادمة:  </a:t>
            </a:r>
            <a:r>
              <a:rPr lang="ar-SA" sz="2400" dirty="0" smtClean="0"/>
              <a:t/>
            </a:r>
            <a:br>
              <a:rPr lang="ar-SA" sz="2400" dirty="0" smtClean="0"/>
            </a:br>
            <a:r>
              <a:rPr lang="ar-SA" sz="2400" dirty="0" smtClean="0"/>
              <a:t>- نماذج للتقارير العلمية + تطبيق تجربة البحث البصري باستخدام برنامج </a:t>
            </a:r>
            <a:r>
              <a:rPr lang="en-GB" sz="2400" dirty="0" smtClean="0"/>
              <a:t>E-Prime</a:t>
            </a:r>
            <a:endParaRPr lang="en-US" dirty="0"/>
          </a:p>
        </p:txBody>
      </p:sp>
    </p:spTree>
    <p:extLst>
      <p:ext uri="{BB962C8B-B14F-4D97-AF65-F5344CB8AC3E}">
        <p14:creationId xmlns:p14="http://schemas.microsoft.com/office/powerpoint/2010/main" val="1810763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algn="r" rtl="1"/>
            <a:r>
              <a:rPr lang="ar-SA" sz="2400" dirty="0" smtClean="0"/>
              <a:t/>
            </a:r>
            <a:br>
              <a:rPr lang="ar-SA" sz="2400" dirty="0" smtClean="0"/>
            </a:br>
            <a:r>
              <a:rPr lang="ar-SA" sz="2400" dirty="0" smtClean="0"/>
              <a:t>                     </a:t>
            </a:r>
            <a:r>
              <a:rPr lang="ar-SA" sz="3100" dirty="0" smtClean="0"/>
              <a:t>مفاهيم أساسية للبحث العلمي</a:t>
            </a:r>
            <a:r>
              <a:rPr lang="ar-SA" sz="2400" dirty="0" smtClean="0"/>
              <a:t/>
            </a:r>
            <a:br>
              <a:rPr lang="ar-SA" sz="2400" dirty="0" smtClean="0"/>
            </a:br>
            <a:r>
              <a:rPr lang="ar-SA" sz="2400" dirty="0"/>
              <a:t/>
            </a:r>
            <a:br>
              <a:rPr lang="ar-SA" sz="2400" dirty="0"/>
            </a:br>
            <a:r>
              <a:rPr lang="ar-SA" sz="2400" dirty="0" smtClean="0"/>
              <a:t>* </a:t>
            </a:r>
            <a:r>
              <a:rPr lang="ar-SA" sz="2400" dirty="0" smtClean="0">
                <a:hlinkClick r:id="rId2"/>
              </a:rPr>
              <a:t>ما هو العلم أولاً</a:t>
            </a:r>
            <a:r>
              <a:rPr lang="ar-SA" sz="2400" dirty="0" smtClean="0"/>
              <a:t>؟ ما لفرق بين العلم والعلم الزائف</a:t>
            </a:r>
            <a:r>
              <a:rPr lang="ar-SA" sz="2400" dirty="0" smtClean="0"/>
              <a:t>؟ كيف يكون التحقق والتأكيد غير علميين!</a:t>
            </a:r>
            <a:r>
              <a:rPr lang="ar-SA" sz="2400" dirty="0" smtClean="0"/>
              <a:t/>
            </a:r>
            <a:br>
              <a:rPr lang="ar-SA" sz="2400" dirty="0" smtClean="0"/>
            </a:br>
            <a:r>
              <a:rPr lang="ar-SA" sz="2400" dirty="0" smtClean="0"/>
              <a:t>العلم هو اتجاه منظم ومنضبط لفهم العالم الطبيعي٬ وعلم النفس هو اتجاه عام</a:t>
            </a:r>
            <a:br>
              <a:rPr lang="ar-SA" sz="2400" dirty="0" smtClean="0"/>
            </a:br>
            <a:r>
              <a:rPr lang="ar-SA" sz="2400" dirty="0" smtClean="0"/>
              <a:t>ومنضبط لفهم السلوك </a:t>
            </a:r>
            <a:r>
              <a:rPr lang="ar-SA" sz="2400" dirty="0" smtClean="0"/>
              <a:t>الانساني.</a:t>
            </a:r>
            <a:r>
              <a:rPr lang="ar-SA" sz="2400" dirty="0"/>
              <a:t> </a:t>
            </a:r>
            <a:r>
              <a:rPr lang="ar-SA" sz="2400" dirty="0" smtClean="0"/>
              <a:t>أي أنه منهج للحصول على المعرفة</a:t>
            </a:r>
            <a:r>
              <a:rPr lang="ar-SA" sz="2400" dirty="0"/>
              <a:t/>
            </a:r>
            <a:br>
              <a:rPr lang="ar-SA" sz="2400" dirty="0"/>
            </a:br>
            <a:r>
              <a:rPr lang="ar-SA" sz="2400" dirty="0" smtClean="0"/>
              <a:t/>
            </a:r>
            <a:br>
              <a:rPr lang="ar-SA" sz="2400" dirty="0" smtClean="0"/>
            </a:br>
            <a:r>
              <a:rPr lang="ar-SA" sz="3100" dirty="0" smtClean="0"/>
              <a:t>خصائص </a:t>
            </a:r>
            <a:r>
              <a:rPr lang="ar-SA" sz="3100" dirty="0" smtClean="0"/>
              <a:t>العلم: </a:t>
            </a:r>
            <a:r>
              <a:rPr lang="ar-SA" sz="2200" dirty="0" smtClean="0"/>
              <a:t>(الموضوعية/ القابلية للتحقق والإعادة/ القابلية للقياس/ التراكمية والقابلية لتصحيح نفسه)..</a:t>
            </a:r>
            <a:r>
              <a:rPr lang="ar-SA" sz="2200" dirty="0" smtClean="0"/>
              <a:t/>
            </a:r>
            <a:br>
              <a:rPr lang="ar-SA" sz="2200" dirty="0" smtClean="0"/>
            </a:br>
            <a:r>
              <a:rPr lang="ar-SA" sz="2400" dirty="0" smtClean="0"/>
              <a:t>- تحصيل المعرفة وفقاً للملاحظة المنظمة والتفكير المنطقي والابداعي</a:t>
            </a:r>
            <a:br>
              <a:rPr lang="ar-SA" sz="2400" dirty="0" smtClean="0"/>
            </a:br>
            <a:r>
              <a:rPr lang="ar-SA" sz="2400" dirty="0">
                <a:solidFill>
                  <a:schemeClr val="bg1"/>
                </a:solidFill>
              </a:rPr>
              <a:t/>
            </a:r>
            <a:br>
              <a:rPr lang="ar-SA" sz="2400" dirty="0">
                <a:solidFill>
                  <a:schemeClr val="bg1"/>
                </a:solidFill>
              </a:rPr>
            </a:br>
            <a:r>
              <a:rPr lang="ar-SA" sz="2400" dirty="0" smtClean="0">
                <a:solidFill>
                  <a:schemeClr val="bg1"/>
                </a:solidFill>
              </a:rPr>
              <a:t>- وضع الأسئلة في صيغ تجريبية تمكن من التحقق منها</a:t>
            </a:r>
            <a:br>
              <a:rPr lang="ar-SA" sz="2400" dirty="0" smtClean="0">
                <a:solidFill>
                  <a:schemeClr val="bg1"/>
                </a:solidFill>
              </a:rPr>
            </a:br>
            <a:r>
              <a:rPr lang="ar-SA" sz="2400" dirty="0" smtClean="0">
                <a:solidFill>
                  <a:srgbClr val="00B050"/>
                </a:solidFill>
              </a:rPr>
              <a:t/>
            </a:r>
            <a:br>
              <a:rPr lang="ar-SA" sz="2400" dirty="0" smtClean="0">
                <a:solidFill>
                  <a:srgbClr val="00B050"/>
                </a:solidFill>
              </a:rPr>
            </a:br>
            <a:r>
              <a:rPr lang="ar-SA" sz="2400" dirty="0"/>
              <a:t>- </a:t>
            </a:r>
            <a:r>
              <a:rPr lang="ar-SA" sz="2400" dirty="0" smtClean="0"/>
              <a:t>العلم يُحدث معرفة عامة (النشر): التعاون العلمي وتراكم المعرفة</a:t>
            </a:r>
            <a:br>
              <a:rPr lang="ar-SA" sz="2400" dirty="0" smtClean="0"/>
            </a:br>
            <a:r>
              <a:rPr lang="ar-SA" sz="2400" dirty="0" smtClean="0"/>
              <a:t>/ الاستعادة وتصحيح المعرفة </a:t>
            </a:r>
            <a:r>
              <a:rPr lang="ar-SA" sz="4000" dirty="0">
                <a:solidFill>
                  <a:schemeClr val="bg1"/>
                </a:solidFill>
              </a:rPr>
              <a:t/>
            </a:r>
            <a:br>
              <a:rPr lang="ar-SA" sz="4000" dirty="0">
                <a:solidFill>
                  <a:schemeClr val="bg1"/>
                </a:solidFill>
              </a:rPr>
            </a:br>
            <a:r>
              <a:rPr lang="ar-SA" dirty="0"/>
              <a:t/>
            </a:r>
            <a:br>
              <a:rPr lang="ar-SA" dirty="0"/>
            </a:br>
            <a:r>
              <a:rPr lang="ar-SA" dirty="0" smtClean="0"/>
              <a:t>                    </a:t>
            </a:r>
            <a:br>
              <a:rPr lang="ar-SA" dirty="0" smtClean="0"/>
            </a:br>
            <a:endParaRPr lang="en-US" dirty="0"/>
          </a:p>
        </p:txBody>
      </p:sp>
    </p:spTree>
    <p:extLst>
      <p:ext uri="{BB962C8B-B14F-4D97-AF65-F5344CB8AC3E}">
        <p14:creationId xmlns:p14="http://schemas.microsoft.com/office/powerpoint/2010/main" val="1963502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algn="r" rtl="1"/>
            <a:r>
              <a:rPr lang="ar-SA" sz="3100" dirty="0" smtClean="0"/>
              <a:t>أهداف البحث العلمي</a:t>
            </a:r>
            <a:br>
              <a:rPr lang="ar-SA" sz="3100" dirty="0" smtClean="0"/>
            </a:br>
            <a:r>
              <a:rPr lang="ar-SA" sz="3100" dirty="0"/>
              <a:t/>
            </a:r>
            <a:br>
              <a:rPr lang="ar-SA" sz="3100" dirty="0"/>
            </a:br>
            <a:r>
              <a:rPr lang="ar-SA" sz="2400" dirty="0" smtClean="0"/>
              <a:t/>
            </a:r>
            <a:br>
              <a:rPr lang="ar-SA" sz="2400" dirty="0" smtClean="0"/>
            </a:br>
            <a:r>
              <a:rPr lang="ar-SA" sz="2400" dirty="0"/>
              <a:t/>
            </a:r>
            <a:br>
              <a:rPr lang="ar-SA" sz="2400" dirty="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a:t/>
            </a:r>
            <a:br>
              <a:rPr lang="ar-SA" sz="2400" dirty="0"/>
            </a:br>
            <a:r>
              <a:rPr lang="ar-SA" sz="2700" dirty="0" smtClean="0"/>
              <a:t/>
            </a:r>
            <a:br>
              <a:rPr lang="ar-SA" sz="2700" dirty="0" smtClean="0"/>
            </a:br>
            <a:r>
              <a:rPr lang="ar-SA" dirty="0"/>
              <a:t/>
            </a:r>
            <a:br>
              <a:rPr lang="ar-SA" dirty="0"/>
            </a:br>
            <a:r>
              <a:rPr lang="ar-SA" dirty="0" smtClean="0"/>
              <a:t/>
            </a:r>
            <a:br>
              <a:rPr lang="ar-SA" dirty="0" smtClean="0"/>
            </a:br>
            <a:endParaRPr lang="en-US" dirty="0"/>
          </a:p>
        </p:txBody>
      </p:sp>
      <p:sp>
        <p:nvSpPr>
          <p:cNvPr id="3" name="Oval 2"/>
          <p:cNvSpPr/>
          <p:nvPr/>
        </p:nvSpPr>
        <p:spPr>
          <a:xfrm>
            <a:off x="8425757" y="3362355"/>
            <a:ext cx="1397000" cy="1193800"/>
          </a:xfrm>
          <a:prstGeom prst="ellipse">
            <a:avLst/>
          </a:prstGeom>
          <a:solidFill>
            <a:schemeClr val="accent2">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400" dirty="0" smtClean="0">
                <a:solidFill>
                  <a:schemeClr val="bg1"/>
                </a:solidFill>
              </a:rPr>
              <a:t>الفهم</a:t>
            </a:r>
            <a:endParaRPr lang="en-US" sz="2400" dirty="0">
              <a:solidFill>
                <a:schemeClr val="bg1"/>
              </a:solidFill>
            </a:endParaRPr>
          </a:p>
        </p:txBody>
      </p:sp>
      <p:sp>
        <p:nvSpPr>
          <p:cNvPr id="4" name="Oval 3"/>
          <p:cNvSpPr/>
          <p:nvPr/>
        </p:nvSpPr>
        <p:spPr>
          <a:xfrm>
            <a:off x="5267512" y="2489200"/>
            <a:ext cx="1397000" cy="1193800"/>
          </a:xfrm>
          <a:prstGeom prst="ellipse">
            <a:avLst/>
          </a:prstGeom>
          <a:solidFill>
            <a:schemeClr val="accent2">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400" dirty="0" smtClean="0">
                <a:solidFill>
                  <a:schemeClr val="bg1"/>
                </a:solidFill>
              </a:rPr>
              <a:t>التنبؤ</a:t>
            </a:r>
            <a:endParaRPr lang="en-US" sz="2400" dirty="0">
              <a:solidFill>
                <a:schemeClr val="bg1"/>
              </a:solidFill>
            </a:endParaRPr>
          </a:p>
        </p:txBody>
      </p:sp>
      <p:sp>
        <p:nvSpPr>
          <p:cNvPr id="5" name="Oval 4"/>
          <p:cNvSpPr/>
          <p:nvPr/>
        </p:nvSpPr>
        <p:spPr>
          <a:xfrm>
            <a:off x="2385733" y="1892300"/>
            <a:ext cx="1397000" cy="1193800"/>
          </a:xfrm>
          <a:prstGeom prst="ellipse">
            <a:avLst/>
          </a:prstGeom>
          <a:solidFill>
            <a:schemeClr val="accent2">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400" dirty="0" smtClean="0">
                <a:solidFill>
                  <a:schemeClr val="bg1"/>
                </a:solidFill>
              </a:rPr>
              <a:t>الضبط</a:t>
            </a:r>
            <a:endParaRPr lang="en-US" sz="2400" dirty="0">
              <a:solidFill>
                <a:schemeClr val="bg1"/>
              </a:solidFill>
            </a:endParaRPr>
          </a:p>
        </p:txBody>
      </p:sp>
      <p:cxnSp>
        <p:nvCxnSpPr>
          <p:cNvPr id="7" name="Straight Arrow Connector 6"/>
          <p:cNvCxnSpPr/>
          <p:nvPr/>
        </p:nvCxnSpPr>
        <p:spPr>
          <a:xfrm>
            <a:off x="9439678" y="4524465"/>
            <a:ext cx="445886" cy="454228"/>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8216207" y="4529096"/>
            <a:ext cx="419100" cy="454228"/>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32700" y="5129727"/>
            <a:ext cx="3200400" cy="400110"/>
          </a:xfrm>
          <a:prstGeom prst="rect">
            <a:avLst/>
          </a:prstGeom>
          <a:noFill/>
        </p:spPr>
        <p:txBody>
          <a:bodyPr wrap="square" rtlCol="0">
            <a:spAutoFit/>
          </a:bodyPr>
          <a:lstStyle/>
          <a:p>
            <a:pPr marL="0" algn="r" defTabSz="457200" rtl="1" eaLnBrk="1" latinLnBrk="0" hangingPunct="1"/>
            <a:r>
              <a:rPr lang="ar-SA" sz="2000" dirty="0" smtClean="0">
                <a:solidFill>
                  <a:schemeClr val="bg1"/>
                </a:solidFill>
              </a:rPr>
              <a:t>الوصف                     التفسير</a:t>
            </a:r>
            <a:endParaRPr lang="en-US" sz="2000" dirty="0">
              <a:solidFill>
                <a:schemeClr val="bg1"/>
              </a:solidFill>
            </a:endParaRPr>
          </a:p>
        </p:txBody>
      </p:sp>
    </p:spTree>
    <p:extLst>
      <p:ext uri="{BB962C8B-B14F-4D97-AF65-F5344CB8AC3E}">
        <p14:creationId xmlns:p14="http://schemas.microsoft.com/office/powerpoint/2010/main" val="1023148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3964" y="622301"/>
            <a:ext cx="10421471" cy="5499847"/>
          </a:xfrm>
        </p:spPr>
        <p:txBody>
          <a:bodyPr anchor="t"/>
          <a:lstStyle/>
          <a:p>
            <a:pPr algn="r" rtl="1"/>
            <a:r>
              <a:rPr lang="ar-SA" sz="2400" dirty="0" smtClean="0"/>
              <a:t/>
            </a:r>
            <a:br>
              <a:rPr lang="ar-SA" sz="2400" dirty="0" smtClean="0"/>
            </a:br>
            <a:r>
              <a:rPr lang="ar-SA" sz="2800" u="sng" dirty="0" smtClean="0"/>
              <a:t>أخلاقيات الباحث العلمي</a:t>
            </a: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solidFill>
                  <a:srgbClr val="FF0000"/>
                </a:solidFill>
              </a:rPr>
              <a:t>الوعي بمحددات البحث</a:t>
            </a:r>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على الباحث أن يحدد مشكلة ما٬ يجمع البيانات حولها</a:t>
            </a:r>
            <a:br>
              <a:rPr lang="ar-SA" sz="2400" dirty="0" smtClean="0"/>
            </a:br>
            <a:r>
              <a:rPr lang="ar-SA" sz="2400" dirty="0" smtClean="0"/>
              <a:t>ويحللها٬ للوصول لنتائج ذات مصداقية عالية.</a:t>
            </a:r>
            <a:endParaRPr lang="en-US" dirty="0"/>
          </a:p>
        </p:txBody>
      </p:sp>
      <p:cxnSp>
        <p:nvCxnSpPr>
          <p:cNvPr id="4" name="Straight Arrow Connector 3"/>
          <p:cNvCxnSpPr/>
          <p:nvPr/>
        </p:nvCxnSpPr>
        <p:spPr>
          <a:xfrm flipV="1">
            <a:off x="6986214" y="2768600"/>
            <a:ext cx="773486" cy="66712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V="1">
            <a:off x="4483100" y="2768600"/>
            <a:ext cx="522684" cy="6671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4152900" y="2527301"/>
            <a:ext cx="10832" cy="8449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3423490" y="2768600"/>
            <a:ext cx="282483" cy="61296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596032" y="4067363"/>
            <a:ext cx="319368" cy="66973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97100" y="2157969"/>
            <a:ext cx="3657600" cy="400110"/>
          </a:xfrm>
          <a:prstGeom prst="rect">
            <a:avLst/>
          </a:prstGeom>
          <a:noFill/>
        </p:spPr>
        <p:txBody>
          <a:bodyPr wrap="square" rtlCol="0">
            <a:spAutoFit/>
          </a:bodyPr>
          <a:lstStyle/>
          <a:p>
            <a:pPr marL="0" algn="r" defTabSz="457200" rtl="1" eaLnBrk="1" latinLnBrk="0" hangingPunct="1"/>
            <a:r>
              <a:rPr lang="ar-SA" sz="2000" dirty="0" smtClean="0">
                <a:solidFill>
                  <a:srgbClr val="FF0000"/>
                </a:solidFill>
              </a:rPr>
              <a:t>الموضوعية      سلامة العينة     الأدوات</a:t>
            </a:r>
            <a:endParaRPr lang="en-US" sz="2000" dirty="0">
              <a:solidFill>
                <a:srgbClr val="FF0000"/>
              </a:solidFill>
            </a:endParaRPr>
          </a:p>
        </p:txBody>
      </p:sp>
      <p:sp>
        <p:nvSpPr>
          <p:cNvPr id="19" name="TextBox 18"/>
          <p:cNvSpPr txBox="1"/>
          <p:nvPr/>
        </p:nvSpPr>
        <p:spPr>
          <a:xfrm>
            <a:off x="8216900" y="4737100"/>
            <a:ext cx="1155700" cy="400110"/>
          </a:xfrm>
          <a:prstGeom prst="rect">
            <a:avLst/>
          </a:prstGeom>
          <a:noFill/>
        </p:spPr>
        <p:txBody>
          <a:bodyPr wrap="square" rtlCol="0">
            <a:spAutoFit/>
          </a:bodyPr>
          <a:lstStyle/>
          <a:p>
            <a:pPr marL="0" algn="r" defTabSz="457200" rtl="1" eaLnBrk="1" latinLnBrk="0" hangingPunct="1"/>
            <a:r>
              <a:rPr lang="ar-SA" sz="2000" dirty="0" smtClean="0">
                <a:solidFill>
                  <a:srgbClr val="FF0000"/>
                </a:solidFill>
              </a:rPr>
              <a:t>السرية</a:t>
            </a:r>
            <a:endParaRPr lang="en-US" sz="2000" dirty="0">
              <a:solidFill>
                <a:srgbClr val="FF0000"/>
              </a:solidFill>
            </a:endParaRPr>
          </a:p>
        </p:txBody>
      </p:sp>
      <p:cxnSp>
        <p:nvCxnSpPr>
          <p:cNvPr id="21" name="Straight Arrow Connector 20"/>
          <p:cNvCxnSpPr/>
          <p:nvPr/>
        </p:nvCxnSpPr>
        <p:spPr>
          <a:xfrm flipH="1">
            <a:off x="5524501" y="4203700"/>
            <a:ext cx="774699" cy="55978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686300" y="4842651"/>
            <a:ext cx="1475184" cy="400110"/>
          </a:xfrm>
          <a:prstGeom prst="rect">
            <a:avLst/>
          </a:prstGeom>
          <a:noFill/>
        </p:spPr>
        <p:txBody>
          <a:bodyPr wrap="square" rtlCol="0">
            <a:spAutoFit/>
          </a:bodyPr>
          <a:lstStyle/>
          <a:p>
            <a:pPr marL="0" algn="r" defTabSz="457200" rtl="1" eaLnBrk="1" latinLnBrk="0" hangingPunct="1"/>
            <a:r>
              <a:rPr lang="ar-SA" sz="2000" smtClean="0">
                <a:solidFill>
                  <a:srgbClr val="FF0000"/>
                </a:solidFill>
              </a:rPr>
              <a:t>عدم التزييف</a:t>
            </a:r>
            <a:endParaRPr lang="en-US" sz="2000" dirty="0">
              <a:solidFill>
                <a:srgbClr val="FF0000"/>
              </a:solidFill>
            </a:endParaRPr>
          </a:p>
        </p:txBody>
      </p:sp>
      <p:cxnSp>
        <p:nvCxnSpPr>
          <p:cNvPr id="12" name="Straight Arrow Connector 11"/>
          <p:cNvCxnSpPr/>
          <p:nvPr/>
        </p:nvCxnSpPr>
        <p:spPr>
          <a:xfrm>
            <a:off x="6445997" y="4203700"/>
            <a:ext cx="1692835" cy="50067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366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3964" y="622301"/>
            <a:ext cx="10421471" cy="5499847"/>
          </a:xfrm>
        </p:spPr>
        <p:txBody>
          <a:bodyPr anchor="t">
            <a:normAutofit fontScale="90000"/>
          </a:bodyPr>
          <a:lstStyle/>
          <a:p>
            <a:pPr algn="r" rtl="1"/>
            <a:r>
              <a:rPr lang="ar-SA" sz="2400" dirty="0" smtClean="0"/>
              <a:t/>
            </a:r>
            <a:br>
              <a:rPr lang="ar-SA" sz="2400" dirty="0" smtClean="0"/>
            </a:br>
            <a:r>
              <a:rPr lang="ar-SA" sz="2800" u="sng" dirty="0" smtClean="0"/>
              <a:t>أخلاقيات الباحث العلمي</a:t>
            </a:r>
            <a:r>
              <a:rPr lang="en-GB" sz="2800" dirty="0" smtClean="0"/>
              <a:t/>
            </a:r>
            <a:br>
              <a:rPr lang="en-GB" sz="2800" dirty="0" smtClean="0"/>
            </a:br>
            <a:r>
              <a:rPr lang="ar-SA" sz="2800" dirty="0" smtClean="0"/>
              <a:t>الميثاق </a:t>
            </a:r>
            <a:r>
              <a:rPr lang="ar-SA" sz="2800" dirty="0" smtClean="0"/>
              <a:t>الأخلاقي” الجمعية النفسية الأمريكية </a:t>
            </a:r>
            <a:r>
              <a:rPr lang="en-GB" sz="2800" dirty="0" smtClean="0"/>
              <a:t>APA</a:t>
            </a:r>
            <a:r>
              <a:rPr lang="ar-SA" sz="2800" dirty="0" smtClean="0"/>
              <a:t>”</a:t>
            </a:r>
            <a:br>
              <a:rPr lang="ar-SA" sz="2800" dirty="0" smtClean="0"/>
            </a:br>
            <a:r>
              <a:rPr lang="ar-SA" altLang="en-US" sz="2800" b="1" u="sng" dirty="0" smtClean="0">
                <a:ea typeface="Arial" charset="0"/>
              </a:rPr>
              <a:t>تهدف </a:t>
            </a:r>
            <a:r>
              <a:rPr lang="ar-SA" altLang="en-US" sz="2800" b="1" u="sng" dirty="0">
                <a:ea typeface="Arial" charset="0"/>
              </a:rPr>
              <a:t>هذه المبادئ الى المحافظة على سلامة المشاركين في التجارب و صيانة </a:t>
            </a:r>
            <a:r>
              <a:rPr lang="ar-SA" altLang="en-US" sz="2800" b="1" u="sng" dirty="0" smtClean="0">
                <a:ea typeface="Arial" charset="0"/>
              </a:rPr>
              <a:t>حقوقهم</a:t>
            </a:r>
            <a:r>
              <a:rPr lang="ar-SA" altLang="en-US" sz="2800" dirty="0">
                <a:ea typeface="Arial" charset="0"/>
              </a:rPr>
              <a:t/>
            </a:r>
            <a:br>
              <a:rPr lang="ar-SA" altLang="en-US" sz="2800" dirty="0">
                <a:ea typeface="Arial" charset="0"/>
              </a:rPr>
            </a:br>
            <a:r>
              <a:rPr lang="ar-SA" altLang="en-US" sz="2800" dirty="0" smtClean="0">
                <a:ea typeface="Arial" charset="0"/>
              </a:rPr>
              <a:t>أولا</a:t>
            </a:r>
            <a:r>
              <a:rPr lang="ar-SA" altLang="en-US" sz="2800" dirty="0">
                <a:ea typeface="Arial" charset="0"/>
              </a:rPr>
              <a:t>: المبادئ الأخلاقية الخاصة باشتراك الأشخاص في التجارب:</a:t>
            </a:r>
            <a:br>
              <a:rPr lang="ar-SA" altLang="en-US" sz="2800" dirty="0">
                <a:ea typeface="Arial" charset="0"/>
              </a:rPr>
            </a:br>
            <a:r>
              <a:rPr lang="ar-SA" altLang="en-US" sz="2800" dirty="0">
                <a:ea typeface="Arial" charset="0"/>
              </a:rPr>
              <a:t>1- الحصول على موافقة صريحة من الفرد باستعداده للمشاركة في </a:t>
            </a:r>
            <a:r>
              <a:rPr lang="ar-SA" altLang="en-US" sz="2800" dirty="0" smtClean="0">
                <a:ea typeface="Arial" charset="0"/>
              </a:rPr>
              <a:t>التجربة</a:t>
            </a:r>
            <a:r>
              <a:rPr lang="ar-SA" altLang="en-US" sz="2800" dirty="0">
                <a:ea typeface="Arial" charset="0"/>
              </a:rPr>
              <a:t/>
            </a:r>
            <a:br>
              <a:rPr lang="ar-SA" altLang="en-US" sz="2800" dirty="0">
                <a:ea typeface="Arial" charset="0"/>
              </a:rPr>
            </a:br>
            <a:r>
              <a:rPr lang="ar-SA" altLang="en-US" sz="2800" dirty="0">
                <a:ea typeface="Arial" charset="0"/>
              </a:rPr>
              <a:t>2- أن يكون للفرد حرية </a:t>
            </a:r>
            <a:r>
              <a:rPr lang="ar-SA" altLang="en-US" sz="2800" dirty="0" smtClean="0">
                <a:ea typeface="Arial" charset="0"/>
              </a:rPr>
              <a:t>اتخاذ </a:t>
            </a:r>
            <a:r>
              <a:rPr lang="ar-SA" altLang="en-US" sz="2800" dirty="0">
                <a:ea typeface="Arial" charset="0"/>
              </a:rPr>
              <a:t>القرار </a:t>
            </a:r>
            <a:r>
              <a:rPr lang="ar-SA" altLang="en-US" sz="2800" dirty="0" smtClean="0">
                <a:ea typeface="Arial" charset="0"/>
              </a:rPr>
              <a:t>بالاشتراك </a:t>
            </a:r>
            <a:r>
              <a:rPr lang="ar-SA" altLang="en-US" sz="2800" dirty="0">
                <a:ea typeface="Arial" charset="0"/>
              </a:rPr>
              <a:t>في التجربة أو عدم الاشتراك فيها، كما يكون له الحق في أن ينسحب من التجربة في أي وقت </a:t>
            </a:r>
            <a:r>
              <a:rPr lang="ar-SA" altLang="en-US" sz="2800" dirty="0" smtClean="0">
                <a:ea typeface="Arial" charset="0"/>
              </a:rPr>
              <a:t>يشاء</a:t>
            </a:r>
            <a:r>
              <a:rPr lang="en-GB" altLang="en-US" sz="2800" dirty="0"/>
              <a:t/>
            </a:r>
            <a:br>
              <a:rPr lang="en-GB" altLang="en-US" sz="2800" dirty="0"/>
            </a:br>
            <a:r>
              <a:rPr lang="en-US" altLang="en-US" sz="2800" dirty="0"/>
              <a:t>3</a:t>
            </a:r>
            <a:r>
              <a:rPr lang="ar-SA" altLang="en-US" sz="2800" dirty="0">
                <a:ea typeface="Arial" charset="0"/>
              </a:rPr>
              <a:t>- أن يتم إخبار المشارك في التجربة عن </a:t>
            </a:r>
            <a:r>
              <a:rPr lang="ar-SA" altLang="en-US" sz="2800" dirty="0" smtClean="0">
                <a:ea typeface="Arial" charset="0"/>
              </a:rPr>
              <a:t>الهدف</a:t>
            </a:r>
            <a:r>
              <a:rPr lang="ar-SA" altLang="en-US" sz="2800" dirty="0">
                <a:ea typeface="Arial" charset="0"/>
              </a:rPr>
              <a:t/>
            </a:r>
            <a:br>
              <a:rPr lang="ar-SA" altLang="en-US" sz="2800" dirty="0">
                <a:ea typeface="Arial" charset="0"/>
              </a:rPr>
            </a:br>
            <a:r>
              <a:rPr lang="ar-SA" altLang="en-US" sz="2800" dirty="0">
                <a:ea typeface="Arial" charset="0"/>
              </a:rPr>
              <a:t>4- التأكيد على أن المشاركة </a:t>
            </a:r>
            <a:r>
              <a:rPr lang="ar-SA" altLang="en-US" sz="2800" dirty="0" smtClean="0">
                <a:ea typeface="Arial" charset="0"/>
              </a:rPr>
              <a:t>اختيارية</a:t>
            </a:r>
            <a:r>
              <a:rPr lang="ar-SA" altLang="en-US" sz="2800" dirty="0">
                <a:ea typeface="Arial" charset="0"/>
              </a:rPr>
              <a:t/>
            </a:r>
            <a:br>
              <a:rPr lang="ar-SA" altLang="en-US" sz="2800" dirty="0">
                <a:ea typeface="Arial" charset="0"/>
              </a:rPr>
            </a:br>
            <a:r>
              <a:rPr lang="ar-SA" altLang="en-US" sz="2800" dirty="0">
                <a:ea typeface="Arial" charset="0"/>
              </a:rPr>
              <a:t>5- توضيح المدة الزمنية التي سيحتاجها خلال </a:t>
            </a:r>
            <a:r>
              <a:rPr lang="ar-SA" altLang="en-US" sz="2800" dirty="0" smtClean="0">
                <a:ea typeface="Arial" charset="0"/>
              </a:rPr>
              <a:t>المشاركة</a:t>
            </a:r>
            <a:br>
              <a:rPr lang="ar-SA" altLang="en-US" sz="2800" dirty="0" smtClean="0">
                <a:ea typeface="Arial" charset="0"/>
              </a:rPr>
            </a:br>
            <a:r>
              <a:rPr lang="ar-SA" altLang="en-US" sz="2800" dirty="0">
                <a:ea typeface="Arial" charset="0"/>
              </a:rPr>
              <a:t> 6- حماية حق المشارك في المحافظة على أسراره و خصوصيته التي يمكن أن تظهر من خلال التجربة أو الدراسة </a:t>
            </a:r>
            <a:br>
              <a:rPr lang="ar-SA" altLang="en-US" sz="2800" dirty="0">
                <a:ea typeface="Arial" charset="0"/>
              </a:rPr>
            </a:br>
            <a:r>
              <a:rPr lang="en-GB" altLang="en-US" sz="2800" dirty="0"/>
              <a:t/>
            </a:r>
            <a:br>
              <a:rPr lang="en-GB" altLang="en-US" sz="2800" dirty="0"/>
            </a:br>
            <a:r>
              <a:rPr lang="ar-SA" sz="2800" dirty="0"/>
              <a:t/>
            </a:r>
            <a:br>
              <a:rPr lang="ar-SA" sz="2800" dirty="0"/>
            </a:br>
            <a:r>
              <a:rPr lang="ar-SA" sz="2800" dirty="0" smtClean="0"/>
              <a:t/>
            </a:r>
            <a:br>
              <a:rPr lang="ar-SA" sz="28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endParaRPr lang="en-US" dirty="0"/>
          </a:p>
        </p:txBody>
      </p:sp>
    </p:spTree>
    <p:extLst>
      <p:ext uri="{BB962C8B-B14F-4D97-AF65-F5344CB8AC3E}">
        <p14:creationId xmlns:p14="http://schemas.microsoft.com/office/powerpoint/2010/main" val="1826897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3964" y="622301"/>
            <a:ext cx="10421471" cy="5499847"/>
          </a:xfrm>
        </p:spPr>
        <p:txBody>
          <a:bodyPr anchor="t">
            <a:normAutofit fontScale="90000"/>
          </a:bodyPr>
          <a:lstStyle/>
          <a:p>
            <a:pPr algn="r" rtl="1"/>
            <a:r>
              <a:rPr lang="ar-SA" sz="2400" dirty="0" smtClean="0"/>
              <a:t/>
            </a:r>
            <a:br>
              <a:rPr lang="ar-SA" sz="2400" dirty="0" smtClean="0"/>
            </a:br>
            <a:r>
              <a:rPr lang="ar-SA" sz="2800" u="sng" dirty="0" smtClean="0"/>
              <a:t>أخلاقيات الباحث العلمي</a:t>
            </a:r>
            <a:r>
              <a:rPr lang="en-GB" sz="2800" dirty="0" smtClean="0"/>
              <a:t/>
            </a:r>
            <a:br>
              <a:rPr lang="en-GB" sz="2800" dirty="0" smtClean="0"/>
            </a:br>
            <a:r>
              <a:rPr lang="ar-SA" sz="2800" dirty="0" smtClean="0"/>
              <a:t>الميثاق </a:t>
            </a:r>
            <a:r>
              <a:rPr lang="ar-SA" sz="2800" dirty="0" smtClean="0"/>
              <a:t>الأخلاقي” الجمعية النفسية الأمريكية </a:t>
            </a:r>
            <a:r>
              <a:rPr lang="en-GB" sz="2800" dirty="0" smtClean="0"/>
              <a:t>APA</a:t>
            </a:r>
            <a:r>
              <a:rPr lang="ar-SA" sz="2800" dirty="0" smtClean="0"/>
              <a:t>”</a:t>
            </a:r>
            <a:r>
              <a:rPr lang="ar-SA" altLang="en-US" sz="2800" dirty="0">
                <a:ea typeface="Arial" charset="0"/>
              </a:rPr>
              <a:t/>
            </a:r>
            <a:br>
              <a:rPr lang="ar-SA" altLang="en-US" sz="2800" dirty="0">
                <a:ea typeface="Arial" charset="0"/>
              </a:rPr>
            </a:br>
            <a:r>
              <a:rPr lang="ar-SA" altLang="en-US" sz="2800" dirty="0">
                <a:ea typeface="Arial" charset="0"/>
              </a:rPr>
              <a:t>7- عدم تعريض الأفراد المشاركين لأي آلام جسمية أو </a:t>
            </a:r>
            <a:r>
              <a:rPr lang="ar-SA" altLang="en-US" sz="2800" dirty="0" smtClean="0">
                <a:ea typeface="Arial" charset="0"/>
              </a:rPr>
              <a:t>نفسية</a:t>
            </a:r>
            <a:r>
              <a:rPr lang="ar-SA" altLang="en-US" sz="2800" dirty="0">
                <a:ea typeface="Arial" charset="0"/>
              </a:rPr>
              <a:t/>
            </a:r>
            <a:br>
              <a:rPr lang="ar-SA" altLang="en-US" sz="2800" dirty="0">
                <a:ea typeface="Arial" charset="0"/>
              </a:rPr>
            </a:br>
            <a:r>
              <a:rPr lang="ar-SA" altLang="en-US" sz="2800" dirty="0">
                <a:ea typeface="Arial" charset="0"/>
              </a:rPr>
              <a:t>8- في حال اصابة المشارك بسبب التجربة لابد من تحديد واخبار المشارك بالجهة التي يتواصل معها للعلاج </a:t>
            </a:r>
            <a:r>
              <a:rPr lang="ar-SA" altLang="en-US" sz="2800" dirty="0" smtClean="0">
                <a:ea typeface="Arial" charset="0"/>
              </a:rPr>
              <a:t>والمساعدة</a:t>
            </a:r>
            <a:r>
              <a:rPr lang="ar-SA" altLang="en-US" sz="2800" dirty="0">
                <a:ea typeface="Arial" charset="0"/>
              </a:rPr>
              <a:t/>
            </a:r>
            <a:br>
              <a:rPr lang="ar-SA" altLang="en-US" sz="2800" dirty="0">
                <a:ea typeface="Arial" charset="0"/>
              </a:rPr>
            </a:br>
            <a:r>
              <a:rPr lang="ar-SA" altLang="en-US" sz="2800" dirty="0">
                <a:ea typeface="Arial" charset="0"/>
              </a:rPr>
              <a:t/>
            </a:r>
            <a:br>
              <a:rPr lang="ar-SA" altLang="en-US" sz="2800" dirty="0">
                <a:ea typeface="Arial" charset="0"/>
              </a:rPr>
            </a:br>
            <a:r>
              <a:rPr lang="ar-SA" altLang="en-US" sz="2800" dirty="0">
                <a:ea typeface="Arial" charset="0"/>
              </a:rPr>
              <a:t/>
            </a:r>
            <a:br>
              <a:rPr lang="ar-SA" altLang="en-US" sz="2800" dirty="0">
                <a:ea typeface="Arial" charset="0"/>
              </a:rPr>
            </a:br>
            <a:r>
              <a:rPr lang="ar-SA" altLang="en-US" sz="2800" dirty="0">
                <a:ea typeface="Arial" charset="0"/>
              </a:rPr>
              <a:t>ثانيا: المبادئ الأخلاقية الخاصة </a:t>
            </a:r>
            <a:r>
              <a:rPr lang="ar-SA" altLang="en-US" sz="2800" dirty="0" smtClean="0">
                <a:ea typeface="Arial" charset="0"/>
              </a:rPr>
              <a:t>باشتراك </a:t>
            </a:r>
            <a:r>
              <a:rPr lang="ar-SA" altLang="en-US" sz="2800" dirty="0">
                <a:ea typeface="Arial" charset="0"/>
              </a:rPr>
              <a:t>الأطفال في التجارب:</a:t>
            </a:r>
            <a:br>
              <a:rPr lang="ar-SA" altLang="en-US" sz="2800" dirty="0">
                <a:ea typeface="Arial" charset="0"/>
              </a:rPr>
            </a:br>
            <a:r>
              <a:rPr lang="ar-SA" altLang="en-US" sz="2800" dirty="0">
                <a:ea typeface="Arial" charset="0"/>
              </a:rPr>
              <a:t>1- احترام حقوق الطفل.</a:t>
            </a:r>
            <a:br>
              <a:rPr lang="ar-SA" altLang="en-US" sz="2800" dirty="0">
                <a:ea typeface="Arial" charset="0"/>
              </a:rPr>
            </a:br>
            <a:r>
              <a:rPr lang="ar-SA" altLang="en-US" sz="2800" dirty="0">
                <a:ea typeface="Arial" charset="0"/>
              </a:rPr>
              <a:t>2- موافقة ولي أمر الطفل.</a:t>
            </a:r>
            <a:br>
              <a:rPr lang="ar-SA" altLang="en-US" sz="2800" dirty="0">
                <a:ea typeface="Arial" charset="0"/>
              </a:rPr>
            </a:br>
            <a:r>
              <a:rPr lang="ar-SA" altLang="en-US" sz="2800" dirty="0">
                <a:ea typeface="Arial" charset="0"/>
              </a:rPr>
              <a:t>3- تجنب أي ألم جسمي أو </a:t>
            </a:r>
            <a:r>
              <a:rPr lang="ar-SA" altLang="en-US" sz="2800" dirty="0" smtClean="0">
                <a:ea typeface="Arial" charset="0"/>
              </a:rPr>
              <a:t>نفسي</a:t>
            </a:r>
            <a:br>
              <a:rPr lang="ar-SA" altLang="en-US" sz="2800" dirty="0" smtClean="0">
                <a:ea typeface="Arial" charset="0"/>
              </a:rPr>
            </a:br>
            <a:r>
              <a:rPr lang="ar-SA" altLang="en-US" sz="2400" dirty="0">
                <a:ea typeface="Arial" charset="0"/>
              </a:rPr>
              <a:t>4- المحافظة على خصوصية </a:t>
            </a:r>
            <a:r>
              <a:rPr lang="ar-SA" altLang="en-US" sz="2400" dirty="0" smtClean="0">
                <a:ea typeface="Arial" charset="0"/>
              </a:rPr>
              <a:t>الطفل</a:t>
            </a:r>
            <a:r>
              <a:rPr lang="ar-SA" altLang="en-US" sz="2400" dirty="0">
                <a:ea typeface="Arial" charset="0"/>
              </a:rPr>
              <a:t/>
            </a:r>
            <a:br>
              <a:rPr lang="ar-SA" altLang="en-US" sz="2400" dirty="0">
                <a:ea typeface="Arial" charset="0"/>
              </a:rPr>
            </a:br>
            <a:r>
              <a:rPr lang="ar-SA" altLang="en-US" sz="2800" dirty="0">
                <a:ea typeface="Arial" charset="0"/>
              </a:rPr>
              <a:t/>
            </a:r>
            <a:br>
              <a:rPr lang="ar-SA" altLang="en-US" sz="2800" dirty="0">
                <a:ea typeface="Arial" charset="0"/>
              </a:rPr>
            </a:br>
            <a:r>
              <a:rPr lang="en-GB" altLang="en-US" sz="2800" dirty="0"/>
              <a:t/>
            </a:r>
            <a:br>
              <a:rPr lang="en-GB" altLang="en-US" sz="2800" dirty="0"/>
            </a:br>
            <a:r>
              <a:rPr lang="ar-SA" sz="2800" dirty="0"/>
              <a:t/>
            </a:r>
            <a:br>
              <a:rPr lang="ar-SA" sz="2800" dirty="0"/>
            </a:br>
            <a:r>
              <a:rPr lang="ar-SA" sz="2800" dirty="0" smtClean="0"/>
              <a:t/>
            </a:r>
            <a:br>
              <a:rPr lang="ar-SA" sz="28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endParaRPr lang="en-US" dirty="0"/>
          </a:p>
        </p:txBody>
      </p:sp>
    </p:spTree>
    <p:extLst>
      <p:ext uri="{BB962C8B-B14F-4D97-AF65-F5344CB8AC3E}">
        <p14:creationId xmlns:p14="http://schemas.microsoft.com/office/powerpoint/2010/main" val="2004863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3964" y="622301"/>
            <a:ext cx="10421471" cy="5499847"/>
          </a:xfrm>
        </p:spPr>
        <p:txBody>
          <a:bodyPr anchor="t">
            <a:normAutofit fontScale="90000"/>
          </a:bodyPr>
          <a:lstStyle/>
          <a:p>
            <a:pPr algn="r" rtl="1"/>
            <a:r>
              <a:rPr lang="ar-SA" sz="2400" dirty="0" smtClean="0"/>
              <a:t/>
            </a:r>
            <a:br>
              <a:rPr lang="ar-SA" sz="2400" dirty="0" smtClean="0"/>
            </a:br>
            <a:r>
              <a:rPr lang="ar-SA" sz="2800" u="sng" dirty="0" smtClean="0"/>
              <a:t>أخلاقيات الباحث العلمي</a:t>
            </a:r>
            <a:r>
              <a:rPr lang="en-GB" sz="2800" dirty="0" smtClean="0"/>
              <a:t/>
            </a:r>
            <a:br>
              <a:rPr lang="en-GB" sz="2800" dirty="0" smtClean="0"/>
            </a:br>
            <a:r>
              <a:rPr lang="ar-SA" sz="2800" dirty="0" smtClean="0"/>
              <a:t>الميثاق </a:t>
            </a:r>
            <a:r>
              <a:rPr lang="ar-SA" sz="2800" dirty="0" smtClean="0"/>
              <a:t>الأخلاقي” الجمعية النفسية الأمريكية </a:t>
            </a:r>
            <a:r>
              <a:rPr lang="en-GB" sz="2800" dirty="0" smtClean="0"/>
              <a:t>APA</a:t>
            </a:r>
            <a:r>
              <a:rPr lang="ar-SA" sz="2800" dirty="0" smtClean="0"/>
              <a:t>”</a:t>
            </a:r>
            <a:r>
              <a:rPr lang="ar-SA" altLang="en-US" sz="2800" dirty="0">
                <a:ea typeface="Arial" charset="0"/>
              </a:rPr>
              <a:t/>
            </a:r>
            <a:br>
              <a:rPr lang="ar-SA" altLang="en-US" sz="2800" dirty="0">
                <a:ea typeface="Arial" charset="0"/>
              </a:rPr>
            </a:br>
            <a:r>
              <a:rPr lang="ar-SA" altLang="en-US" sz="2800" dirty="0">
                <a:ea typeface="Arial" charset="0"/>
              </a:rPr>
              <a:t/>
            </a:r>
            <a:br>
              <a:rPr lang="ar-SA" altLang="en-US" sz="2800" dirty="0">
                <a:ea typeface="Arial" charset="0"/>
              </a:rPr>
            </a:br>
            <a:r>
              <a:rPr lang="ar-SA" altLang="en-US" sz="2800" dirty="0">
                <a:ea typeface="Arial" charset="0"/>
              </a:rPr>
              <a:t/>
            </a:r>
            <a:br>
              <a:rPr lang="ar-SA" altLang="en-US" sz="2800" dirty="0">
                <a:ea typeface="Arial" charset="0"/>
              </a:rPr>
            </a:br>
            <a:r>
              <a:rPr lang="ar-SA" altLang="en-US" sz="2400" dirty="0">
                <a:ea typeface="Arial" charset="0"/>
              </a:rPr>
              <a:t> ثالثا: القواعد الأخلاقية لاستخدام الحيوانات في التجارب:</a:t>
            </a:r>
            <a:br>
              <a:rPr lang="ar-SA" altLang="en-US" sz="2400" dirty="0">
                <a:ea typeface="Arial" charset="0"/>
              </a:rPr>
            </a:br>
            <a:r>
              <a:rPr lang="ar-SA" altLang="en-US" sz="2400" dirty="0">
                <a:ea typeface="Arial" charset="0"/>
              </a:rPr>
              <a:t>1- أن يكون الباحث مدرب على التعامل مع </a:t>
            </a:r>
            <a:r>
              <a:rPr lang="ar-SA" altLang="en-US" sz="2400" dirty="0" smtClean="0">
                <a:ea typeface="Arial" charset="0"/>
              </a:rPr>
              <a:t>الحيوانات</a:t>
            </a:r>
            <a:r>
              <a:rPr lang="ar-SA" altLang="en-US" sz="2400" dirty="0">
                <a:ea typeface="Arial" charset="0"/>
              </a:rPr>
              <a:t/>
            </a:r>
            <a:br>
              <a:rPr lang="ar-SA" altLang="en-US" sz="2400" dirty="0">
                <a:ea typeface="Arial" charset="0"/>
              </a:rPr>
            </a:br>
            <a:r>
              <a:rPr lang="ar-SA" altLang="en-US" sz="2400" dirty="0">
                <a:ea typeface="Arial" charset="0"/>
              </a:rPr>
              <a:t>2- التقليل من المتاعب و الألم الذي قد يتعرض له الحيوان بسبب التجربة </a:t>
            </a:r>
            <a:r>
              <a:rPr lang="ar-SA" altLang="en-US" sz="2400" dirty="0" smtClean="0">
                <a:ea typeface="Arial" charset="0"/>
              </a:rPr>
              <a:t/>
            </a:r>
            <a:br>
              <a:rPr lang="ar-SA" altLang="en-US" sz="2400" dirty="0" smtClean="0">
                <a:ea typeface="Arial" charset="0"/>
              </a:rPr>
            </a:br>
            <a:r>
              <a:rPr lang="ar-SA" altLang="en-US" sz="2400" dirty="0">
                <a:ea typeface="Arial" charset="0"/>
              </a:rPr>
              <a:t/>
            </a:r>
            <a:br>
              <a:rPr lang="ar-SA" altLang="en-US" sz="2400" dirty="0">
                <a:ea typeface="Arial" charset="0"/>
              </a:rPr>
            </a:br>
            <a:r>
              <a:rPr lang="ar-SA" altLang="en-US" sz="2400" dirty="0" smtClean="0">
                <a:ea typeface="Arial" charset="0"/>
              </a:rPr>
              <a:t/>
            </a:r>
            <a:br>
              <a:rPr lang="ar-SA" altLang="en-US" sz="2400" dirty="0" smtClean="0">
                <a:ea typeface="Arial" charset="0"/>
              </a:rPr>
            </a:br>
            <a:r>
              <a:rPr lang="ar-SA" altLang="en-US" sz="2400" b="1" u="sng" dirty="0" smtClean="0">
                <a:ea typeface="Arial" charset="0"/>
              </a:rPr>
              <a:t>نشاط</a:t>
            </a:r>
            <a:r>
              <a:rPr lang="ar-SA" altLang="en-US" sz="2800" dirty="0">
                <a:ea typeface="Arial" charset="0"/>
              </a:rPr>
              <a:t/>
            </a:r>
            <a:br>
              <a:rPr lang="ar-SA" altLang="en-US" sz="2800" dirty="0">
                <a:ea typeface="Arial" charset="0"/>
              </a:rPr>
            </a:br>
            <a:r>
              <a:rPr lang="ar-SA" altLang="en-US" sz="2800" dirty="0" smtClean="0">
                <a:ea typeface="Arial" charset="0"/>
              </a:rPr>
              <a:t>لدى كل مجموعة ٥ دقائق لتفكر في تجربة كلاسيكية في علم النفس لم يتم فيها مراعاة الميثاق الأخلاقي!</a:t>
            </a:r>
            <a:r>
              <a:rPr lang="ar-SA" altLang="en-US" sz="2800" dirty="0">
                <a:ea typeface="Arial" charset="0"/>
              </a:rPr>
              <a:t/>
            </a:r>
            <a:br>
              <a:rPr lang="ar-SA" altLang="en-US" sz="2800" dirty="0">
                <a:ea typeface="Arial" charset="0"/>
              </a:rPr>
            </a:br>
            <a:r>
              <a:rPr lang="en-GB" altLang="en-US" sz="2800" dirty="0"/>
              <a:t/>
            </a:r>
            <a:br>
              <a:rPr lang="en-GB" altLang="en-US" sz="2800" dirty="0"/>
            </a:br>
            <a:r>
              <a:rPr lang="ar-SA" sz="2800" dirty="0"/>
              <a:t/>
            </a:r>
            <a:br>
              <a:rPr lang="ar-SA" sz="2800" dirty="0"/>
            </a:br>
            <a:r>
              <a:rPr lang="ar-SA" sz="2800" dirty="0" smtClean="0"/>
              <a:t/>
            </a:r>
            <a:br>
              <a:rPr lang="ar-SA" sz="28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endParaRPr lang="en-US" dirty="0"/>
          </a:p>
        </p:txBody>
      </p:sp>
    </p:spTree>
    <p:extLst>
      <p:ext uri="{BB962C8B-B14F-4D97-AF65-F5344CB8AC3E}">
        <p14:creationId xmlns:p14="http://schemas.microsoft.com/office/powerpoint/2010/main" val="1784560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51716"/>
            <a:ext cx="9144000" cy="918310"/>
          </a:xfrm>
          <a:noFill/>
        </p:spPr>
        <p:txBody>
          <a:bodyPr>
            <a:normAutofit/>
          </a:bodyPr>
          <a:lstStyle/>
          <a:p>
            <a:pPr rtl="1"/>
            <a:r>
              <a:rPr lang="ar-SA" sz="2800" dirty="0" smtClean="0"/>
              <a:t>جذور </a:t>
            </a:r>
            <a:r>
              <a:rPr lang="ar-SA" sz="2800" dirty="0" smtClean="0"/>
              <a:t>تاريخية للمنهج التجريبي</a:t>
            </a:r>
            <a:endParaRPr lang="en-US" sz="2800" dirty="0"/>
          </a:p>
        </p:txBody>
      </p:sp>
      <p:sp>
        <p:nvSpPr>
          <p:cNvPr id="3" name="Subtitle 2"/>
          <p:cNvSpPr>
            <a:spLocks noGrp="1"/>
          </p:cNvSpPr>
          <p:nvPr>
            <p:ph type="subTitle" idx="1"/>
          </p:nvPr>
        </p:nvSpPr>
        <p:spPr>
          <a:xfrm>
            <a:off x="713678" y="1828800"/>
            <a:ext cx="10716322" cy="4840941"/>
          </a:xfrm>
          <a:solidFill>
            <a:schemeClr val="accent2"/>
          </a:solidFill>
        </p:spPr>
        <p:txBody>
          <a:bodyPr/>
          <a:lstStyle/>
          <a:p>
            <a:pPr algn="r" defTabSz="914400" rtl="1" eaLnBrk="1" latinLnBrk="0" hangingPunct="1">
              <a:lnSpc>
                <a:spcPct val="90000"/>
              </a:lnSpc>
              <a:spcBef>
                <a:spcPts val="1000"/>
              </a:spcBef>
            </a:pPr>
            <a:endParaRPr lang="ar-SA" dirty="0"/>
          </a:p>
          <a:p>
            <a:pPr marL="342900" indent="-342900" algn="r" defTabSz="914400" rtl="1" eaLnBrk="1" latinLnBrk="0" hangingPunct="1">
              <a:lnSpc>
                <a:spcPct val="90000"/>
              </a:lnSpc>
              <a:spcBef>
                <a:spcPts val="1000"/>
              </a:spcBef>
              <a:buFont typeface="Arial" charset="0"/>
              <a:buChar char="•"/>
            </a:pPr>
            <a:r>
              <a:rPr lang="ar-SA" dirty="0" err="1" smtClean="0">
                <a:solidFill>
                  <a:schemeClr val="bg1"/>
                </a:solidFill>
              </a:rPr>
              <a:t>السيكوفيزيقيا</a:t>
            </a:r>
            <a:r>
              <a:rPr lang="ar-SA" dirty="0" smtClean="0">
                <a:solidFill>
                  <a:schemeClr val="bg1"/>
                </a:solidFill>
              </a:rPr>
              <a:t>: فحص العلاقة بين المنبهات الفيزيقية الخارجية والخبرة العقلية الداخلية الناشئة عنها: ما لفرق الذي يمكنك ادراكه! (الاحساس/ الادراك).</a:t>
            </a:r>
          </a:p>
          <a:p>
            <a:pPr marL="342900" indent="-342900" algn="r" defTabSz="914400" rtl="1" eaLnBrk="1" latinLnBrk="0" hangingPunct="1">
              <a:lnSpc>
                <a:spcPct val="90000"/>
              </a:lnSpc>
              <a:spcBef>
                <a:spcPts val="1000"/>
              </a:spcBef>
              <a:buFont typeface="Arial" charset="0"/>
              <a:buChar char="•"/>
            </a:pPr>
            <a:endParaRPr lang="ar-SA" dirty="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r>
              <a:rPr lang="ar-SA" sz="1800" dirty="0" smtClean="0">
                <a:solidFill>
                  <a:schemeClr val="bg1"/>
                </a:solidFill>
              </a:rPr>
              <a:t>                                              ارنست ويبر ١٧٩٥- ١٨٧٨                                      جوستاف </a:t>
            </a:r>
            <a:r>
              <a:rPr lang="ar-SA" sz="1800" dirty="0" err="1" smtClean="0">
                <a:solidFill>
                  <a:schemeClr val="bg1"/>
                </a:solidFill>
              </a:rPr>
              <a:t>فخنر</a:t>
            </a:r>
            <a:r>
              <a:rPr lang="ar-SA" sz="1800" dirty="0" smtClean="0">
                <a:solidFill>
                  <a:schemeClr val="bg1"/>
                </a:solidFill>
              </a:rPr>
              <a:t> ١٨٠١- ١٨٨٧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9241" y="2722280"/>
            <a:ext cx="2245659" cy="255494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6076" y="2835398"/>
            <a:ext cx="1789952" cy="2328707"/>
          </a:xfrm>
          <a:prstGeom prst="rect">
            <a:avLst/>
          </a:prstGeom>
        </p:spPr>
      </p:pic>
    </p:spTree>
    <p:extLst>
      <p:ext uri="{BB962C8B-B14F-4D97-AF65-F5344CB8AC3E}">
        <p14:creationId xmlns:p14="http://schemas.microsoft.com/office/powerpoint/2010/main" val="152007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51716"/>
            <a:ext cx="9144000" cy="918310"/>
          </a:xfrm>
          <a:noFill/>
        </p:spPr>
        <p:txBody>
          <a:bodyPr>
            <a:normAutofit/>
          </a:bodyPr>
          <a:lstStyle/>
          <a:p>
            <a:pPr rtl="1"/>
            <a:r>
              <a:rPr lang="ar-SA" sz="2800" dirty="0" smtClean="0"/>
              <a:t>جذور </a:t>
            </a:r>
            <a:r>
              <a:rPr lang="ar-SA" sz="2800" dirty="0" smtClean="0"/>
              <a:t>تاريخية للمنهج التجريبي</a:t>
            </a:r>
            <a:endParaRPr lang="en-US" sz="2800" dirty="0"/>
          </a:p>
        </p:txBody>
      </p:sp>
      <p:sp>
        <p:nvSpPr>
          <p:cNvPr id="3" name="Subtitle 2"/>
          <p:cNvSpPr>
            <a:spLocks noGrp="1"/>
          </p:cNvSpPr>
          <p:nvPr>
            <p:ph type="subTitle" idx="1"/>
          </p:nvPr>
        </p:nvSpPr>
        <p:spPr>
          <a:xfrm>
            <a:off x="737839" y="1483112"/>
            <a:ext cx="10716322" cy="4840941"/>
          </a:xfrm>
        </p:spPr>
        <p:txBody>
          <a:bodyPr>
            <a:noAutofit/>
          </a:bodyPr>
          <a:lstStyle/>
          <a:p>
            <a:pPr algn="r" defTabSz="914400" rtl="1" eaLnBrk="1" latinLnBrk="0" hangingPunct="1">
              <a:lnSpc>
                <a:spcPct val="90000"/>
              </a:lnSpc>
              <a:spcBef>
                <a:spcPts val="1000"/>
              </a:spcBef>
            </a:pPr>
            <a:endParaRPr lang="ar-SA" dirty="0"/>
          </a:p>
          <a:p>
            <a:pPr marL="342900" indent="-342900" algn="r" defTabSz="914400" rtl="1" eaLnBrk="1" latinLnBrk="0" hangingPunct="1">
              <a:lnSpc>
                <a:spcPct val="90000"/>
              </a:lnSpc>
              <a:spcBef>
                <a:spcPts val="1000"/>
              </a:spcBef>
              <a:buFont typeface="Arial" charset="0"/>
              <a:buChar char="•"/>
            </a:pPr>
            <a:r>
              <a:rPr lang="ar-SA" dirty="0" smtClean="0">
                <a:solidFill>
                  <a:schemeClr val="bg1"/>
                </a:solidFill>
              </a:rPr>
              <a:t>أول معمل لعلم النفس ١٨٧٩    </a:t>
            </a:r>
            <a:r>
              <a:rPr lang="en-GB" dirty="0" smtClean="0">
                <a:solidFill>
                  <a:schemeClr val="bg1"/>
                </a:solidFill>
              </a:rPr>
              <a:t>“</a:t>
            </a:r>
            <a:r>
              <a:rPr lang="ar-SA" dirty="0" smtClean="0">
                <a:solidFill>
                  <a:schemeClr val="bg1"/>
                </a:solidFill>
              </a:rPr>
              <a:t>فونت</a:t>
            </a:r>
            <a:r>
              <a:rPr lang="en-GB" dirty="0" smtClean="0">
                <a:solidFill>
                  <a:schemeClr val="bg1"/>
                </a:solidFill>
              </a:rPr>
              <a:t>”</a:t>
            </a:r>
            <a:r>
              <a:rPr lang="ar-SA" dirty="0" smtClean="0">
                <a:solidFill>
                  <a:schemeClr val="bg1"/>
                </a:solidFill>
              </a:rPr>
              <a:t>  </a:t>
            </a:r>
          </a:p>
          <a:p>
            <a:pPr marL="342900" indent="-342900" algn="r" defTabSz="914400" rtl="1" eaLnBrk="1" latinLnBrk="0" hangingPunct="1">
              <a:lnSpc>
                <a:spcPct val="90000"/>
              </a:lnSpc>
              <a:spcBef>
                <a:spcPts val="1000"/>
              </a:spcBef>
              <a:buFont typeface="Arial" charset="0"/>
              <a:buChar char="•"/>
            </a:pPr>
            <a:r>
              <a:rPr lang="ar-SA" dirty="0" smtClean="0">
                <a:solidFill>
                  <a:schemeClr val="bg1"/>
                </a:solidFill>
              </a:rPr>
              <a:t>التذكر وكتاب حول التذكر ١٨٨٥ “ابنجهاوس”</a:t>
            </a:r>
          </a:p>
          <a:p>
            <a:pPr marL="342900" indent="-342900" algn="r" defTabSz="914400" rtl="1" eaLnBrk="1" latinLnBrk="0" hangingPunct="1">
              <a:lnSpc>
                <a:spcPct val="90000"/>
              </a:lnSpc>
              <a:spcBef>
                <a:spcPts val="1000"/>
              </a:spcBef>
              <a:buFont typeface="Arial" charset="0"/>
              <a:buChar char="•"/>
            </a:pPr>
            <a:r>
              <a:rPr lang="ar-SA" dirty="0" smtClean="0">
                <a:solidFill>
                  <a:schemeClr val="bg1"/>
                </a:solidFill>
              </a:rPr>
              <a:t>أول معمل لعلم النفس في فرنسا ١٨٨٩ وتأسيس القياس النفسي </a:t>
            </a:r>
            <a:r>
              <a:rPr lang="en-GB" dirty="0" smtClean="0">
                <a:solidFill>
                  <a:schemeClr val="bg1"/>
                </a:solidFill>
              </a:rPr>
              <a:t>“</a:t>
            </a:r>
            <a:r>
              <a:rPr lang="ar-SA" dirty="0" smtClean="0">
                <a:solidFill>
                  <a:schemeClr val="bg1"/>
                </a:solidFill>
              </a:rPr>
              <a:t>بينيه</a:t>
            </a:r>
            <a:r>
              <a:rPr lang="en-GB" dirty="0" smtClean="0">
                <a:solidFill>
                  <a:schemeClr val="bg1"/>
                </a:solidFill>
              </a:rPr>
              <a:t>”</a:t>
            </a:r>
            <a:endParaRPr lang="ar-SA" dirty="0" smtClean="0">
              <a:solidFill>
                <a:schemeClr val="bg1"/>
              </a:solidFill>
            </a:endParaRPr>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r>
              <a:rPr lang="ar-SA" dirty="0" smtClean="0"/>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73820" y="3803687"/>
            <a:ext cx="2377141" cy="265672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4636" y="3819602"/>
            <a:ext cx="3017766" cy="266867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7250" y="3818965"/>
            <a:ext cx="2754921" cy="2669314"/>
          </a:xfrm>
          <a:prstGeom prst="rect">
            <a:avLst/>
          </a:prstGeom>
        </p:spPr>
      </p:pic>
    </p:spTree>
    <p:extLst>
      <p:ext uri="{BB962C8B-B14F-4D97-AF65-F5344CB8AC3E}">
        <p14:creationId xmlns:p14="http://schemas.microsoft.com/office/powerpoint/2010/main" val="1424466681"/>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448</TotalTime>
  <Words>174</Words>
  <Application>Microsoft Macintosh PowerPoint</Application>
  <PresentationFormat>Widescreen</PresentationFormat>
  <Paragraphs>101</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Gill Sans MT</vt:lpstr>
      <vt:lpstr>Majalla UI</vt:lpstr>
      <vt:lpstr>Times New Roman</vt:lpstr>
      <vt:lpstr>Arial</vt:lpstr>
      <vt:lpstr>Parcel</vt:lpstr>
      <vt:lpstr>علم النفس التجريبي (٣٦١ نفس)</vt:lpstr>
      <vt:lpstr>                      مفاهيم أساسية للبحث العلمي  * ما هو العلم أولاً؟ ما لفرق بين العلم والعلم الزائف؟ كيف يكون التحقق والتأكيد غير علميين! العلم هو اتجاه منظم ومنضبط لفهم العالم الطبيعي٬ وعلم النفس هو اتجاه عام ومنضبط لفهم السلوك الانساني. أي أنه منهج للحصول على المعرفة  خصائص العلم: (الموضوعية/ القابلية للتحقق والإعادة/ القابلية للقياس/ التراكمية والقابلية لتصحيح نفسه).. - تحصيل المعرفة وفقاً للملاحظة المنظمة والتفكير المنطقي والابداعي  - وضع الأسئلة في صيغ تجريبية تمكن من التحقق منها  - العلم يُحدث معرفة عامة (النشر): التعاون العلمي وتراكم المعرفة / الاستعادة وتصحيح المعرفة                        </vt:lpstr>
      <vt:lpstr>أهداف البحث العلمي              </vt:lpstr>
      <vt:lpstr> أخلاقيات الباحث العلمي    الوعي بمحددات البحث   على الباحث أن يحدد مشكلة ما٬ يجمع البيانات حولها ويحللها٬ للوصول لنتائج ذات مصداقية عالية.</vt:lpstr>
      <vt:lpstr> أخلاقيات الباحث العلمي الميثاق الأخلاقي” الجمعية النفسية الأمريكية APA” تهدف هذه المبادئ الى المحافظة على سلامة المشاركين في التجارب و صيانة حقوقهم أولا: المبادئ الأخلاقية الخاصة باشتراك الأشخاص في التجارب: 1- الحصول على موافقة صريحة من الفرد باستعداده للمشاركة في التجربة 2- أن يكون للفرد حرية اتخاذ القرار بالاشتراك في التجربة أو عدم الاشتراك فيها، كما يكون له الحق في أن ينسحب من التجربة في أي وقت يشاء 3- أن يتم إخبار المشارك في التجربة عن الهدف 4- التأكيد على أن المشاركة اختيارية 5- توضيح المدة الزمنية التي سيحتاجها خلال المشاركة  6- حماية حق المشارك في المحافظة على أسراره و خصوصيته التي يمكن أن تظهر من خلال التجربة أو الدراسة         </vt:lpstr>
      <vt:lpstr> أخلاقيات الباحث العلمي الميثاق الأخلاقي” الجمعية النفسية الأمريكية APA” 7- عدم تعريض الأفراد المشاركين لأي آلام جسمية أو نفسية 8- في حال اصابة المشارك بسبب التجربة لابد من تحديد واخبار المشارك بالجهة التي يتواصل معها للعلاج والمساعدة   ثانيا: المبادئ الأخلاقية الخاصة باشتراك الأطفال في التجارب: 1- احترام حقوق الطفل. 2- موافقة ولي أمر الطفل. 3- تجنب أي ألم جسمي أو نفسي 4- المحافظة على خصوصية الطفل         </vt:lpstr>
      <vt:lpstr> أخلاقيات الباحث العلمي الميثاق الأخلاقي” الجمعية النفسية الأمريكية APA”    ثالثا: القواعد الأخلاقية لاستخدام الحيوانات في التجارب: 1- أن يكون الباحث مدرب على التعامل مع الحيوانات 2- التقليل من المتاعب و الألم الذي قد يتعرض له الحيوان بسبب التجربة    نشاط لدى كل مجموعة ٥ دقائق لتفكر في تجربة كلاسيكية في علم النفس لم يتم فيها مراعاة الميثاق الأخلاقي!        </vt:lpstr>
      <vt:lpstr>جذور تاريخية للمنهج التجريبي</vt:lpstr>
      <vt:lpstr>جذور تاريخية للمنهج التجريبي</vt:lpstr>
      <vt:lpstr>جذور تاريخية للمنهج التجريبي</vt:lpstr>
      <vt:lpstr> ماهي التجربة في علم النفس!   *هي التحقق من فرض علمي عن طريق المعالجة التجريبية للمتغير المستقل ورصد أثره على المتغير التابع مع ضبط المتغيرات الدخيلة.  *هل جميع المتغيرات المستقلة تجريبية!  *كيف أصمم تجربة لقياس أثر: - عدد ساعات المذاكرة على التحصيل - أثر استخدام الهاتف الذكي على التحصيل - أثر اختلاف الجنس على تذكر الخبرات الحزينة - أثر تحفيز شعور الجماعة على المشاركة الفعالة في الجماعات الصغيرة  </vt:lpstr>
      <vt:lpstr> التجربة في البحوث المعرفية  كيف يتم تصميم التجربة؟ يتم تقديم المثيرات على شرائح لأداء مهمات معينة تُبنى بواسطة برامج معينة ويتم تسجيل استجابات المفحوصين (زمن الاستجابة/ الدقة) من خلالها.  أحد التجارب الكلاسيكية في موضوع البحث البصري التي تُجيب عما اذا كان البحث المستخدم تسلسلي أم متوازي:   يُسأل المفحوص عما إذا كان موضوع معين “T” موجود في الصورة أم لا!     </vt:lpstr>
      <vt:lpstr>PowerPoint Presentation</vt:lpstr>
      <vt:lpstr>PowerPoint Presentation</vt:lpstr>
      <vt:lpstr>PowerPoint Presentation</vt:lpstr>
      <vt:lpstr>PowerPoint Presentation</vt:lpstr>
      <vt:lpstr> نماذج كلاسيكية في تصميم التجارب في البحوث المعرفية  في البحث البصري: - البحث عن هدف Search for a target            </vt:lpstr>
      <vt:lpstr> برامج متوفرة لتصميم التجارب في البحوث المعرفية    e-prime    psychopy   </vt:lpstr>
      <vt:lpstr> الخاتمة   - العلم وخصائصه وأهدافه - أخلاقيات الباحث العلمي - تاريخ التجريب في علم النفس - ما هي التجربة  في المحاضرة القادمة:   - نماذج للتقارير العلمية + تطبيق تجربة البحث البصري باستخدام برنامج E-Prime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النفس التجريبي</dc:title>
  <dc:creator>Albandri oti</dc:creator>
  <cp:lastModifiedBy>Albandri oti</cp:lastModifiedBy>
  <cp:revision>62</cp:revision>
  <dcterms:created xsi:type="dcterms:W3CDTF">2016-04-05T21:57:32Z</dcterms:created>
  <dcterms:modified xsi:type="dcterms:W3CDTF">2017-02-18T09:42:49Z</dcterms:modified>
</cp:coreProperties>
</file>