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sldIdLst>
    <p:sldId id="256" r:id="rId2"/>
    <p:sldId id="264" r:id="rId3"/>
    <p:sldId id="287" r:id="rId4"/>
    <p:sldId id="288" r:id="rId5"/>
    <p:sldId id="289" r:id="rId6"/>
    <p:sldId id="300" r:id="rId7"/>
    <p:sldId id="290" r:id="rId8"/>
    <p:sldId id="291" r:id="rId9"/>
    <p:sldId id="292" r:id="rId10"/>
    <p:sldId id="294" r:id="rId11"/>
    <p:sldId id="296" r:id="rId12"/>
    <p:sldId id="297" r:id="rId13"/>
    <p:sldId id="298" r:id="rId14"/>
    <p:sldId id="29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05"/>
  </p:normalViewPr>
  <p:slideViewPr>
    <p:cSldViewPr snapToGrid="0" snapToObjects="1">
      <p:cViewPr>
        <p:scale>
          <a:sx n="101" d="100"/>
          <a:sy n="101" d="100"/>
        </p:scale>
        <p:origin x="1000" y="3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2/25/17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2/25/17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2/25/17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2/25/17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2/25/17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2/25/17</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2/25/17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2/25/17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2/25/17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2/25/17</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2/25/17</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2/25/17</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defTabSz="914400" rtl="1" eaLnBrk="1" latinLnBrk="0" hangingPunct="1">
              <a:lnSpc>
                <a:spcPct val="90000"/>
              </a:lnSpc>
              <a:spcBef>
                <a:spcPct val="0"/>
              </a:spcBef>
              <a:buNone/>
            </a:pPr>
            <a:r>
              <a:rPr lang="ar-SA" dirty="0" smtClean="0"/>
              <a:t>علم النفس التجريبي (٣٦١ نفس)</a:t>
            </a:r>
            <a:r>
              <a:rPr lang="en-GB" dirty="0"/>
              <a:t/>
            </a:r>
            <a:br>
              <a:rPr lang="en-GB" dirty="0"/>
            </a:br>
            <a:r>
              <a:rPr lang="ar-SA" dirty="0" smtClean="0"/>
              <a:t>المحاضرة ٣</a:t>
            </a:r>
            <a:endParaRPr lang="en-US" dirty="0"/>
          </a:p>
        </p:txBody>
      </p:sp>
    </p:spTree>
    <p:extLst>
      <p:ext uri="{BB962C8B-B14F-4D97-AF65-F5344CB8AC3E}">
        <p14:creationId xmlns:p14="http://schemas.microsoft.com/office/powerpoint/2010/main" val="3461658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2853" y="800100"/>
            <a:ext cx="10421471" cy="5499847"/>
          </a:xfrm>
        </p:spPr>
        <p:txBody>
          <a:bodyPr lIns="251999" rIns="251999" anchor="t">
            <a:noAutofit/>
          </a:bodyPr>
          <a:lstStyle/>
          <a:p>
            <a:pPr lvl="0" algn="r"/>
            <a:r>
              <a:rPr lang="ar-SA" sz="2800" dirty="0">
                <a:solidFill>
                  <a:srgbClr val="FF0000"/>
                </a:solidFill>
                <a:cs typeface="PT Bold Heading" pitchFamily="2" charset="-78"/>
              </a:rPr>
              <a:t>العنصر </a:t>
            </a:r>
            <a:r>
              <a:rPr lang="ar-SA" sz="2800" dirty="0" smtClean="0">
                <a:solidFill>
                  <a:srgbClr val="FF0000"/>
                </a:solidFill>
                <a:cs typeface="PT Bold Heading" pitchFamily="2" charset="-78"/>
              </a:rPr>
              <a:t>الثاني من عناصر التجربة: ضبط المتغيرات الدخيلة:</a:t>
            </a:r>
            <a:br>
              <a:rPr lang="ar-SA" sz="2800" dirty="0" smtClean="0">
                <a:solidFill>
                  <a:srgbClr val="FF0000"/>
                </a:solidFill>
                <a:cs typeface="PT Bold Heading" pitchFamily="2" charset="-78"/>
              </a:rPr>
            </a:br>
            <a:r>
              <a:rPr lang="ar-SA" sz="2800" dirty="0">
                <a:solidFill>
                  <a:srgbClr val="FF0000"/>
                </a:solidFill>
                <a:cs typeface="PT Bold Heading" pitchFamily="2" charset="-78"/>
              </a:rPr>
              <a:t/>
            </a:r>
            <a:br>
              <a:rPr lang="ar-SA" sz="2800" dirty="0">
                <a:solidFill>
                  <a:srgbClr val="FF0000"/>
                </a:solidFill>
                <a:cs typeface="PT Bold Heading" pitchFamily="2" charset="-78"/>
              </a:rPr>
            </a:br>
            <a:r>
              <a:rPr lang="ar-SA" sz="2500" dirty="0"/>
              <a:t>مصادر المتغيرات </a:t>
            </a:r>
            <a:r>
              <a:rPr lang="ar-SA" sz="2500" dirty="0" smtClean="0"/>
              <a:t>الدخيلة:</a:t>
            </a:r>
            <a:r>
              <a:rPr lang="en-US" sz="2500" dirty="0"/>
              <a:t/>
            </a:r>
            <a:br>
              <a:rPr lang="en-US" sz="2500" dirty="0"/>
            </a:br>
            <a:r>
              <a:rPr lang="ar-SA" sz="2500" dirty="0" smtClean="0"/>
              <a:t>- </a:t>
            </a:r>
            <a:r>
              <a:rPr lang="ar-SA" sz="2500" dirty="0"/>
              <a:t>خصائص </a:t>
            </a:r>
            <a:r>
              <a:rPr lang="ar-SA" sz="2500" dirty="0" smtClean="0"/>
              <a:t>الأفراد</a:t>
            </a:r>
            <a:br>
              <a:rPr lang="ar-SA" sz="2500" dirty="0" smtClean="0"/>
            </a:br>
            <a:r>
              <a:rPr lang="ar-SA" sz="2500" dirty="0"/>
              <a:t/>
            </a:r>
            <a:br>
              <a:rPr lang="ar-SA" sz="2500" dirty="0"/>
            </a:br>
            <a:r>
              <a:rPr lang="ar-SA" sz="2500" dirty="0" smtClean="0"/>
              <a:t> </a:t>
            </a:r>
            <a:r>
              <a:rPr lang="ar-SA" sz="2500" u="sng" dirty="0" smtClean="0"/>
              <a:t>ويمكن ضبط </a:t>
            </a:r>
            <a:r>
              <a:rPr lang="ar-SA" sz="2500" u="sng" dirty="0"/>
              <a:t>تأثيرها باستخدام </a:t>
            </a:r>
            <a:r>
              <a:rPr lang="ar-SA" sz="2500" u="sng" dirty="0" smtClean="0"/>
              <a:t>أحد الأساليب </a:t>
            </a:r>
            <a:r>
              <a:rPr lang="ar-SA" sz="2500" u="sng" dirty="0"/>
              <a:t>التالية: </a:t>
            </a:r>
            <a:r>
              <a:rPr lang="ar-SA" sz="2500" u="sng" dirty="0" smtClean="0"/>
              <a:t/>
            </a:r>
            <a:br>
              <a:rPr lang="ar-SA" sz="2500" u="sng" dirty="0" smtClean="0"/>
            </a:br>
            <a:r>
              <a:rPr lang="en-US" sz="2500" dirty="0"/>
              <a:t/>
            </a:r>
            <a:br>
              <a:rPr lang="en-US" sz="2500" dirty="0"/>
            </a:br>
            <a:r>
              <a:rPr lang="ar-SA" sz="2500" dirty="0">
                <a:solidFill>
                  <a:srgbClr val="C00000"/>
                </a:solidFill>
              </a:rPr>
              <a:t>- طريقة </a:t>
            </a:r>
            <a:r>
              <a:rPr lang="ar-SA" sz="2500" dirty="0" smtClean="0">
                <a:solidFill>
                  <a:srgbClr val="C00000"/>
                </a:solidFill>
              </a:rPr>
              <a:t>التناظر:</a:t>
            </a:r>
            <a:r>
              <a:rPr lang="ar-SA" sz="2500" dirty="0" smtClean="0"/>
              <a:t> يتحقق </a:t>
            </a:r>
            <a:r>
              <a:rPr lang="ar-SA" sz="2500" dirty="0"/>
              <a:t>التناظر باستخدام إحدى الطريقتين التاليتين: </a:t>
            </a:r>
            <a:r>
              <a:rPr lang="en-US" sz="2500" dirty="0"/>
              <a:t/>
            </a:r>
            <a:br>
              <a:rPr lang="en-US" sz="2500" dirty="0"/>
            </a:br>
            <a:r>
              <a:rPr lang="en-US" sz="2500" dirty="0"/>
              <a:t/>
            </a:r>
            <a:br>
              <a:rPr lang="en-US" sz="2500" dirty="0"/>
            </a:br>
            <a:r>
              <a:rPr lang="en-US" sz="2500" dirty="0"/>
              <a:t/>
            </a:r>
            <a:br>
              <a:rPr lang="en-US" sz="2500" dirty="0"/>
            </a:br>
            <a:r>
              <a:rPr lang="ar-SA" sz="2500" dirty="0" smtClean="0">
                <a:solidFill>
                  <a:srgbClr val="C00000"/>
                </a:solidFill>
              </a:rPr>
              <a:t/>
            </a:r>
            <a:br>
              <a:rPr lang="ar-SA" sz="2500" dirty="0" smtClean="0">
                <a:solidFill>
                  <a:srgbClr val="C00000"/>
                </a:solidFill>
              </a:rPr>
            </a:br>
            <a:r>
              <a:rPr lang="en-US" sz="2500" dirty="0"/>
              <a:t/>
            </a:r>
            <a:br>
              <a:rPr lang="en-US" sz="2500" dirty="0"/>
            </a:br>
            <a:r>
              <a:rPr lang="ar-SA" sz="2500" dirty="0"/>
              <a:t/>
            </a:r>
            <a:br>
              <a:rPr lang="ar-SA" sz="2500" dirty="0"/>
            </a:br>
            <a:r>
              <a:rPr lang="ar-SA" sz="2500" dirty="0" smtClean="0"/>
              <a:t/>
            </a:r>
            <a:br>
              <a:rPr lang="ar-SA" sz="2500" dirty="0" smtClean="0"/>
            </a:br>
            <a:r>
              <a:rPr lang="ar-SA" sz="2500" dirty="0" smtClean="0"/>
              <a:t>- من </a:t>
            </a:r>
            <a:r>
              <a:rPr lang="ar-SA" sz="2500" dirty="0"/>
              <a:t>عيوبها صعوبة استخدامها لضبط أكثر من متغيرين </a:t>
            </a:r>
            <a:r>
              <a:rPr lang="ar-SA" sz="2800" dirty="0" smtClean="0">
                <a:solidFill>
                  <a:srgbClr val="C00000"/>
                </a:solidFill>
              </a:rPr>
              <a:t/>
            </a:r>
            <a:br>
              <a:rPr lang="ar-SA" sz="2800" dirty="0" smtClean="0">
                <a:solidFill>
                  <a:srgbClr val="C00000"/>
                </a:solidFill>
              </a:rPr>
            </a:br>
            <a:r>
              <a:rPr lang="ar-SA" sz="2500" dirty="0" smtClean="0"/>
              <a:t/>
            </a:r>
            <a:br>
              <a:rPr lang="ar-SA" sz="2500" dirty="0" smtClean="0"/>
            </a:br>
            <a:r>
              <a:rPr lang="ar-SA" sz="2400" dirty="0"/>
              <a:t/>
            </a:r>
            <a:br>
              <a:rPr lang="ar-SA" sz="2400" dirty="0"/>
            </a:br>
            <a:endParaRPr lang="en-US" sz="2500" dirty="0"/>
          </a:p>
        </p:txBody>
      </p:sp>
      <p:cxnSp>
        <p:nvCxnSpPr>
          <p:cNvPr id="4" name="Straight Arrow Connector 3"/>
          <p:cNvCxnSpPr/>
          <p:nvPr/>
        </p:nvCxnSpPr>
        <p:spPr>
          <a:xfrm>
            <a:off x="6749117" y="3835400"/>
            <a:ext cx="1333500" cy="74930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flipH="1">
            <a:off x="5395634" y="3829050"/>
            <a:ext cx="1270000" cy="86360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8166100" y="4622800"/>
            <a:ext cx="2806700" cy="8636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marL="0" algn="ctr" defTabSz="457200" rtl="1" eaLnBrk="1" latinLnBrk="0" hangingPunct="1"/>
            <a:r>
              <a:rPr lang="ar-SA" dirty="0" smtClean="0"/>
              <a:t>طريقة الأزواج المتناظرة</a:t>
            </a:r>
            <a:endParaRPr lang="en-US" dirty="0"/>
          </a:p>
        </p:txBody>
      </p:sp>
      <p:sp>
        <p:nvSpPr>
          <p:cNvPr id="10" name="Rectangle 9"/>
          <p:cNvSpPr/>
          <p:nvPr/>
        </p:nvSpPr>
        <p:spPr>
          <a:xfrm>
            <a:off x="2418977" y="4622800"/>
            <a:ext cx="2806700" cy="8636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marL="0" algn="ctr" defTabSz="457200" rtl="1" eaLnBrk="1" latinLnBrk="0" hangingPunct="1"/>
            <a:r>
              <a:rPr lang="ar-SA" dirty="0" smtClean="0"/>
              <a:t>طريقة المجموعات المتناظرة</a:t>
            </a:r>
            <a:endParaRPr lang="en-US" dirty="0"/>
          </a:p>
        </p:txBody>
      </p:sp>
    </p:spTree>
    <p:extLst>
      <p:ext uri="{BB962C8B-B14F-4D97-AF65-F5344CB8AC3E}">
        <p14:creationId xmlns:p14="http://schemas.microsoft.com/office/powerpoint/2010/main" val="6153288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2853" y="800100"/>
            <a:ext cx="10421471" cy="5499847"/>
          </a:xfrm>
        </p:spPr>
        <p:txBody>
          <a:bodyPr lIns="251999" rIns="251999" anchor="t">
            <a:noAutofit/>
          </a:bodyPr>
          <a:lstStyle/>
          <a:p>
            <a:pPr algn="r"/>
            <a:r>
              <a:rPr lang="ar-SA" sz="2800" dirty="0">
                <a:solidFill>
                  <a:srgbClr val="FF0000"/>
                </a:solidFill>
                <a:cs typeface="PT Bold Heading" pitchFamily="2" charset="-78"/>
              </a:rPr>
              <a:t>العنصر </a:t>
            </a:r>
            <a:r>
              <a:rPr lang="ar-SA" sz="2800" dirty="0" smtClean="0">
                <a:solidFill>
                  <a:srgbClr val="FF0000"/>
                </a:solidFill>
                <a:cs typeface="PT Bold Heading" pitchFamily="2" charset="-78"/>
              </a:rPr>
              <a:t>الثاني من عناصر التجربة: ضبط المتغيرات الدخيلة:</a:t>
            </a:r>
            <a:br>
              <a:rPr lang="ar-SA" sz="2800" dirty="0" smtClean="0">
                <a:solidFill>
                  <a:srgbClr val="FF0000"/>
                </a:solidFill>
                <a:cs typeface="PT Bold Heading" pitchFamily="2" charset="-78"/>
              </a:rPr>
            </a:br>
            <a:r>
              <a:rPr lang="ar-SA" sz="2800" dirty="0">
                <a:solidFill>
                  <a:srgbClr val="FF0000"/>
                </a:solidFill>
                <a:cs typeface="PT Bold Heading" pitchFamily="2" charset="-78"/>
              </a:rPr>
              <a:t/>
            </a:r>
            <a:br>
              <a:rPr lang="ar-SA" sz="2800" dirty="0">
                <a:solidFill>
                  <a:srgbClr val="FF0000"/>
                </a:solidFill>
                <a:cs typeface="PT Bold Heading" pitchFamily="2" charset="-78"/>
              </a:rPr>
            </a:br>
            <a:r>
              <a:rPr lang="ar-SA" sz="2500" dirty="0"/>
              <a:t>مصادر المتغيرات </a:t>
            </a:r>
            <a:r>
              <a:rPr lang="ar-SA" sz="2500" dirty="0" smtClean="0"/>
              <a:t>الدخيلة:</a:t>
            </a:r>
            <a:r>
              <a:rPr lang="en-US" sz="2500" dirty="0"/>
              <a:t/>
            </a:r>
            <a:br>
              <a:rPr lang="en-US" sz="2500" dirty="0"/>
            </a:br>
            <a:r>
              <a:rPr lang="ar-SA" sz="2500" dirty="0" smtClean="0"/>
              <a:t>- </a:t>
            </a:r>
            <a:r>
              <a:rPr lang="ar-SA" sz="2500" dirty="0"/>
              <a:t>خصائص </a:t>
            </a:r>
            <a:r>
              <a:rPr lang="ar-SA" sz="2500" dirty="0" smtClean="0"/>
              <a:t>الأفراد</a:t>
            </a:r>
            <a:br>
              <a:rPr lang="ar-SA" sz="2500" dirty="0" smtClean="0"/>
            </a:br>
            <a:r>
              <a:rPr lang="ar-SA" sz="2500" dirty="0"/>
              <a:t/>
            </a:r>
            <a:br>
              <a:rPr lang="ar-SA" sz="2500" dirty="0"/>
            </a:br>
            <a:r>
              <a:rPr lang="ar-SA" sz="2500" dirty="0" smtClean="0"/>
              <a:t> </a:t>
            </a:r>
            <a:r>
              <a:rPr lang="ar-SA" sz="2500" u="sng" dirty="0" smtClean="0"/>
              <a:t>ويمكن ضبط </a:t>
            </a:r>
            <a:r>
              <a:rPr lang="ar-SA" sz="2500" u="sng" dirty="0"/>
              <a:t>تأثيرها باستخدام </a:t>
            </a:r>
            <a:r>
              <a:rPr lang="ar-SA" sz="2500" u="sng" dirty="0" smtClean="0"/>
              <a:t>أحد الأساليب </a:t>
            </a:r>
            <a:r>
              <a:rPr lang="ar-SA" sz="2500" u="sng" dirty="0"/>
              <a:t>التالية: </a:t>
            </a:r>
            <a:r>
              <a:rPr lang="ar-SA" sz="2500" u="sng" dirty="0" smtClean="0"/>
              <a:t/>
            </a:r>
            <a:br>
              <a:rPr lang="ar-SA" sz="2500" u="sng" dirty="0" smtClean="0"/>
            </a:br>
            <a:r>
              <a:rPr lang="en-US" sz="2500" dirty="0"/>
              <a:t/>
            </a:r>
            <a:br>
              <a:rPr lang="en-US" sz="2500" dirty="0"/>
            </a:br>
            <a:r>
              <a:rPr lang="ar-SA" sz="2500" dirty="0" smtClean="0">
                <a:solidFill>
                  <a:srgbClr val="C00000"/>
                </a:solidFill>
              </a:rPr>
              <a:t>- التوزيع </a:t>
            </a:r>
            <a:r>
              <a:rPr lang="ar-SA" sz="2500" dirty="0">
                <a:solidFill>
                  <a:srgbClr val="C00000"/>
                </a:solidFill>
              </a:rPr>
              <a:t>العشوائي للأفراد على مجموعات </a:t>
            </a:r>
            <a:r>
              <a:rPr lang="ar-SA" sz="2500" dirty="0" smtClean="0">
                <a:solidFill>
                  <a:srgbClr val="C00000"/>
                </a:solidFill>
              </a:rPr>
              <a:t>الدراسة</a:t>
            </a:r>
            <a:br>
              <a:rPr lang="ar-SA" sz="2500" dirty="0" smtClean="0">
                <a:solidFill>
                  <a:srgbClr val="C00000"/>
                </a:solidFill>
              </a:rPr>
            </a:br>
            <a:r>
              <a:rPr lang="ar-SA" sz="2500" dirty="0">
                <a:solidFill>
                  <a:srgbClr val="C00000"/>
                </a:solidFill>
              </a:rPr>
              <a:t/>
            </a:r>
            <a:br>
              <a:rPr lang="ar-SA" sz="2500" dirty="0">
                <a:solidFill>
                  <a:srgbClr val="C00000"/>
                </a:solidFill>
              </a:rPr>
            </a:br>
            <a:r>
              <a:rPr lang="ar-SA" sz="2500" dirty="0" smtClean="0">
                <a:solidFill>
                  <a:srgbClr val="C00000"/>
                </a:solidFill>
              </a:rPr>
              <a:t>- الضبط الاحصائي (تحليل التغاير). </a:t>
            </a:r>
            <a:r>
              <a:rPr lang="ar-SA" sz="2500" dirty="0"/>
              <a:t/>
            </a:r>
            <a:br>
              <a:rPr lang="ar-SA" sz="2500" dirty="0"/>
            </a:br>
            <a:r>
              <a:rPr lang="ar-SA" sz="2800" dirty="0" smtClean="0">
                <a:solidFill>
                  <a:srgbClr val="C00000"/>
                </a:solidFill>
              </a:rPr>
              <a:t/>
            </a:r>
            <a:br>
              <a:rPr lang="ar-SA" sz="2800" dirty="0" smtClean="0">
                <a:solidFill>
                  <a:srgbClr val="C00000"/>
                </a:solidFill>
              </a:rPr>
            </a:br>
            <a:r>
              <a:rPr lang="ar-SA" sz="2500" dirty="0" smtClean="0"/>
              <a:t/>
            </a:r>
            <a:br>
              <a:rPr lang="ar-SA" sz="2500" dirty="0" smtClean="0"/>
            </a:br>
            <a:r>
              <a:rPr lang="ar-SA" sz="2400" dirty="0"/>
              <a:t/>
            </a:r>
            <a:br>
              <a:rPr lang="ar-SA" sz="2400" dirty="0"/>
            </a:br>
            <a:endParaRPr lang="en-US" sz="2500" dirty="0"/>
          </a:p>
        </p:txBody>
      </p:sp>
    </p:spTree>
    <p:extLst>
      <p:ext uri="{BB962C8B-B14F-4D97-AF65-F5344CB8AC3E}">
        <p14:creationId xmlns:p14="http://schemas.microsoft.com/office/powerpoint/2010/main" val="17731122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2853" y="800100"/>
            <a:ext cx="10421471" cy="5499847"/>
          </a:xfrm>
        </p:spPr>
        <p:txBody>
          <a:bodyPr lIns="251999" rIns="251999" anchor="t">
            <a:noAutofit/>
          </a:bodyPr>
          <a:lstStyle/>
          <a:p>
            <a:pPr algn="r"/>
            <a:r>
              <a:rPr lang="ar-SA" sz="2800" dirty="0">
                <a:solidFill>
                  <a:srgbClr val="FF0000"/>
                </a:solidFill>
                <a:cs typeface="PT Bold Heading" pitchFamily="2" charset="-78"/>
              </a:rPr>
              <a:t>العنصر </a:t>
            </a:r>
            <a:r>
              <a:rPr lang="ar-SA" sz="2800" dirty="0" smtClean="0">
                <a:solidFill>
                  <a:srgbClr val="FF0000"/>
                </a:solidFill>
                <a:cs typeface="PT Bold Heading" pitchFamily="2" charset="-78"/>
              </a:rPr>
              <a:t>الثاني من عناصر التجربة: ضبط المتغيرات الدخيلة:</a:t>
            </a:r>
            <a:br>
              <a:rPr lang="ar-SA" sz="2800" dirty="0" smtClean="0">
                <a:solidFill>
                  <a:srgbClr val="FF0000"/>
                </a:solidFill>
                <a:cs typeface="PT Bold Heading" pitchFamily="2" charset="-78"/>
              </a:rPr>
            </a:br>
            <a:r>
              <a:rPr lang="ar-SA" sz="2800" dirty="0">
                <a:solidFill>
                  <a:srgbClr val="FF0000"/>
                </a:solidFill>
                <a:cs typeface="PT Bold Heading" pitchFamily="2" charset="-78"/>
              </a:rPr>
              <a:t/>
            </a:r>
            <a:br>
              <a:rPr lang="ar-SA" sz="2800" dirty="0">
                <a:solidFill>
                  <a:srgbClr val="FF0000"/>
                </a:solidFill>
                <a:cs typeface="PT Bold Heading" pitchFamily="2" charset="-78"/>
              </a:rPr>
            </a:br>
            <a:r>
              <a:rPr lang="ar-SA" sz="2500" dirty="0"/>
              <a:t>مصادر المتغيرات </a:t>
            </a:r>
            <a:r>
              <a:rPr lang="ar-SA" sz="2500" dirty="0" smtClean="0"/>
              <a:t>الدخيلة:</a:t>
            </a:r>
            <a:r>
              <a:rPr lang="en-US" sz="2500" dirty="0"/>
              <a:t/>
            </a:r>
            <a:br>
              <a:rPr lang="en-US" sz="2500" dirty="0"/>
            </a:br>
            <a:r>
              <a:rPr lang="ar-SA" sz="2500" dirty="0" smtClean="0"/>
              <a:t>- </a:t>
            </a:r>
            <a:r>
              <a:rPr lang="ar-SA" sz="2500" dirty="0"/>
              <a:t>خصائص </a:t>
            </a:r>
            <a:r>
              <a:rPr lang="ar-SA" sz="2500" dirty="0" smtClean="0"/>
              <a:t>الأفراد</a:t>
            </a:r>
            <a:br>
              <a:rPr lang="ar-SA" sz="2500" dirty="0" smtClean="0"/>
            </a:br>
            <a:r>
              <a:rPr lang="ar-SA" sz="2500" dirty="0" smtClean="0"/>
              <a:t>- متغيرات متعلقة ب</a:t>
            </a:r>
            <a:r>
              <a:rPr lang="ar-SA" sz="2500" dirty="0" smtClean="0">
                <a:solidFill>
                  <a:srgbClr val="C00000"/>
                </a:solidFill>
              </a:rPr>
              <a:t>ظروف التجربة:</a:t>
            </a:r>
            <a:r>
              <a:rPr lang="ar-SA" sz="2500" dirty="0" smtClean="0"/>
              <a:t/>
            </a:r>
            <a:br>
              <a:rPr lang="ar-SA" sz="2500" dirty="0" smtClean="0"/>
            </a:br>
            <a:r>
              <a:rPr lang="ar-SA" sz="2500" dirty="0" smtClean="0"/>
              <a:t>١)توقعات المشاركين </a:t>
            </a:r>
            <a:r>
              <a:rPr lang="ar-SA" sz="2500" dirty="0" smtClean="0"/>
              <a:t>“تأثير </a:t>
            </a:r>
            <a:r>
              <a:rPr lang="ar-SA" sz="2500" dirty="0" err="1" smtClean="0"/>
              <a:t>هوثورن</a:t>
            </a:r>
            <a:r>
              <a:rPr lang="ar-SA" sz="2500" smtClean="0"/>
              <a:t>”</a:t>
            </a:r>
            <a:r>
              <a:rPr lang="ar-SA" sz="2500" dirty="0" smtClean="0"/>
              <a:t/>
            </a:r>
            <a:br>
              <a:rPr lang="ar-SA" sz="2500" dirty="0" smtClean="0"/>
            </a:br>
            <a:r>
              <a:rPr lang="ar-SA" sz="2500" dirty="0" smtClean="0"/>
              <a:t>ضبط تأثيرها: أ) الحجب البسيط      ب) الحجب المزدوج</a:t>
            </a:r>
            <a:br>
              <a:rPr lang="ar-SA" sz="2500" dirty="0" smtClean="0"/>
            </a:br>
            <a:r>
              <a:rPr lang="ar-SA" sz="2500" dirty="0" smtClean="0"/>
              <a:t/>
            </a:r>
            <a:br>
              <a:rPr lang="ar-SA" sz="2500" dirty="0" smtClean="0"/>
            </a:br>
            <a:r>
              <a:rPr lang="ar-SA" sz="2500" dirty="0" smtClean="0"/>
              <a:t>٢) الظروف الخاصة بالتجربة</a:t>
            </a:r>
            <a:br>
              <a:rPr lang="ar-SA" sz="2500" dirty="0" smtClean="0"/>
            </a:br>
            <a:r>
              <a:rPr lang="ar-SA" sz="2500" dirty="0" smtClean="0"/>
              <a:t>ضبط تأثيرها: أ) التثبيت               ب) الموازنة </a:t>
            </a:r>
            <a:r>
              <a:rPr lang="ar-SA" sz="1200" dirty="0" smtClean="0"/>
              <a:t>(الفروق الجنسية في تذكر الانفعالات)</a:t>
            </a:r>
            <a:r>
              <a:rPr lang="ar-SA" sz="2500" dirty="0" smtClean="0"/>
              <a:t/>
            </a:r>
            <a:br>
              <a:rPr lang="ar-SA" sz="2500" dirty="0" smtClean="0"/>
            </a:br>
            <a:r>
              <a:rPr lang="ar-SA" sz="2500" dirty="0"/>
              <a:t/>
            </a:r>
            <a:br>
              <a:rPr lang="ar-SA" sz="2500" dirty="0"/>
            </a:br>
            <a:r>
              <a:rPr lang="ar-SA" sz="2500" dirty="0" smtClean="0"/>
              <a:t>٣) عوامل عارضة كتشتت الانتباه والحالة النفسية.  وتتم معالجتها بالتكرار</a:t>
            </a:r>
            <a:br>
              <a:rPr lang="ar-SA" sz="2500" dirty="0" smtClean="0"/>
            </a:br>
            <a:r>
              <a:rPr lang="ar-SA" sz="2500" dirty="0"/>
              <a:t/>
            </a:r>
            <a:br>
              <a:rPr lang="ar-SA" sz="2500" dirty="0"/>
            </a:br>
            <a:r>
              <a:rPr lang="ar-SA" sz="2500" dirty="0" smtClean="0"/>
              <a:t> </a:t>
            </a:r>
            <a:r>
              <a:rPr lang="ar-SA" sz="2500" u="sng" dirty="0" smtClean="0"/>
              <a:t/>
            </a:r>
            <a:br>
              <a:rPr lang="ar-SA" sz="2500" u="sng" dirty="0" smtClean="0"/>
            </a:br>
            <a:r>
              <a:rPr lang="en-US" sz="2500" dirty="0"/>
              <a:t/>
            </a:r>
            <a:br>
              <a:rPr lang="en-US" sz="2500" dirty="0"/>
            </a:br>
            <a:r>
              <a:rPr lang="en-US" sz="2500" dirty="0"/>
              <a:t/>
            </a:r>
            <a:br>
              <a:rPr lang="en-US" sz="2500" dirty="0"/>
            </a:br>
            <a:r>
              <a:rPr lang="ar-SA" sz="2500" dirty="0"/>
              <a:t/>
            </a:r>
            <a:br>
              <a:rPr lang="ar-SA" sz="2500" dirty="0"/>
            </a:br>
            <a:r>
              <a:rPr lang="ar-SA" sz="2800" dirty="0" smtClean="0">
                <a:solidFill>
                  <a:srgbClr val="C00000"/>
                </a:solidFill>
              </a:rPr>
              <a:t/>
            </a:r>
            <a:br>
              <a:rPr lang="ar-SA" sz="2800" dirty="0" smtClean="0">
                <a:solidFill>
                  <a:srgbClr val="C00000"/>
                </a:solidFill>
              </a:rPr>
            </a:br>
            <a:r>
              <a:rPr lang="ar-SA" sz="2500" dirty="0" smtClean="0"/>
              <a:t/>
            </a:r>
            <a:br>
              <a:rPr lang="ar-SA" sz="2500" dirty="0" smtClean="0"/>
            </a:br>
            <a:r>
              <a:rPr lang="ar-SA" sz="2400" dirty="0"/>
              <a:t/>
            </a:r>
            <a:br>
              <a:rPr lang="ar-SA" sz="2400" dirty="0"/>
            </a:br>
            <a:endParaRPr lang="en-US" sz="2500" dirty="0"/>
          </a:p>
        </p:txBody>
      </p:sp>
    </p:spTree>
    <p:extLst>
      <p:ext uri="{BB962C8B-B14F-4D97-AF65-F5344CB8AC3E}">
        <p14:creationId xmlns:p14="http://schemas.microsoft.com/office/powerpoint/2010/main" val="18655138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2853" y="800100"/>
            <a:ext cx="10421471" cy="5499847"/>
          </a:xfrm>
        </p:spPr>
        <p:txBody>
          <a:bodyPr lIns="251999" rIns="251999" anchor="t">
            <a:noAutofit/>
          </a:bodyPr>
          <a:lstStyle/>
          <a:p>
            <a:pPr algn="r"/>
            <a:r>
              <a:rPr lang="ar-SA" sz="2800" dirty="0">
                <a:solidFill>
                  <a:srgbClr val="FF0000"/>
                </a:solidFill>
                <a:cs typeface="PT Bold Heading" pitchFamily="2" charset="-78"/>
              </a:rPr>
              <a:t>العنصر </a:t>
            </a:r>
            <a:r>
              <a:rPr lang="ar-SA" sz="2800" dirty="0" smtClean="0">
                <a:solidFill>
                  <a:srgbClr val="FF0000"/>
                </a:solidFill>
                <a:cs typeface="PT Bold Heading" pitchFamily="2" charset="-78"/>
              </a:rPr>
              <a:t>الثاني من عناصر التجربة: ضبط المتغيرات الدخيلة:</a:t>
            </a:r>
            <a:br>
              <a:rPr lang="ar-SA" sz="2800" dirty="0" smtClean="0">
                <a:solidFill>
                  <a:srgbClr val="FF0000"/>
                </a:solidFill>
                <a:cs typeface="PT Bold Heading" pitchFamily="2" charset="-78"/>
              </a:rPr>
            </a:br>
            <a:r>
              <a:rPr lang="ar-SA" sz="2800" dirty="0">
                <a:solidFill>
                  <a:srgbClr val="FF0000"/>
                </a:solidFill>
                <a:cs typeface="PT Bold Heading" pitchFamily="2" charset="-78"/>
              </a:rPr>
              <a:t/>
            </a:r>
            <a:br>
              <a:rPr lang="ar-SA" sz="2800" dirty="0">
                <a:solidFill>
                  <a:srgbClr val="FF0000"/>
                </a:solidFill>
                <a:cs typeface="PT Bold Heading" pitchFamily="2" charset="-78"/>
              </a:rPr>
            </a:br>
            <a:r>
              <a:rPr lang="ar-SA" sz="2500" dirty="0"/>
              <a:t>مصادر المتغيرات </a:t>
            </a:r>
            <a:r>
              <a:rPr lang="ar-SA" sz="2500" dirty="0" smtClean="0"/>
              <a:t>الدخيلة:</a:t>
            </a:r>
            <a:r>
              <a:rPr lang="en-US" sz="2500" dirty="0"/>
              <a:t/>
            </a:r>
            <a:br>
              <a:rPr lang="en-US" sz="2500" dirty="0"/>
            </a:br>
            <a:r>
              <a:rPr lang="ar-SA" sz="2500" dirty="0" smtClean="0"/>
              <a:t>- </a:t>
            </a:r>
            <a:r>
              <a:rPr lang="ar-SA" sz="2500" dirty="0"/>
              <a:t>خصائص </a:t>
            </a:r>
            <a:r>
              <a:rPr lang="ar-SA" sz="2500" dirty="0" smtClean="0"/>
              <a:t>الأفراد</a:t>
            </a:r>
            <a:br>
              <a:rPr lang="ar-SA" sz="2500" dirty="0" smtClean="0"/>
            </a:br>
            <a:r>
              <a:rPr lang="ar-SA" sz="2500" dirty="0" smtClean="0"/>
              <a:t>- ظروف التجربة</a:t>
            </a:r>
            <a:br>
              <a:rPr lang="ar-SA" sz="2500" dirty="0" smtClean="0"/>
            </a:br>
            <a:r>
              <a:rPr lang="ar-SA" sz="2500" dirty="0" smtClean="0"/>
              <a:t>- </a:t>
            </a:r>
            <a:r>
              <a:rPr lang="ar-SA" sz="2500" dirty="0" smtClean="0">
                <a:solidFill>
                  <a:srgbClr val="C00000"/>
                </a:solidFill>
              </a:rPr>
              <a:t>ظروف خارجية:</a:t>
            </a:r>
            <a:r>
              <a:rPr lang="ar-SA" sz="2500" dirty="0" smtClean="0"/>
              <a:t/>
            </a:r>
            <a:br>
              <a:rPr lang="ar-SA" sz="2500" dirty="0" smtClean="0"/>
            </a:br>
            <a:r>
              <a:rPr lang="ar-SA" sz="2500" dirty="0" smtClean="0"/>
              <a:t>في التجارب التي تستغرق فترة زمنية طويلة نسبياً يحدث أن تلعب عوامل دخيلة</a:t>
            </a:r>
            <a:br>
              <a:rPr lang="ar-SA" sz="2500" dirty="0" smtClean="0"/>
            </a:br>
            <a:r>
              <a:rPr lang="ar-SA" sz="2500" dirty="0" smtClean="0"/>
              <a:t>متعددة دوراً مؤثراً على المفحوصين كالخبرة أو تغير الحالة الاجتماعية.</a:t>
            </a:r>
            <a:br>
              <a:rPr lang="ar-SA" sz="2500" dirty="0" smtClean="0"/>
            </a:br>
            <a:r>
              <a:rPr lang="ar-SA" sz="2500" dirty="0"/>
              <a:t/>
            </a:r>
            <a:br>
              <a:rPr lang="ar-SA" sz="2500" dirty="0"/>
            </a:br>
            <a:r>
              <a:rPr lang="ar-SA" sz="2500" dirty="0" smtClean="0"/>
              <a:t>من أساليب ضبط تأثير هذا النوع من المتغيرات ايجاد مجموعة ضابطة مع التجريبية.</a:t>
            </a:r>
            <a:br>
              <a:rPr lang="ar-SA" sz="2500" dirty="0" smtClean="0"/>
            </a:br>
            <a:r>
              <a:rPr lang="ar-SA" sz="2500" dirty="0"/>
              <a:t/>
            </a:r>
            <a:br>
              <a:rPr lang="ar-SA" sz="2500" dirty="0"/>
            </a:br>
            <a:r>
              <a:rPr lang="ar-SA" sz="2500" dirty="0" smtClean="0"/>
              <a:t> </a:t>
            </a:r>
            <a:r>
              <a:rPr lang="ar-SA" sz="2500" u="sng" dirty="0" smtClean="0"/>
              <a:t/>
            </a:r>
            <a:br>
              <a:rPr lang="ar-SA" sz="2500" u="sng" dirty="0" smtClean="0"/>
            </a:br>
            <a:r>
              <a:rPr lang="en-US" sz="2500" dirty="0"/>
              <a:t/>
            </a:r>
            <a:br>
              <a:rPr lang="en-US" sz="2500" dirty="0"/>
            </a:br>
            <a:r>
              <a:rPr lang="en-US" sz="2500" dirty="0"/>
              <a:t/>
            </a:r>
            <a:br>
              <a:rPr lang="en-US" sz="2500" dirty="0"/>
            </a:br>
            <a:r>
              <a:rPr lang="ar-SA" sz="2500" dirty="0"/>
              <a:t/>
            </a:r>
            <a:br>
              <a:rPr lang="ar-SA" sz="2500" dirty="0"/>
            </a:br>
            <a:r>
              <a:rPr lang="ar-SA" sz="2800" dirty="0" smtClean="0">
                <a:solidFill>
                  <a:srgbClr val="C00000"/>
                </a:solidFill>
              </a:rPr>
              <a:t/>
            </a:r>
            <a:br>
              <a:rPr lang="ar-SA" sz="2800" dirty="0" smtClean="0">
                <a:solidFill>
                  <a:srgbClr val="C00000"/>
                </a:solidFill>
              </a:rPr>
            </a:br>
            <a:r>
              <a:rPr lang="ar-SA" sz="2500" dirty="0" smtClean="0"/>
              <a:t/>
            </a:r>
            <a:br>
              <a:rPr lang="ar-SA" sz="2500" dirty="0" smtClean="0"/>
            </a:br>
            <a:r>
              <a:rPr lang="ar-SA" sz="2400" dirty="0"/>
              <a:t/>
            </a:r>
            <a:br>
              <a:rPr lang="ar-SA" sz="2400" dirty="0"/>
            </a:br>
            <a:endParaRPr lang="en-US" sz="2500" dirty="0"/>
          </a:p>
        </p:txBody>
      </p:sp>
    </p:spTree>
    <p:extLst>
      <p:ext uri="{BB962C8B-B14F-4D97-AF65-F5344CB8AC3E}">
        <p14:creationId xmlns:p14="http://schemas.microsoft.com/office/powerpoint/2010/main" val="5648514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2853" y="800100"/>
            <a:ext cx="10421471" cy="5499847"/>
          </a:xfrm>
        </p:spPr>
        <p:txBody>
          <a:bodyPr lIns="251999" rIns="251999" anchor="t">
            <a:noAutofit/>
          </a:bodyPr>
          <a:lstStyle/>
          <a:p>
            <a:pPr algn="r"/>
            <a:r>
              <a:rPr lang="ar-SA" sz="2800" dirty="0">
                <a:solidFill>
                  <a:srgbClr val="FF0000"/>
                </a:solidFill>
                <a:cs typeface="PT Bold Heading" pitchFamily="2" charset="-78"/>
              </a:rPr>
              <a:t>العنصر </a:t>
            </a:r>
            <a:r>
              <a:rPr lang="ar-SA" sz="2800" dirty="0" smtClean="0">
                <a:solidFill>
                  <a:srgbClr val="FF0000"/>
                </a:solidFill>
                <a:cs typeface="PT Bold Heading" pitchFamily="2" charset="-78"/>
              </a:rPr>
              <a:t>الثالث من عناصر التجربة: قياس المتغير التابع:</a:t>
            </a:r>
            <a:br>
              <a:rPr lang="ar-SA" sz="2800" dirty="0" smtClean="0">
                <a:solidFill>
                  <a:srgbClr val="FF0000"/>
                </a:solidFill>
                <a:cs typeface="PT Bold Heading" pitchFamily="2" charset="-78"/>
              </a:rPr>
            </a:br>
            <a:r>
              <a:rPr lang="ar-SA" sz="2500" dirty="0" smtClean="0"/>
              <a:t>تظهر نتائج التجربة في </a:t>
            </a:r>
            <a:r>
              <a:rPr lang="ar-SA" sz="2500" dirty="0"/>
              <a:t>صورة سلوك قابل </a:t>
            </a:r>
            <a:r>
              <a:rPr lang="ar-SA" sz="2500" dirty="0" smtClean="0"/>
              <a:t>للقياس(المتغير التابع). </a:t>
            </a:r>
            <a:r>
              <a:rPr lang="ar-SA" sz="2500" dirty="0"/>
              <a:t>والاستجابة يكون لها أكثر من مظهر كتكرارها وشدتها ومدتها. </a:t>
            </a:r>
            <a:r>
              <a:rPr lang="ar-SA" sz="2500" dirty="0" smtClean="0"/>
              <a:t/>
            </a:r>
            <a:br>
              <a:rPr lang="ar-SA" sz="2500" dirty="0" smtClean="0"/>
            </a:br>
            <a:r>
              <a:rPr lang="ar-SA" sz="2500" dirty="0" smtClean="0"/>
              <a:t/>
            </a:r>
            <a:br>
              <a:rPr lang="ar-SA" sz="2500" dirty="0" smtClean="0"/>
            </a:br>
            <a:r>
              <a:rPr lang="ar-SA" sz="2500" u="sng" dirty="0" smtClean="0"/>
              <a:t>الاستجابات التي يمكن قياسها:</a:t>
            </a:r>
            <a:br>
              <a:rPr lang="ar-SA" sz="2500" u="sng" dirty="0" smtClean="0"/>
            </a:br>
            <a:r>
              <a:rPr lang="ar-SA" sz="2500" dirty="0" smtClean="0"/>
              <a:t>- سعة الاستجابة </a:t>
            </a:r>
            <a:r>
              <a:rPr lang="ar-SA" sz="2000" dirty="0" smtClean="0"/>
              <a:t>وتشير إلى قوة أو شدة الاستجابة مثال: مقاييس التقدير</a:t>
            </a:r>
            <a:r>
              <a:rPr lang="ar-SA" sz="2500" dirty="0" smtClean="0"/>
              <a:t/>
            </a:r>
            <a:br>
              <a:rPr lang="ar-SA" sz="2500" dirty="0" smtClean="0"/>
            </a:br>
            <a:r>
              <a:rPr lang="ar-SA" sz="2500" dirty="0" smtClean="0"/>
              <a:t>- مدة استمرار السلوك </a:t>
            </a:r>
            <a:r>
              <a:rPr lang="ar-SA" sz="2000" dirty="0" smtClean="0"/>
              <a:t>كالوقت المستغرق لإنهاء الاداء على المتاهة</a:t>
            </a:r>
            <a:r>
              <a:rPr lang="ar-SA" sz="2500" dirty="0" smtClean="0"/>
              <a:t/>
            </a:r>
            <a:br>
              <a:rPr lang="ar-SA" sz="2500" dirty="0" smtClean="0"/>
            </a:br>
            <a:r>
              <a:rPr lang="ar-SA" sz="2500" dirty="0" smtClean="0"/>
              <a:t>- مدة كمون الاستجابة </a:t>
            </a:r>
            <a:r>
              <a:rPr lang="ar-SA" sz="2000" dirty="0" smtClean="0"/>
              <a:t>*زمن الاستجابة في المجمل/ والزمن المستغرق من ظهور السلوك حتى ظهور بداية الاستجابة)</a:t>
            </a:r>
            <a:r>
              <a:rPr lang="ar-SA" sz="2500" dirty="0" smtClean="0"/>
              <a:t/>
            </a:r>
            <a:br>
              <a:rPr lang="ar-SA" sz="2500" dirty="0" smtClean="0"/>
            </a:br>
            <a:r>
              <a:rPr lang="ar-SA" sz="2500" dirty="0" smtClean="0"/>
              <a:t>- تكرار الاستجابة “عدد مرات حدوثها” </a:t>
            </a:r>
            <a:r>
              <a:rPr lang="ar-SA" sz="2000" dirty="0" smtClean="0"/>
              <a:t>كعدد نظرات العين في منطقة معينة٬ ويمكن قياس دقة الأداء بقياس تكرار حدوث الخطأ.</a:t>
            </a:r>
            <a:r>
              <a:rPr lang="ar-SA" sz="2500" dirty="0" smtClean="0"/>
              <a:t/>
            </a:r>
            <a:br>
              <a:rPr lang="ar-SA" sz="2500" dirty="0" smtClean="0"/>
            </a:br>
            <a:r>
              <a:rPr lang="ar-SA" sz="2500" dirty="0" smtClean="0"/>
              <a:t>- معدل الاستجابة “</a:t>
            </a:r>
            <a:r>
              <a:rPr lang="ar-SA" sz="2000" dirty="0" smtClean="0"/>
              <a:t>عدد مرات حدوث الاستجابة داخل إطار زمني محدد”</a:t>
            </a:r>
            <a:r>
              <a:rPr lang="ar-SA" sz="2000" dirty="0"/>
              <a:t> كعدد نظرات العين في منطقة </a:t>
            </a:r>
            <a:r>
              <a:rPr lang="ar-SA" sz="2000" dirty="0" smtClean="0"/>
              <a:t>معينة مقسومة على الزمن المستغرق في النظر لهذه المنطقة”</a:t>
            </a:r>
            <a:br>
              <a:rPr lang="ar-SA" sz="2000" dirty="0" smtClean="0"/>
            </a:br>
            <a:r>
              <a:rPr lang="ar-SA" sz="2400" dirty="0" smtClean="0"/>
              <a:t>- مستوى الاستجابة </a:t>
            </a:r>
            <a:r>
              <a:rPr lang="ar-SA" sz="2000" dirty="0" smtClean="0"/>
              <a:t>وذلك عندما يكون الزمن المتاح للاستجابة مفتوح مثال: مستوى القدرة على حل </a:t>
            </a:r>
            <a:r>
              <a:rPr lang="ar-SA" sz="2000" smtClean="0"/>
              <a:t>المشكلات والأداء الحركي    </a:t>
            </a:r>
            <a:r>
              <a:rPr lang="ar-SA" sz="2500" u="sng" dirty="0" smtClean="0"/>
              <a:t/>
            </a:r>
            <a:br>
              <a:rPr lang="ar-SA" sz="2500" u="sng" dirty="0" smtClean="0"/>
            </a:br>
            <a:r>
              <a:rPr lang="en-US" sz="2500" dirty="0"/>
              <a:t/>
            </a:r>
            <a:br>
              <a:rPr lang="en-US" sz="2500" dirty="0"/>
            </a:br>
            <a:r>
              <a:rPr lang="en-US" sz="2500" dirty="0"/>
              <a:t/>
            </a:r>
            <a:br>
              <a:rPr lang="en-US" sz="2500" dirty="0"/>
            </a:br>
            <a:r>
              <a:rPr lang="ar-SA" sz="2500" dirty="0"/>
              <a:t/>
            </a:r>
            <a:br>
              <a:rPr lang="ar-SA" sz="2500" dirty="0"/>
            </a:br>
            <a:r>
              <a:rPr lang="ar-SA" sz="2800" dirty="0" smtClean="0">
                <a:solidFill>
                  <a:srgbClr val="C00000"/>
                </a:solidFill>
              </a:rPr>
              <a:t/>
            </a:r>
            <a:br>
              <a:rPr lang="ar-SA" sz="2800" dirty="0" smtClean="0">
                <a:solidFill>
                  <a:srgbClr val="C00000"/>
                </a:solidFill>
              </a:rPr>
            </a:br>
            <a:r>
              <a:rPr lang="ar-SA" sz="2500" dirty="0" smtClean="0"/>
              <a:t/>
            </a:r>
            <a:br>
              <a:rPr lang="ar-SA" sz="2500" dirty="0" smtClean="0"/>
            </a:br>
            <a:r>
              <a:rPr lang="ar-SA" sz="2400" dirty="0"/>
              <a:t/>
            </a:r>
            <a:br>
              <a:rPr lang="ar-SA" sz="2400" dirty="0"/>
            </a:br>
            <a:endParaRPr lang="en-US" sz="2500" dirty="0"/>
          </a:p>
        </p:txBody>
      </p:sp>
    </p:spTree>
    <p:extLst>
      <p:ext uri="{BB962C8B-B14F-4D97-AF65-F5344CB8AC3E}">
        <p14:creationId xmlns:p14="http://schemas.microsoft.com/office/powerpoint/2010/main" val="20862292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0953" y="685800"/>
            <a:ext cx="10421471" cy="5499847"/>
          </a:xfrm>
        </p:spPr>
        <p:txBody>
          <a:bodyPr lIns="251999" rIns="251999" anchor="t">
            <a:normAutofit fontScale="90000"/>
          </a:bodyPr>
          <a:lstStyle/>
          <a:p>
            <a:pPr algn="r" rtl="1"/>
            <a:r>
              <a:rPr lang="ar-SA" sz="2400" dirty="0" smtClean="0"/>
              <a:t/>
            </a:r>
            <a:br>
              <a:rPr lang="ar-SA" sz="2400" dirty="0" smtClean="0"/>
            </a:br>
            <a:r>
              <a:rPr lang="ar-SA" sz="2400" dirty="0" smtClean="0"/>
              <a:t> </a:t>
            </a:r>
            <a:br>
              <a:rPr lang="ar-SA" sz="2400" dirty="0" smtClean="0"/>
            </a:br>
            <a:r>
              <a:rPr lang="ar-SA" sz="2800" u="sng" dirty="0" smtClean="0"/>
              <a:t>التجربة </a:t>
            </a:r>
            <a:r>
              <a:rPr lang="ar-SA" sz="2800" dirty="0" smtClean="0"/>
              <a:t> هي محاولة التحقق من فرض علمي عن طريق المعالجة التجريبية </a:t>
            </a:r>
            <a:br>
              <a:rPr lang="ar-SA" sz="2800" dirty="0" smtClean="0"/>
            </a:br>
            <a:r>
              <a:rPr lang="ar-SA" sz="2800" dirty="0" smtClean="0"/>
              <a:t>للمتغير المستقل ثم رصد أثر تلك المعالجة على المتغير التابع مع ضبط أو تثبيت</a:t>
            </a:r>
            <a:br>
              <a:rPr lang="ar-SA" sz="2800" dirty="0" smtClean="0"/>
            </a:br>
            <a:r>
              <a:rPr lang="ar-SA" sz="2800" dirty="0" smtClean="0"/>
              <a:t>المتغيرات الدخيلة.</a:t>
            </a:r>
            <a:r>
              <a:rPr lang="ar-SA" sz="2800" u="sng" dirty="0" smtClean="0"/>
              <a:t/>
            </a:r>
            <a:br>
              <a:rPr lang="ar-SA" sz="2800" u="sng" dirty="0" smtClean="0"/>
            </a:br>
            <a:r>
              <a:rPr lang="ar-SA" sz="2800" u="sng" dirty="0" smtClean="0"/>
              <a:t/>
            </a:r>
            <a:br>
              <a:rPr lang="ar-SA" sz="2800" u="sng" dirty="0" smtClean="0"/>
            </a:br>
            <a:r>
              <a:rPr lang="ar-SA" sz="2400" u="sng" dirty="0"/>
              <a:t> </a:t>
            </a:r>
            <a:r>
              <a:rPr lang="ar-SA" sz="2800" u="sng" dirty="0"/>
              <a:t>عناصر التجربة </a:t>
            </a:r>
            <a:r>
              <a:rPr lang="ar-SA" sz="2400" dirty="0" smtClean="0"/>
              <a:t/>
            </a:r>
            <a:br>
              <a:rPr lang="ar-SA" sz="2400" dirty="0" smtClean="0"/>
            </a:br>
            <a:r>
              <a:rPr lang="ar-SA" sz="2400" dirty="0">
                <a:solidFill>
                  <a:srgbClr val="FFFF00"/>
                </a:solidFill>
                <a:cs typeface="PT Bold Heading" pitchFamily="2" charset="-78"/>
              </a:rPr>
              <a:t/>
            </a:r>
            <a:br>
              <a:rPr lang="ar-SA" sz="2400" dirty="0">
                <a:solidFill>
                  <a:srgbClr val="FFFF00"/>
                </a:solidFill>
                <a:cs typeface="PT Bold Heading" pitchFamily="2" charset="-78"/>
              </a:rPr>
            </a:br>
            <a:r>
              <a:rPr lang="ar-SA" sz="2400" dirty="0" smtClean="0">
                <a:latin typeface="Simplified Arabic" pitchFamily="18" charset="-78"/>
                <a:cs typeface="Simplified Arabic" pitchFamily="18" charset="-78"/>
              </a:rPr>
              <a:t>تتضمن ثلاث </a:t>
            </a:r>
            <a:r>
              <a:rPr lang="ar-SA" sz="2400" dirty="0">
                <a:latin typeface="Simplified Arabic" pitchFamily="18" charset="-78"/>
                <a:cs typeface="Simplified Arabic" pitchFamily="18" charset="-78"/>
              </a:rPr>
              <a:t>عناصر أساسية، </a:t>
            </a:r>
            <a:r>
              <a:rPr lang="ar-SA" sz="2400" dirty="0" smtClean="0">
                <a:latin typeface="Simplified Arabic" pitchFamily="18" charset="-78"/>
                <a:cs typeface="Simplified Arabic" pitchFamily="18" charset="-78"/>
              </a:rPr>
              <a:t>هي:                                                   </a:t>
            </a:r>
            <a:r>
              <a:rPr lang="ar-SA" sz="2400" dirty="0">
                <a:latin typeface="Simplified Arabic" pitchFamily="18" charset="-78"/>
                <a:cs typeface="Simplified Arabic" pitchFamily="18" charset="-78"/>
              </a:rPr>
              <a:t/>
            </a:r>
            <a:br>
              <a:rPr lang="ar-SA" sz="2400" dirty="0">
                <a:latin typeface="Simplified Arabic" pitchFamily="18" charset="-78"/>
                <a:cs typeface="Simplified Arabic" pitchFamily="18" charset="-78"/>
              </a:rPr>
            </a:br>
            <a:r>
              <a:rPr lang="ar-SA" sz="2400" dirty="0" smtClean="0">
                <a:latin typeface="Simplified Arabic" pitchFamily="18" charset="-78"/>
                <a:cs typeface="Simplified Arabic" pitchFamily="18" charset="-78"/>
              </a:rPr>
              <a:t>- المعالجة التجريبية </a:t>
            </a:r>
            <a:r>
              <a:rPr lang="ar-SA" sz="2400" dirty="0" smtClean="0">
                <a:solidFill>
                  <a:srgbClr val="C00000"/>
                </a:solidFill>
                <a:latin typeface="Simplified Arabic" pitchFamily="18" charset="-78"/>
                <a:cs typeface="Simplified Arabic" pitchFamily="18" charset="-78"/>
              </a:rPr>
              <a:t>للمتغير</a:t>
            </a:r>
            <a:r>
              <a:rPr lang="ar-SA" sz="2400" dirty="0" smtClean="0">
                <a:latin typeface="Simplified Arabic" pitchFamily="18" charset="-78"/>
                <a:cs typeface="Simplified Arabic" pitchFamily="18" charset="-78"/>
              </a:rPr>
              <a:t> المستقل</a:t>
            </a:r>
            <a:r>
              <a:rPr lang="ar-SA" sz="2400" dirty="0">
                <a:latin typeface="Simplified Arabic" pitchFamily="18" charset="-78"/>
                <a:cs typeface="Simplified Arabic" pitchFamily="18" charset="-78"/>
              </a:rPr>
              <a:t/>
            </a:r>
            <a:br>
              <a:rPr lang="ar-SA" sz="2400" dirty="0">
                <a:latin typeface="Simplified Arabic" pitchFamily="18" charset="-78"/>
                <a:cs typeface="Simplified Arabic" pitchFamily="18" charset="-78"/>
              </a:rPr>
            </a:br>
            <a:r>
              <a:rPr lang="ar-SA" sz="2400" dirty="0" smtClean="0">
                <a:latin typeface="Simplified Arabic" pitchFamily="18" charset="-78"/>
                <a:cs typeface="Simplified Arabic" pitchFamily="18" charset="-78"/>
              </a:rPr>
              <a:t>- ضبط </a:t>
            </a:r>
            <a:r>
              <a:rPr lang="ar-SA" sz="2400" dirty="0">
                <a:solidFill>
                  <a:srgbClr val="C00000"/>
                </a:solidFill>
                <a:latin typeface="Simplified Arabic" pitchFamily="18" charset="-78"/>
                <a:cs typeface="Simplified Arabic" pitchFamily="18" charset="-78"/>
              </a:rPr>
              <a:t>المتغيرات</a:t>
            </a:r>
            <a:r>
              <a:rPr lang="ar-SA" sz="2400" dirty="0">
                <a:latin typeface="Simplified Arabic" pitchFamily="18" charset="-78"/>
                <a:cs typeface="Simplified Arabic" pitchFamily="18" charset="-78"/>
              </a:rPr>
              <a:t> </a:t>
            </a:r>
            <a:r>
              <a:rPr lang="ar-SA" sz="2400" dirty="0" smtClean="0">
                <a:latin typeface="Simplified Arabic" pitchFamily="18" charset="-78"/>
                <a:cs typeface="Simplified Arabic" pitchFamily="18" charset="-78"/>
              </a:rPr>
              <a:t>الدخيلة</a:t>
            </a:r>
            <a:r>
              <a:rPr lang="ar-SA" sz="2400" dirty="0">
                <a:latin typeface="Simplified Arabic" pitchFamily="18" charset="-78"/>
                <a:cs typeface="Simplified Arabic" pitchFamily="18" charset="-78"/>
              </a:rPr>
              <a:t/>
            </a:r>
            <a:br>
              <a:rPr lang="ar-SA" sz="2400" dirty="0">
                <a:latin typeface="Simplified Arabic" pitchFamily="18" charset="-78"/>
                <a:cs typeface="Simplified Arabic" pitchFamily="18" charset="-78"/>
              </a:rPr>
            </a:br>
            <a:r>
              <a:rPr lang="ar-SA" sz="2400" dirty="0" smtClean="0">
                <a:latin typeface="Simplified Arabic" pitchFamily="18" charset="-78"/>
                <a:cs typeface="Simplified Arabic" pitchFamily="18" charset="-78"/>
              </a:rPr>
              <a:t>- قياس </a:t>
            </a:r>
            <a:r>
              <a:rPr lang="ar-SA" sz="2400" dirty="0">
                <a:solidFill>
                  <a:srgbClr val="C00000"/>
                </a:solidFill>
                <a:latin typeface="Simplified Arabic" pitchFamily="18" charset="-78"/>
                <a:cs typeface="Simplified Arabic" pitchFamily="18" charset="-78"/>
              </a:rPr>
              <a:t>المتغير</a:t>
            </a:r>
            <a:r>
              <a:rPr lang="ar-SA" sz="2400" dirty="0">
                <a:latin typeface="Simplified Arabic" pitchFamily="18" charset="-78"/>
                <a:cs typeface="Simplified Arabic" pitchFamily="18" charset="-78"/>
              </a:rPr>
              <a:t> </a:t>
            </a:r>
            <a:r>
              <a:rPr lang="ar-SA" sz="2400" dirty="0" smtClean="0">
                <a:latin typeface="Simplified Arabic" pitchFamily="18" charset="-78"/>
                <a:cs typeface="Simplified Arabic" pitchFamily="18" charset="-78"/>
              </a:rPr>
              <a:t>التابع </a:t>
            </a:r>
            <a:r>
              <a:rPr lang="ar-SA" sz="2400" dirty="0">
                <a:latin typeface="Simplified Arabic" pitchFamily="18" charset="-78"/>
                <a:cs typeface="Simplified Arabic" pitchFamily="18" charset="-78"/>
              </a:rPr>
              <a:t/>
            </a:r>
            <a:br>
              <a:rPr lang="ar-SA" sz="2400" dirty="0">
                <a:latin typeface="Simplified Arabic" pitchFamily="18" charset="-78"/>
                <a:cs typeface="Simplified Arabic" pitchFamily="18" charset="-78"/>
              </a:rPr>
            </a:br>
            <a:r>
              <a:rPr lang="ar-SA" sz="2400" dirty="0">
                <a:latin typeface="Simplified Arabic" pitchFamily="18" charset="-78"/>
                <a:cs typeface="Simplified Arabic" pitchFamily="18" charset="-78"/>
              </a:rPr>
              <a:t/>
            </a:r>
            <a:br>
              <a:rPr lang="ar-SA" sz="2400" dirty="0">
                <a:latin typeface="Simplified Arabic" pitchFamily="18" charset="-78"/>
                <a:cs typeface="Simplified Arabic" pitchFamily="18" charset="-78"/>
              </a:rPr>
            </a:br>
            <a:r>
              <a:rPr lang="ar-SA" sz="2400" dirty="0" smtClean="0">
                <a:latin typeface="Simplified Arabic" pitchFamily="18" charset="-78"/>
                <a:cs typeface="Simplified Arabic" pitchFamily="18" charset="-78"/>
              </a:rPr>
              <a:t>فما المقصود بالم</a:t>
            </a:r>
            <a:r>
              <a:rPr lang="ar-SA" sz="2400" dirty="0">
                <a:latin typeface="Simplified Arabic" pitchFamily="18" charset="-78"/>
                <a:cs typeface="Simplified Arabic" pitchFamily="18" charset="-78"/>
              </a:rPr>
              <a:t>تغير؟ هو أي شيء يمكن أن تتغير قيمته كمياً</a:t>
            </a:r>
            <a:r>
              <a:rPr lang="en-GB" sz="2400" dirty="0">
                <a:latin typeface="Simplified Arabic" pitchFamily="18" charset="-78"/>
                <a:cs typeface="Simplified Arabic" pitchFamily="18" charset="-78"/>
              </a:rPr>
              <a:t> </a:t>
            </a:r>
            <a:r>
              <a:rPr lang="ar-SA" sz="2400" dirty="0">
                <a:latin typeface="Simplified Arabic" pitchFamily="18" charset="-78"/>
                <a:cs typeface="Simplified Arabic" pitchFamily="18" charset="-78"/>
              </a:rPr>
              <a:t>(عدد أكواب القهوة) أو كيفياً (نوعها). ويوصف المتغير بأنه مستقل أو دخيل أو تابع بحسب وضعه في التصميم التجريبي </a:t>
            </a:r>
            <a:r>
              <a:rPr lang="ar-SA" sz="2400" dirty="0" smtClean="0"/>
              <a:t/>
            </a:r>
            <a:br>
              <a:rPr lang="ar-SA" sz="2400" dirty="0" smtClean="0"/>
            </a:br>
            <a:r>
              <a:rPr lang="ar-SA" dirty="0" smtClean="0"/>
              <a:t>                    </a:t>
            </a:r>
            <a:br>
              <a:rPr lang="ar-SA" dirty="0" smtClean="0"/>
            </a:br>
            <a:endParaRPr lang="en-US" dirty="0"/>
          </a:p>
        </p:txBody>
      </p:sp>
    </p:spTree>
    <p:extLst>
      <p:ext uri="{BB962C8B-B14F-4D97-AF65-F5344CB8AC3E}">
        <p14:creationId xmlns:p14="http://schemas.microsoft.com/office/powerpoint/2010/main" val="19635020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0953" y="685800"/>
            <a:ext cx="10421471" cy="5499847"/>
          </a:xfrm>
        </p:spPr>
        <p:txBody>
          <a:bodyPr lIns="251999" rIns="251999" anchor="t">
            <a:noAutofit/>
          </a:bodyPr>
          <a:lstStyle/>
          <a:p>
            <a:pPr lvl="0" algn="r"/>
            <a:r>
              <a:rPr lang="ar-SA" sz="2800" dirty="0" smtClean="0">
                <a:solidFill>
                  <a:srgbClr val="C00000"/>
                </a:solidFill>
              </a:rPr>
              <a:t>المتغير المستقل: </a:t>
            </a:r>
            <a:r>
              <a:rPr lang="ar-SA" sz="2500" dirty="0" smtClean="0"/>
              <a:t>هو </a:t>
            </a:r>
            <a:r>
              <a:rPr lang="ar-SA" sz="2500" dirty="0"/>
              <a:t>المتغير الذي يتحكم الباحث في قيمته بالزيادة والنقصان للتحقق من تأثيره في المتغير </a:t>
            </a:r>
            <a:r>
              <a:rPr lang="ar-SA" sz="2500" dirty="0" smtClean="0"/>
              <a:t>التابع.</a:t>
            </a:r>
            <a:r>
              <a:rPr lang="ar-SA" sz="2500" dirty="0"/>
              <a:t/>
            </a:r>
            <a:br>
              <a:rPr lang="ar-SA" sz="2500" dirty="0"/>
            </a:br>
            <a:r>
              <a:rPr lang="ar-SA" sz="2500" dirty="0"/>
              <a:t/>
            </a:r>
            <a:br>
              <a:rPr lang="ar-SA" sz="2500" dirty="0"/>
            </a:br>
            <a:r>
              <a:rPr lang="ar-SA" sz="2500" dirty="0" smtClean="0"/>
              <a:t>تصنف </a:t>
            </a:r>
            <a:r>
              <a:rPr lang="ar-SA" sz="2500" dirty="0"/>
              <a:t>المتغيرات المستقلة وفقًا لقدرة الباحث على إخضاعها للمعالجة التجريبية إلى </a:t>
            </a:r>
            <a:r>
              <a:rPr lang="ar-SA" sz="2500" dirty="0" smtClean="0"/>
              <a:t>نوعين:</a:t>
            </a:r>
            <a:br>
              <a:rPr lang="ar-SA" sz="2500" dirty="0" smtClean="0"/>
            </a:br>
            <a:r>
              <a:rPr lang="ar-SA" sz="2500" dirty="0"/>
              <a:t/>
            </a:r>
            <a:br>
              <a:rPr lang="ar-SA" sz="2500" dirty="0"/>
            </a:br>
            <a:r>
              <a:rPr lang="ar-SA" sz="2500" dirty="0" smtClean="0"/>
              <a:t>- </a:t>
            </a:r>
            <a:r>
              <a:rPr lang="ar-SA" sz="2500" u="sng" dirty="0" smtClean="0"/>
              <a:t>متغيرات </a:t>
            </a:r>
            <a:r>
              <a:rPr lang="ar-SA" sz="2500" u="sng" dirty="0"/>
              <a:t>مستقلة تصنيفية:</a:t>
            </a:r>
            <a:r>
              <a:rPr lang="en-US" sz="2500" dirty="0"/>
              <a:t/>
            </a:r>
            <a:br>
              <a:rPr lang="en-US" sz="2500" dirty="0"/>
            </a:br>
            <a:r>
              <a:rPr lang="ar-SA" sz="2500" dirty="0"/>
              <a:t>وهي متغيرات لا تخضع للتحكم التجريبي من قبل الباحث، ويمكن تناولها بالدراسة </a:t>
            </a:r>
            <a:r>
              <a:rPr lang="ar-SA" sz="2500" dirty="0" smtClean="0"/>
              <a:t>من خلال التصنيف</a:t>
            </a:r>
            <a:r>
              <a:rPr lang="ar-SA" sz="2500" dirty="0"/>
              <a:t>، مثل </a:t>
            </a:r>
            <a:r>
              <a:rPr lang="ar-SA" sz="2500" dirty="0" smtClean="0"/>
              <a:t>كالجنس والثقافة، </a:t>
            </a:r>
            <a:r>
              <a:rPr lang="ar-SA" sz="2500" dirty="0"/>
              <a:t>والعمر، والذكاء. </a:t>
            </a:r>
            <a:r>
              <a:rPr lang="ar-SA" sz="2500" dirty="0" smtClean="0"/>
              <a:t/>
            </a:r>
            <a:br>
              <a:rPr lang="ar-SA" sz="2500" dirty="0" smtClean="0"/>
            </a:br>
            <a:r>
              <a:rPr lang="en-US" sz="2500" dirty="0"/>
              <a:t/>
            </a:r>
            <a:br>
              <a:rPr lang="en-US" sz="2500" dirty="0"/>
            </a:br>
            <a:r>
              <a:rPr lang="ar-SA" sz="2500" dirty="0"/>
              <a:t>-</a:t>
            </a:r>
            <a:r>
              <a:rPr lang="ar-SA" sz="2500" dirty="0" smtClean="0"/>
              <a:t> </a:t>
            </a:r>
            <a:r>
              <a:rPr lang="ar-SA" sz="2500" u="sng" dirty="0"/>
              <a:t>متغيرات مستقلة تجريبية:</a:t>
            </a:r>
            <a:r>
              <a:rPr lang="en-US" sz="2500" dirty="0"/>
              <a:t/>
            </a:r>
            <a:br>
              <a:rPr lang="en-US" sz="2500" dirty="0"/>
            </a:br>
            <a:r>
              <a:rPr lang="ar-SA" sz="2500" dirty="0"/>
              <a:t>وهي متغيرات تخضع للتحكم التجريبي من قبل الباحث، حيث يمكن التحكم في قيمتها بالزيادة والنقصان، تبعا لتصميم التجربة فتسمي المتغيرات التجريبية. مثل شدة الصوت، والضوء، </a:t>
            </a:r>
            <a:r>
              <a:rPr lang="ar-SA" sz="2500" dirty="0" smtClean="0"/>
              <a:t>وكمية التعرض للتنبيهات.</a:t>
            </a:r>
            <a:br>
              <a:rPr lang="ar-SA" sz="2500" dirty="0" smtClean="0"/>
            </a:br>
            <a:r>
              <a:rPr lang="ar-SA" sz="2500" dirty="0"/>
              <a:t/>
            </a:r>
            <a:br>
              <a:rPr lang="ar-SA" sz="2500" dirty="0"/>
            </a:br>
            <a:r>
              <a:rPr lang="ar-SA" sz="2500" dirty="0" smtClean="0"/>
              <a:t>.</a:t>
            </a:r>
            <a:r>
              <a:rPr lang="en-US" sz="2500" dirty="0"/>
              <a:t/>
            </a:r>
            <a:br>
              <a:rPr lang="en-US" sz="2500" dirty="0"/>
            </a:br>
            <a:endParaRPr lang="en-US" sz="2500" dirty="0"/>
          </a:p>
        </p:txBody>
      </p:sp>
    </p:spTree>
    <p:extLst>
      <p:ext uri="{BB962C8B-B14F-4D97-AF65-F5344CB8AC3E}">
        <p14:creationId xmlns:p14="http://schemas.microsoft.com/office/powerpoint/2010/main" val="1446249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2853" y="800100"/>
            <a:ext cx="10421471" cy="5499847"/>
          </a:xfrm>
        </p:spPr>
        <p:txBody>
          <a:bodyPr lIns="251999" rIns="251999" anchor="t">
            <a:noAutofit/>
          </a:bodyPr>
          <a:lstStyle/>
          <a:p>
            <a:pPr algn="r"/>
            <a:r>
              <a:rPr lang="ar-SA" sz="2800" dirty="0" smtClean="0">
                <a:solidFill>
                  <a:srgbClr val="C00000"/>
                </a:solidFill>
              </a:rPr>
              <a:t>المتغيرات الدخيلة:  </a:t>
            </a:r>
            <a:br>
              <a:rPr lang="ar-SA" sz="2800" dirty="0" smtClean="0">
                <a:solidFill>
                  <a:srgbClr val="C00000"/>
                </a:solidFill>
              </a:rPr>
            </a:br>
            <a:r>
              <a:rPr lang="ar-SA" sz="2500" dirty="0" smtClean="0"/>
              <a:t/>
            </a:r>
            <a:br>
              <a:rPr lang="ar-SA" sz="2500" dirty="0" smtClean="0"/>
            </a:br>
            <a:r>
              <a:rPr lang="ar-SA" sz="2400" dirty="0"/>
              <a:t/>
            </a:r>
            <a:br>
              <a:rPr lang="ar-SA" sz="2400" dirty="0"/>
            </a:br>
            <a:r>
              <a:rPr lang="ar-SA" sz="2400" dirty="0" smtClean="0"/>
              <a:t>- </a:t>
            </a:r>
            <a:r>
              <a:rPr lang="ar-SA" sz="2500" dirty="0" smtClean="0"/>
              <a:t>هي المتغيرات التي يُمكن </a:t>
            </a:r>
            <a:r>
              <a:rPr lang="ar-SA" sz="2500" dirty="0"/>
              <a:t>أن </a:t>
            </a:r>
            <a:r>
              <a:rPr lang="ar-SA" sz="2500" dirty="0" smtClean="0"/>
              <a:t>تؤثر على </a:t>
            </a:r>
            <a:r>
              <a:rPr lang="ar-SA" sz="2500" dirty="0"/>
              <a:t>المتغير التابع دون أن </a:t>
            </a:r>
            <a:r>
              <a:rPr lang="ar-SA" sz="2500" dirty="0" smtClean="0"/>
              <a:t>تكون هي المستهدفة بالدراسة (ليست مستقلة)!. </a:t>
            </a:r>
            <a:br>
              <a:rPr lang="ar-SA" sz="2500" dirty="0" smtClean="0"/>
            </a:br>
            <a:r>
              <a:rPr lang="ar-SA" sz="2500" dirty="0"/>
              <a:t/>
            </a:r>
            <a:br>
              <a:rPr lang="ar-SA" sz="2500" dirty="0"/>
            </a:br>
            <a:r>
              <a:rPr lang="ar-SA" sz="2500" dirty="0" smtClean="0"/>
              <a:t>- قد </a:t>
            </a:r>
            <a:r>
              <a:rPr lang="ar-SA" sz="2500" dirty="0"/>
              <a:t>ترجع لخصائص الأشخاص أو ظروف التجربة أو ظروف خارجية. </a:t>
            </a:r>
            <a:r>
              <a:rPr lang="ar-SA" sz="2500" dirty="0" smtClean="0"/>
              <a:t/>
            </a:r>
            <a:br>
              <a:rPr lang="ar-SA" sz="2500" dirty="0" smtClean="0"/>
            </a:br>
            <a:r>
              <a:rPr lang="en-US" sz="2500" dirty="0"/>
              <a:t/>
            </a:r>
            <a:br>
              <a:rPr lang="en-US" sz="2500" dirty="0"/>
            </a:br>
            <a:r>
              <a:rPr lang="ar-SA" sz="2500" dirty="0" smtClean="0"/>
              <a:t>- من الضروري التنبه لها وضبطها حيث يمكن لتأثيراتها أن تتداخل مع </a:t>
            </a:r>
            <a:r>
              <a:rPr lang="ar-SA" sz="2500" dirty="0"/>
              <a:t>تأثير المتغيرات المستقلة مما </a:t>
            </a:r>
            <a:r>
              <a:rPr lang="ar-SA" sz="2500" dirty="0" smtClean="0"/>
              <a:t>يخفض من الصدق الداخلي </a:t>
            </a:r>
            <a:r>
              <a:rPr lang="ar-SA" sz="2500" dirty="0"/>
              <a:t>ل</a:t>
            </a:r>
            <a:r>
              <a:rPr lang="ar-SA" sz="2500" dirty="0" smtClean="0"/>
              <a:t>لتجربة</a:t>
            </a:r>
            <a:endParaRPr lang="en-US" sz="2500" dirty="0"/>
          </a:p>
        </p:txBody>
      </p:sp>
    </p:spTree>
    <p:extLst>
      <p:ext uri="{BB962C8B-B14F-4D97-AF65-F5344CB8AC3E}">
        <p14:creationId xmlns:p14="http://schemas.microsoft.com/office/powerpoint/2010/main" val="5814862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2853" y="800100"/>
            <a:ext cx="10421471" cy="5499847"/>
          </a:xfrm>
        </p:spPr>
        <p:txBody>
          <a:bodyPr lIns="251999" rIns="251999" anchor="t">
            <a:noAutofit/>
          </a:bodyPr>
          <a:lstStyle/>
          <a:p>
            <a:pPr algn="r"/>
            <a:r>
              <a:rPr lang="ar-SA" sz="2800" dirty="0" smtClean="0">
                <a:solidFill>
                  <a:srgbClr val="C00000"/>
                </a:solidFill>
              </a:rPr>
              <a:t>المتغير التابع:  </a:t>
            </a:r>
            <a:br>
              <a:rPr lang="ar-SA" sz="2800" dirty="0" smtClean="0">
                <a:solidFill>
                  <a:srgbClr val="C00000"/>
                </a:solidFill>
              </a:rPr>
            </a:br>
            <a:r>
              <a:rPr lang="ar-SA" sz="2500" dirty="0" smtClean="0"/>
              <a:t/>
            </a:r>
            <a:br>
              <a:rPr lang="ar-SA" sz="2500" dirty="0" smtClean="0"/>
            </a:br>
            <a:r>
              <a:rPr lang="ar-SA" sz="2500" dirty="0" smtClean="0"/>
              <a:t>- هو </a:t>
            </a:r>
            <a:r>
              <a:rPr lang="ar-SA" sz="2500" dirty="0"/>
              <a:t>التغير الذي </a:t>
            </a:r>
            <a:r>
              <a:rPr lang="ar-SA" sz="2500" dirty="0" smtClean="0"/>
              <a:t>يطرأ </a:t>
            </a:r>
            <a:r>
              <a:rPr lang="ar-SA" sz="2500" dirty="0"/>
              <a:t>على </a:t>
            </a:r>
            <a:r>
              <a:rPr lang="ar-SA" sz="2500" dirty="0" smtClean="0"/>
              <a:t>الأداء نتيجة التعرض </a:t>
            </a:r>
            <a:r>
              <a:rPr lang="ar-SA" sz="2500" dirty="0"/>
              <a:t>للمعالجة </a:t>
            </a:r>
            <a:r>
              <a:rPr lang="ar-SA" sz="2500" dirty="0" smtClean="0"/>
              <a:t>التجريبية. </a:t>
            </a:r>
            <a:br>
              <a:rPr lang="ar-SA" sz="2500" dirty="0" smtClean="0"/>
            </a:br>
            <a:r>
              <a:rPr lang="ar-SA" sz="2500" dirty="0"/>
              <a:t/>
            </a:r>
            <a:br>
              <a:rPr lang="ar-SA" sz="2500" dirty="0"/>
            </a:br>
            <a:r>
              <a:rPr lang="ar-SA" sz="2500" dirty="0" smtClean="0"/>
              <a:t> - تسمى هذه المتغيرات </a:t>
            </a:r>
            <a:r>
              <a:rPr lang="ar-SA" sz="2500" dirty="0"/>
              <a:t>تابعة لأنها تتبع المتغير المستقل في التغير</a:t>
            </a:r>
            <a:r>
              <a:rPr lang="ar-SA" sz="2500" dirty="0" smtClean="0"/>
              <a:t>. </a:t>
            </a:r>
            <a:r>
              <a:rPr lang="en-US" sz="2500" dirty="0"/>
              <a:t/>
            </a:r>
            <a:br>
              <a:rPr lang="en-US" sz="2500" dirty="0"/>
            </a:br>
            <a:r>
              <a:rPr lang="en-US" sz="2500" dirty="0" smtClean="0"/>
              <a:t/>
            </a:r>
            <a:br>
              <a:rPr lang="en-US" sz="2500" dirty="0" smtClean="0"/>
            </a:br>
            <a:r>
              <a:rPr lang="en-US" sz="2500" dirty="0"/>
              <a:t/>
            </a:r>
            <a:br>
              <a:rPr lang="en-US" sz="2500" dirty="0"/>
            </a:br>
            <a:endParaRPr lang="en-US" sz="250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1900" y="3327400"/>
            <a:ext cx="5994400" cy="2628900"/>
          </a:xfrm>
          <a:prstGeom prst="rect">
            <a:avLst/>
          </a:prstGeom>
        </p:spPr>
      </p:pic>
    </p:spTree>
    <p:extLst>
      <p:ext uri="{BB962C8B-B14F-4D97-AF65-F5344CB8AC3E}">
        <p14:creationId xmlns:p14="http://schemas.microsoft.com/office/powerpoint/2010/main" val="13218299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0953" y="685800"/>
            <a:ext cx="10421471" cy="5499847"/>
          </a:xfrm>
        </p:spPr>
        <p:txBody>
          <a:bodyPr lIns="251999" rIns="251999" anchor="t">
            <a:normAutofit fontScale="90000"/>
          </a:bodyPr>
          <a:lstStyle/>
          <a:p>
            <a:pPr algn="r" rtl="1"/>
            <a:r>
              <a:rPr lang="ar-SA" sz="2400" dirty="0" smtClean="0"/>
              <a:t/>
            </a:r>
            <a:br>
              <a:rPr lang="ar-SA" sz="2400" dirty="0" smtClean="0"/>
            </a:br>
            <a:r>
              <a:rPr lang="ar-SA" sz="2400" dirty="0" smtClean="0"/>
              <a:t> </a:t>
            </a:r>
            <a:r>
              <a:rPr lang="ar-SA" dirty="0" smtClean="0"/>
              <a:t/>
            </a:r>
            <a:br>
              <a:rPr lang="ar-SA" dirty="0" smtClean="0"/>
            </a:br>
            <a:r>
              <a:rPr lang="ar-SA" sz="4000" dirty="0"/>
              <a:t/>
            </a:r>
            <a:br>
              <a:rPr lang="ar-SA" sz="4000" dirty="0"/>
            </a:br>
            <a:r>
              <a:rPr lang="ar-SA" sz="2700" dirty="0"/>
              <a:t>- يجب أن يحتوي </a:t>
            </a:r>
            <a:r>
              <a:rPr lang="ar-SA" sz="2700" dirty="0">
                <a:solidFill>
                  <a:srgbClr val="FF0000"/>
                </a:solidFill>
              </a:rPr>
              <a:t>المتغير المستقل </a:t>
            </a:r>
            <a:r>
              <a:rPr lang="ar-SA" sz="2700" dirty="0"/>
              <a:t>على مستويين أو أكثر حتى يكون هناك تجربة تمكننا من مقارنة أداء بأداء. </a:t>
            </a:r>
            <a:br>
              <a:rPr lang="ar-SA" sz="2700" dirty="0"/>
            </a:br>
            <a:r>
              <a:rPr lang="ar-SA" sz="2700" dirty="0"/>
              <a:t>- يجب أن يتم تحري الدقة في قياس </a:t>
            </a:r>
            <a:r>
              <a:rPr lang="ar-SA" sz="2700" dirty="0">
                <a:solidFill>
                  <a:srgbClr val="FF0000"/>
                </a:solidFill>
              </a:rPr>
              <a:t>المتغير التابع </a:t>
            </a:r>
            <a:r>
              <a:rPr lang="ar-SA" sz="2700" dirty="0"/>
              <a:t>وأن يتمتع القياس بصدق وثبات حتى لا نحصل على ما يسمى بتأثير السقف </a:t>
            </a:r>
            <a:r>
              <a:rPr lang="en-GB" sz="2700" dirty="0" smtClean="0"/>
              <a:t>ceiling </a:t>
            </a:r>
            <a:r>
              <a:rPr lang="en-GB" sz="2700" dirty="0"/>
              <a:t>EFFECT</a:t>
            </a:r>
            <a:r>
              <a:rPr lang="ar-SA" sz="2700" dirty="0"/>
              <a:t>/ تأثير القاع</a:t>
            </a:r>
            <a:r>
              <a:rPr lang="en-GB" sz="2700" dirty="0"/>
              <a:t> FLOORING EFFECT</a:t>
            </a:r>
            <a:r>
              <a:rPr lang="ar-SA" sz="2700" dirty="0"/>
              <a:t/>
            </a:r>
            <a:br>
              <a:rPr lang="ar-SA" sz="2700" dirty="0"/>
            </a:br>
            <a:r>
              <a:rPr lang="ar-SA" sz="2700" dirty="0"/>
              <a:t>- المتغير التابع هو المتغير الذي تتم ملاحظته وقياسه</a:t>
            </a:r>
            <a:br>
              <a:rPr lang="ar-SA" sz="2700" dirty="0"/>
            </a:br>
            <a:r>
              <a:rPr lang="ar-SA" sz="2700" dirty="0"/>
              <a:t>- يجب ضبط </a:t>
            </a:r>
            <a:r>
              <a:rPr lang="ar-SA" sz="2700" dirty="0">
                <a:solidFill>
                  <a:srgbClr val="FF0000"/>
                </a:solidFill>
              </a:rPr>
              <a:t>المتغيرات الدخيلة</a:t>
            </a:r>
            <a:r>
              <a:rPr lang="ar-SA" sz="2700" dirty="0"/>
              <a:t/>
            </a:r>
            <a:br>
              <a:rPr lang="ar-SA" sz="2700" dirty="0"/>
            </a:br>
            <a:r>
              <a:rPr lang="ar-SA" sz="2700" dirty="0"/>
              <a:t>- من أسباب رفض الفرض البديل عدم ضبط المتغيرات الدخيلة أو عدم تحري الدقة في قياس المتغير التابع.</a:t>
            </a:r>
            <a:r>
              <a:rPr lang="ar-SA" sz="4000" u="sng" dirty="0"/>
              <a:t/>
            </a:r>
            <a:br>
              <a:rPr lang="ar-SA" sz="4000" u="sng" dirty="0"/>
            </a:br>
            <a:r>
              <a:rPr lang="ar-SA" dirty="0"/>
              <a:t/>
            </a:r>
            <a:br>
              <a:rPr lang="ar-SA" dirty="0"/>
            </a:br>
            <a:endParaRPr lang="en-US" dirty="0"/>
          </a:p>
        </p:txBody>
      </p:sp>
    </p:spTree>
    <p:extLst>
      <p:ext uri="{BB962C8B-B14F-4D97-AF65-F5344CB8AC3E}">
        <p14:creationId xmlns:p14="http://schemas.microsoft.com/office/powerpoint/2010/main" val="2975262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2853" y="800100"/>
            <a:ext cx="10421471" cy="5499847"/>
          </a:xfrm>
        </p:spPr>
        <p:txBody>
          <a:bodyPr lIns="251999" rIns="251999" anchor="t">
            <a:noAutofit/>
          </a:bodyPr>
          <a:lstStyle/>
          <a:p>
            <a:pPr algn="r" rtl="1"/>
            <a:r>
              <a:rPr lang="ar-SA" sz="2800" dirty="0">
                <a:solidFill>
                  <a:srgbClr val="FF0000"/>
                </a:solidFill>
                <a:cs typeface="PT Bold Heading" pitchFamily="2" charset="-78"/>
              </a:rPr>
              <a:t>العنصر </a:t>
            </a:r>
            <a:r>
              <a:rPr lang="ar-SA" sz="2800" dirty="0" smtClean="0">
                <a:solidFill>
                  <a:srgbClr val="FF0000"/>
                </a:solidFill>
                <a:cs typeface="PT Bold Heading" pitchFamily="2" charset="-78"/>
              </a:rPr>
              <a:t>الأول من عناصر التجربة: </a:t>
            </a:r>
            <a:r>
              <a:rPr lang="ar-SA" sz="2800" dirty="0">
                <a:solidFill>
                  <a:srgbClr val="FF0000"/>
                </a:solidFill>
                <a:cs typeface="PT Bold Heading" pitchFamily="2" charset="-78"/>
              </a:rPr>
              <a:t>المعالجة التجريبية للمتغيرات:</a:t>
            </a:r>
            <a:br>
              <a:rPr lang="ar-SA" sz="2800" dirty="0">
                <a:solidFill>
                  <a:srgbClr val="FF0000"/>
                </a:solidFill>
                <a:cs typeface="PT Bold Heading" pitchFamily="2" charset="-78"/>
              </a:rPr>
            </a:br>
            <a:r>
              <a:rPr lang="ar-EG" sz="2500" dirty="0" smtClean="0"/>
              <a:t>تعني تدخل </a:t>
            </a:r>
            <a:r>
              <a:rPr lang="ar-EG" sz="2500" dirty="0"/>
              <a:t>الباحث بالتغيير والتعديل في المتغير المستقل. </a:t>
            </a:r>
            <a:r>
              <a:rPr lang="ar-SA" sz="2500" dirty="0"/>
              <a:t/>
            </a:r>
            <a:br>
              <a:rPr lang="ar-SA" sz="2500" dirty="0"/>
            </a:br>
            <a:r>
              <a:rPr lang="ar-SA" sz="2500" dirty="0" smtClean="0"/>
              <a:t>أشكال هذا التغيير:</a:t>
            </a:r>
            <a:r>
              <a:rPr lang="en-US" sz="2500" dirty="0"/>
              <a:t/>
            </a:r>
            <a:br>
              <a:rPr lang="en-US" sz="2500" dirty="0"/>
            </a:br>
            <a:r>
              <a:rPr lang="ar-EG" sz="2500" dirty="0" smtClean="0"/>
              <a:t>- </a:t>
            </a:r>
            <a:r>
              <a:rPr lang="ar-EG" sz="2500" dirty="0"/>
              <a:t>تقديم المتغير المستقل أو </a:t>
            </a:r>
            <a:r>
              <a:rPr lang="ar-EG" sz="2500" dirty="0" smtClean="0"/>
              <a:t>حجبه</a:t>
            </a:r>
            <a:r>
              <a:rPr lang="en-US" sz="2500" dirty="0"/>
              <a:t/>
            </a:r>
            <a:br>
              <a:rPr lang="en-US" sz="2500" dirty="0"/>
            </a:br>
            <a:r>
              <a:rPr lang="ar-EG" sz="2500" dirty="0" smtClean="0"/>
              <a:t>- </a:t>
            </a:r>
            <a:r>
              <a:rPr lang="ar-EG" sz="2500" dirty="0"/>
              <a:t>تقديم </a:t>
            </a:r>
            <a:r>
              <a:rPr lang="ar-EG" sz="2500" dirty="0" smtClean="0"/>
              <a:t>المتغير المستقل </a:t>
            </a:r>
            <a:r>
              <a:rPr lang="ar-EG" sz="2500" dirty="0"/>
              <a:t>بدرجات </a:t>
            </a:r>
            <a:r>
              <a:rPr lang="ar-EG" sz="2500" dirty="0" smtClean="0"/>
              <a:t>مختلفة</a:t>
            </a:r>
            <a:r>
              <a:rPr lang="en-US" sz="2500" dirty="0"/>
              <a:t/>
            </a:r>
            <a:br>
              <a:rPr lang="en-US" sz="2500" dirty="0"/>
            </a:br>
            <a:r>
              <a:rPr lang="ar-EG" sz="2500" dirty="0" smtClean="0"/>
              <a:t>- </a:t>
            </a:r>
            <a:r>
              <a:rPr lang="ar-EG" sz="2500" dirty="0"/>
              <a:t>تقديم المتغير بكيفيات </a:t>
            </a:r>
            <a:r>
              <a:rPr lang="ar-EG" sz="2500" dirty="0" smtClean="0"/>
              <a:t>مختلفة</a:t>
            </a:r>
            <a:r>
              <a:rPr lang="ar-EG" sz="2500" dirty="0"/>
              <a:t/>
            </a:r>
            <a:br>
              <a:rPr lang="ar-EG" sz="2500" dirty="0"/>
            </a:br>
            <a:r>
              <a:rPr lang="en-US" sz="2800" u="sng" dirty="0"/>
              <a:t/>
            </a:r>
            <a:br>
              <a:rPr lang="en-US" sz="2800" u="sng" dirty="0"/>
            </a:br>
            <a:r>
              <a:rPr lang="ar-SA" sz="2800" u="sng" dirty="0"/>
              <a:t>أساليب المعالجة التجريبية: </a:t>
            </a:r>
            <a:r>
              <a:rPr lang="en-US" sz="2800" u="sng" dirty="0"/>
              <a:t/>
            </a:r>
            <a:br>
              <a:rPr lang="en-US" sz="2800" u="sng" dirty="0"/>
            </a:br>
            <a:r>
              <a:rPr lang="ar-EG" sz="2500" dirty="0" smtClean="0"/>
              <a:t>- </a:t>
            </a:r>
            <a:r>
              <a:rPr lang="ar-EG" sz="2500" dirty="0"/>
              <a:t>استخدام العقاقير لمعرفة أثرها، ويحدث هذا غالبًا عندما تجرى البحوث على عينات غير آدمية، مثل الفئران. </a:t>
            </a:r>
            <a:r>
              <a:rPr lang="ar-EG" sz="2500" dirty="0" smtClean="0"/>
              <a:t/>
            </a:r>
            <a:br>
              <a:rPr lang="ar-EG" sz="2500" dirty="0" smtClean="0"/>
            </a:br>
            <a:r>
              <a:rPr lang="ar-EG" sz="2500" dirty="0" smtClean="0"/>
              <a:t>- </a:t>
            </a:r>
            <a:r>
              <a:rPr lang="ar-EG" sz="2500" dirty="0"/>
              <a:t>استخدام أساليب جراحية مثل استئصال أجزاء من مخ حيوان لمعرفة تأثير هذا على جانب محدد من جوانب السلوك.</a:t>
            </a:r>
            <a:r>
              <a:rPr lang="en-US" sz="2500" dirty="0"/>
              <a:t/>
            </a:r>
            <a:br>
              <a:rPr lang="en-US" sz="2500" dirty="0"/>
            </a:br>
            <a:r>
              <a:rPr lang="ar-EG" sz="2500" dirty="0" smtClean="0"/>
              <a:t>- أساليب </a:t>
            </a:r>
            <a:r>
              <a:rPr lang="ar-EG" sz="2500" dirty="0"/>
              <a:t>ميكانيكية والكترونية مثل </a:t>
            </a:r>
            <a:r>
              <a:rPr lang="ar-EG" sz="2500" dirty="0" smtClean="0"/>
              <a:t>استخدام أجهزة المختبرات.</a:t>
            </a:r>
            <a:r>
              <a:rPr lang="en-US" sz="2500" dirty="0"/>
              <a:t/>
            </a:r>
            <a:br>
              <a:rPr lang="en-US" sz="2500" dirty="0"/>
            </a:br>
            <a:r>
              <a:rPr lang="ar-EG" sz="2500" dirty="0" smtClean="0"/>
              <a:t>- أساليب سلوكية</a:t>
            </a:r>
            <a:r>
              <a:rPr lang="en-GB" sz="2500" dirty="0"/>
              <a:t> </a:t>
            </a:r>
            <a:r>
              <a:rPr lang="en-GB" sz="2500" dirty="0" smtClean="0"/>
              <a:t> </a:t>
            </a:r>
            <a:r>
              <a:rPr lang="ar-SA" sz="2500" dirty="0" smtClean="0"/>
              <a:t>(أثر الأولية).</a:t>
            </a:r>
            <a:r>
              <a:rPr lang="ar-EG" sz="2500" dirty="0" smtClean="0"/>
              <a:t> </a:t>
            </a:r>
            <a:r>
              <a:rPr lang="ar-SA" sz="2500" dirty="0"/>
              <a:t/>
            </a:r>
            <a:br>
              <a:rPr lang="ar-SA" sz="2500" dirty="0"/>
            </a:br>
            <a:r>
              <a:rPr lang="ar-SA" sz="2800" dirty="0" smtClean="0">
                <a:solidFill>
                  <a:srgbClr val="C00000"/>
                </a:solidFill>
              </a:rPr>
              <a:t/>
            </a:r>
            <a:br>
              <a:rPr lang="ar-SA" sz="2800" dirty="0" smtClean="0">
                <a:solidFill>
                  <a:srgbClr val="C00000"/>
                </a:solidFill>
              </a:rPr>
            </a:br>
            <a:r>
              <a:rPr lang="ar-SA" sz="2500" dirty="0" smtClean="0"/>
              <a:t/>
            </a:r>
            <a:br>
              <a:rPr lang="ar-SA" sz="2500" dirty="0" smtClean="0"/>
            </a:br>
            <a:r>
              <a:rPr lang="ar-SA" sz="2400" dirty="0"/>
              <a:t/>
            </a:r>
            <a:br>
              <a:rPr lang="ar-SA" sz="2400" dirty="0"/>
            </a:br>
            <a:endParaRPr lang="en-US" sz="2500" dirty="0"/>
          </a:p>
        </p:txBody>
      </p:sp>
    </p:spTree>
    <p:extLst>
      <p:ext uri="{BB962C8B-B14F-4D97-AF65-F5344CB8AC3E}">
        <p14:creationId xmlns:p14="http://schemas.microsoft.com/office/powerpoint/2010/main" val="4785235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2853" y="800100"/>
            <a:ext cx="10421471" cy="5499847"/>
          </a:xfrm>
        </p:spPr>
        <p:txBody>
          <a:bodyPr lIns="251999" rIns="251999" anchor="t">
            <a:noAutofit/>
          </a:bodyPr>
          <a:lstStyle/>
          <a:p>
            <a:pPr lvl="0" algn="r"/>
            <a:r>
              <a:rPr lang="ar-SA" sz="2800" dirty="0">
                <a:solidFill>
                  <a:srgbClr val="FF0000"/>
                </a:solidFill>
                <a:cs typeface="PT Bold Heading" pitchFamily="2" charset="-78"/>
              </a:rPr>
              <a:t>العنصر </a:t>
            </a:r>
            <a:r>
              <a:rPr lang="ar-SA" sz="2800" dirty="0" smtClean="0">
                <a:solidFill>
                  <a:srgbClr val="FF0000"/>
                </a:solidFill>
                <a:cs typeface="PT Bold Heading" pitchFamily="2" charset="-78"/>
              </a:rPr>
              <a:t>الثاني من عناصر التجربة: ضبط المتغيرات الدخيلة:</a:t>
            </a:r>
            <a:br>
              <a:rPr lang="ar-SA" sz="2800" dirty="0" smtClean="0">
                <a:solidFill>
                  <a:srgbClr val="FF0000"/>
                </a:solidFill>
                <a:cs typeface="PT Bold Heading" pitchFamily="2" charset="-78"/>
              </a:rPr>
            </a:br>
            <a:r>
              <a:rPr lang="ar-SA" sz="2800" dirty="0">
                <a:solidFill>
                  <a:srgbClr val="FF0000"/>
                </a:solidFill>
                <a:cs typeface="PT Bold Heading" pitchFamily="2" charset="-78"/>
              </a:rPr>
              <a:t/>
            </a:r>
            <a:br>
              <a:rPr lang="ar-SA" sz="2800" dirty="0">
                <a:solidFill>
                  <a:srgbClr val="FF0000"/>
                </a:solidFill>
                <a:cs typeface="PT Bold Heading" pitchFamily="2" charset="-78"/>
              </a:rPr>
            </a:br>
            <a:r>
              <a:rPr lang="ar-SA" sz="2500" dirty="0"/>
              <a:t>مصادر المتغيرات </a:t>
            </a:r>
            <a:r>
              <a:rPr lang="ar-SA" sz="2500" dirty="0" smtClean="0"/>
              <a:t>الدخيلة:</a:t>
            </a:r>
            <a:r>
              <a:rPr lang="en-US" sz="2500" dirty="0"/>
              <a:t/>
            </a:r>
            <a:br>
              <a:rPr lang="en-US" sz="2500" dirty="0"/>
            </a:br>
            <a:r>
              <a:rPr lang="ar-SA" sz="2500" dirty="0" smtClean="0"/>
              <a:t>- </a:t>
            </a:r>
            <a:r>
              <a:rPr lang="ar-SA" sz="2500" dirty="0">
                <a:solidFill>
                  <a:srgbClr val="C00000"/>
                </a:solidFill>
              </a:rPr>
              <a:t>خصائص الأفراد: </a:t>
            </a:r>
            <a:r>
              <a:rPr lang="ar-SA" sz="2500" dirty="0"/>
              <a:t>مثل </a:t>
            </a:r>
            <a:r>
              <a:rPr lang="ar-SA" sz="2500" dirty="0" smtClean="0"/>
              <a:t>العمر/الجنس/الخبرات السابقة/مستوى الذكاء/الدافعية</a:t>
            </a:r>
            <a:br>
              <a:rPr lang="ar-SA" sz="2500" dirty="0" smtClean="0"/>
            </a:br>
            <a:r>
              <a:rPr lang="ar-SA" sz="2500" dirty="0"/>
              <a:t/>
            </a:r>
            <a:br>
              <a:rPr lang="ar-SA" sz="2500" dirty="0"/>
            </a:br>
            <a:r>
              <a:rPr lang="ar-SA" sz="2500" dirty="0" smtClean="0"/>
              <a:t> </a:t>
            </a:r>
            <a:r>
              <a:rPr lang="ar-SA" sz="2500" u="sng" dirty="0" smtClean="0"/>
              <a:t>ويمكن ضبط </a:t>
            </a:r>
            <a:r>
              <a:rPr lang="ar-SA" sz="2500" u="sng" dirty="0"/>
              <a:t>تأثيرها باستخدام الأساليب التالية: </a:t>
            </a:r>
            <a:r>
              <a:rPr lang="ar-SA" sz="2500" u="sng" dirty="0" smtClean="0"/>
              <a:t/>
            </a:r>
            <a:br>
              <a:rPr lang="ar-SA" sz="2500" u="sng" dirty="0" smtClean="0"/>
            </a:br>
            <a:r>
              <a:rPr lang="en-US" sz="2500" dirty="0"/>
              <a:t/>
            </a:r>
            <a:br>
              <a:rPr lang="en-US" sz="2500" dirty="0"/>
            </a:br>
            <a:r>
              <a:rPr lang="ar-SA" sz="2500" dirty="0" smtClean="0"/>
              <a:t>- </a:t>
            </a:r>
            <a:r>
              <a:rPr lang="ar-SA" sz="2500" dirty="0" smtClean="0">
                <a:solidFill>
                  <a:srgbClr val="C00000"/>
                </a:solidFill>
              </a:rPr>
              <a:t>استخدام تصميم المجموعة الواحدة: </a:t>
            </a:r>
            <a:r>
              <a:rPr lang="ar-SA" sz="2500" dirty="0"/>
              <a:t>استخدام نفس </a:t>
            </a:r>
            <a:r>
              <a:rPr lang="ar-SA" sz="2500" dirty="0" smtClean="0"/>
              <a:t>الأفراد </a:t>
            </a:r>
            <a:r>
              <a:rPr lang="ar-SA" sz="2500" dirty="0"/>
              <a:t>في جميع الظروف التجريبية المختلفة </a:t>
            </a:r>
            <a:r>
              <a:rPr lang="ar-SA" sz="2500" dirty="0" smtClean="0"/>
              <a:t>حيث </a:t>
            </a:r>
            <a:r>
              <a:rPr lang="ar-SA" sz="2500" dirty="0"/>
              <a:t>يتعرض </a:t>
            </a:r>
            <a:r>
              <a:rPr lang="ar-SA" sz="2500" dirty="0" smtClean="0"/>
              <a:t>المشارك لكل </a:t>
            </a:r>
            <a:r>
              <a:rPr lang="ar-SA" sz="2500" dirty="0"/>
              <a:t>ظرف تجريبي ويتم قياس أدائه. </a:t>
            </a:r>
            <a:r>
              <a:rPr lang="en-US" sz="2500" dirty="0"/>
              <a:t/>
            </a:r>
            <a:br>
              <a:rPr lang="en-US" sz="2500" dirty="0"/>
            </a:br>
            <a:r>
              <a:rPr lang="ar-SA" sz="2500" dirty="0" smtClean="0"/>
              <a:t>يعتبر هذا التصميم </a:t>
            </a:r>
            <a:r>
              <a:rPr lang="ar-SA" sz="2500" dirty="0"/>
              <a:t>أفضل الطرق لتحقيق الضبط الكامل لجميع المتغيرات الدخيلة المرتبطة بخصائص </a:t>
            </a:r>
            <a:r>
              <a:rPr lang="ar-SA" sz="2500" dirty="0" smtClean="0"/>
              <a:t>الأفراد. </a:t>
            </a:r>
            <a:r>
              <a:rPr lang="ar-SA" sz="2500" i="1" dirty="0" smtClean="0"/>
              <a:t>يعيبه</a:t>
            </a:r>
            <a:r>
              <a:rPr lang="ar-SA" sz="2500" dirty="0" smtClean="0"/>
              <a:t> امتداد </a:t>
            </a:r>
            <a:r>
              <a:rPr lang="ar-SA" sz="2500" dirty="0"/>
              <a:t>تأثير المعالجات </a:t>
            </a:r>
            <a:r>
              <a:rPr lang="ar-SA" sz="2500" dirty="0" smtClean="0"/>
              <a:t>وتداخل تأثيراتها. </a:t>
            </a:r>
            <a:r>
              <a:rPr lang="en-US" sz="2500" dirty="0"/>
              <a:t/>
            </a:r>
            <a:br>
              <a:rPr lang="en-US" sz="2500" dirty="0"/>
            </a:br>
            <a:r>
              <a:rPr lang="ar-SA" sz="2500" dirty="0"/>
              <a:t/>
            </a:r>
            <a:br>
              <a:rPr lang="ar-SA" sz="2500" dirty="0"/>
            </a:br>
            <a:r>
              <a:rPr lang="ar-SA" sz="2800" dirty="0" smtClean="0">
                <a:solidFill>
                  <a:srgbClr val="C00000"/>
                </a:solidFill>
              </a:rPr>
              <a:t/>
            </a:r>
            <a:br>
              <a:rPr lang="ar-SA" sz="2800" dirty="0" smtClean="0">
                <a:solidFill>
                  <a:srgbClr val="C00000"/>
                </a:solidFill>
              </a:rPr>
            </a:br>
            <a:r>
              <a:rPr lang="ar-SA" sz="2500" dirty="0" smtClean="0"/>
              <a:t/>
            </a:r>
            <a:br>
              <a:rPr lang="ar-SA" sz="2500" dirty="0" smtClean="0"/>
            </a:br>
            <a:r>
              <a:rPr lang="ar-SA" sz="2400" dirty="0"/>
              <a:t/>
            </a:r>
            <a:br>
              <a:rPr lang="ar-SA" sz="2400" dirty="0"/>
            </a:br>
            <a:endParaRPr lang="en-US" sz="2500" dirty="0"/>
          </a:p>
        </p:txBody>
      </p:sp>
    </p:spTree>
    <p:extLst>
      <p:ext uri="{BB962C8B-B14F-4D97-AF65-F5344CB8AC3E}">
        <p14:creationId xmlns:p14="http://schemas.microsoft.com/office/powerpoint/2010/main" val="15401308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2853" y="800100"/>
            <a:ext cx="10421471" cy="5499847"/>
          </a:xfrm>
        </p:spPr>
        <p:txBody>
          <a:bodyPr lIns="251999" rIns="251999" anchor="t">
            <a:noAutofit/>
          </a:bodyPr>
          <a:lstStyle/>
          <a:p>
            <a:pPr algn="r"/>
            <a:r>
              <a:rPr lang="ar-SA" sz="2800" dirty="0">
                <a:solidFill>
                  <a:srgbClr val="FF0000"/>
                </a:solidFill>
                <a:cs typeface="PT Bold Heading" pitchFamily="2" charset="-78"/>
              </a:rPr>
              <a:t>العنصر </a:t>
            </a:r>
            <a:r>
              <a:rPr lang="ar-SA" sz="2800" dirty="0" smtClean="0">
                <a:solidFill>
                  <a:srgbClr val="FF0000"/>
                </a:solidFill>
                <a:cs typeface="PT Bold Heading" pitchFamily="2" charset="-78"/>
              </a:rPr>
              <a:t>الثاني من عناصر التجربة: ضبط المتغيرات الدخيلة:</a:t>
            </a:r>
            <a:br>
              <a:rPr lang="ar-SA" sz="2800" dirty="0" smtClean="0">
                <a:solidFill>
                  <a:srgbClr val="FF0000"/>
                </a:solidFill>
                <a:cs typeface="PT Bold Heading" pitchFamily="2" charset="-78"/>
              </a:rPr>
            </a:br>
            <a:r>
              <a:rPr lang="ar-SA" sz="2800" dirty="0">
                <a:solidFill>
                  <a:srgbClr val="FF0000"/>
                </a:solidFill>
                <a:cs typeface="PT Bold Heading" pitchFamily="2" charset="-78"/>
              </a:rPr>
              <a:t/>
            </a:r>
            <a:br>
              <a:rPr lang="ar-SA" sz="2800" dirty="0">
                <a:solidFill>
                  <a:srgbClr val="FF0000"/>
                </a:solidFill>
                <a:cs typeface="PT Bold Heading" pitchFamily="2" charset="-78"/>
              </a:rPr>
            </a:br>
            <a:r>
              <a:rPr lang="ar-SA" sz="2500" dirty="0"/>
              <a:t>مصادر المتغيرات </a:t>
            </a:r>
            <a:r>
              <a:rPr lang="ar-SA" sz="2500" dirty="0" smtClean="0"/>
              <a:t>الدخيلة:</a:t>
            </a:r>
            <a:r>
              <a:rPr lang="en-US" sz="2500" dirty="0"/>
              <a:t/>
            </a:r>
            <a:br>
              <a:rPr lang="en-US" sz="2500" dirty="0"/>
            </a:br>
            <a:r>
              <a:rPr lang="ar-SA" sz="2500" dirty="0" smtClean="0"/>
              <a:t>- </a:t>
            </a:r>
            <a:r>
              <a:rPr lang="ar-SA" sz="2500" dirty="0"/>
              <a:t>خصائص </a:t>
            </a:r>
            <a:r>
              <a:rPr lang="ar-SA" sz="2500" dirty="0" smtClean="0"/>
              <a:t>الأفراد</a:t>
            </a:r>
            <a:br>
              <a:rPr lang="ar-SA" sz="2500" dirty="0" smtClean="0"/>
            </a:br>
            <a:r>
              <a:rPr lang="ar-SA" sz="2500" dirty="0"/>
              <a:t/>
            </a:r>
            <a:br>
              <a:rPr lang="ar-SA" sz="2500" dirty="0"/>
            </a:br>
            <a:r>
              <a:rPr lang="ar-SA" sz="2500" dirty="0" smtClean="0"/>
              <a:t> </a:t>
            </a:r>
            <a:r>
              <a:rPr lang="ar-SA" sz="2500" u="sng" dirty="0" smtClean="0"/>
              <a:t>ويمكن ضبط </a:t>
            </a:r>
            <a:r>
              <a:rPr lang="ar-SA" sz="2500" u="sng" dirty="0"/>
              <a:t>تأثيرها باستخدام </a:t>
            </a:r>
            <a:r>
              <a:rPr lang="ar-SA" sz="2500" u="sng" dirty="0" smtClean="0"/>
              <a:t>أحد الأساليب </a:t>
            </a:r>
            <a:r>
              <a:rPr lang="ar-SA" sz="2500" u="sng" dirty="0"/>
              <a:t>التالية: </a:t>
            </a:r>
            <a:r>
              <a:rPr lang="ar-SA" sz="2500" u="sng" dirty="0" smtClean="0"/>
              <a:t/>
            </a:r>
            <a:br>
              <a:rPr lang="ar-SA" sz="2500" u="sng" dirty="0" smtClean="0"/>
            </a:br>
            <a:r>
              <a:rPr lang="en-US" sz="2500" dirty="0"/>
              <a:t/>
            </a:r>
            <a:br>
              <a:rPr lang="en-US" sz="2500" dirty="0"/>
            </a:br>
            <a:r>
              <a:rPr lang="ar-SA" sz="2500" dirty="0">
                <a:solidFill>
                  <a:srgbClr val="C00000"/>
                </a:solidFill>
              </a:rPr>
              <a:t>- طريقة التجانس </a:t>
            </a:r>
            <a:r>
              <a:rPr lang="ar-SA" sz="2500" dirty="0" smtClean="0"/>
              <a:t>تتحقق باختيار </a:t>
            </a:r>
            <a:r>
              <a:rPr lang="ar-SA" sz="2500" dirty="0"/>
              <a:t>مجموعات </a:t>
            </a:r>
            <a:r>
              <a:rPr lang="ar-SA" sz="2500" dirty="0" smtClean="0"/>
              <a:t>متجانسة بالنسبة للمتغير </a:t>
            </a:r>
            <a:r>
              <a:rPr lang="ar-SA" sz="2500" dirty="0"/>
              <a:t>الدخيل المطلوب </a:t>
            </a:r>
            <a:r>
              <a:rPr lang="ar-SA" sz="2500" dirty="0" smtClean="0"/>
              <a:t>ضبطه.</a:t>
            </a:r>
            <a:r>
              <a:rPr lang="ar-SA" sz="2500" dirty="0"/>
              <a:t> </a:t>
            </a:r>
            <a:r>
              <a:rPr lang="ar-SA" sz="2500" dirty="0" smtClean="0"/>
              <a:t>يمكن </a:t>
            </a:r>
            <a:r>
              <a:rPr lang="ar-SA" sz="2500" dirty="0"/>
              <a:t>للباحث بهذه الطريقة أن يتحكم في أكثر من متغير. ولكن من عيوبها: تضييق نطاق </a:t>
            </a:r>
            <a:r>
              <a:rPr lang="ar-SA" sz="2500" dirty="0" smtClean="0"/>
              <a:t>التجربة/تقلل </a:t>
            </a:r>
            <a:r>
              <a:rPr lang="ar-SA" sz="2500" dirty="0"/>
              <a:t>من إمكانية تعميم النتائج </a:t>
            </a:r>
            <a:r>
              <a:rPr lang="en-US" sz="2500" dirty="0"/>
              <a:t/>
            </a:r>
            <a:br>
              <a:rPr lang="en-US" sz="2500" dirty="0"/>
            </a:br>
            <a:r>
              <a:rPr lang="ar-SA" sz="2500" dirty="0"/>
              <a:t/>
            </a:r>
            <a:br>
              <a:rPr lang="ar-SA" sz="2500" dirty="0"/>
            </a:br>
            <a:r>
              <a:rPr lang="ar-SA" sz="2800" dirty="0" smtClean="0">
                <a:solidFill>
                  <a:srgbClr val="C00000"/>
                </a:solidFill>
              </a:rPr>
              <a:t/>
            </a:r>
            <a:br>
              <a:rPr lang="ar-SA" sz="2800" dirty="0" smtClean="0">
                <a:solidFill>
                  <a:srgbClr val="C00000"/>
                </a:solidFill>
              </a:rPr>
            </a:br>
            <a:r>
              <a:rPr lang="ar-SA" sz="2500" dirty="0" smtClean="0"/>
              <a:t/>
            </a:r>
            <a:br>
              <a:rPr lang="ar-SA" sz="2500" dirty="0" smtClean="0"/>
            </a:br>
            <a:r>
              <a:rPr lang="ar-SA" sz="2400" dirty="0"/>
              <a:t/>
            </a:r>
            <a:br>
              <a:rPr lang="ar-SA" sz="2400" dirty="0"/>
            </a:br>
            <a:endParaRPr lang="en-US" sz="2500" dirty="0"/>
          </a:p>
        </p:txBody>
      </p:sp>
    </p:spTree>
    <p:extLst>
      <p:ext uri="{BB962C8B-B14F-4D97-AF65-F5344CB8AC3E}">
        <p14:creationId xmlns:p14="http://schemas.microsoft.com/office/powerpoint/2010/main" val="370747107"/>
      </p:ext>
    </p:extLst>
  </p:cSld>
  <p:clrMapOvr>
    <a:masterClrMapping/>
  </p:clrMapOvr>
  <p:timing>
    <p:tnLst>
      <p:par>
        <p:cTn id="1" dur="indefinite" restart="never" nodeType="tmRoot"/>
      </p:par>
    </p:tnLst>
  </p:timing>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Parcel</Template>
  <TotalTime>1731</TotalTime>
  <Words>118</Words>
  <Application>Microsoft Macintosh PowerPoint</Application>
  <PresentationFormat>Widescreen</PresentationFormat>
  <Paragraphs>16</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Gill Sans MT</vt:lpstr>
      <vt:lpstr>Majalla UI</vt:lpstr>
      <vt:lpstr>PT Bold Heading</vt:lpstr>
      <vt:lpstr>Simplified Arabic</vt:lpstr>
      <vt:lpstr>Parcel</vt:lpstr>
      <vt:lpstr>علم النفس التجريبي (٣٦١ نفس) المحاضرة ٣</vt:lpstr>
      <vt:lpstr>   التجربة  هي محاولة التحقق من فرض علمي عن طريق المعالجة التجريبية  للمتغير المستقل ثم رصد أثر تلك المعالجة على المتغير التابع مع ضبط أو تثبيت المتغيرات الدخيلة.   عناصر التجربة   تتضمن ثلاث عناصر أساسية، هي:                                                    - المعالجة التجريبية للمتغير المستقل - ضبط المتغيرات الدخيلة - قياس المتغير التابع   فما المقصود بالمتغير؟ هو أي شيء يمكن أن تتغير قيمته كمياً (عدد أكواب القهوة) أو كيفياً (نوعها). ويوصف المتغير بأنه مستقل أو دخيل أو تابع بحسب وضعه في التصميم التجريبي                       </vt:lpstr>
      <vt:lpstr>المتغير المستقل: هو المتغير الذي يتحكم الباحث في قيمته بالزيادة والنقصان للتحقق من تأثيره في المتغير التابع.  تصنف المتغيرات المستقلة وفقًا لقدرة الباحث على إخضاعها للمعالجة التجريبية إلى نوعين:  - متغيرات مستقلة تصنيفية: وهي متغيرات لا تخضع للتحكم التجريبي من قبل الباحث، ويمكن تناولها بالدراسة من خلال التصنيف، مثل كالجنس والثقافة، والعمر، والذكاء.   - متغيرات مستقلة تجريبية: وهي متغيرات تخضع للتحكم التجريبي من قبل الباحث، حيث يمكن التحكم في قيمتها بالزيادة والنقصان، تبعا لتصميم التجربة فتسمي المتغيرات التجريبية. مثل شدة الصوت، والضوء، وكمية التعرض للتنبيهات.  . </vt:lpstr>
      <vt:lpstr>المتغيرات الدخيلة:     - هي المتغيرات التي يُمكن أن تؤثر على المتغير التابع دون أن تكون هي المستهدفة بالدراسة (ليست مستقلة)!.   - قد ترجع لخصائص الأشخاص أو ظروف التجربة أو ظروف خارجية.   - من الضروري التنبه لها وضبطها حيث يمكن لتأثيراتها أن تتداخل مع تأثير المتغيرات المستقلة مما يخفض من الصدق الداخلي للتجربة</vt:lpstr>
      <vt:lpstr>المتغير التابع:    - هو التغير الذي يطرأ على الأداء نتيجة التعرض للمعالجة التجريبية.    - تسمى هذه المتغيرات تابعة لأنها تتبع المتغير المستقل في التغير.    </vt:lpstr>
      <vt:lpstr>    - يجب أن يحتوي المتغير المستقل على مستويين أو أكثر حتى يكون هناك تجربة تمكننا من مقارنة أداء بأداء.  - يجب أن يتم تحري الدقة في قياس المتغير التابع وأن يتمتع القياس بصدق وثبات حتى لا نحصل على ما يسمى بتأثير السقف ceiling EFFECT/ تأثير القاع FLOORING EFFECT - المتغير التابع هو المتغير الذي تتم ملاحظته وقياسه - يجب ضبط المتغيرات الدخيلة - من أسباب رفض الفرض البديل عدم ضبط المتغيرات الدخيلة أو عدم تحري الدقة في قياس المتغير التابع.  </vt:lpstr>
      <vt:lpstr>العنصر الأول من عناصر التجربة: المعالجة التجريبية للمتغيرات: تعني تدخل الباحث بالتغيير والتعديل في المتغير المستقل.  أشكال هذا التغيير: - تقديم المتغير المستقل أو حجبه - تقديم المتغير المستقل بدرجات مختلفة - تقديم المتغير بكيفيات مختلفة  أساليب المعالجة التجريبية:  - استخدام العقاقير لمعرفة أثرها، ويحدث هذا غالبًا عندما تجرى البحوث على عينات غير آدمية، مثل الفئران.  - استخدام أساليب جراحية مثل استئصال أجزاء من مخ حيوان لمعرفة تأثير هذا على جانب محدد من جوانب السلوك. - أساليب ميكانيكية والكترونية مثل استخدام أجهزة المختبرات. - أساليب سلوكية  (أثر الأولية).     </vt:lpstr>
      <vt:lpstr>العنصر الثاني من عناصر التجربة: ضبط المتغيرات الدخيلة:  مصادر المتغيرات الدخيلة: - خصائص الأفراد: مثل العمر/الجنس/الخبرات السابقة/مستوى الذكاء/الدافعية   ويمكن ضبط تأثيرها باستخدام الأساليب التالية:   - استخدام تصميم المجموعة الواحدة: استخدام نفس الأفراد في جميع الظروف التجريبية المختلفة حيث يتعرض المشارك لكل ظرف تجريبي ويتم قياس أدائه.  يعتبر هذا التصميم أفضل الطرق لتحقيق الضبط الكامل لجميع المتغيرات الدخيلة المرتبطة بخصائص الأفراد. يعيبه امتداد تأثير المعالجات وتداخل تأثيراتها.      </vt:lpstr>
      <vt:lpstr>العنصر الثاني من عناصر التجربة: ضبط المتغيرات الدخيلة:  مصادر المتغيرات الدخيلة: - خصائص الأفراد   ويمكن ضبط تأثيرها باستخدام أحد الأساليب التالية:   - طريقة التجانس تتحقق باختيار مجموعات متجانسة بالنسبة للمتغير الدخيل المطلوب ضبطه. يمكن للباحث بهذه الطريقة أن يتحكم في أكثر من متغير. ولكن من عيوبها: تضييق نطاق التجربة/تقلل من إمكانية تعميم النتائج      </vt:lpstr>
      <vt:lpstr>العنصر الثاني من عناصر التجربة: ضبط المتغيرات الدخيلة:  مصادر المتغيرات الدخيلة: - خصائص الأفراد   ويمكن ضبط تأثيرها باستخدام أحد الأساليب التالية:   - طريقة التناظر: يتحقق التناظر باستخدام إحدى الطريقتين التاليتين:        - من عيوبها صعوبة استخدامها لضبط أكثر من متغيرين    </vt:lpstr>
      <vt:lpstr>العنصر الثاني من عناصر التجربة: ضبط المتغيرات الدخيلة:  مصادر المتغيرات الدخيلة: - خصائص الأفراد   ويمكن ضبط تأثيرها باستخدام أحد الأساليب التالية:   - التوزيع العشوائي للأفراد على مجموعات الدراسة  - الضبط الاحصائي (تحليل التغاير).     </vt:lpstr>
      <vt:lpstr>العنصر الثاني من عناصر التجربة: ضبط المتغيرات الدخيلة:  مصادر المتغيرات الدخيلة: - خصائص الأفراد - متغيرات متعلقة بظروف التجربة: ١)توقعات المشاركين “تأثير هوثورن” ضبط تأثيرها: أ) الحجب البسيط      ب) الحجب المزدوج  ٢) الظروف الخاصة بالتجربة ضبط تأثيرها: أ) التثبيت               ب) الموازنة (الفروق الجنسية في تذكر الانفعالات)  ٣) عوامل عارضة كتشتت الانتباه والحالة النفسية.  وتتم معالجتها بالتكرار          </vt:lpstr>
      <vt:lpstr>العنصر الثاني من عناصر التجربة: ضبط المتغيرات الدخيلة:  مصادر المتغيرات الدخيلة: - خصائص الأفراد - ظروف التجربة - ظروف خارجية: في التجارب التي تستغرق فترة زمنية طويلة نسبياً يحدث أن تلعب عوامل دخيلة متعددة دوراً مؤثراً على المفحوصين كالخبرة أو تغير الحالة الاجتماعية.  من أساليب ضبط تأثير هذا النوع من المتغيرات ايجاد مجموعة ضابطة مع التجريبية.          </vt:lpstr>
      <vt:lpstr>العنصر الثالث من عناصر التجربة: قياس المتغير التابع: تظهر نتائج التجربة في صورة سلوك قابل للقياس(المتغير التابع). والاستجابة يكون لها أكثر من مظهر كتكرارها وشدتها ومدتها.   الاستجابات التي يمكن قياسها: - سعة الاستجابة وتشير إلى قوة أو شدة الاستجابة مثال: مقاييس التقدير - مدة استمرار السلوك كالوقت المستغرق لإنهاء الاداء على المتاهة - مدة كمون الاستجابة *زمن الاستجابة في المجمل/ والزمن المستغرق من ظهور السلوك حتى ظهور بداية الاستجابة) - تكرار الاستجابة “عدد مرات حدوثها” كعدد نظرات العين في منطقة معينة٬ ويمكن قياس دقة الأداء بقياس تكرار حدوث الخطأ. - معدل الاستجابة “عدد مرات حدوث الاستجابة داخل إطار زمني محدد” كعدد نظرات العين في منطقة معينة مقسومة على الزمن المستغرق في النظر لهذه المنطقة” - مستوى الاستجابة وذلك عندما يكون الزمن المتاح للاستجابة مفتوح مثال: مستوى القدرة على حل المشكلات والأداء الحركي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علم النفس التجريبي</dc:title>
  <dc:creator>Albandri oti</dc:creator>
  <cp:lastModifiedBy>Albandri oti</cp:lastModifiedBy>
  <cp:revision>81</cp:revision>
  <dcterms:created xsi:type="dcterms:W3CDTF">2016-04-05T21:57:32Z</dcterms:created>
  <dcterms:modified xsi:type="dcterms:W3CDTF">2017-02-25T16:14:23Z</dcterms:modified>
</cp:coreProperties>
</file>