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8" r:id="rId2"/>
    <p:sldId id="256" r:id="rId3"/>
    <p:sldId id="322" r:id="rId4"/>
    <p:sldId id="323" r:id="rId5"/>
    <p:sldId id="327" r:id="rId6"/>
    <p:sldId id="328" r:id="rId7"/>
    <p:sldId id="329" r:id="rId8"/>
    <p:sldId id="348" r:id="rId9"/>
    <p:sldId id="352" r:id="rId10"/>
    <p:sldId id="353" r:id="rId11"/>
    <p:sldId id="354" r:id="rId12"/>
    <p:sldId id="358" r:id="rId13"/>
    <p:sldId id="355" r:id="rId14"/>
    <p:sldId id="356" r:id="rId15"/>
    <p:sldId id="357" r:id="rId16"/>
    <p:sldId id="362" r:id="rId17"/>
    <p:sldId id="359" r:id="rId18"/>
    <p:sldId id="360" r:id="rId19"/>
    <p:sldId id="361" r:id="rId20"/>
    <p:sldId id="351" r:id="rId21"/>
    <p:sldId id="324" r:id="rId22"/>
    <p:sldId id="363" r:id="rId23"/>
    <p:sldId id="347" r:id="rId24"/>
    <p:sldId id="325" r:id="rId25"/>
    <p:sldId id="368" r:id="rId26"/>
    <p:sldId id="364" r:id="rId27"/>
    <p:sldId id="317" r:id="rId28"/>
    <p:sldId id="365" r:id="rId29"/>
    <p:sldId id="369" r:id="rId30"/>
    <p:sldId id="376" r:id="rId31"/>
    <p:sldId id="370" r:id="rId32"/>
    <p:sldId id="371" r:id="rId33"/>
    <p:sldId id="372" r:id="rId34"/>
    <p:sldId id="373" r:id="rId35"/>
    <p:sldId id="374" r:id="rId36"/>
    <p:sldId id="367" r:id="rId37"/>
    <p:sldId id="366" r:id="rId38"/>
    <p:sldId id="375" r:id="rId39"/>
    <p:sldId id="377" r:id="rId40"/>
    <p:sldId id="378" r:id="rId41"/>
    <p:sldId id="379" r:id="rId42"/>
    <p:sldId id="380" r:id="rId43"/>
    <p:sldId id="381" r:id="rId44"/>
    <p:sldId id="382" r:id="rId45"/>
    <p:sldId id="321"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86384"/>
  </p:normalViewPr>
  <p:slideViewPr>
    <p:cSldViewPr snapToGrid="0" snapToObjects="1">
      <p:cViewPr>
        <p:scale>
          <a:sx n="114" d="100"/>
          <a:sy n="114" d="100"/>
        </p:scale>
        <p:origin x="472" y="184"/>
      </p:cViewPr>
      <p:guideLst/>
    </p:cSldViewPr>
  </p:slideViewPr>
  <p:outlineViewPr>
    <p:cViewPr>
      <p:scale>
        <a:sx n="33" d="100"/>
        <a:sy n="33" d="100"/>
      </p:scale>
      <p:origin x="0" y="-832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slide" Target="slides/slide45.xml"/><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AAB92BF-F347-BD4A-AB1B-49E8A4128D39}" type="datetimeFigureOut">
              <a:rPr lang="en-US" smtClean="0"/>
              <a:t>10/23/16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5F247E-BAC5-D44D-BD68-295991BDEA0B}" type="slidenum">
              <a:rPr lang="en-US" smtClean="0"/>
              <a:t>‹#›</a:t>
            </a:fld>
            <a:endParaRPr lang="en-US"/>
          </a:p>
        </p:txBody>
      </p:sp>
    </p:spTree>
    <p:extLst>
      <p:ext uri="{BB962C8B-B14F-4D97-AF65-F5344CB8AC3E}">
        <p14:creationId xmlns:p14="http://schemas.microsoft.com/office/powerpoint/2010/main" val="2046656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AB92BF-F347-BD4A-AB1B-49E8A4128D39}" type="datetimeFigureOut">
              <a:rPr lang="en-US" smtClean="0"/>
              <a:t>10/23/16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5F247E-BAC5-D44D-BD68-295991BDEA0B}" type="slidenum">
              <a:rPr lang="en-US" smtClean="0"/>
              <a:t>‹#›</a:t>
            </a:fld>
            <a:endParaRPr lang="en-US"/>
          </a:p>
        </p:txBody>
      </p:sp>
    </p:spTree>
    <p:extLst>
      <p:ext uri="{BB962C8B-B14F-4D97-AF65-F5344CB8AC3E}">
        <p14:creationId xmlns:p14="http://schemas.microsoft.com/office/powerpoint/2010/main" val="573192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AB92BF-F347-BD4A-AB1B-49E8A4128D39}" type="datetimeFigureOut">
              <a:rPr lang="en-US" smtClean="0"/>
              <a:t>10/23/16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5F247E-BAC5-D44D-BD68-295991BDEA0B}" type="slidenum">
              <a:rPr lang="en-US" smtClean="0"/>
              <a:t>‹#›</a:t>
            </a:fld>
            <a:endParaRPr lang="en-US"/>
          </a:p>
        </p:txBody>
      </p:sp>
    </p:spTree>
    <p:extLst>
      <p:ext uri="{BB962C8B-B14F-4D97-AF65-F5344CB8AC3E}">
        <p14:creationId xmlns:p14="http://schemas.microsoft.com/office/powerpoint/2010/main" val="37026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AB92BF-F347-BD4A-AB1B-49E8A4128D39}" type="datetimeFigureOut">
              <a:rPr lang="en-US" smtClean="0"/>
              <a:t>10/23/16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5F247E-BAC5-D44D-BD68-295991BDEA0B}" type="slidenum">
              <a:rPr lang="en-US" smtClean="0"/>
              <a:t>‹#›</a:t>
            </a:fld>
            <a:endParaRPr lang="en-US"/>
          </a:p>
        </p:txBody>
      </p:sp>
    </p:spTree>
    <p:extLst>
      <p:ext uri="{BB962C8B-B14F-4D97-AF65-F5344CB8AC3E}">
        <p14:creationId xmlns:p14="http://schemas.microsoft.com/office/powerpoint/2010/main" val="1563849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AB92BF-F347-BD4A-AB1B-49E8A4128D39}" type="datetimeFigureOut">
              <a:rPr lang="en-US" smtClean="0"/>
              <a:t>10/23/16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5F247E-BAC5-D44D-BD68-295991BDEA0B}" type="slidenum">
              <a:rPr lang="en-US" smtClean="0"/>
              <a:t>‹#›</a:t>
            </a:fld>
            <a:endParaRPr lang="en-US"/>
          </a:p>
        </p:txBody>
      </p:sp>
    </p:spTree>
    <p:extLst>
      <p:ext uri="{BB962C8B-B14F-4D97-AF65-F5344CB8AC3E}">
        <p14:creationId xmlns:p14="http://schemas.microsoft.com/office/powerpoint/2010/main" val="572930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AAB92BF-F347-BD4A-AB1B-49E8A4128D39}" type="datetimeFigureOut">
              <a:rPr lang="en-US" smtClean="0"/>
              <a:t>10/23/16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5F247E-BAC5-D44D-BD68-295991BDEA0B}" type="slidenum">
              <a:rPr lang="en-US" smtClean="0"/>
              <a:t>‹#›</a:t>
            </a:fld>
            <a:endParaRPr lang="en-US"/>
          </a:p>
        </p:txBody>
      </p:sp>
    </p:spTree>
    <p:extLst>
      <p:ext uri="{BB962C8B-B14F-4D97-AF65-F5344CB8AC3E}">
        <p14:creationId xmlns:p14="http://schemas.microsoft.com/office/powerpoint/2010/main" val="2073287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AAB92BF-F347-BD4A-AB1B-49E8A4128D39}" type="datetimeFigureOut">
              <a:rPr lang="en-US" smtClean="0"/>
              <a:t>10/23/16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5F247E-BAC5-D44D-BD68-295991BDEA0B}" type="slidenum">
              <a:rPr lang="en-US" smtClean="0"/>
              <a:t>‹#›</a:t>
            </a:fld>
            <a:endParaRPr lang="en-US"/>
          </a:p>
        </p:txBody>
      </p:sp>
    </p:spTree>
    <p:extLst>
      <p:ext uri="{BB962C8B-B14F-4D97-AF65-F5344CB8AC3E}">
        <p14:creationId xmlns:p14="http://schemas.microsoft.com/office/powerpoint/2010/main" val="665238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AAB92BF-F347-BD4A-AB1B-49E8A4128D39}" type="datetimeFigureOut">
              <a:rPr lang="en-US" smtClean="0"/>
              <a:t>10/23/16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5F247E-BAC5-D44D-BD68-295991BDEA0B}" type="slidenum">
              <a:rPr lang="en-US" smtClean="0"/>
              <a:t>‹#›</a:t>
            </a:fld>
            <a:endParaRPr lang="en-US"/>
          </a:p>
        </p:txBody>
      </p:sp>
    </p:spTree>
    <p:extLst>
      <p:ext uri="{BB962C8B-B14F-4D97-AF65-F5344CB8AC3E}">
        <p14:creationId xmlns:p14="http://schemas.microsoft.com/office/powerpoint/2010/main" val="863552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AB92BF-F347-BD4A-AB1B-49E8A4128D39}" type="datetimeFigureOut">
              <a:rPr lang="en-US" smtClean="0"/>
              <a:t>10/23/16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5F247E-BAC5-D44D-BD68-295991BDEA0B}" type="slidenum">
              <a:rPr lang="en-US" smtClean="0"/>
              <a:t>‹#›</a:t>
            </a:fld>
            <a:endParaRPr lang="en-US"/>
          </a:p>
        </p:txBody>
      </p:sp>
    </p:spTree>
    <p:extLst>
      <p:ext uri="{BB962C8B-B14F-4D97-AF65-F5344CB8AC3E}">
        <p14:creationId xmlns:p14="http://schemas.microsoft.com/office/powerpoint/2010/main" val="10373727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AB92BF-F347-BD4A-AB1B-49E8A4128D39}" type="datetimeFigureOut">
              <a:rPr lang="en-US" smtClean="0"/>
              <a:t>10/23/16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5F247E-BAC5-D44D-BD68-295991BDEA0B}" type="slidenum">
              <a:rPr lang="en-US" smtClean="0"/>
              <a:t>‹#›</a:t>
            </a:fld>
            <a:endParaRPr lang="en-US"/>
          </a:p>
        </p:txBody>
      </p:sp>
    </p:spTree>
    <p:extLst>
      <p:ext uri="{BB962C8B-B14F-4D97-AF65-F5344CB8AC3E}">
        <p14:creationId xmlns:p14="http://schemas.microsoft.com/office/powerpoint/2010/main" val="1851613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AB92BF-F347-BD4A-AB1B-49E8A4128D39}" type="datetimeFigureOut">
              <a:rPr lang="en-US" smtClean="0"/>
              <a:t>10/23/16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5F247E-BAC5-D44D-BD68-295991BDEA0B}" type="slidenum">
              <a:rPr lang="en-US" smtClean="0"/>
              <a:t>‹#›</a:t>
            </a:fld>
            <a:endParaRPr lang="en-US"/>
          </a:p>
        </p:txBody>
      </p:sp>
    </p:spTree>
    <p:extLst>
      <p:ext uri="{BB962C8B-B14F-4D97-AF65-F5344CB8AC3E}">
        <p14:creationId xmlns:p14="http://schemas.microsoft.com/office/powerpoint/2010/main" val="87962459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AB92BF-F347-BD4A-AB1B-49E8A4128D39}" type="datetimeFigureOut">
              <a:rPr lang="en-US" smtClean="0"/>
              <a:t>10/23/16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5F247E-BAC5-D44D-BD68-295991BDEA0B}" type="slidenum">
              <a:rPr lang="en-US" smtClean="0"/>
              <a:t>‹#›</a:t>
            </a:fld>
            <a:endParaRPr lang="en-US"/>
          </a:p>
        </p:txBody>
      </p:sp>
    </p:spTree>
    <p:extLst>
      <p:ext uri="{BB962C8B-B14F-4D97-AF65-F5344CB8AC3E}">
        <p14:creationId xmlns:p14="http://schemas.microsoft.com/office/powerpoint/2010/main" val="15569100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 Id="rId3" Type="http://schemas.openxmlformats.org/officeDocument/2006/relationships/image" Target="../media/image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G"/><Relationship Id="rId3" Type="http://schemas.openxmlformats.org/officeDocument/2006/relationships/image" Target="../media/image4.JPG"/></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watch?v=7fmj_fBL9-Q" TargetMode="External"/><Relationship Id="rId4" Type="http://schemas.openxmlformats.org/officeDocument/2006/relationships/hyperlink" Target="https://www.youtube.com/watch?v=vJG698U2Mvo" TargetMode="External"/><Relationship Id="rId5" Type="http://schemas.openxmlformats.org/officeDocument/2006/relationships/hyperlink" Target="https://www.youtube.com/watch?v=IGQmdoK_ZfY" TargetMode="External"/><Relationship Id="rId1" Type="http://schemas.openxmlformats.org/officeDocument/2006/relationships/slideLayout" Target="../slideLayouts/slideLayout1.xml"/><Relationship Id="rId2" Type="http://schemas.openxmlformats.org/officeDocument/2006/relationships/hyperlink" Target="https://www.youtube.com/watch?v=bh_9XFzbWV8"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g"/><Relationship Id="rId3" Type="http://schemas.openxmlformats.org/officeDocument/2006/relationships/image" Target="../media/image6.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10.jpg"/><Relationship Id="rId1" Type="http://schemas.openxmlformats.org/officeDocument/2006/relationships/slideLayout" Target="../slideLayouts/slideLayout1.xml"/><Relationship Id="rId2" Type="http://schemas.openxmlformats.org/officeDocument/2006/relationships/hyperlink" Target="https://www.youtube.com/watch?v=Sp9bKDHRfsM"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13209" y="2282090"/>
            <a:ext cx="9144000" cy="238760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algn="ctr" defTabSz="914400" rtl="1" eaLnBrk="1" latinLnBrk="0" hangingPunct="1">
              <a:lnSpc>
                <a:spcPct val="90000"/>
              </a:lnSpc>
              <a:spcBef>
                <a:spcPct val="0"/>
              </a:spcBef>
              <a:buNone/>
            </a:pPr>
            <a:r>
              <a:rPr lang="ar-SA" dirty="0" smtClean="0"/>
              <a:t>علم النفس المعرفي (٣٦٧ نفس)</a:t>
            </a:r>
            <a:br>
              <a:rPr lang="ar-SA" dirty="0" smtClean="0"/>
            </a:br>
            <a:r>
              <a:rPr lang="ar-SA" dirty="0" smtClean="0"/>
              <a:t>المحاضرة ٥</a:t>
            </a:r>
            <a:endParaRPr lang="en-US" dirty="0"/>
          </a:p>
        </p:txBody>
      </p:sp>
    </p:spTree>
    <p:extLst>
      <p:ext uri="{BB962C8B-B14F-4D97-AF65-F5344CB8AC3E}">
        <p14:creationId xmlns:p14="http://schemas.microsoft.com/office/powerpoint/2010/main" val="10198248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Tree>
    <p:extLst>
      <p:ext uri="{BB962C8B-B14F-4D97-AF65-F5344CB8AC3E}">
        <p14:creationId xmlns:p14="http://schemas.microsoft.com/office/powerpoint/2010/main" val="639880166"/>
      </p:ext>
    </p:extLst>
  </p:cSld>
  <p:clrMapOvr>
    <a:masterClrMapping/>
  </p:clrMapOvr>
  <mc:AlternateContent xmlns:mc="http://schemas.openxmlformats.org/markup-compatibility/2006" xmlns:p14="http://schemas.microsoft.com/office/powerpoint/2010/main">
    <mc:Choice Requires="p14">
      <p:transition spd="slow" p14:dur="2000" advTm="400"/>
    </mc:Choice>
    <mc:Fallback xmlns="">
      <p:transition spd="slow" advTm="4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5108" y="1825625"/>
            <a:ext cx="5801784" cy="4351338"/>
          </a:xfrm>
        </p:spPr>
      </p:pic>
    </p:spTree>
    <p:extLst>
      <p:ext uri="{BB962C8B-B14F-4D97-AF65-F5344CB8AC3E}">
        <p14:creationId xmlns:p14="http://schemas.microsoft.com/office/powerpoint/2010/main" val="2015329433"/>
      </p:ext>
    </p:extLst>
  </p:cSld>
  <p:clrMapOvr>
    <a:masterClrMapping/>
  </p:clrMapOvr>
  <mc:AlternateContent xmlns:mc="http://schemas.openxmlformats.org/markup-compatibility/2006" xmlns:p14="http://schemas.microsoft.com/office/powerpoint/2010/main">
    <mc:Choice Requires="p14">
      <p:transition spd="slow" p14:dur="2000" advTm="200"/>
    </mc:Choice>
    <mc:Fallback xmlns="">
      <p:transition spd="slow" advTm="2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Tree>
    <p:extLst>
      <p:ext uri="{BB962C8B-B14F-4D97-AF65-F5344CB8AC3E}">
        <p14:creationId xmlns:p14="http://schemas.microsoft.com/office/powerpoint/2010/main" val="820253992"/>
      </p:ext>
    </p:extLst>
  </p:cSld>
  <p:clrMapOvr>
    <a:masterClrMapping/>
  </p:clrMapOvr>
  <mc:AlternateContent xmlns:mc="http://schemas.openxmlformats.org/markup-compatibility/2006" xmlns:p14="http://schemas.microsoft.com/office/powerpoint/2010/main">
    <mc:Choice Requires="p14">
      <p:transition spd="slow" p14:dur="2000" advTm="400"/>
    </mc:Choice>
    <mc:Fallback xmlns="">
      <p:transition spd="slow" advTm="4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5108" y="1825625"/>
            <a:ext cx="5801784" cy="4351338"/>
          </a:xfrm>
        </p:spPr>
      </p:pic>
    </p:spTree>
    <p:extLst>
      <p:ext uri="{BB962C8B-B14F-4D97-AF65-F5344CB8AC3E}">
        <p14:creationId xmlns:p14="http://schemas.microsoft.com/office/powerpoint/2010/main" val="675727744"/>
      </p:ext>
    </p:extLst>
  </p:cSld>
  <p:clrMapOvr>
    <a:masterClrMapping/>
  </p:clrMapOvr>
  <mc:AlternateContent xmlns:mc="http://schemas.openxmlformats.org/markup-compatibility/2006" xmlns:p14="http://schemas.microsoft.com/office/powerpoint/2010/main">
    <mc:Choice Requires="p14">
      <p:transition spd="slow" p14:dur="2000" advTm="200"/>
    </mc:Choice>
    <mc:Fallback xmlns="">
      <p:transition spd="slow" advTm="2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Tree>
    <p:extLst>
      <p:ext uri="{BB962C8B-B14F-4D97-AF65-F5344CB8AC3E}">
        <p14:creationId xmlns:p14="http://schemas.microsoft.com/office/powerpoint/2010/main" val="1062668072"/>
      </p:ext>
    </p:extLst>
  </p:cSld>
  <p:clrMapOvr>
    <a:masterClrMapping/>
  </p:clrMapOvr>
  <mc:AlternateContent xmlns:mc="http://schemas.openxmlformats.org/markup-compatibility/2006" xmlns:p14="http://schemas.microsoft.com/office/powerpoint/2010/main">
    <mc:Choice Requires="p14">
      <p:transition spd="slow" p14:dur="2000" advTm="400"/>
    </mc:Choice>
    <mc:Fallback xmlns="">
      <p:transition spd="slow" advTm="4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5108" y="1825625"/>
            <a:ext cx="5801784" cy="4351338"/>
          </a:xfrm>
        </p:spPr>
      </p:pic>
    </p:spTree>
    <p:extLst>
      <p:ext uri="{BB962C8B-B14F-4D97-AF65-F5344CB8AC3E}">
        <p14:creationId xmlns:p14="http://schemas.microsoft.com/office/powerpoint/2010/main" val="1788277652"/>
      </p:ext>
    </p:extLst>
  </p:cSld>
  <p:clrMapOvr>
    <a:masterClrMapping/>
  </p:clrMapOvr>
  <mc:AlternateContent xmlns:mc="http://schemas.openxmlformats.org/markup-compatibility/2006" xmlns:p14="http://schemas.microsoft.com/office/powerpoint/2010/main">
    <mc:Choice Requires="p14">
      <p:transition spd="slow" p14:dur="2000" advTm="200"/>
    </mc:Choice>
    <mc:Fallback xmlns="">
      <p:transition spd="slow" advTm="2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Tree>
    <p:extLst>
      <p:ext uri="{BB962C8B-B14F-4D97-AF65-F5344CB8AC3E}">
        <p14:creationId xmlns:p14="http://schemas.microsoft.com/office/powerpoint/2010/main" val="1515146331"/>
      </p:ext>
    </p:extLst>
  </p:cSld>
  <p:clrMapOvr>
    <a:masterClrMapping/>
  </p:clrMapOvr>
  <mc:AlternateContent xmlns:mc="http://schemas.openxmlformats.org/markup-compatibility/2006" xmlns:p14="http://schemas.microsoft.com/office/powerpoint/2010/main">
    <mc:Choice Requires="p14">
      <p:transition spd="slow" p14:dur="2000" advTm="400"/>
    </mc:Choice>
    <mc:Fallback xmlns="">
      <p:transition spd="slow" advTm="4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5108" y="1825625"/>
            <a:ext cx="5801784" cy="4351338"/>
          </a:xfrm>
        </p:spPr>
      </p:pic>
    </p:spTree>
    <p:extLst>
      <p:ext uri="{BB962C8B-B14F-4D97-AF65-F5344CB8AC3E}">
        <p14:creationId xmlns:p14="http://schemas.microsoft.com/office/powerpoint/2010/main" val="1603267744"/>
      </p:ext>
    </p:extLst>
  </p:cSld>
  <p:clrMapOvr>
    <a:masterClrMapping/>
  </p:clrMapOvr>
  <mc:AlternateContent xmlns:mc="http://schemas.openxmlformats.org/markup-compatibility/2006" xmlns:p14="http://schemas.microsoft.com/office/powerpoint/2010/main">
    <mc:Choice Requires="p14">
      <p:transition spd="slow" p14:dur="2000" advTm="200"/>
    </mc:Choice>
    <mc:Fallback xmlns="">
      <p:transition spd="slow" advTm="2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Tree>
    <p:extLst>
      <p:ext uri="{BB962C8B-B14F-4D97-AF65-F5344CB8AC3E}">
        <p14:creationId xmlns:p14="http://schemas.microsoft.com/office/powerpoint/2010/main" val="1643654499"/>
      </p:ext>
    </p:extLst>
  </p:cSld>
  <p:clrMapOvr>
    <a:masterClrMapping/>
  </p:clrMapOvr>
  <mc:AlternateContent xmlns:mc="http://schemas.openxmlformats.org/markup-compatibility/2006" xmlns:p14="http://schemas.microsoft.com/office/powerpoint/2010/main">
    <mc:Choice Requires="p14">
      <p:transition spd="slow" p14:dur="2000" advTm="400"/>
    </mc:Choice>
    <mc:Fallback xmlns="">
      <p:transition spd="slow" advTm="4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5108" y="1825625"/>
            <a:ext cx="5801784" cy="4351338"/>
          </a:xfrm>
        </p:spPr>
      </p:pic>
    </p:spTree>
    <p:extLst>
      <p:ext uri="{BB962C8B-B14F-4D97-AF65-F5344CB8AC3E}">
        <p14:creationId xmlns:p14="http://schemas.microsoft.com/office/powerpoint/2010/main" val="1819013332"/>
      </p:ext>
    </p:extLst>
  </p:cSld>
  <p:clrMapOvr>
    <a:masterClrMapping/>
  </p:clrMapOvr>
  <mc:AlternateContent xmlns:mc="http://schemas.openxmlformats.org/markup-compatibility/2006" xmlns:p14="http://schemas.microsoft.com/office/powerpoint/2010/main">
    <mc:Choice Requires="p14">
      <p:transition spd="slow" p14:dur="2000" advTm="200"/>
    </mc:Choice>
    <mc:Fallback xmlns="">
      <p:transition spd="slow" advTm="2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خطة المحاضرة</a:t>
            </a:r>
            <a:endParaRPr lang="en-US" sz="2800" dirty="0"/>
          </a:p>
        </p:txBody>
      </p:sp>
      <p:sp>
        <p:nvSpPr>
          <p:cNvPr id="3" name="Subtitle 2"/>
          <p:cNvSpPr>
            <a:spLocks noGrp="1"/>
          </p:cNvSpPr>
          <p:nvPr>
            <p:ph type="subTitle" idx="1"/>
          </p:nvPr>
        </p:nvSpPr>
        <p:spPr>
          <a:xfrm>
            <a:off x="713678" y="2575931"/>
            <a:ext cx="10716322" cy="3980985"/>
          </a:xfrm>
        </p:spPr>
        <p:txBody>
          <a:bodyPr/>
          <a:lstStyle/>
          <a:p>
            <a:pPr marL="457200" indent="-457200" algn="r" rtl="1">
              <a:buFontTx/>
              <a:buChar char="-"/>
            </a:pPr>
            <a:r>
              <a:rPr lang="ar-SA" sz="3200" dirty="0" smtClean="0"/>
              <a:t>مقدمة عن الانتباه</a:t>
            </a:r>
          </a:p>
          <a:p>
            <a:pPr marL="457200" indent="-457200" algn="r" defTabSz="914400" rtl="1" eaLnBrk="1" latinLnBrk="0" hangingPunct="1">
              <a:lnSpc>
                <a:spcPct val="90000"/>
              </a:lnSpc>
              <a:spcBef>
                <a:spcPts val="1000"/>
              </a:spcBef>
              <a:buFontTx/>
              <a:buChar char="-"/>
            </a:pPr>
            <a:r>
              <a:rPr lang="ar-SA" sz="3200" dirty="0" smtClean="0"/>
              <a:t>نماذج الانتباه</a:t>
            </a:r>
          </a:p>
          <a:p>
            <a:pPr algn="r" defTabSz="914400" rtl="1" eaLnBrk="1" latinLnBrk="0" hangingPunct="1">
              <a:lnSpc>
                <a:spcPct val="90000"/>
              </a:lnSpc>
              <a:spcBef>
                <a:spcPts val="1000"/>
              </a:spcBef>
            </a:pPr>
            <a:r>
              <a:rPr lang="ar-SA" sz="3200" dirty="0"/>
              <a:t> </a:t>
            </a:r>
            <a:r>
              <a:rPr lang="ar-SA" sz="3200" dirty="0" smtClean="0"/>
              <a:t>                   - الاختيار المبكر</a:t>
            </a:r>
          </a:p>
          <a:p>
            <a:pPr algn="r" defTabSz="914400" rtl="1" eaLnBrk="1" latinLnBrk="0" hangingPunct="1">
              <a:lnSpc>
                <a:spcPct val="90000"/>
              </a:lnSpc>
              <a:spcBef>
                <a:spcPts val="1000"/>
              </a:spcBef>
            </a:pPr>
            <a:r>
              <a:rPr lang="ar-SA" sz="3200" dirty="0"/>
              <a:t> </a:t>
            </a:r>
            <a:r>
              <a:rPr lang="ar-SA" sz="3200" dirty="0" smtClean="0"/>
              <a:t>                   - الاختيار المتأخر</a:t>
            </a:r>
            <a:endParaRPr lang="ar-SA" dirty="0"/>
          </a:p>
          <a:p>
            <a:pPr marL="457200" indent="-457200" algn="r" defTabSz="914400" rtl="1" eaLnBrk="1" latinLnBrk="0" hangingPunct="1">
              <a:lnSpc>
                <a:spcPct val="90000"/>
              </a:lnSpc>
              <a:spcBef>
                <a:spcPts val="1000"/>
              </a:spcBef>
              <a:buFontTx/>
              <a:buChar char="-"/>
            </a:pPr>
            <a:r>
              <a:rPr lang="ar-SA" dirty="0" smtClean="0"/>
              <a:t> </a:t>
            </a:r>
            <a:r>
              <a:rPr lang="ar-SA" sz="3200" dirty="0" smtClean="0"/>
              <a:t>العوامل المؤثرة في الانتباه </a:t>
            </a:r>
            <a:endParaRPr lang="ar-SA" sz="3200" dirty="0"/>
          </a:p>
        </p:txBody>
      </p:sp>
    </p:spTree>
    <p:extLst>
      <p:ext uri="{BB962C8B-B14F-4D97-AF65-F5344CB8AC3E}">
        <p14:creationId xmlns:p14="http://schemas.microsoft.com/office/powerpoint/2010/main" val="1918389703"/>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228600" indent="-228600" algn="r" defTabSz="914400" rtl="1" eaLnBrk="1" latinLnBrk="0" hangingPunct="1">
              <a:lnSpc>
                <a:spcPct val="90000"/>
              </a:lnSpc>
              <a:spcBef>
                <a:spcPts val="1000"/>
              </a:spcBef>
              <a:buFont typeface="Arial"/>
              <a:buChar char="•"/>
            </a:pPr>
            <a:r>
              <a:rPr lang="ar-SA" dirty="0" smtClean="0"/>
              <a:t>قارني بين الأداء السابق والأداء باستخدام طريقة البحث البصري المقارن..</a:t>
            </a:r>
            <a:endParaRPr lang="en-US" dirty="0"/>
          </a:p>
        </p:txBody>
      </p:sp>
    </p:spTree>
    <p:extLst>
      <p:ext uri="{BB962C8B-B14F-4D97-AF65-F5344CB8AC3E}">
        <p14:creationId xmlns:p14="http://schemas.microsoft.com/office/powerpoint/2010/main" val="44020223"/>
      </p:ext>
    </p:extLst>
  </p:cSld>
  <p:clrMapOvr>
    <a:masterClrMapping/>
  </p:clrMapOvr>
  <mc:AlternateContent xmlns:mc="http://schemas.openxmlformats.org/markup-compatibility/2006" xmlns:p14="http://schemas.microsoft.com/office/powerpoint/2010/main">
    <mc:Choice Requires="p14">
      <p:transition spd="slow" p14:dur="2000" advTm="2500"/>
    </mc:Choice>
    <mc:Fallback xmlns="">
      <p:transition spd="slow" advTm="25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الانتباه: مقدمة</a:t>
            </a:r>
            <a:endParaRPr lang="en-US" sz="2800" dirty="0"/>
          </a:p>
        </p:txBody>
      </p:sp>
      <p:sp>
        <p:nvSpPr>
          <p:cNvPr id="3" name="Subtitle 2"/>
          <p:cNvSpPr>
            <a:spLocks noGrp="1"/>
          </p:cNvSpPr>
          <p:nvPr>
            <p:ph type="subTitle" idx="1"/>
          </p:nvPr>
        </p:nvSpPr>
        <p:spPr>
          <a:xfrm>
            <a:off x="713678" y="2575931"/>
            <a:ext cx="10716322" cy="3980985"/>
          </a:xfrm>
        </p:spPr>
        <p:txBody>
          <a:bodyPr>
            <a:normAutofit/>
          </a:bodyPr>
          <a:lstStyle/>
          <a:p>
            <a:pPr marL="0" indent="0" algn="r" defTabSz="914400" rtl="1" eaLnBrk="1" latinLnBrk="0" hangingPunct="1">
              <a:lnSpc>
                <a:spcPct val="90000"/>
              </a:lnSpc>
              <a:spcBef>
                <a:spcPts val="1000"/>
              </a:spcBef>
              <a:buFont typeface="Arial"/>
              <a:buNone/>
            </a:pPr>
            <a:r>
              <a:rPr lang="ar-SA" sz="2800" dirty="0" smtClean="0"/>
              <a:t>هل تستطيعين ايجاد الفرق بين الصورتين؟</a:t>
            </a:r>
          </a:p>
          <a:p>
            <a:pPr marL="0" indent="0" algn="r" defTabSz="914400" rtl="1" eaLnBrk="1" latinLnBrk="0" hangingPunct="1">
              <a:lnSpc>
                <a:spcPct val="90000"/>
              </a:lnSpc>
              <a:spcBef>
                <a:spcPts val="1000"/>
              </a:spcBef>
              <a:buFont typeface="Arial"/>
              <a:buNone/>
            </a:pPr>
            <a:endParaRPr lang="ar-SA" sz="2800" dirty="0"/>
          </a:p>
          <a:p>
            <a:pPr marL="0" indent="0" algn="r" defTabSz="914400" rtl="1" eaLnBrk="1" latinLnBrk="0" hangingPunct="1">
              <a:lnSpc>
                <a:spcPct val="90000"/>
              </a:lnSpc>
              <a:spcBef>
                <a:spcPts val="1000"/>
              </a:spcBef>
              <a:buFont typeface="Arial"/>
              <a:buNone/>
            </a:pPr>
            <a:endParaRPr lang="en-GB" sz="28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43132" y="3189247"/>
            <a:ext cx="4296939" cy="322270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4362" y="3189247"/>
            <a:ext cx="4308087" cy="3231065"/>
          </a:xfrm>
          <a:prstGeom prst="rect">
            <a:avLst/>
          </a:prstGeom>
        </p:spPr>
      </p:pic>
    </p:spTree>
    <p:extLst>
      <p:ext uri="{BB962C8B-B14F-4D97-AF65-F5344CB8AC3E}">
        <p14:creationId xmlns:p14="http://schemas.microsoft.com/office/powerpoint/2010/main" val="1448813774"/>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الانتباه: تعريف</a:t>
            </a:r>
            <a:endParaRPr lang="en-US" sz="2800" dirty="0"/>
          </a:p>
        </p:txBody>
      </p:sp>
      <p:sp>
        <p:nvSpPr>
          <p:cNvPr id="3" name="Subtitle 2"/>
          <p:cNvSpPr>
            <a:spLocks noGrp="1"/>
          </p:cNvSpPr>
          <p:nvPr>
            <p:ph type="subTitle" idx="1"/>
          </p:nvPr>
        </p:nvSpPr>
        <p:spPr>
          <a:xfrm>
            <a:off x="713678" y="2575931"/>
            <a:ext cx="10716322" cy="3980985"/>
          </a:xfrm>
        </p:spPr>
        <p:txBody>
          <a:bodyPr>
            <a:normAutofit/>
          </a:bodyPr>
          <a:lstStyle/>
          <a:p>
            <a:pPr marL="0" indent="0" algn="r" defTabSz="914400" rtl="1" eaLnBrk="1" latinLnBrk="0" hangingPunct="1">
              <a:lnSpc>
                <a:spcPct val="90000"/>
              </a:lnSpc>
              <a:spcBef>
                <a:spcPts val="1000"/>
              </a:spcBef>
              <a:buFont typeface="Arial"/>
              <a:buNone/>
            </a:pPr>
            <a:r>
              <a:rPr lang="ar-SA" sz="2800" dirty="0" smtClean="0"/>
              <a:t>هل تستطيعين ايجاد الفرق بين الصورتين؟</a:t>
            </a:r>
          </a:p>
          <a:p>
            <a:pPr marL="0" indent="0" algn="r" defTabSz="914400" rtl="1" eaLnBrk="1" latinLnBrk="0" hangingPunct="1">
              <a:lnSpc>
                <a:spcPct val="90000"/>
              </a:lnSpc>
              <a:spcBef>
                <a:spcPts val="1000"/>
              </a:spcBef>
              <a:buFont typeface="Arial"/>
              <a:buNone/>
            </a:pPr>
            <a:endParaRPr lang="ar-SA" sz="2800" dirty="0"/>
          </a:p>
          <a:p>
            <a:pPr marL="0" indent="0" algn="r" defTabSz="914400" rtl="1" eaLnBrk="1" latinLnBrk="0" hangingPunct="1">
              <a:lnSpc>
                <a:spcPct val="90000"/>
              </a:lnSpc>
              <a:spcBef>
                <a:spcPts val="1000"/>
              </a:spcBef>
              <a:buFont typeface="Arial"/>
              <a:buNone/>
            </a:pPr>
            <a:endParaRPr lang="en-GB" sz="28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9677" y="3133493"/>
            <a:ext cx="4163123" cy="3122342"/>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3133493"/>
            <a:ext cx="4163124" cy="3122342"/>
          </a:xfrm>
          <a:prstGeom prst="rect">
            <a:avLst/>
          </a:prstGeom>
        </p:spPr>
      </p:pic>
    </p:spTree>
    <p:extLst>
      <p:ext uri="{BB962C8B-B14F-4D97-AF65-F5344CB8AC3E}">
        <p14:creationId xmlns:p14="http://schemas.microsoft.com/office/powerpoint/2010/main" val="1726043103"/>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الانتباه: مقدمة</a:t>
            </a:r>
            <a:endParaRPr lang="en-US" sz="2800" dirty="0"/>
          </a:p>
        </p:txBody>
      </p:sp>
      <p:sp>
        <p:nvSpPr>
          <p:cNvPr id="3" name="Subtitle 2"/>
          <p:cNvSpPr>
            <a:spLocks noGrp="1"/>
          </p:cNvSpPr>
          <p:nvPr>
            <p:ph type="subTitle" idx="1"/>
          </p:nvPr>
        </p:nvSpPr>
        <p:spPr>
          <a:xfrm>
            <a:off x="713678" y="2575931"/>
            <a:ext cx="10716322" cy="3980985"/>
          </a:xfrm>
        </p:spPr>
        <p:txBody>
          <a:bodyPr>
            <a:normAutofit/>
          </a:bodyPr>
          <a:lstStyle/>
          <a:p>
            <a:pPr marL="0" indent="0" algn="r" defTabSz="914400" rtl="1" eaLnBrk="1" latinLnBrk="0" hangingPunct="1">
              <a:lnSpc>
                <a:spcPct val="90000"/>
              </a:lnSpc>
              <a:spcBef>
                <a:spcPts val="1000"/>
              </a:spcBef>
              <a:buFont typeface="Arial"/>
              <a:buNone/>
            </a:pPr>
            <a:r>
              <a:rPr lang="ar-SA" sz="2800" b="1" dirty="0" smtClean="0"/>
              <a:t>العمى عن ادراك الفرق </a:t>
            </a:r>
            <a:r>
              <a:rPr lang="en-GB" sz="2800" b="1" dirty="0" smtClean="0">
                <a:hlinkClick r:id="rId2"/>
              </a:rPr>
              <a:t>Change Blindness</a:t>
            </a:r>
            <a:endParaRPr lang="ar-SA" sz="2800" b="1" dirty="0" smtClean="0"/>
          </a:p>
          <a:p>
            <a:pPr marL="0" indent="0" algn="r" defTabSz="914400" rtl="0" eaLnBrk="1" latinLnBrk="0" hangingPunct="1">
              <a:lnSpc>
                <a:spcPct val="90000"/>
              </a:lnSpc>
              <a:spcBef>
                <a:spcPts val="1000"/>
              </a:spcBef>
              <a:buFont typeface="Arial"/>
              <a:buNone/>
            </a:pPr>
            <a:endParaRPr lang="en-GB" sz="2800" dirty="0" smtClean="0">
              <a:hlinkClick r:id="rId3"/>
            </a:endParaRPr>
          </a:p>
          <a:p>
            <a:pPr marL="0" indent="0" algn="r" defTabSz="914400" rtl="0" eaLnBrk="1" latinLnBrk="0" hangingPunct="1">
              <a:lnSpc>
                <a:spcPct val="90000"/>
              </a:lnSpc>
              <a:spcBef>
                <a:spcPts val="1000"/>
              </a:spcBef>
              <a:buFont typeface="Arial"/>
              <a:buNone/>
            </a:pPr>
            <a:r>
              <a:rPr lang="en-GB" sz="2800" dirty="0" smtClean="0">
                <a:hlinkClick r:id="rId3"/>
              </a:rPr>
              <a:t> Inattentional Blindness</a:t>
            </a:r>
            <a:r>
              <a:rPr lang="en-GB" sz="2800" dirty="0" smtClean="0"/>
              <a:t> </a:t>
            </a:r>
            <a:r>
              <a:rPr lang="ar-SA" sz="2800" b="1" dirty="0" smtClean="0"/>
              <a:t>عمى الانتباه</a:t>
            </a:r>
            <a:endParaRPr lang="en-GB" sz="2800" b="1" dirty="0" smtClean="0"/>
          </a:p>
          <a:p>
            <a:pPr algn="r" defTabSz="914400" rtl="0" eaLnBrk="1" latinLnBrk="0" hangingPunct="1">
              <a:lnSpc>
                <a:spcPct val="90000"/>
              </a:lnSpc>
              <a:spcBef>
                <a:spcPts val="1000"/>
              </a:spcBef>
            </a:pPr>
            <a:r>
              <a:rPr lang="ar-SA" sz="2800" dirty="0" smtClean="0"/>
              <a:t>مثال </a:t>
            </a:r>
            <a:r>
              <a:rPr lang="ar-SA" sz="2800" dirty="0" smtClean="0">
                <a:hlinkClick r:id="rId4"/>
              </a:rPr>
              <a:t>آخر</a:t>
            </a:r>
            <a:r>
              <a:rPr lang="ar-SA" sz="2800" dirty="0" smtClean="0"/>
              <a:t>/   مثال </a:t>
            </a:r>
            <a:r>
              <a:rPr lang="ar-SA" sz="2800" dirty="0" smtClean="0">
                <a:hlinkClick r:id="rId5"/>
              </a:rPr>
              <a:t>أخير</a:t>
            </a:r>
            <a:endParaRPr lang="en-GB" sz="2800" dirty="0" smtClean="0"/>
          </a:p>
          <a:p>
            <a:pPr algn="r" defTabSz="914400" rtl="0" eaLnBrk="1" latinLnBrk="0" hangingPunct="1">
              <a:lnSpc>
                <a:spcPct val="90000"/>
              </a:lnSpc>
              <a:spcBef>
                <a:spcPts val="1000"/>
              </a:spcBef>
            </a:pPr>
            <a:r>
              <a:rPr lang="ar-SA" dirty="0" smtClean="0"/>
              <a:t>وهو يعني عدم القدرة على رؤية موضوع أو فرد في مجالنا البصري ويحدث عادة عندما ينشغل العقل بأداء مهمة ما فيفشل في ملاحظة مالا يتعلق بهذه المهمة</a:t>
            </a:r>
            <a:r>
              <a:rPr lang="ar-SA" sz="2800" dirty="0" smtClean="0"/>
              <a:t>.</a:t>
            </a:r>
            <a:endParaRPr lang="en-GB" sz="2800" dirty="0" smtClean="0"/>
          </a:p>
          <a:p>
            <a:pPr algn="r" defTabSz="914400" rtl="0" eaLnBrk="1" latinLnBrk="0" hangingPunct="1">
              <a:lnSpc>
                <a:spcPct val="90000"/>
              </a:lnSpc>
              <a:spcBef>
                <a:spcPts val="1000"/>
              </a:spcBef>
            </a:pPr>
            <a:endParaRPr lang="en-GB" sz="2800" dirty="0"/>
          </a:p>
        </p:txBody>
      </p:sp>
    </p:spTree>
    <p:extLst>
      <p:ext uri="{BB962C8B-B14F-4D97-AF65-F5344CB8AC3E}">
        <p14:creationId xmlns:p14="http://schemas.microsoft.com/office/powerpoint/2010/main" val="922685688"/>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الانتباه: مقدمة</a:t>
            </a:r>
            <a:endParaRPr lang="en-US" sz="2800" dirty="0"/>
          </a:p>
        </p:txBody>
      </p:sp>
      <p:sp>
        <p:nvSpPr>
          <p:cNvPr id="3" name="Subtitle 2"/>
          <p:cNvSpPr>
            <a:spLocks noGrp="1"/>
          </p:cNvSpPr>
          <p:nvPr>
            <p:ph type="subTitle" idx="1"/>
          </p:nvPr>
        </p:nvSpPr>
        <p:spPr>
          <a:xfrm>
            <a:off x="724829" y="2163336"/>
            <a:ext cx="10716322" cy="3980985"/>
          </a:xfrm>
        </p:spPr>
        <p:txBody>
          <a:bodyPr>
            <a:normAutofit/>
          </a:bodyPr>
          <a:lstStyle/>
          <a:p>
            <a:pPr algn="r" defTabSz="914400" rtl="0" eaLnBrk="1" latinLnBrk="0" hangingPunct="1">
              <a:lnSpc>
                <a:spcPct val="90000"/>
              </a:lnSpc>
              <a:spcBef>
                <a:spcPts val="1000"/>
              </a:spcBef>
            </a:pPr>
            <a:r>
              <a:rPr lang="ar-SA" sz="2800" dirty="0" smtClean="0"/>
              <a:t>التطبيقات حول تأثير الانتباه على الإدراك:</a:t>
            </a:r>
            <a:endParaRPr lang="en-GB" sz="2800" dirty="0" smtClean="0"/>
          </a:p>
          <a:p>
            <a:pPr marL="285750" indent="-285750" algn="r" defTabSz="914400" rtl="1" eaLnBrk="1" latinLnBrk="0" hangingPunct="1">
              <a:lnSpc>
                <a:spcPct val="90000"/>
              </a:lnSpc>
              <a:spcBef>
                <a:spcPts val="1000"/>
              </a:spcBef>
              <a:buFontTx/>
              <a:buChar char="-"/>
            </a:pPr>
            <a:r>
              <a:rPr lang="ar-SA" sz="1600" dirty="0" smtClean="0"/>
              <a:t>عندما يستخدم سائق المركبة أثناء القيادة الهاتف النقال مما يجعل عقله مجبراً على تحويل وتحريك الانتباه من قيادة المركبة إلى المحادثة</a:t>
            </a:r>
          </a:p>
          <a:p>
            <a:pPr marL="285750" indent="-285750" algn="r" defTabSz="914400" rtl="1" eaLnBrk="1" latinLnBrk="0" hangingPunct="1">
              <a:lnSpc>
                <a:spcPct val="90000"/>
              </a:lnSpc>
              <a:spcBef>
                <a:spcPts val="1000"/>
              </a:spcBef>
              <a:buFontTx/>
              <a:buChar char="-"/>
            </a:pPr>
            <a:r>
              <a:rPr lang="ar-SA" sz="1600" dirty="0" smtClean="0"/>
              <a:t>فائدة لوحات الطريق</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9521" y="3409485"/>
            <a:ext cx="4932557" cy="344851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1580" y="3192966"/>
            <a:ext cx="2324100" cy="3492500"/>
          </a:xfrm>
          <a:prstGeom prst="rect">
            <a:avLst/>
          </a:prstGeom>
        </p:spPr>
      </p:pic>
    </p:spTree>
    <p:extLst>
      <p:ext uri="{BB962C8B-B14F-4D97-AF65-F5344CB8AC3E}">
        <p14:creationId xmlns:p14="http://schemas.microsoft.com/office/powerpoint/2010/main" val="483020036"/>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الانتباه: مقدمة</a:t>
            </a:r>
            <a:endParaRPr lang="en-US" sz="2800" dirty="0"/>
          </a:p>
        </p:txBody>
      </p:sp>
      <p:sp>
        <p:nvSpPr>
          <p:cNvPr id="3" name="Subtitle 2"/>
          <p:cNvSpPr>
            <a:spLocks noGrp="1"/>
          </p:cNvSpPr>
          <p:nvPr>
            <p:ph type="subTitle" idx="1"/>
          </p:nvPr>
        </p:nvSpPr>
        <p:spPr>
          <a:xfrm>
            <a:off x="724829" y="2163336"/>
            <a:ext cx="10716322" cy="3980985"/>
          </a:xfrm>
        </p:spPr>
        <p:txBody>
          <a:bodyPr>
            <a:normAutofit/>
          </a:bodyPr>
          <a:lstStyle/>
          <a:p>
            <a:pPr algn="r" defTabSz="914400" rtl="0" eaLnBrk="1" latinLnBrk="0" hangingPunct="1">
              <a:lnSpc>
                <a:spcPct val="90000"/>
              </a:lnSpc>
              <a:spcBef>
                <a:spcPts val="1000"/>
              </a:spcBef>
            </a:pPr>
            <a:r>
              <a:rPr lang="ar-SA" sz="2800" dirty="0" smtClean="0"/>
              <a:t>التطبيقات حول تأثير الانتباه على الإدراك:</a:t>
            </a:r>
            <a:endParaRPr lang="en-GB" sz="2800" dirty="0" smtClean="0"/>
          </a:p>
          <a:p>
            <a:pPr marL="285750" indent="-285750" algn="r" defTabSz="914400" rtl="1" eaLnBrk="1" latinLnBrk="0" hangingPunct="1">
              <a:lnSpc>
                <a:spcPct val="90000"/>
              </a:lnSpc>
              <a:spcBef>
                <a:spcPts val="1000"/>
              </a:spcBef>
              <a:buFontTx/>
              <a:buChar char="-"/>
            </a:pPr>
            <a:r>
              <a:rPr lang="ar-SA" sz="2000" dirty="0" smtClean="0"/>
              <a:t>شهود العيان</a:t>
            </a:r>
            <a:endParaRPr lang="ar-SA" sz="2000" dirty="0"/>
          </a:p>
          <a:p>
            <a:pPr algn="r" defTabSz="914400" rtl="1" eaLnBrk="1" latinLnBrk="0" hangingPunct="1">
              <a:lnSpc>
                <a:spcPct val="90000"/>
              </a:lnSpc>
              <a:spcBef>
                <a:spcPts val="1000"/>
              </a:spcBef>
            </a:pPr>
            <a:endParaRPr lang="ar-SA" sz="1600" dirty="0" smtClean="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0468" y="3515421"/>
            <a:ext cx="4549698" cy="2369939"/>
          </a:xfrm>
          <a:prstGeom prst="rect">
            <a:avLst/>
          </a:prstGeom>
        </p:spPr>
      </p:pic>
    </p:spTree>
    <p:extLst>
      <p:ext uri="{BB962C8B-B14F-4D97-AF65-F5344CB8AC3E}">
        <p14:creationId xmlns:p14="http://schemas.microsoft.com/office/powerpoint/2010/main" val="144946244"/>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الانتباه: مقدمة</a:t>
            </a:r>
            <a:endParaRPr lang="en-US" sz="2800" dirty="0"/>
          </a:p>
        </p:txBody>
      </p:sp>
      <p:sp>
        <p:nvSpPr>
          <p:cNvPr id="3" name="Subtitle 2"/>
          <p:cNvSpPr>
            <a:spLocks noGrp="1"/>
          </p:cNvSpPr>
          <p:nvPr>
            <p:ph type="subTitle" idx="1"/>
          </p:nvPr>
        </p:nvSpPr>
        <p:spPr>
          <a:xfrm>
            <a:off x="713678" y="2575931"/>
            <a:ext cx="10716322" cy="3980985"/>
          </a:xfrm>
        </p:spPr>
        <p:txBody>
          <a:bodyPr>
            <a:normAutofit/>
          </a:bodyPr>
          <a:lstStyle/>
          <a:p>
            <a:pPr algn="r" defTabSz="914400" rtl="0" eaLnBrk="1" latinLnBrk="0" hangingPunct="1">
              <a:lnSpc>
                <a:spcPct val="90000"/>
              </a:lnSpc>
              <a:spcBef>
                <a:spcPts val="1000"/>
              </a:spcBef>
            </a:pPr>
            <a:r>
              <a:rPr lang="ar-SA" sz="2800" dirty="0" smtClean="0"/>
              <a:t>طبيعة عملية الانتباه:</a:t>
            </a:r>
          </a:p>
          <a:p>
            <a:pPr marL="457200" indent="-457200" algn="r" defTabSz="914400" rtl="1" eaLnBrk="1" latinLnBrk="0" hangingPunct="1">
              <a:lnSpc>
                <a:spcPct val="90000"/>
              </a:lnSpc>
              <a:spcBef>
                <a:spcPts val="1000"/>
              </a:spcBef>
              <a:buFont typeface="Courier New" charset="0"/>
              <a:buChar char="o"/>
            </a:pPr>
            <a:r>
              <a:rPr lang="ar-SA" sz="2000" dirty="0" smtClean="0"/>
              <a:t>هو عملية اختياريه تنفيذية وليست مكون من مكونات الذاكرة</a:t>
            </a:r>
          </a:p>
          <a:p>
            <a:pPr marL="457200" indent="-457200" algn="r" defTabSz="914400" rtl="1" eaLnBrk="1" latinLnBrk="0" hangingPunct="1">
              <a:lnSpc>
                <a:spcPct val="90000"/>
              </a:lnSpc>
              <a:spcBef>
                <a:spcPts val="1000"/>
              </a:spcBef>
              <a:buFont typeface="Courier New" charset="0"/>
              <a:buChar char="o"/>
            </a:pPr>
            <a:r>
              <a:rPr lang="ar-SA" sz="2000" dirty="0" smtClean="0"/>
              <a:t>هو عملية اختيارية مقصودة أو غير مقصودة</a:t>
            </a:r>
          </a:p>
          <a:p>
            <a:pPr marL="457200" indent="-457200" algn="r" defTabSz="914400" rtl="1" eaLnBrk="1" latinLnBrk="0" hangingPunct="1">
              <a:lnSpc>
                <a:spcPct val="90000"/>
              </a:lnSpc>
              <a:spcBef>
                <a:spcPts val="1000"/>
              </a:spcBef>
              <a:buFont typeface="Courier New" charset="0"/>
              <a:buChar char="o"/>
            </a:pPr>
            <a:r>
              <a:rPr lang="ar-SA" sz="2000" dirty="0" smtClean="0"/>
              <a:t>هناك من يراه أنه جهد أو حالة استثارة</a:t>
            </a:r>
          </a:p>
          <a:p>
            <a:pPr marL="457200" indent="-457200" algn="r" defTabSz="914400" rtl="1" eaLnBrk="1" latinLnBrk="0" hangingPunct="1">
              <a:lnSpc>
                <a:spcPct val="90000"/>
              </a:lnSpc>
              <a:spcBef>
                <a:spcPts val="1000"/>
              </a:spcBef>
              <a:buFont typeface="Courier New" charset="0"/>
              <a:buChar char="o"/>
            </a:pPr>
            <a:r>
              <a:rPr lang="ar-SA" sz="2000" dirty="0" smtClean="0"/>
              <a:t>ينظر إليه باعتباره مصدر محدود السعة</a:t>
            </a:r>
          </a:p>
          <a:p>
            <a:pPr algn="r" defTabSz="914400" rtl="0" eaLnBrk="1" latinLnBrk="0" hangingPunct="1">
              <a:lnSpc>
                <a:spcPct val="90000"/>
              </a:lnSpc>
              <a:spcBef>
                <a:spcPts val="1000"/>
              </a:spcBef>
            </a:pPr>
            <a:endParaRPr lang="en-GB" sz="2800" dirty="0" smtClean="0"/>
          </a:p>
          <a:p>
            <a:pPr algn="r" defTabSz="914400" rtl="0" eaLnBrk="1" latinLnBrk="0" hangingPunct="1">
              <a:lnSpc>
                <a:spcPct val="90000"/>
              </a:lnSpc>
              <a:spcBef>
                <a:spcPts val="1000"/>
              </a:spcBef>
            </a:pPr>
            <a:endParaRPr lang="en-GB" sz="2800" dirty="0"/>
          </a:p>
        </p:txBody>
      </p:sp>
    </p:spTree>
    <p:extLst>
      <p:ext uri="{BB962C8B-B14F-4D97-AF65-F5344CB8AC3E}">
        <p14:creationId xmlns:p14="http://schemas.microsoft.com/office/powerpoint/2010/main" val="114532971"/>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5530" y="1694986"/>
            <a:ext cx="5946957" cy="3256156"/>
          </a:xfrm>
          <a:prstGeom prst="rect">
            <a:avLst/>
          </a:prstGeom>
        </p:spPr>
      </p:pic>
    </p:spTree>
    <p:extLst>
      <p:ext uri="{BB962C8B-B14F-4D97-AF65-F5344CB8AC3E}">
        <p14:creationId xmlns:p14="http://schemas.microsoft.com/office/powerpoint/2010/main" val="6869585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الانتباه: نماذجه</a:t>
            </a:r>
            <a:endParaRPr lang="en-US" sz="2800" dirty="0"/>
          </a:p>
        </p:txBody>
      </p:sp>
      <p:sp>
        <p:nvSpPr>
          <p:cNvPr id="3" name="Subtitle 2"/>
          <p:cNvSpPr>
            <a:spLocks noGrp="1"/>
          </p:cNvSpPr>
          <p:nvPr>
            <p:ph type="subTitle" idx="1"/>
          </p:nvPr>
        </p:nvSpPr>
        <p:spPr>
          <a:xfrm>
            <a:off x="713678" y="2575931"/>
            <a:ext cx="10716322" cy="3980985"/>
          </a:xfrm>
        </p:spPr>
        <p:txBody>
          <a:bodyPr>
            <a:normAutofit/>
          </a:bodyPr>
          <a:lstStyle/>
          <a:p>
            <a:pPr marL="342900" indent="-342900" algn="r" defTabSz="914400" rtl="1" eaLnBrk="1" latinLnBrk="0" hangingPunct="1">
              <a:lnSpc>
                <a:spcPct val="90000"/>
              </a:lnSpc>
              <a:spcBef>
                <a:spcPts val="1000"/>
              </a:spcBef>
              <a:buFont typeface="Courier New" charset="0"/>
              <a:buChar char="o"/>
            </a:pPr>
            <a:r>
              <a:rPr lang="ar-SA" dirty="0" smtClean="0"/>
              <a:t>كيف يختار الناس المثيرات التي يولونها انتباهاً والمثيرات التي يتجاهلونها</a:t>
            </a:r>
          </a:p>
          <a:p>
            <a:pPr marL="342900" indent="-342900" algn="r" defTabSz="914400" rtl="1" eaLnBrk="1" latinLnBrk="0" hangingPunct="1">
              <a:lnSpc>
                <a:spcPct val="90000"/>
              </a:lnSpc>
              <a:spcBef>
                <a:spcPts val="1000"/>
              </a:spcBef>
              <a:buFont typeface="Courier New" charset="0"/>
              <a:buChar char="o"/>
            </a:pPr>
            <a:r>
              <a:rPr lang="ar-SA" dirty="0" smtClean="0"/>
              <a:t>على أي مستوى تتم معالجة المعلومات عندما نقرر أن نوليها انتباهنا؟ </a:t>
            </a:r>
          </a:p>
          <a:p>
            <a:pPr marL="342900" indent="-342900" algn="r" defTabSz="914400" rtl="1" eaLnBrk="1" latinLnBrk="0" hangingPunct="1">
              <a:lnSpc>
                <a:spcPct val="90000"/>
              </a:lnSpc>
              <a:spcBef>
                <a:spcPts val="1000"/>
              </a:spcBef>
              <a:buFont typeface="Courier New" charset="0"/>
              <a:buChar char="o"/>
            </a:pPr>
            <a:r>
              <a:rPr lang="ar-SA" dirty="0" smtClean="0"/>
              <a:t>ماذا يحدث للمثيرات التي لم ننتبه لها!</a:t>
            </a:r>
          </a:p>
          <a:p>
            <a:pPr algn="r" defTabSz="914400" rtl="1" eaLnBrk="1" latinLnBrk="0" hangingPunct="1">
              <a:lnSpc>
                <a:spcPct val="90000"/>
              </a:lnSpc>
              <a:spcBef>
                <a:spcPts val="1000"/>
              </a:spcBef>
            </a:pPr>
            <a:endParaRPr lang="ar-SA" dirty="0" smtClean="0"/>
          </a:p>
          <a:p>
            <a:pPr algn="r" defTabSz="914400" rtl="1" eaLnBrk="1" latinLnBrk="0" hangingPunct="1">
              <a:lnSpc>
                <a:spcPct val="90000"/>
              </a:lnSpc>
              <a:spcBef>
                <a:spcPts val="1000"/>
              </a:spcBef>
            </a:pPr>
            <a:r>
              <a:rPr lang="ar-SA" b="1" dirty="0" smtClean="0"/>
              <a:t>يوجد عدد من النماذج التي حاولت الإجابة عن هذه الأسئلة٬ من بينها: </a:t>
            </a:r>
            <a:endParaRPr lang="en-GB" b="1" dirty="0" smtClean="0"/>
          </a:p>
          <a:p>
            <a:pPr algn="r" defTabSz="914400" rtl="1" eaLnBrk="1" latinLnBrk="0" hangingPunct="1">
              <a:lnSpc>
                <a:spcPct val="90000"/>
              </a:lnSpc>
              <a:spcBef>
                <a:spcPts val="1000"/>
              </a:spcBef>
            </a:pPr>
            <a:r>
              <a:rPr lang="ar-SA" dirty="0" smtClean="0"/>
              <a:t>نماذج الاختيار المبكر </a:t>
            </a:r>
            <a:r>
              <a:rPr lang="en-GB" dirty="0" smtClean="0"/>
              <a:t>Early selective models</a:t>
            </a:r>
          </a:p>
          <a:p>
            <a:pPr marL="342900" indent="-342900" algn="r" defTabSz="914400" rtl="1" eaLnBrk="1" latinLnBrk="0" hangingPunct="1">
              <a:lnSpc>
                <a:spcPct val="90000"/>
              </a:lnSpc>
              <a:spcBef>
                <a:spcPts val="1000"/>
              </a:spcBef>
              <a:buFontTx/>
              <a:buChar char="-"/>
            </a:pPr>
            <a:r>
              <a:rPr lang="en-GB" dirty="0" err="1" smtClean="0"/>
              <a:t>ب</a:t>
            </a:r>
            <a:r>
              <a:rPr lang="ar-SA" dirty="0" err="1" smtClean="0"/>
              <a:t>رودبانت</a:t>
            </a:r>
            <a:r>
              <a:rPr lang="ar-SA" dirty="0" smtClean="0"/>
              <a:t> (نموذج المرشح: كل شيء أو لا شيء)</a:t>
            </a:r>
          </a:p>
          <a:p>
            <a:pPr algn="r" defTabSz="914400" rtl="1" eaLnBrk="1" latinLnBrk="0" hangingPunct="1">
              <a:lnSpc>
                <a:spcPct val="90000"/>
              </a:lnSpc>
              <a:spcBef>
                <a:spcPts val="1000"/>
              </a:spcBef>
            </a:pPr>
            <a:endParaRPr lang="en-GB" dirty="0" smtClean="0"/>
          </a:p>
          <a:p>
            <a:pPr algn="r" defTabSz="914400" rtl="1" eaLnBrk="1" latinLnBrk="0" hangingPunct="1">
              <a:lnSpc>
                <a:spcPct val="90000"/>
              </a:lnSpc>
              <a:spcBef>
                <a:spcPts val="1000"/>
              </a:spcBef>
            </a:pPr>
            <a:endParaRPr lang="en-GB" dirty="0" smtClean="0"/>
          </a:p>
          <a:p>
            <a:pPr algn="l" defTabSz="914400" eaLnBrk="1" latinLnBrk="0" hangingPunct="1">
              <a:lnSpc>
                <a:spcPct val="90000"/>
              </a:lnSpc>
              <a:spcBef>
                <a:spcPts val="1000"/>
              </a:spcBef>
            </a:pPr>
            <a:endParaRPr lang="en-GB" b="1" dirty="0"/>
          </a:p>
        </p:txBody>
      </p:sp>
    </p:spTree>
    <p:extLst>
      <p:ext uri="{BB962C8B-B14F-4D97-AF65-F5344CB8AC3E}">
        <p14:creationId xmlns:p14="http://schemas.microsoft.com/office/powerpoint/2010/main" val="2094983211"/>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323385"/>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الانتباه: نماذجه</a:t>
            </a:r>
            <a:endParaRPr lang="en-US" sz="2800" dirty="0"/>
          </a:p>
        </p:txBody>
      </p:sp>
      <p:sp>
        <p:nvSpPr>
          <p:cNvPr id="3" name="Subtitle 2"/>
          <p:cNvSpPr>
            <a:spLocks noGrp="1"/>
          </p:cNvSpPr>
          <p:nvPr>
            <p:ph type="subTitle" idx="1"/>
          </p:nvPr>
        </p:nvSpPr>
        <p:spPr>
          <a:xfrm>
            <a:off x="737839" y="1505415"/>
            <a:ext cx="10716322" cy="3980985"/>
          </a:xfrm>
        </p:spPr>
        <p:txBody>
          <a:bodyPr>
            <a:normAutofit/>
          </a:bodyPr>
          <a:lstStyle/>
          <a:p>
            <a:pPr marL="342900" indent="-342900" algn="r" defTabSz="914400" rtl="1" eaLnBrk="1" latinLnBrk="0" hangingPunct="1">
              <a:lnSpc>
                <a:spcPct val="90000"/>
              </a:lnSpc>
              <a:spcBef>
                <a:spcPts val="1000"/>
              </a:spcBef>
              <a:buFontTx/>
              <a:buChar char="-"/>
            </a:pPr>
            <a:r>
              <a:rPr lang="en-GB" dirty="0" err="1" smtClean="0"/>
              <a:t>ب</a:t>
            </a:r>
            <a:r>
              <a:rPr lang="ar-SA" dirty="0" err="1" smtClean="0"/>
              <a:t>رودبانت</a:t>
            </a:r>
            <a:r>
              <a:rPr lang="ar-SA" dirty="0" smtClean="0"/>
              <a:t> (نموذج المرشح كل شيء أو لا شيء)</a:t>
            </a:r>
          </a:p>
          <a:p>
            <a:pPr algn="r" defTabSz="914400" rtl="1" eaLnBrk="1" latinLnBrk="0" hangingPunct="1">
              <a:lnSpc>
                <a:spcPct val="90000"/>
              </a:lnSpc>
              <a:spcBef>
                <a:spcPts val="1000"/>
              </a:spcBef>
            </a:pPr>
            <a:endParaRPr lang="ar-SA" dirty="0" smtClean="0"/>
          </a:p>
          <a:p>
            <a:pPr algn="r" defTabSz="914400" rtl="1" eaLnBrk="1" latinLnBrk="0" hangingPunct="1">
              <a:lnSpc>
                <a:spcPct val="90000"/>
              </a:lnSpc>
              <a:spcBef>
                <a:spcPts val="1000"/>
              </a:spcBef>
            </a:pPr>
            <a:endParaRPr lang="en-GB" dirty="0" smtClean="0"/>
          </a:p>
          <a:p>
            <a:pPr algn="r" defTabSz="914400" rtl="1" eaLnBrk="1" latinLnBrk="0" hangingPunct="1">
              <a:lnSpc>
                <a:spcPct val="90000"/>
              </a:lnSpc>
              <a:spcBef>
                <a:spcPts val="1000"/>
              </a:spcBef>
            </a:pPr>
            <a:endParaRPr lang="en-GB" dirty="0" smtClean="0"/>
          </a:p>
          <a:p>
            <a:pPr algn="l" defTabSz="914400" eaLnBrk="1" latinLnBrk="0" hangingPunct="1">
              <a:lnSpc>
                <a:spcPct val="90000"/>
              </a:lnSpc>
              <a:spcBef>
                <a:spcPts val="1000"/>
              </a:spcBef>
            </a:pPr>
            <a:endParaRPr lang="en-GB" b="1" dirty="0"/>
          </a:p>
        </p:txBody>
      </p:sp>
      <p:sp>
        <p:nvSpPr>
          <p:cNvPr id="4" name="Left Arrow 3"/>
          <p:cNvSpPr/>
          <p:nvPr/>
        </p:nvSpPr>
        <p:spPr>
          <a:xfrm>
            <a:off x="8589228" y="2904892"/>
            <a:ext cx="1929161" cy="5910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r>
              <a:rPr lang="ar-SA" dirty="0" smtClean="0"/>
              <a:t>مدخل بصري ١</a:t>
            </a:r>
            <a:endParaRPr lang="en-US" dirty="0"/>
          </a:p>
        </p:txBody>
      </p:sp>
      <p:sp>
        <p:nvSpPr>
          <p:cNvPr id="5" name="Left Arrow 4"/>
          <p:cNvSpPr/>
          <p:nvPr/>
        </p:nvSpPr>
        <p:spPr>
          <a:xfrm>
            <a:off x="8647774" y="3806186"/>
            <a:ext cx="1929161" cy="5910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r>
              <a:rPr lang="ar-SA" dirty="0" smtClean="0"/>
              <a:t>مدخل بصري ٢</a:t>
            </a:r>
            <a:endParaRPr lang="en-US" dirty="0"/>
          </a:p>
        </p:txBody>
      </p:sp>
      <p:sp>
        <p:nvSpPr>
          <p:cNvPr id="6" name="Rectangle 5"/>
          <p:cNvSpPr/>
          <p:nvPr/>
        </p:nvSpPr>
        <p:spPr>
          <a:xfrm>
            <a:off x="7393258" y="2587083"/>
            <a:ext cx="914401" cy="2074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r>
              <a:rPr lang="ar-SA" dirty="0" smtClean="0"/>
              <a:t>مخزن</a:t>
            </a:r>
          </a:p>
          <a:p>
            <a:pPr marL="0" algn="ctr" defTabSz="914400" rtl="1" eaLnBrk="1" latinLnBrk="0" hangingPunct="1"/>
            <a:r>
              <a:rPr lang="ar-SA" dirty="0" smtClean="0"/>
              <a:t>الأحاسيس</a:t>
            </a:r>
            <a:endParaRPr lang="en-US" dirty="0"/>
          </a:p>
        </p:txBody>
      </p:sp>
      <p:sp>
        <p:nvSpPr>
          <p:cNvPr id="7" name="Left Arrow 6"/>
          <p:cNvSpPr/>
          <p:nvPr/>
        </p:nvSpPr>
        <p:spPr>
          <a:xfrm>
            <a:off x="5670858" y="2951452"/>
            <a:ext cx="1393901" cy="5910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US" dirty="0"/>
          </a:p>
        </p:txBody>
      </p:sp>
      <p:sp>
        <p:nvSpPr>
          <p:cNvPr id="8" name="Left Arrow 7"/>
          <p:cNvSpPr/>
          <p:nvPr/>
        </p:nvSpPr>
        <p:spPr>
          <a:xfrm>
            <a:off x="5659242" y="3806186"/>
            <a:ext cx="1393901" cy="5910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US"/>
          </a:p>
        </p:txBody>
      </p:sp>
      <p:sp>
        <p:nvSpPr>
          <p:cNvPr id="9" name="Rectangle 8"/>
          <p:cNvSpPr/>
          <p:nvPr/>
        </p:nvSpPr>
        <p:spPr>
          <a:xfrm>
            <a:off x="4202614" y="2587082"/>
            <a:ext cx="1115119" cy="2074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r>
              <a:rPr lang="ar-SA" dirty="0" smtClean="0"/>
              <a:t>مرشح </a:t>
            </a:r>
          </a:p>
          <a:p>
            <a:pPr marL="0" algn="ctr" defTabSz="914400" rtl="1" eaLnBrk="1" latinLnBrk="0" hangingPunct="1"/>
            <a:r>
              <a:rPr lang="ar-SA" dirty="0" smtClean="0"/>
              <a:t>الاختيار</a:t>
            </a:r>
          </a:p>
          <a:p>
            <a:pPr marL="0" algn="ctr" defTabSz="914400" rtl="1" eaLnBrk="1" latinLnBrk="0" hangingPunct="1"/>
            <a:r>
              <a:rPr lang="ar-SA" dirty="0" smtClean="0"/>
              <a:t>“خصائص</a:t>
            </a:r>
          </a:p>
          <a:p>
            <a:pPr marL="0" algn="ctr" defTabSz="914400" rtl="1" eaLnBrk="1" latinLnBrk="0" hangingPunct="1"/>
            <a:r>
              <a:rPr lang="ar-SA" dirty="0" smtClean="0"/>
              <a:t>المثير”</a:t>
            </a:r>
            <a:endParaRPr lang="en-US" dirty="0"/>
          </a:p>
        </p:txBody>
      </p:sp>
      <p:sp>
        <p:nvSpPr>
          <p:cNvPr id="10" name="Left Arrow 9"/>
          <p:cNvSpPr/>
          <p:nvPr/>
        </p:nvSpPr>
        <p:spPr>
          <a:xfrm>
            <a:off x="2527143" y="2904893"/>
            <a:ext cx="1393901" cy="5910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US"/>
          </a:p>
        </p:txBody>
      </p:sp>
      <p:sp>
        <p:nvSpPr>
          <p:cNvPr id="11" name="Rectangle 10"/>
          <p:cNvSpPr/>
          <p:nvPr/>
        </p:nvSpPr>
        <p:spPr>
          <a:xfrm>
            <a:off x="1206421" y="2587082"/>
            <a:ext cx="1115119" cy="2074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r>
              <a:rPr lang="ar-SA" dirty="0" smtClean="0"/>
              <a:t>المعالجة</a:t>
            </a:r>
          </a:p>
          <a:p>
            <a:pPr marL="0" algn="ctr" defTabSz="914400" rtl="1" eaLnBrk="1" latinLnBrk="0" hangingPunct="1"/>
            <a:r>
              <a:rPr lang="ar-SA" dirty="0" smtClean="0"/>
              <a:t>وتركيز</a:t>
            </a:r>
          </a:p>
          <a:p>
            <a:pPr marL="0" algn="ctr" defTabSz="914400" rtl="1" eaLnBrk="1" latinLnBrk="0" hangingPunct="1"/>
            <a:r>
              <a:rPr lang="ar-SA" dirty="0" smtClean="0"/>
              <a:t>الانتباه</a:t>
            </a:r>
            <a:endParaRPr lang="en-US" dirty="0"/>
          </a:p>
        </p:txBody>
      </p:sp>
      <p:sp>
        <p:nvSpPr>
          <p:cNvPr id="12" name="Rectangle 11"/>
          <p:cNvSpPr/>
          <p:nvPr/>
        </p:nvSpPr>
        <p:spPr>
          <a:xfrm>
            <a:off x="10745363" y="2587082"/>
            <a:ext cx="914401" cy="2074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r>
              <a:rPr lang="ar-SA" dirty="0" smtClean="0"/>
              <a:t>القناة</a:t>
            </a:r>
          </a:p>
          <a:p>
            <a:pPr marL="0" algn="ctr" defTabSz="914400" rtl="1" eaLnBrk="1" latinLnBrk="0" hangingPunct="1"/>
            <a:r>
              <a:rPr lang="ar-SA" dirty="0" smtClean="0"/>
              <a:t>البصرية</a:t>
            </a:r>
            <a:endParaRPr lang="en-US" dirty="0"/>
          </a:p>
        </p:txBody>
      </p:sp>
      <p:sp>
        <p:nvSpPr>
          <p:cNvPr id="13" name="Rectangle 12"/>
          <p:cNvSpPr/>
          <p:nvPr/>
        </p:nvSpPr>
        <p:spPr>
          <a:xfrm>
            <a:off x="10745363" y="4783874"/>
            <a:ext cx="914401" cy="7805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r>
              <a:rPr lang="ar-SA" dirty="0" smtClean="0"/>
              <a:t>القناة</a:t>
            </a:r>
          </a:p>
          <a:p>
            <a:pPr marL="0" algn="ctr" defTabSz="914400" rtl="1" eaLnBrk="1" latinLnBrk="0" hangingPunct="1"/>
            <a:r>
              <a:rPr lang="ar-SA" dirty="0" smtClean="0"/>
              <a:t>السمعية</a:t>
            </a:r>
            <a:endParaRPr lang="en-US" dirty="0"/>
          </a:p>
        </p:txBody>
      </p:sp>
      <p:cxnSp>
        <p:nvCxnSpPr>
          <p:cNvPr id="16" name="Straight Arrow Connector 15"/>
          <p:cNvCxnSpPr/>
          <p:nvPr/>
        </p:nvCxnSpPr>
        <p:spPr>
          <a:xfrm flipH="1" flipV="1">
            <a:off x="8572962" y="4493941"/>
            <a:ext cx="1810223" cy="6764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10745363" y="5750120"/>
            <a:ext cx="914401" cy="7805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r>
              <a:rPr lang="ar-SA" dirty="0" smtClean="0"/>
              <a:t>الخ</a:t>
            </a:r>
          </a:p>
        </p:txBody>
      </p:sp>
      <p:sp>
        <p:nvSpPr>
          <p:cNvPr id="21" name="TextBox 20"/>
          <p:cNvSpPr txBox="1"/>
          <p:nvPr/>
        </p:nvSpPr>
        <p:spPr>
          <a:xfrm>
            <a:off x="737839" y="5231659"/>
            <a:ext cx="5307980" cy="646331"/>
          </a:xfrm>
          <a:prstGeom prst="rect">
            <a:avLst/>
          </a:prstGeom>
          <a:noFill/>
        </p:spPr>
        <p:txBody>
          <a:bodyPr wrap="square" rtlCol="0">
            <a:spAutoFit/>
          </a:bodyPr>
          <a:lstStyle/>
          <a:p>
            <a:pPr marL="0" algn="r" defTabSz="914400" rtl="1" eaLnBrk="1" latinLnBrk="0" hangingPunct="1"/>
            <a:r>
              <a:rPr lang="ar-SA" dirty="0" smtClean="0"/>
              <a:t>لكل حاسة قناة٬ فما لذي يقرر تحديد القناة التي سيتم الانتباه لها؟</a:t>
            </a:r>
          </a:p>
          <a:p>
            <a:pPr marL="0" algn="r" defTabSz="914400" rtl="1" eaLnBrk="1" latinLnBrk="0" hangingPunct="1"/>
            <a:endParaRPr lang="en-US" dirty="0"/>
          </a:p>
        </p:txBody>
      </p:sp>
    </p:spTree>
    <p:extLst>
      <p:ext uri="{BB962C8B-B14F-4D97-AF65-F5344CB8AC3E}">
        <p14:creationId xmlns:p14="http://schemas.microsoft.com/office/powerpoint/2010/main" val="1310389873"/>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الانتباه: مقدمة</a:t>
            </a:r>
            <a:endParaRPr lang="en-US" sz="2800" dirty="0"/>
          </a:p>
        </p:txBody>
      </p:sp>
      <p:sp>
        <p:nvSpPr>
          <p:cNvPr id="3" name="Subtitle 2"/>
          <p:cNvSpPr>
            <a:spLocks noGrp="1"/>
          </p:cNvSpPr>
          <p:nvPr>
            <p:ph type="subTitle" idx="1"/>
          </p:nvPr>
        </p:nvSpPr>
        <p:spPr>
          <a:xfrm>
            <a:off x="713678" y="2575931"/>
            <a:ext cx="10716322" cy="3980985"/>
          </a:xfrm>
        </p:spPr>
        <p:txBody>
          <a:bodyPr>
            <a:normAutofit/>
          </a:bodyPr>
          <a:lstStyle/>
          <a:p>
            <a:pPr marL="0" indent="0" algn="r" defTabSz="914400" rtl="1" eaLnBrk="1" latinLnBrk="0" hangingPunct="1">
              <a:lnSpc>
                <a:spcPct val="90000"/>
              </a:lnSpc>
              <a:spcBef>
                <a:spcPts val="1000"/>
              </a:spcBef>
              <a:buFont typeface="Arial"/>
              <a:buNone/>
            </a:pPr>
            <a:r>
              <a:rPr lang="ar-SA" dirty="0" smtClean="0"/>
              <a:t>الجميع يعرف ما هو الانتباه. انه استحواذ شيء أو موضوع واحد من بين عدة أشياء أو مواضيع محتملة على العقل بشكل واضح وحيوي. ...وتركيز الوعي وتوجيهه هو جوهر الانتباه </a:t>
            </a:r>
            <a:r>
              <a:rPr lang="en-GB" dirty="0" smtClean="0"/>
              <a:t>[....]</a:t>
            </a:r>
            <a:r>
              <a:rPr lang="ar-SA" dirty="0" smtClean="0"/>
              <a:t> وهو يتضمن </a:t>
            </a:r>
            <a:r>
              <a:rPr lang="ar-SA" dirty="0" smtClean="0">
                <a:solidFill>
                  <a:srgbClr val="FF0000"/>
                </a:solidFill>
              </a:rPr>
              <a:t>اهمال </a:t>
            </a:r>
            <a:r>
              <a:rPr lang="ar-SA" dirty="0" smtClean="0"/>
              <a:t>التركيز على بعض الجوانب لضمان التعامل بفعالية مع بعضها الآخر </a:t>
            </a:r>
            <a:r>
              <a:rPr lang="en-GB" dirty="0" smtClean="0"/>
              <a:t>[</a:t>
            </a:r>
            <a:r>
              <a:rPr lang="is-IS" dirty="0" smtClean="0"/>
              <a:t>…]</a:t>
            </a:r>
            <a:r>
              <a:rPr lang="ar-SA" sz="3200" dirty="0" smtClean="0"/>
              <a:t>  </a:t>
            </a:r>
            <a:r>
              <a:rPr lang="ar-SA" sz="1400" dirty="0" smtClean="0"/>
              <a:t>وليم جيمس ١٨٩٠</a:t>
            </a:r>
          </a:p>
          <a:p>
            <a:pPr marL="342900" indent="-342900" algn="r" defTabSz="914400" rtl="1" eaLnBrk="1" latinLnBrk="0" hangingPunct="1">
              <a:lnSpc>
                <a:spcPct val="90000"/>
              </a:lnSpc>
              <a:spcBef>
                <a:spcPts val="1000"/>
              </a:spcBef>
              <a:buFontTx/>
              <a:buChar char="-"/>
            </a:pPr>
            <a:endParaRPr lang="ar-SA" sz="1400" dirty="0" smtClean="0"/>
          </a:p>
          <a:p>
            <a:pPr algn="r" defTabSz="914400" rtl="1" eaLnBrk="1" latinLnBrk="0" hangingPunct="1">
              <a:lnSpc>
                <a:spcPct val="90000"/>
              </a:lnSpc>
              <a:spcBef>
                <a:spcPts val="1000"/>
              </a:spcBef>
            </a:pPr>
            <a:r>
              <a:rPr lang="ar-SA" sz="2000" dirty="0" smtClean="0"/>
              <a:t>من التعريفات الحديثة للانتباه أنه العملية العقلية التي تشير إلى اختيار التركيز على مظهر واحد أو جانب واحد من المحيط الداخلي أو الخارجي وإهمال بقية الجوانب. </a:t>
            </a:r>
          </a:p>
          <a:p>
            <a:pPr algn="r" defTabSz="914400" rtl="1" eaLnBrk="1" latinLnBrk="0" hangingPunct="1">
              <a:lnSpc>
                <a:spcPct val="90000"/>
              </a:lnSpc>
              <a:spcBef>
                <a:spcPts val="1000"/>
              </a:spcBef>
            </a:pPr>
            <a:endParaRPr lang="ar-SA" sz="2000" dirty="0" smtClean="0"/>
          </a:p>
          <a:p>
            <a:pPr algn="r" defTabSz="914400" rtl="1" eaLnBrk="1" latinLnBrk="0" hangingPunct="1">
              <a:lnSpc>
                <a:spcPct val="90000"/>
              </a:lnSpc>
              <a:spcBef>
                <a:spcPts val="1000"/>
              </a:spcBef>
            </a:pPr>
            <a:r>
              <a:rPr lang="ar-SA" sz="2000" u="sng" dirty="0" smtClean="0"/>
              <a:t>الجوانب الرئيسة للانتباه من خلال تعريفاته</a:t>
            </a:r>
            <a:r>
              <a:rPr lang="ar-SA" sz="2000" dirty="0" smtClean="0"/>
              <a:t>:</a:t>
            </a:r>
          </a:p>
          <a:p>
            <a:pPr marL="342900" indent="-342900" algn="r" defTabSz="914400" rtl="1" eaLnBrk="1" latinLnBrk="0" hangingPunct="1">
              <a:lnSpc>
                <a:spcPct val="90000"/>
              </a:lnSpc>
              <a:spcBef>
                <a:spcPts val="1000"/>
              </a:spcBef>
              <a:buFont typeface="Courier New" charset="0"/>
              <a:buChar char="o"/>
            </a:pPr>
            <a:r>
              <a:rPr lang="ar-SA" sz="2000" dirty="0" smtClean="0"/>
              <a:t>توجيه التركيز نحو شيء واحد</a:t>
            </a:r>
          </a:p>
          <a:p>
            <a:pPr marL="342900" indent="-342900" algn="r" defTabSz="914400" rtl="1" eaLnBrk="1" latinLnBrk="0" hangingPunct="1">
              <a:lnSpc>
                <a:spcPct val="90000"/>
              </a:lnSpc>
              <a:spcBef>
                <a:spcPts val="1000"/>
              </a:spcBef>
              <a:buFont typeface="Courier New" charset="0"/>
              <a:buChar char="o"/>
            </a:pPr>
            <a:r>
              <a:rPr lang="ar-SA" sz="2000" dirty="0" smtClean="0"/>
              <a:t>التخلي /تجاهل/ إهمال بقية الأشياء</a:t>
            </a:r>
            <a:endParaRPr lang="ar-SA" sz="2000" dirty="0"/>
          </a:p>
        </p:txBody>
      </p:sp>
    </p:spTree>
    <p:extLst>
      <p:ext uri="{BB962C8B-B14F-4D97-AF65-F5344CB8AC3E}">
        <p14:creationId xmlns:p14="http://schemas.microsoft.com/office/powerpoint/2010/main" val="146362288"/>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الانتباه: نماذجه</a:t>
            </a:r>
            <a:endParaRPr lang="en-US" sz="2800" dirty="0"/>
          </a:p>
        </p:txBody>
      </p:sp>
      <p:sp>
        <p:nvSpPr>
          <p:cNvPr id="3" name="Subtitle 2"/>
          <p:cNvSpPr>
            <a:spLocks noGrp="1"/>
          </p:cNvSpPr>
          <p:nvPr>
            <p:ph type="subTitle" idx="1"/>
          </p:nvPr>
        </p:nvSpPr>
        <p:spPr>
          <a:xfrm>
            <a:off x="713678" y="2575931"/>
            <a:ext cx="10716322" cy="3980985"/>
          </a:xfrm>
        </p:spPr>
        <p:txBody>
          <a:bodyPr>
            <a:normAutofit/>
          </a:bodyPr>
          <a:lstStyle/>
          <a:p>
            <a:pPr algn="r" defTabSz="914400" rtl="1" eaLnBrk="1" latinLnBrk="0" hangingPunct="1">
              <a:lnSpc>
                <a:spcPct val="90000"/>
              </a:lnSpc>
              <a:spcBef>
                <a:spcPts val="1000"/>
              </a:spcBef>
            </a:pPr>
            <a:r>
              <a:rPr lang="ar-SA" b="1" dirty="0" smtClean="0"/>
              <a:t>الانتباه بناء على خصائص المثير </a:t>
            </a:r>
            <a:r>
              <a:rPr lang="en-GB" b="1" dirty="0" smtClean="0"/>
              <a:t>Bottom- up</a:t>
            </a:r>
          </a:p>
          <a:p>
            <a:pPr algn="r" defTabSz="914400" rtl="1" eaLnBrk="1" latinLnBrk="0" hangingPunct="1">
              <a:lnSpc>
                <a:spcPct val="90000"/>
              </a:lnSpc>
              <a:spcBef>
                <a:spcPts val="1000"/>
              </a:spcBef>
            </a:pPr>
            <a:r>
              <a:rPr lang="ar-SA" dirty="0" smtClean="0">
                <a:hlinkClick r:id="rId2"/>
              </a:rPr>
              <a:t>اللون/ التضاد/ الحدة....الخ</a:t>
            </a:r>
            <a:endParaRPr lang="en-GB" dirty="0"/>
          </a:p>
          <a:p>
            <a:pPr algn="r" defTabSz="914400" rtl="1" eaLnBrk="1" latinLnBrk="0" hangingPunct="1">
              <a:lnSpc>
                <a:spcPct val="90000"/>
              </a:lnSpc>
              <a:spcBef>
                <a:spcPts val="1000"/>
              </a:spcBef>
            </a:pPr>
            <a:endParaRPr lang="en-GB" dirty="0" smtClean="0"/>
          </a:p>
          <a:p>
            <a:pPr algn="r" defTabSz="914400" rtl="1" eaLnBrk="1" latinLnBrk="0" hangingPunct="1">
              <a:lnSpc>
                <a:spcPct val="90000"/>
              </a:lnSpc>
              <a:spcBef>
                <a:spcPts val="1000"/>
              </a:spcBef>
            </a:pPr>
            <a:endParaRPr lang="en-GB" dirty="0"/>
          </a:p>
          <a:p>
            <a:pPr algn="r" defTabSz="914400" rtl="1" eaLnBrk="1" latinLnBrk="0" hangingPunct="1">
              <a:lnSpc>
                <a:spcPct val="90000"/>
              </a:lnSpc>
              <a:spcBef>
                <a:spcPts val="1000"/>
              </a:spcBef>
            </a:pPr>
            <a:r>
              <a:rPr lang="ar-SA" b="1" dirty="0" smtClean="0"/>
              <a:t>الانتباه بناء على المهمة وخصائص الفرد </a:t>
            </a:r>
            <a:r>
              <a:rPr lang="en-GB" b="1" dirty="0" smtClean="0"/>
              <a:t>Top- down</a:t>
            </a:r>
          </a:p>
          <a:p>
            <a:pPr algn="r" defTabSz="914400" rtl="1" eaLnBrk="1" latinLnBrk="0" hangingPunct="1">
              <a:lnSpc>
                <a:spcPct val="90000"/>
              </a:lnSpc>
              <a:spcBef>
                <a:spcPts val="1000"/>
              </a:spcBef>
            </a:pPr>
            <a:endParaRPr lang="en-GB" dirty="0" smtClean="0"/>
          </a:p>
          <a:p>
            <a:pPr algn="r" defTabSz="914400" rtl="1" eaLnBrk="1" latinLnBrk="0" hangingPunct="1">
              <a:lnSpc>
                <a:spcPct val="90000"/>
              </a:lnSpc>
              <a:spcBef>
                <a:spcPts val="1000"/>
              </a:spcBef>
            </a:pPr>
            <a:r>
              <a:rPr lang="ar-SA" dirty="0" smtClean="0"/>
              <a:t>دراسة </a:t>
            </a:r>
            <a:r>
              <a:rPr lang="en-GB" dirty="0" err="1" smtClean="0"/>
              <a:t>Yarbus</a:t>
            </a:r>
            <a:r>
              <a:rPr lang="en-GB" dirty="0" smtClean="0"/>
              <a:t>, 1967</a:t>
            </a:r>
          </a:p>
          <a:p>
            <a:pPr algn="l" defTabSz="914400" eaLnBrk="1" latinLnBrk="0" hangingPunct="1">
              <a:lnSpc>
                <a:spcPct val="90000"/>
              </a:lnSpc>
              <a:spcBef>
                <a:spcPts val="1000"/>
              </a:spcBef>
            </a:pPr>
            <a:endParaRPr lang="en-GB"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30455"/>
            <a:ext cx="3820377" cy="2799666"/>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5436" y="5288442"/>
            <a:ext cx="2151577" cy="1541679"/>
          </a:xfrm>
          <a:prstGeom prst="rect">
            <a:avLst/>
          </a:prstGeom>
        </p:spPr>
      </p:pic>
    </p:spTree>
    <p:extLst>
      <p:ext uri="{BB962C8B-B14F-4D97-AF65-F5344CB8AC3E}">
        <p14:creationId xmlns:p14="http://schemas.microsoft.com/office/powerpoint/2010/main" val="624870437"/>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323385"/>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الانتباه: نماذجه</a:t>
            </a:r>
            <a:endParaRPr lang="en-US" sz="2800" dirty="0"/>
          </a:p>
        </p:txBody>
      </p:sp>
      <p:sp>
        <p:nvSpPr>
          <p:cNvPr id="3" name="Subtitle 2"/>
          <p:cNvSpPr>
            <a:spLocks noGrp="1"/>
          </p:cNvSpPr>
          <p:nvPr>
            <p:ph type="subTitle" idx="1"/>
          </p:nvPr>
        </p:nvSpPr>
        <p:spPr>
          <a:xfrm>
            <a:off x="737839" y="1505415"/>
            <a:ext cx="10716322" cy="3980985"/>
          </a:xfrm>
        </p:spPr>
        <p:txBody>
          <a:bodyPr>
            <a:normAutofit/>
          </a:bodyPr>
          <a:lstStyle/>
          <a:p>
            <a:pPr marL="342900" indent="-342900" algn="r" defTabSz="914400" rtl="1" eaLnBrk="1" latinLnBrk="0" hangingPunct="1">
              <a:lnSpc>
                <a:spcPct val="90000"/>
              </a:lnSpc>
              <a:spcBef>
                <a:spcPts val="1000"/>
              </a:spcBef>
              <a:buFontTx/>
              <a:buChar char="-"/>
            </a:pPr>
            <a:r>
              <a:rPr lang="ar-SA" dirty="0" smtClean="0"/>
              <a:t>تيريزمان (الانتباه الخفيف)</a:t>
            </a:r>
          </a:p>
          <a:p>
            <a:pPr algn="r" defTabSz="914400" rtl="1" eaLnBrk="1" latinLnBrk="0" hangingPunct="1">
              <a:lnSpc>
                <a:spcPct val="90000"/>
              </a:lnSpc>
              <a:spcBef>
                <a:spcPts val="1000"/>
              </a:spcBef>
            </a:pPr>
            <a:endParaRPr lang="ar-SA" dirty="0" smtClean="0"/>
          </a:p>
          <a:p>
            <a:pPr algn="r" defTabSz="914400" rtl="1" eaLnBrk="1" latinLnBrk="0" hangingPunct="1">
              <a:lnSpc>
                <a:spcPct val="90000"/>
              </a:lnSpc>
              <a:spcBef>
                <a:spcPts val="1000"/>
              </a:spcBef>
            </a:pPr>
            <a:endParaRPr lang="en-GB" dirty="0" smtClean="0"/>
          </a:p>
          <a:p>
            <a:pPr algn="r" defTabSz="914400" rtl="1" eaLnBrk="1" latinLnBrk="0" hangingPunct="1">
              <a:lnSpc>
                <a:spcPct val="90000"/>
              </a:lnSpc>
              <a:spcBef>
                <a:spcPts val="1000"/>
              </a:spcBef>
            </a:pPr>
            <a:endParaRPr lang="en-GB" dirty="0" smtClean="0"/>
          </a:p>
          <a:p>
            <a:pPr algn="l" defTabSz="914400" eaLnBrk="1" latinLnBrk="0" hangingPunct="1">
              <a:lnSpc>
                <a:spcPct val="90000"/>
              </a:lnSpc>
              <a:spcBef>
                <a:spcPts val="1000"/>
              </a:spcBef>
            </a:pPr>
            <a:endParaRPr lang="en-GB" b="1" dirty="0"/>
          </a:p>
        </p:txBody>
      </p:sp>
      <p:sp>
        <p:nvSpPr>
          <p:cNvPr id="4" name="Left Arrow 3"/>
          <p:cNvSpPr/>
          <p:nvPr/>
        </p:nvSpPr>
        <p:spPr>
          <a:xfrm>
            <a:off x="8589228" y="2904892"/>
            <a:ext cx="1929161" cy="5910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r>
              <a:rPr lang="ar-SA" dirty="0" smtClean="0"/>
              <a:t>مدخل بصري ١</a:t>
            </a:r>
            <a:endParaRPr lang="en-US" dirty="0"/>
          </a:p>
        </p:txBody>
      </p:sp>
      <p:sp>
        <p:nvSpPr>
          <p:cNvPr id="5" name="Left Arrow 4"/>
          <p:cNvSpPr/>
          <p:nvPr/>
        </p:nvSpPr>
        <p:spPr>
          <a:xfrm>
            <a:off x="8647774" y="3806186"/>
            <a:ext cx="1929161" cy="5910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r>
              <a:rPr lang="ar-SA" dirty="0" smtClean="0"/>
              <a:t>مدخل بصري ٢</a:t>
            </a:r>
            <a:endParaRPr lang="en-US" dirty="0"/>
          </a:p>
        </p:txBody>
      </p:sp>
      <p:sp>
        <p:nvSpPr>
          <p:cNvPr id="6" name="Rectangle 5"/>
          <p:cNvSpPr/>
          <p:nvPr/>
        </p:nvSpPr>
        <p:spPr>
          <a:xfrm>
            <a:off x="7393258" y="2587083"/>
            <a:ext cx="914401" cy="2074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r>
              <a:rPr lang="ar-SA" dirty="0" smtClean="0"/>
              <a:t>مخزن</a:t>
            </a:r>
          </a:p>
          <a:p>
            <a:pPr marL="0" algn="ctr" defTabSz="914400" rtl="1" eaLnBrk="1" latinLnBrk="0" hangingPunct="1"/>
            <a:r>
              <a:rPr lang="ar-SA" dirty="0" smtClean="0"/>
              <a:t>الأحاسيس</a:t>
            </a:r>
            <a:endParaRPr lang="en-US" dirty="0"/>
          </a:p>
        </p:txBody>
      </p:sp>
      <p:sp>
        <p:nvSpPr>
          <p:cNvPr id="7" name="Left Arrow 6"/>
          <p:cNvSpPr/>
          <p:nvPr/>
        </p:nvSpPr>
        <p:spPr>
          <a:xfrm>
            <a:off x="5670858" y="2951452"/>
            <a:ext cx="1393901" cy="5910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US" dirty="0"/>
          </a:p>
        </p:txBody>
      </p:sp>
      <p:sp>
        <p:nvSpPr>
          <p:cNvPr id="8" name="Left Arrow 7"/>
          <p:cNvSpPr/>
          <p:nvPr/>
        </p:nvSpPr>
        <p:spPr>
          <a:xfrm>
            <a:off x="5659242" y="3806186"/>
            <a:ext cx="1393901" cy="5910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US"/>
          </a:p>
        </p:txBody>
      </p:sp>
      <p:sp>
        <p:nvSpPr>
          <p:cNvPr id="9" name="Rectangle 8"/>
          <p:cNvSpPr/>
          <p:nvPr/>
        </p:nvSpPr>
        <p:spPr>
          <a:xfrm>
            <a:off x="4202614" y="2587082"/>
            <a:ext cx="1115119" cy="2074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r>
              <a:rPr lang="ar-SA" dirty="0" smtClean="0"/>
              <a:t>مرشح </a:t>
            </a:r>
          </a:p>
          <a:p>
            <a:pPr marL="0" algn="ctr" defTabSz="914400" rtl="1" eaLnBrk="1" latinLnBrk="0" hangingPunct="1"/>
            <a:r>
              <a:rPr lang="ar-SA" dirty="0" smtClean="0"/>
              <a:t>الاختيار</a:t>
            </a:r>
          </a:p>
          <a:p>
            <a:pPr marL="0" algn="ctr" defTabSz="914400" rtl="1" eaLnBrk="1" latinLnBrk="0" hangingPunct="1"/>
            <a:r>
              <a:rPr lang="ar-SA" dirty="0" smtClean="0"/>
              <a:t>“خصائص</a:t>
            </a:r>
          </a:p>
          <a:p>
            <a:pPr marL="0" algn="ctr" defTabSz="914400" rtl="1" eaLnBrk="1" latinLnBrk="0" hangingPunct="1"/>
            <a:r>
              <a:rPr lang="ar-SA" dirty="0" smtClean="0"/>
              <a:t>المثير”</a:t>
            </a:r>
            <a:endParaRPr lang="en-US" dirty="0"/>
          </a:p>
        </p:txBody>
      </p:sp>
      <p:sp>
        <p:nvSpPr>
          <p:cNvPr id="10" name="Left Arrow 9"/>
          <p:cNvSpPr/>
          <p:nvPr/>
        </p:nvSpPr>
        <p:spPr>
          <a:xfrm>
            <a:off x="2527143" y="2904893"/>
            <a:ext cx="1393901" cy="5910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US"/>
          </a:p>
        </p:txBody>
      </p:sp>
      <p:sp>
        <p:nvSpPr>
          <p:cNvPr id="11" name="Rectangle 10"/>
          <p:cNvSpPr/>
          <p:nvPr/>
        </p:nvSpPr>
        <p:spPr>
          <a:xfrm>
            <a:off x="1206421" y="2587082"/>
            <a:ext cx="1115119" cy="2074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r>
              <a:rPr lang="ar-SA" dirty="0" smtClean="0"/>
              <a:t>المعالجة</a:t>
            </a:r>
          </a:p>
          <a:p>
            <a:pPr marL="0" algn="ctr" defTabSz="914400" rtl="1" eaLnBrk="1" latinLnBrk="0" hangingPunct="1"/>
            <a:r>
              <a:rPr lang="ar-SA" dirty="0" smtClean="0"/>
              <a:t>وتركيز</a:t>
            </a:r>
          </a:p>
          <a:p>
            <a:pPr marL="0" algn="ctr" defTabSz="914400" rtl="1" eaLnBrk="1" latinLnBrk="0" hangingPunct="1"/>
            <a:r>
              <a:rPr lang="ar-SA" dirty="0" smtClean="0"/>
              <a:t>الانتباه</a:t>
            </a:r>
            <a:endParaRPr lang="en-US" dirty="0"/>
          </a:p>
        </p:txBody>
      </p:sp>
      <p:sp>
        <p:nvSpPr>
          <p:cNvPr id="12" name="Rectangle 11"/>
          <p:cNvSpPr/>
          <p:nvPr/>
        </p:nvSpPr>
        <p:spPr>
          <a:xfrm>
            <a:off x="10745363" y="2587082"/>
            <a:ext cx="914401" cy="2074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r>
              <a:rPr lang="ar-SA" dirty="0" smtClean="0"/>
              <a:t>القناة</a:t>
            </a:r>
          </a:p>
          <a:p>
            <a:pPr marL="0" algn="ctr" defTabSz="914400" rtl="1" eaLnBrk="1" latinLnBrk="0" hangingPunct="1"/>
            <a:r>
              <a:rPr lang="ar-SA" dirty="0" smtClean="0"/>
              <a:t>البصرية</a:t>
            </a:r>
            <a:endParaRPr lang="en-US" dirty="0"/>
          </a:p>
        </p:txBody>
      </p:sp>
      <p:sp>
        <p:nvSpPr>
          <p:cNvPr id="21" name="TextBox 20"/>
          <p:cNvSpPr txBox="1"/>
          <p:nvPr/>
        </p:nvSpPr>
        <p:spPr>
          <a:xfrm>
            <a:off x="737839" y="5231659"/>
            <a:ext cx="5307980" cy="1200329"/>
          </a:xfrm>
          <a:prstGeom prst="rect">
            <a:avLst/>
          </a:prstGeom>
          <a:noFill/>
        </p:spPr>
        <p:txBody>
          <a:bodyPr wrap="square" rtlCol="0">
            <a:spAutoFit/>
          </a:bodyPr>
          <a:lstStyle/>
          <a:p>
            <a:pPr marL="0" algn="r" defTabSz="914400" rtl="1" eaLnBrk="1" latinLnBrk="0" hangingPunct="1"/>
            <a:r>
              <a:rPr lang="ar-SA" dirty="0" smtClean="0"/>
              <a:t>هذا النموذج مبني على أساس النموذج السابق إلا أن المعلومات (غير المنتبه لها بناء على خصائصها</a:t>
            </a:r>
            <a:r>
              <a:rPr lang="en-GB" dirty="0" smtClean="0"/>
              <a:t>(</a:t>
            </a:r>
            <a:r>
              <a:rPr lang="ar-SA" dirty="0" smtClean="0"/>
              <a:t> تعالج بشكل بسيط وبمجرد ما تحتوي على معلومة مميزة تحصل على الانتباه</a:t>
            </a:r>
          </a:p>
          <a:p>
            <a:pPr marL="0" algn="r" defTabSz="914400" rtl="1" eaLnBrk="1" latinLnBrk="0" hangingPunct="1"/>
            <a:endParaRPr lang="en-US" dirty="0"/>
          </a:p>
        </p:txBody>
      </p:sp>
      <p:sp>
        <p:nvSpPr>
          <p:cNvPr id="18" name="Left Arrow 17"/>
          <p:cNvSpPr/>
          <p:nvPr/>
        </p:nvSpPr>
        <p:spPr>
          <a:xfrm>
            <a:off x="2880804" y="4044877"/>
            <a:ext cx="805549" cy="285489"/>
          </a:xfrm>
          <a:prstGeom prst="leftArrow">
            <a:avLst>
              <a:gd name="adj1" fmla="val 26565"/>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US"/>
          </a:p>
        </p:txBody>
      </p:sp>
    </p:spTree>
    <p:extLst>
      <p:ext uri="{BB962C8B-B14F-4D97-AF65-F5344CB8AC3E}">
        <p14:creationId xmlns:p14="http://schemas.microsoft.com/office/powerpoint/2010/main" val="290226053"/>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الانتباه: نماذجه</a:t>
            </a:r>
            <a:endParaRPr lang="en-US" sz="2800" dirty="0"/>
          </a:p>
        </p:txBody>
      </p:sp>
      <p:sp>
        <p:nvSpPr>
          <p:cNvPr id="3" name="Subtitle 2"/>
          <p:cNvSpPr>
            <a:spLocks noGrp="1"/>
          </p:cNvSpPr>
          <p:nvPr>
            <p:ph type="subTitle" idx="1"/>
          </p:nvPr>
        </p:nvSpPr>
        <p:spPr>
          <a:xfrm>
            <a:off x="713678" y="2575931"/>
            <a:ext cx="10716322" cy="3980985"/>
          </a:xfrm>
        </p:spPr>
        <p:txBody>
          <a:bodyPr>
            <a:normAutofit/>
          </a:bodyPr>
          <a:lstStyle/>
          <a:p>
            <a:pPr algn="r" defTabSz="914400" rtl="1" eaLnBrk="1" latinLnBrk="0" hangingPunct="1">
              <a:lnSpc>
                <a:spcPct val="90000"/>
              </a:lnSpc>
              <a:spcBef>
                <a:spcPts val="1000"/>
              </a:spcBef>
            </a:pPr>
            <a:r>
              <a:rPr lang="ar-SA" b="1" dirty="0" smtClean="0"/>
              <a:t>نماذج الاختيار المبكر </a:t>
            </a:r>
            <a:r>
              <a:rPr lang="en-GB" b="1" dirty="0" smtClean="0"/>
              <a:t>Early selective models</a:t>
            </a:r>
          </a:p>
          <a:p>
            <a:pPr algn="r" defTabSz="914400" rtl="1" eaLnBrk="1" latinLnBrk="0" hangingPunct="1">
              <a:lnSpc>
                <a:spcPct val="90000"/>
              </a:lnSpc>
              <a:spcBef>
                <a:spcPts val="1000"/>
              </a:spcBef>
            </a:pPr>
            <a:endParaRPr lang="ar-SA" b="1" dirty="0" smtClean="0"/>
          </a:p>
          <a:p>
            <a:pPr algn="r" defTabSz="914400" rtl="1" eaLnBrk="1" latinLnBrk="0" hangingPunct="1">
              <a:lnSpc>
                <a:spcPct val="90000"/>
              </a:lnSpc>
              <a:spcBef>
                <a:spcPts val="1000"/>
              </a:spcBef>
            </a:pPr>
            <a:r>
              <a:rPr lang="ar-SA" b="1" dirty="0" smtClean="0"/>
              <a:t>الدليل التجريبي</a:t>
            </a:r>
            <a:endParaRPr lang="en-GB" b="1" dirty="0" smtClean="0"/>
          </a:p>
          <a:p>
            <a:pPr algn="r" defTabSz="914400" rtl="1" eaLnBrk="1" latinLnBrk="0" hangingPunct="1">
              <a:lnSpc>
                <a:spcPct val="90000"/>
              </a:lnSpc>
              <a:spcBef>
                <a:spcPts val="1000"/>
              </a:spcBef>
            </a:pPr>
            <a:r>
              <a:rPr lang="ar-SA" dirty="0" smtClean="0"/>
              <a:t>أجرى شيري </a:t>
            </a:r>
            <a:r>
              <a:rPr lang="en-GB" dirty="0" smtClean="0"/>
              <a:t>(Cherry, 1953)</a:t>
            </a:r>
            <a:r>
              <a:rPr lang="ar-SA" dirty="0" smtClean="0"/>
              <a:t> تجربة باستخدام مهمة استماع موزع حيث يستمع المفحوص إلى رسالتين مختلفتين خلال سماعات تم تثبيتها على أذنيهم. كانت التعليمات توجههم للاستماع لإحدى هاتين الرسالتين.</a:t>
            </a:r>
          </a:p>
          <a:p>
            <a:pPr algn="r" defTabSz="914400" rtl="1" eaLnBrk="1" latinLnBrk="0" hangingPunct="1">
              <a:lnSpc>
                <a:spcPct val="90000"/>
              </a:lnSpc>
              <a:spcBef>
                <a:spcPts val="1000"/>
              </a:spcBef>
            </a:pPr>
            <a:r>
              <a:rPr lang="ar-SA" dirty="0" smtClean="0"/>
              <a:t>أظهرت النتائج أن المفحوصين لم يستطيعوا أن يتذكروا من الرسالة التي لم يولوها اهتمام إلا بعض خصائصها الفيزيقية “كدرجة الصوت” ولكنهم لم يلاحظوا تغير اللغة٬ فحوى الرسالة٬ أو حتى عندما قيلت بطريقة معكوسة مما يدل على عدم وجود انتباه من المستوى الأعلى. ومما يدل على وجود معالجة بسيطة تجري على المثيرات تجربة موريه </a:t>
            </a:r>
            <a:r>
              <a:rPr lang="en-GB" dirty="0" smtClean="0"/>
              <a:t>(Moray, 1959)</a:t>
            </a:r>
            <a:r>
              <a:rPr lang="ar-SA" dirty="0" smtClean="0"/>
              <a:t> حيث ينقل المفحوصين انتباههم للرسالة الثانية عندما ترد اسماؤهم فيها.</a:t>
            </a:r>
          </a:p>
          <a:p>
            <a:pPr algn="r" defTabSz="914400" rtl="1" eaLnBrk="1" latinLnBrk="0" hangingPunct="1">
              <a:lnSpc>
                <a:spcPct val="90000"/>
              </a:lnSpc>
              <a:spcBef>
                <a:spcPts val="1000"/>
              </a:spcBef>
            </a:pPr>
            <a:endParaRPr lang="en-GB" dirty="0" smtClean="0"/>
          </a:p>
          <a:p>
            <a:pPr algn="l" defTabSz="914400" eaLnBrk="1" latinLnBrk="0" hangingPunct="1">
              <a:lnSpc>
                <a:spcPct val="90000"/>
              </a:lnSpc>
              <a:spcBef>
                <a:spcPts val="1000"/>
              </a:spcBef>
            </a:pPr>
            <a:endParaRPr lang="en-GB" b="1" dirty="0"/>
          </a:p>
        </p:txBody>
      </p:sp>
    </p:spTree>
    <p:extLst>
      <p:ext uri="{BB962C8B-B14F-4D97-AF65-F5344CB8AC3E}">
        <p14:creationId xmlns:p14="http://schemas.microsoft.com/office/powerpoint/2010/main" val="79382570"/>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الانتباه: نماذجه</a:t>
            </a:r>
            <a:endParaRPr lang="en-US" sz="2800" dirty="0"/>
          </a:p>
        </p:txBody>
      </p:sp>
      <p:sp>
        <p:nvSpPr>
          <p:cNvPr id="3" name="Subtitle 2"/>
          <p:cNvSpPr>
            <a:spLocks noGrp="1"/>
          </p:cNvSpPr>
          <p:nvPr>
            <p:ph type="subTitle" idx="1"/>
          </p:nvPr>
        </p:nvSpPr>
        <p:spPr>
          <a:xfrm>
            <a:off x="713678" y="2575931"/>
            <a:ext cx="10716322" cy="3980985"/>
          </a:xfrm>
        </p:spPr>
        <p:txBody>
          <a:bodyPr>
            <a:normAutofit/>
          </a:bodyPr>
          <a:lstStyle/>
          <a:p>
            <a:pPr algn="r" defTabSz="914400" rtl="1" eaLnBrk="1" latinLnBrk="0" hangingPunct="1">
              <a:lnSpc>
                <a:spcPct val="90000"/>
              </a:lnSpc>
              <a:spcBef>
                <a:spcPts val="1000"/>
              </a:spcBef>
            </a:pPr>
            <a:r>
              <a:rPr lang="ar-SA" b="1" dirty="0" smtClean="0"/>
              <a:t>نماذج الاختيار المتأخر أو اللاحق </a:t>
            </a:r>
            <a:r>
              <a:rPr lang="en-GB" b="1" dirty="0" smtClean="0"/>
              <a:t>Late selective model</a:t>
            </a:r>
            <a:r>
              <a:rPr lang="ar-SA" b="1" dirty="0" smtClean="0"/>
              <a:t> </a:t>
            </a:r>
            <a:r>
              <a:rPr lang="ar-SA" sz="1600" b="1" dirty="0" err="1" smtClean="0"/>
              <a:t>لدوتيش</a:t>
            </a:r>
            <a:r>
              <a:rPr lang="ar-SA" sz="1600" b="1" dirty="0" smtClean="0"/>
              <a:t> و </a:t>
            </a:r>
            <a:r>
              <a:rPr lang="ar-SA" sz="1600" b="1" dirty="0" err="1" smtClean="0"/>
              <a:t>دوتيش</a:t>
            </a:r>
            <a:r>
              <a:rPr lang="ar-SA" sz="1600" b="1" dirty="0" smtClean="0"/>
              <a:t> (١٩٦٣) و نورمان (١٩٦٨)</a:t>
            </a:r>
          </a:p>
          <a:p>
            <a:pPr algn="r" defTabSz="914400" rtl="1" eaLnBrk="1" latinLnBrk="0" hangingPunct="1">
              <a:lnSpc>
                <a:spcPct val="90000"/>
              </a:lnSpc>
              <a:spcBef>
                <a:spcPts val="1000"/>
              </a:spcBef>
            </a:pPr>
            <a:endParaRPr lang="ar-SA" sz="1600" dirty="0"/>
          </a:p>
          <a:p>
            <a:pPr marL="285750" indent="-285750" algn="r" defTabSz="914400" rtl="1" eaLnBrk="1" latinLnBrk="0" hangingPunct="1">
              <a:lnSpc>
                <a:spcPct val="90000"/>
              </a:lnSpc>
              <a:spcBef>
                <a:spcPts val="1000"/>
              </a:spcBef>
              <a:buFont typeface="Courier New" charset="0"/>
              <a:buChar char="o"/>
            </a:pPr>
            <a:r>
              <a:rPr lang="ar-SA" sz="2000" dirty="0" smtClean="0"/>
              <a:t>في هذه النماذج يتم تحليل المعلومات وإيجاد معاني لها</a:t>
            </a:r>
          </a:p>
          <a:p>
            <a:pPr marL="285750" indent="-285750" algn="r" defTabSz="914400" rtl="1" eaLnBrk="1" latinLnBrk="0" hangingPunct="1">
              <a:lnSpc>
                <a:spcPct val="90000"/>
              </a:lnSpc>
              <a:spcBef>
                <a:spcPts val="1000"/>
              </a:spcBef>
              <a:buFont typeface="Courier New" charset="0"/>
              <a:buChar char="o"/>
            </a:pPr>
            <a:r>
              <a:rPr lang="ar-SA" sz="2000" dirty="0" smtClean="0"/>
              <a:t>بناء على خصائص المثيرات الفيزيقية ومعانيها يتم الترشيح </a:t>
            </a:r>
          </a:p>
          <a:p>
            <a:pPr marL="285750" indent="-285750" algn="r" defTabSz="914400" rtl="1" eaLnBrk="1" latinLnBrk="0" hangingPunct="1">
              <a:lnSpc>
                <a:spcPct val="90000"/>
              </a:lnSpc>
              <a:spcBef>
                <a:spcPts val="1000"/>
              </a:spcBef>
              <a:buFont typeface="Courier New" charset="0"/>
              <a:buChar char="o"/>
            </a:pPr>
            <a:r>
              <a:rPr lang="ar-SA" sz="2000" dirty="0" smtClean="0"/>
              <a:t>لو أن هذا النموذج حقيقي فلن تفوتنا أي معلومة هامة٬ ولكن كيف يمكن التأكد من مصداقيته؟ </a:t>
            </a:r>
            <a:r>
              <a:rPr lang="en-GB" sz="2000" dirty="0" smtClean="0"/>
              <a:t>James </a:t>
            </a:r>
            <a:r>
              <a:rPr lang="en-GB" sz="2000" dirty="0" err="1" smtClean="0"/>
              <a:t>Vicary</a:t>
            </a:r>
            <a:r>
              <a:rPr lang="en-GB" sz="2000" dirty="0" smtClean="0"/>
              <a:t> </a:t>
            </a:r>
            <a:r>
              <a:rPr lang="ar-SA" sz="2000" dirty="0"/>
              <a:t> </a:t>
            </a:r>
            <a:r>
              <a:rPr lang="ar-SA" sz="2000" dirty="0" smtClean="0"/>
              <a:t>(الكوكاكولا والبوب كورن)</a:t>
            </a:r>
          </a:p>
          <a:p>
            <a:pPr algn="r" defTabSz="914400" rtl="1" eaLnBrk="1" latinLnBrk="0" hangingPunct="1">
              <a:lnSpc>
                <a:spcPct val="90000"/>
              </a:lnSpc>
              <a:spcBef>
                <a:spcPts val="1000"/>
              </a:spcBef>
            </a:pPr>
            <a:endParaRPr lang="ar-SA" sz="2000" b="1" dirty="0"/>
          </a:p>
          <a:p>
            <a:pPr algn="r" defTabSz="914400" rtl="1" eaLnBrk="1" latinLnBrk="0" hangingPunct="1">
              <a:lnSpc>
                <a:spcPct val="90000"/>
              </a:lnSpc>
              <a:spcBef>
                <a:spcPts val="1000"/>
              </a:spcBef>
            </a:pPr>
            <a:r>
              <a:rPr lang="ar-SA" sz="2000" b="1" dirty="0"/>
              <a:t>ا</a:t>
            </a:r>
            <a:r>
              <a:rPr lang="ar-SA" sz="2000" b="1" dirty="0" smtClean="0"/>
              <a:t>لتحقق التجريبي</a:t>
            </a:r>
          </a:p>
          <a:p>
            <a:pPr algn="r" defTabSz="914400" rtl="1" eaLnBrk="1" latinLnBrk="0" hangingPunct="1">
              <a:lnSpc>
                <a:spcPct val="90000"/>
              </a:lnSpc>
              <a:spcBef>
                <a:spcPts val="1000"/>
              </a:spcBef>
            </a:pPr>
            <a:r>
              <a:rPr lang="ar-SA" sz="2000" dirty="0" smtClean="0"/>
              <a:t>يفترض هذا النموذج أن جميع المعلومات تتم معالجتها وهذا يعني أن تلك التي لم نعيها تؤثر أيضاً على سلوكنا</a:t>
            </a:r>
          </a:p>
          <a:p>
            <a:pPr algn="r" defTabSz="914400" rtl="1" eaLnBrk="1" latinLnBrk="0" hangingPunct="1">
              <a:lnSpc>
                <a:spcPct val="90000"/>
              </a:lnSpc>
              <a:spcBef>
                <a:spcPts val="1000"/>
              </a:spcBef>
            </a:pPr>
            <a:endParaRPr lang="en-GB" sz="1600" dirty="0" smtClean="0"/>
          </a:p>
        </p:txBody>
      </p:sp>
    </p:spTree>
    <p:extLst>
      <p:ext uri="{BB962C8B-B14F-4D97-AF65-F5344CB8AC3E}">
        <p14:creationId xmlns:p14="http://schemas.microsoft.com/office/powerpoint/2010/main" val="757807876"/>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430988"/>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الانتباه: نماذجه</a:t>
            </a:r>
            <a:endParaRPr lang="en-US" sz="2800" dirty="0"/>
          </a:p>
        </p:txBody>
      </p:sp>
      <p:sp>
        <p:nvSpPr>
          <p:cNvPr id="3" name="Subtitle 2"/>
          <p:cNvSpPr>
            <a:spLocks noGrp="1"/>
          </p:cNvSpPr>
          <p:nvPr>
            <p:ph type="subTitle" idx="1"/>
          </p:nvPr>
        </p:nvSpPr>
        <p:spPr>
          <a:xfrm>
            <a:off x="802888" y="1611351"/>
            <a:ext cx="10716322" cy="3980985"/>
          </a:xfrm>
        </p:spPr>
        <p:txBody>
          <a:bodyPr>
            <a:normAutofit/>
          </a:bodyPr>
          <a:lstStyle/>
          <a:p>
            <a:pPr algn="r" defTabSz="914400" rtl="1" eaLnBrk="1" latinLnBrk="0" hangingPunct="1">
              <a:lnSpc>
                <a:spcPct val="90000"/>
              </a:lnSpc>
              <a:spcBef>
                <a:spcPts val="1000"/>
              </a:spcBef>
            </a:pPr>
            <a:r>
              <a:rPr lang="ar-SA" b="1" dirty="0" smtClean="0"/>
              <a:t>نم</a:t>
            </a:r>
            <a:r>
              <a:rPr lang="ar-SA" b="1" dirty="0"/>
              <a:t>و</a:t>
            </a:r>
            <a:r>
              <a:rPr lang="ar-SA" b="1" dirty="0" smtClean="0"/>
              <a:t>ذج الاختيار المتأخر أو اللاحق </a:t>
            </a:r>
            <a:r>
              <a:rPr lang="en-GB" b="1" dirty="0" smtClean="0"/>
              <a:t>Late selective model</a:t>
            </a:r>
            <a:r>
              <a:rPr lang="ar-SA" b="1" dirty="0" smtClean="0"/>
              <a:t> </a:t>
            </a:r>
            <a:r>
              <a:rPr lang="ar-SA" sz="1600" b="1" dirty="0" err="1" smtClean="0"/>
              <a:t>لدوتيش</a:t>
            </a:r>
            <a:r>
              <a:rPr lang="ar-SA" sz="1600" b="1" dirty="0" smtClean="0"/>
              <a:t> و </a:t>
            </a:r>
            <a:r>
              <a:rPr lang="ar-SA" sz="1600" b="1" dirty="0" err="1" smtClean="0"/>
              <a:t>دوتيش</a:t>
            </a:r>
            <a:r>
              <a:rPr lang="ar-SA" sz="1600" b="1" dirty="0" smtClean="0"/>
              <a:t> (١٩٦٣) و نورمان (١٩٦٨)</a:t>
            </a:r>
          </a:p>
          <a:p>
            <a:pPr algn="r" defTabSz="914400" rtl="1" eaLnBrk="1" latinLnBrk="0" hangingPunct="1">
              <a:lnSpc>
                <a:spcPct val="90000"/>
              </a:lnSpc>
              <a:spcBef>
                <a:spcPts val="1000"/>
              </a:spcBef>
            </a:pPr>
            <a:endParaRPr lang="ar-SA" sz="1600" dirty="0"/>
          </a:p>
          <a:p>
            <a:pPr algn="r" defTabSz="914400" rtl="1" eaLnBrk="1" latinLnBrk="0" hangingPunct="1">
              <a:lnSpc>
                <a:spcPct val="90000"/>
              </a:lnSpc>
              <a:spcBef>
                <a:spcPts val="1000"/>
              </a:spcBef>
            </a:pPr>
            <a:r>
              <a:rPr lang="ar-SA" sz="2000" dirty="0" smtClean="0"/>
              <a:t>اختبار أثر الأولية باستخدام مهمات دون مستوى الإدراك </a:t>
            </a:r>
            <a:r>
              <a:rPr lang="en-GB" sz="2000" dirty="0" smtClean="0"/>
              <a:t>Subliminal Priming</a:t>
            </a:r>
            <a:r>
              <a:rPr lang="ar-SA" sz="2000" dirty="0" smtClean="0"/>
              <a:t> </a:t>
            </a:r>
            <a:r>
              <a:rPr lang="ar-SA" sz="1800" dirty="0" smtClean="0"/>
              <a:t>حيث يظهر اسم الرقم لمدة ٢٠٠ مل/ثانية يطابق فيها تقييم الرقم في المهمة الرئيسة أو يختلف عنه لاكتشاف ما اذا كانت تتم معالجته دون مستوى الادراك فيسرع أو يبطئ الإجابة </a:t>
            </a:r>
            <a:endParaRPr lang="en-GB" sz="1800" dirty="0" smtClean="0"/>
          </a:p>
          <a:p>
            <a:pPr algn="r" defTabSz="914400" rtl="1" eaLnBrk="1" latinLnBrk="0" hangingPunct="1">
              <a:lnSpc>
                <a:spcPct val="90000"/>
              </a:lnSpc>
              <a:spcBef>
                <a:spcPts val="1000"/>
              </a:spcBef>
            </a:pPr>
            <a:r>
              <a:rPr lang="ar-SA" sz="2000" dirty="0" smtClean="0"/>
              <a:t>المهمة: ضغط الزر الأيمن اذا كان الرقم الذي يظهر على الشاشة أكبر من ٥ وضغط الزر الأيسر إذا كان أصغر منها</a:t>
            </a:r>
          </a:p>
          <a:p>
            <a:pPr algn="r" defTabSz="914400" rtl="1" eaLnBrk="1" latinLnBrk="0" hangingPunct="1">
              <a:lnSpc>
                <a:spcPct val="90000"/>
              </a:lnSpc>
              <a:spcBef>
                <a:spcPts val="1000"/>
              </a:spcBef>
            </a:pPr>
            <a:endParaRPr lang="en-GB" sz="2000"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0693" y="3389971"/>
            <a:ext cx="6077415" cy="3144643"/>
          </a:xfrm>
          <a:prstGeom prst="rect">
            <a:avLst/>
          </a:prstGeom>
        </p:spPr>
      </p:pic>
    </p:spTree>
    <p:extLst>
      <p:ext uri="{BB962C8B-B14F-4D97-AF65-F5344CB8AC3E}">
        <p14:creationId xmlns:p14="http://schemas.microsoft.com/office/powerpoint/2010/main" val="1332377488"/>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الانتباه: نماذجه</a:t>
            </a:r>
            <a:endParaRPr lang="en-US" sz="2800" dirty="0"/>
          </a:p>
        </p:txBody>
      </p:sp>
      <p:sp>
        <p:nvSpPr>
          <p:cNvPr id="3" name="Subtitle 2"/>
          <p:cNvSpPr>
            <a:spLocks noGrp="1"/>
          </p:cNvSpPr>
          <p:nvPr>
            <p:ph type="subTitle" idx="1"/>
          </p:nvPr>
        </p:nvSpPr>
        <p:spPr>
          <a:xfrm>
            <a:off x="713678" y="2575931"/>
            <a:ext cx="10716322" cy="3980985"/>
          </a:xfrm>
        </p:spPr>
        <p:txBody>
          <a:bodyPr>
            <a:normAutofit/>
          </a:bodyPr>
          <a:lstStyle/>
          <a:p>
            <a:pPr algn="r" defTabSz="914400" rtl="1" eaLnBrk="1" latinLnBrk="0" hangingPunct="1">
              <a:lnSpc>
                <a:spcPct val="90000"/>
              </a:lnSpc>
              <a:spcBef>
                <a:spcPts val="1000"/>
              </a:spcBef>
            </a:pPr>
            <a:r>
              <a:rPr lang="ar-SA" b="1" dirty="0" smtClean="0"/>
              <a:t>نم</a:t>
            </a:r>
            <a:r>
              <a:rPr lang="ar-SA" b="1" dirty="0"/>
              <a:t>و</a:t>
            </a:r>
            <a:r>
              <a:rPr lang="ar-SA" b="1" dirty="0" smtClean="0"/>
              <a:t>ذج الاختيار المبكر أم المتأخر؟ </a:t>
            </a:r>
            <a:endParaRPr lang="ar-SA" sz="1600" b="1" dirty="0" smtClean="0"/>
          </a:p>
          <a:p>
            <a:pPr algn="r" defTabSz="914400" rtl="1" eaLnBrk="1" latinLnBrk="0" hangingPunct="1">
              <a:lnSpc>
                <a:spcPct val="90000"/>
              </a:lnSpc>
              <a:spcBef>
                <a:spcPts val="1000"/>
              </a:spcBef>
            </a:pPr>
            <a:r>
              <a:rPr lang="ar-SA" sz="2000" dirty="0" smtClean="0"/>
              <a:t>عندما تكون المهمة صعبة وتتطلب استعمال لمصادر الانتباه فالاختيار يأتي مبكراً ولكن عندما تكون المهمة سهلة فإننا لا نحتاج استخدام لمصادر الانتباه إلا متأخراً</a:t>
            </a:r>
          </a:p>
          <a:p>
            <a:pPr algn="r" defTabSz="914400" rtl="1" eaLnBrk="1" latinLnBrk="0" hangingPunct="1">
              <a:lnSpc>
                <a:spcPct val="90000"/>
              </a:lnSpc>
              <a:spcBef>
                <a:spcPts val="1000"/>
              </a:spcBef>
            </a:pPr>
            <a:endParaRPr lang="ar-SA" sz="2000" dirty="0"/>
          </a:p>
          <a:p>
            <a:pPr algn="r" defTabSz="914400" rtl="1" eaLnBrk="1" latinLnBrk="0" hangingPunct="1">
              <a:lnSpc>
                <a:spcPct val="90000"/>
              </a:lnSpc>
              <a:spcBef>
                <a:spcPts val="1000"/>
              </a:spcBef>
            </a:pPr>
            <a:r>
              <a:rPr lang="ar-SA" sz="2000" b="1" dirty="0" smtClean="0"/>
              <a:t>التحقق التجريبي</a:t>
            </a:r>
            <a:r>
              <a:rPr lang="ar-SA" sz="2000" dirty="0" smtClean="0"/>
              <a:t>: مهمة </a:t>
            </a:r>
            <a:r>
              <a:rPr lang="en-GB" sz="2000" dirty="0" smtClean="0"/>
              <a:t>x </a:t>
            </a:r>
            <a:r>
              <a:rPr lang="ar-SA" sz="2000" dirty="0"/>
              <a:t> </a:t>
            </a:r>
            <a:r>
              <a:rPr lang="ar-SA" sz="2000" dirty="0" smtClean="0"/>
              <a:t>و </a:t>
            </a:r>
            <a:r>
              <a:rPr lang="en-GB" sz="2000" dirty="0" smtClean="0"/>
              <a:t>z</a:t>
            </a:r>
            <a:r>
              <a:rPr lang="ar-SA" sz="2000" dirty="0"/>
              <a:t> </a:t>
            </a:r>
            <a:r>
              <a:rPr lang="ar-SA" sz="2000" dirty="0" smtClean="0"/>
              <a:t>والمشتتات  ومهمة </a:t>
            </a:r>
            <a:r>
              <a:rPr lang="en-GB" sz="2000" dirty="0" smtClean="0"/>
              <a:t>x </a:t>
            </a:r>
            <a:r>
              <a:rPr lang="ar-SA" sz="2000" dirty="0"/>
              <a:t> </a:t>
            </a:r>
            <a:r>
              <a:rPr lang="ar-SA" sz="2000" dirty="0" smtClean="0"/>
              <a:t>داخل </a:t>
            </a:r>
            <a:r>
              <a:rPr lang="en-GB" sz="2000" dirty="0" err="1" smtClean="0"/>
              <a:t>dsaxe</a:t>
            </a:r>
            <a:r>
              <a:rPr lang="en-GB" sz="2000" dirty="0" smtClean="0"/>
              <a:t> </a:t>
            </a:r>
            <a:r>
              <a:rPr lang="ar-SA" sz="2000" dirty="0" smtClean="0"/>
              <a:t> و </a:t>
            </a:r>
            <a:r>
              <a:rPr lang="en-GB" sz="2000" dirty="0" smtClean="0"/>
              <a:t>z</a:t>
            </a:r>
            <a:r>
              <a:rPr lang="ar-SA" sz="2000" dirty="0" smtClean="0"/>
              <a:t> داخل </a:t>
            </a:r>
            <a:r>
              <a:rPr lang="en-GB" sz="2000" dirty="0" err="1" smtClean="0"/>
              <a:t>jvzrw</a:t>
            </a:r>
            <a:r>
              <a:rPr lang="ar-SA" sz="2000" dirty="0"/>
              <a:t> </a:t>
            </a:r>
            <a:r>
              <a:rPr lang="ar-SA" sz="2000" dirty="0" smtClean="0"/>
              <a:t>والمشتتات (نيلي ليفي ١٩٩٥- ٢٠٠٠)</a:t>
            </a:r>
          </a:p>
          <a:p>
            <a:pPr algn="r" defTabSz="914400" rtl="1" eaLnBrk="1" latinLnBrk="0" hangingPunct="1">
              <a:lnSpc>
                <a:spcPct val="90000"/>
              </a:lnSpc>
              <a:spcBef>
                <a:spcPts val="1000"/>
              </a:spcBef>
            </a:pPr>
            <a:endParaRPr lang="ar-SA" sz="2000" dirty="0" smtClean="0"/>
          </a:p>
          <a:p>
            <a:pPr defTabSz="914400" rtl="1" eaLnBrk="1" latinLnBrk="0" hangingPunct="1">
              <a:lnSpc>
                <a:spcPct val="90000"/>
              </a:lnSpc>
              <a:spcBef>
                <a:spcPts val="1000"/>
              </a:spcBef>
            </a:pPr>
            <a:endParaRPr lang="ar-SA" sz="2000" dirty="0"/>
          </a:p>
          <a:p>
            <a:pPr defTabSz="914400" rtl="1" eaLnBrk="1" latinLnBrk="0" hangingPunct="1">
              <a:lnSpc>
                <a:spcPct val="90000"/>
              </a:lnSpc>
              <a:spcBef>
                <a:spcPts val="1000"/>
              </a:spcBef>
            </a:pPr>
            <a:r>
              <a:rPr lang="ar-SA" sz="2000" dirty="0" smtClean="0">
                <a:solidFill>
                  <a:schemeClr val="tx2"/>
                </a:solidFill>
              </a:rPr>
              <a:t>تحت أي نموذج يمكن أن تصنفي انتباهك في المجمل أثناء هذه المحاضرة؟</a:t>
            </a:r>
          </a:p>
          <a:p>
            <a:pPr algn="r" defTabSz="914400" rtl="1" eaLnBrk="1" latinLnBrk="0" hangingPunct="1">
              <a:lnSpc>
                <a:spcPct val="90000"/>
              </a:lnSpc>
              <a:spcBef>
                <a:spcPts val="1000"/>
              </a:spcBef>
            </a:pPr>
            <a:endParaRPr lang="ar-SA" sz="1600" b="1" dirty="0"/>
          </a:p>
          <a:p>
            <a:pPr algn="r" defTabSz="914400" rtl="1" eaLnBrk="1" latinLnBrk="0" hangingPunct="1">
              <a:lnSpc>
                <a:spcPct val="90000"/>
              </a:lnSpc>
              <a:spcBef>
                <a:spcPts val="1000"/>
              </a:spcBef>
            </a:pPr>
            <a:endParaRPr lang="ar-SA" sz="2000" b="1" dirty="0"/>
          </a:p>
        </p:txBody>
      </p:sp>
    </p:spTree>
    <p:extLst>
      <p:ext uri="{BB962C8B-B14F-4D97-AF65-F5344CB8AC3E}">
        <p14:creationId xmlns:p14="http://schemas.microsoft.com/office/powerpoint/2010/main" val="1203092727"/>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5530" y="1694986"/>
            <a:ext cx="5946957" cy="3256156"/>
          </a:xfrm>
          <a:prstGeom prst="rect">
            <a:avLst/>
          </a:prstGeom>
        </p:spPr>
      </p:pic>
    </p:spTree>
    <p:extLst>
      <p:ext uri="{BB962C8B-B14F-4D97-AF65-F5344CB8AC3E}">
        <p14:creationId xmlns:p14="http://schemas.microsoft.com/office/powerpoint/2010/main" val="7655298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العوامل المؤثرة في الانتباه</a:t>
            </a:r>
            <a:endParaRPr lang="en-US" sz="2800" dirty="0"/>
          </a:p>
        </p:txBody>
      </p:sp>
      <p:sp>
        <p:nvSpPr>
          <p:cNvPr id="3" name="Subtitle 2"/>
          <p:cNvSpPr>
            <a:spLocks noGrp="1"/>
          </p:cNvSpPr>
          <p:nvPr>
            <p:ph type="subTitle" idx="1"/>
          </p:nvPr>
        </p:nvSpPr>
        <p:spPr>
          <a:xfrm>
            <a:off x="713678" y="2575931"/>
            <a:ext cx="10716322" cy="3980985"/>
          </a:xfrm>
        </p:spPr>
        <p:txBody>
          <a:bodyPr>
            <a:normAutofit fontScale="92500" lnSpcReduction="20000"/>
          </a:bodyPr>
          <a:lstStyle/>
          <a:p>
            <a:pPr marL="457200" indent="-457200" algn="r" defTabSz="914400" rtl="1" eaLnBrk="1" latinLnBrk="0" hangingPunct="1">
              <a:lnSpc>
                <a:spcPct val="90000"/>
              </a:lnSpc>
              <a:spcBef>
                <a:spcPts val="1000"/>
              </a:spcBef>
              <a:buFontTx/>
              <a:buChar char="-"/>
            </a:pPr>
            <a:r>
              <a:rPr lang="ar-SA" b="1" dirty="0" smtClean="0"/>
              <a:t>عوامل تتعلق بالمثير</a:t>
            </a:r>
          </a:p>
          <a:p>
            <a:pPr algn="r" defTabSz="914400" rtl="1" eaLnBrk="1" latinLnBrk="0" hangingPunct="1">
              <a:lnSpc>
                <a:spcPct val="90000"/>
              </a:lnSpc>
              <a:spcBef>
                <a:spcPts val="1000"/>
              </a:spcBef>
            </a:pPr>
            <a:r>
              <a:rPr lang="ar-SA" sz="2800" dirty="0"/>
              <a:t> </a:t>
            </a:r>
            <a:r>
              <a:rPr lang="ar-SA" sz="2800" dirty="0" smtClean="0"/>
              <a:t>                   </a:t>
            </a:r>
            <a:r>
              <a:rPr lang="ar-SA" sz="2000" dirty="0" smtClean="0"/>
              <a:t>- خصائصه الفيزيقية</a:t>
            </a:r>
          </a:p>
          <a:p>
            <a:pPr algn="r" defTabSz="914400" rtl="1" eaLnBrk="1" latinLnBrk="0" hangingPunct="1">
              <a:lnSpc>
                <a:spcPct val="90000"/>
              </a:lnSpc>
              <a:spcBef>
                <a:spcPts val="1000"/>
              </a:spcBef>
            </a:pPr>
            <a:r>
              <a:rPr lang="ar-SA" sz="2000" dirty="0"/>
              <a:t> </a:t>
            </a:r>
            <a:r>
              <a:rPr lang="ar-SA" sz="2000" dirty="0" smtClean="0"/>
              <a:t>                           - التباين في الشدة</a:t>
            </a:r>
          </a:p>
          <a:p>
            <a:pPr algn="r" defTabSz="914400" rtl="1" eaLnBrk="1" latinLnBrk="0" hangingPunct="1">
              <a:lnSpc>
                <a:spcPct val="90000"/>
              </a:lnSpc>
              <a:spcBef>
                <a:spcPts val="1000"/>
              </a:spcBef>
            </a:pPr>
            <a:r>
              <a:rPr lang="ar-SA" sz="2000" dirty="0"/>
              <a:t> </a:t>
            </a:r>
            <a:r>
              <a:rPr lang="ar-SA" sz="2000" dirty="0" smtClean="0"/>
              <a:t>                           - الجدة والحداثة والغرابة</a:t>
            </a:r>
          </a:p>
          <a:p>
            <a:pPr algn="r" defTabSz="914400" rtl="1" eaLnBrk="1" latinLnBrk="0" hangingPunct="1">
              <a:lnSpc>
                <a:spcPct val="90000"/>
              </a:lnSpc>
              <a:spcBef>
                <a:spcPts val="1000"/>
              </a:spcBef>
            </a:pPr>
            <a:r>
              <a:rPr lang="ar-SA" sz="2000" dirty="0"/>
              <a:t> </a:t>
            </a:r>
            <a:r>
              <a:rPr lang="ar-SA" sz="2000" dirty="0" smtClean="0"/>
              <a:t>                           - الحركة</a:t>
            </a:r>
          </a:p>
          <a:p>
            <a:pPr marL="342900" indent="-342900" algn="r" defTabSz="914400" rtl="1" eaLnBrk="1" latinLnBrk="0" hangingPunct="1">
              <a:lnSpc>
                <a:spcPct val="90000"/>
              </a:lnSpc>
              <a:spcBef>
                <a:spcPts val="1000"/>
              </a:spcBef>
              <a:buFontTx/>
              <a:buChar char="-"/>
            </a:pPr>
            <a:r>
              <a:rPr lang="ar-SA" b="1" dirty="0" smtClean="0"/>
              <a:t>عوامل تتعلق بالفرد</a:t>
            </a:r>
          </a:p>
          <a:p>
            <a:pPr algn="r" rtl="1"/>
            <a:r>
              <a:rPr lang="ar-SA" dirty="0"/>
              <a:t> </a:t>
            </a:r>
            <a:r>
              <a:rPr lang="ar-SA" dirty="0" smtClean="0"/>
              <a:t>                      </a:t>
            </a:r>
            <a:r>
              <a:rPr lang="ar-SA" sz="2200" dirty="0" smtClean="0"/>
              <a:t>- الحالة الانفعالية والمزاجية للفرد</a:t>
            </a:r>
            <a:endParaRPr lang="ar-SA" sz="2200" dirty="0"/>
          </a:p>
          <a:p>
            <a:pPr algn="r" rtl="1"/>
            <a:r>
              <a:rPr lang="ar-SA" sz="2200" dirty="0"/>
              <a:t>                      </a:t>
            </a:r>
            <a:r>
              <a:rPr lang="ar-SA" sz="2200" dirty="0" smtClean="0"/>
              <a:t>    - الحاجات والدوافع الشخصية</a:t>
            </a:r>
            <a:endParaRPr lang="ar-SA" sz="2200" dirty="0"/>
          </a:p>
          <a:p>
            <a:pPr algn="r" rtl="1"/>
            <a:r>
              <a:rPr lang="ar-SA" sz="2200" dirty="0"/>
              <a:t>                     </a:t>
            </a:r>
            <a:r>
              <a:rPr lang="ar-SA" sz="2200" dirty="0" smtClean="0"/>
              <a:t>     - القدرات العقلية </a:t>
            </a:r>
          </a:p>
          <a:p>
            <a:pPr algn="r" rtl="1"/>
            <a:r>
              <a:rPr lang="ar-SA" sz="2200" dirty="0"/>
              <a:t> </a:t>
            </a:r>
            <a:r>
              <a:rPr lang="ar-SA" sz="2200" dirty="0" smtClean="0"/>
              <a:t>                         - اختلافات تتعلق بالميول والاهتمامات والخبرات السابقة والثقافة السائدة</a:t>
            </a:r>
            <a:endParaRPr lang="ar-SA" sz="2200" dirty="0"/>
          </a:p>
          <a:p>
            <a:pPr algn="r" rtl="1"/>
            <a:r>
              <a:rPr lang="ar-SA" dirty="0"/>
              <a:t>                            </a:t>
            </a:r>
          </a:p>
          <a:p>
            <a:pPr algn="r" defTabSz="914400" rtl="1" eaLnBrk="1" latinLnBrk="0" hangingPunct="1">
              <a:lnSpc>
                <a:spcPct val="90000"/>
              </a:lnSpc>
              <a:spcBef>
                <a:spcPts val="1000"/>
              </a:spcBef>
            </a:pPr>
            <a:endParaRPr lang="ar-SA" dirty="0" smtClean="0"/>
          </a:p>
        </p:txBody>
      </p:sp>
    </p:spTree>
    <p:extLst>
      <p:ext uri="{BB962C8B-B14F-4D97-AF65-F5344CB8AC3E}">
        <p14:creationId xmlns:p14="http://schemas.microsoft.com/office/powerpoint/2010/main" val="680924704"/>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العوامل المؤثرة في الانتباه</a:t>
            </a:r>
            <a:endParaRPr lang="en-US" sz="2800" dirty="0"/>
          </a:p>
        </p:txBody>
      </p:sp>
      <p:sp>
        <p:nvSpPr>
          <p:cNvPr id="3" name="Subtitle 2"/>
          <p:cNvSpPr>
            <a:spLocks noGrp="1"/>
          </p:cNvSpPr>
          <p:nvPr>
            <p:ph type="subTitle" idx="1"/>
          </p:nvPr>
        </p:nvSpPr>
        <p:spPr>
          <a:xfrm>
            <a:off x="713678" y="2575931"/>
            <a:ext cx="10716322" cy="3980985"/>
          </a:xfrm>
        </p:spPr>
        <p:txBody>
          <a:bodyPr>
            <a:normAutofit/>
          </a:bodyPr>
          <a:lstStyle/>
          <a:p>
            <a:pPr marL="0" indent="0" algn="r" defTabSz="914400" rtl="1" eaLnBrk="1" latinLnBrk="0" hangingPunct="1">
              <a:lnSpc>
                <a:spcPct val="90000"/>
              </a:lnSpc>
              <a:spcBef>
                <a:spcPts val="1000"/>
              </a:spcBef>
              <a:buFont typeface="Arial"/>
              <a:buNone/>
            </a:pPr>
            <a:r>
              <a:rPr lang="ar-SA" b="1" dirty="0"/>
              <a:t>ا</a:t>
            </a:r>
            <a:r>
              <a:rPr lang="ar-SA" b="1" dirty="0" smtClean="0"/>
              <a:t>ذكري أي عامل من العوامل السابق ذكرها يمكن أن يفسر نتيجة هذه الدراسة:</a:t>
            </a:r>
          </a:p>
          <a:p>
            <a:pPr marL="0" indent="0" algn="r" defTabSz="914400" rtl="1" eaLnBrk="1" latinLnBrk="0" hangingPunct="1">
              <a:lnSpc>
                <a:spcPct val="90000"/>
              </a:lnSpc>
              <a:spcBef>
                <a:spcPts val="1000"/>
              </a:spcBef>
              <a:buFont typeface="Arial"/>
              <a:buNone/>
            </a:pPr>
            <a:endParaRPr lang="ar-SA" dirty="0" smtClean="0"/>
          </a:p>
          <a:p>
            <a:pPr marL="0" indent="0" algn="r" defTabSz="914400" rtl="1" eaLnBrk="1" latinLnBrk="0" hangingPunct="1">
              <a:lnSpc>
                <a:spcPct val="90000"/>
              </a:lnSpc>
              <a:spcBef>
                <a:spcPts val="1000"/>
              </a:spcBef>
              <a:buFont typeface="Arial"/>
              <a:buNone/>
            </a:pPr>
            <a:r>
              <a:rPr lang="ar-SA" dirty="0" smtClean="0"/>
              <a:t>وجد باحثون أن طلاب كلية الهندسة يظهرون نمطاً متقارباً من الانتباه على كافة المثيرات باختلاف محتوياتها كما أظهر طلاب الدراسات الأمريكية نمطاً متقارباً من الانتباه فيما بينهم على تلك المثيرات. </a:t>
            </a:r>
          </a:p>
          <a:p>
            <a:pPr algn="r" rtl="1"/>
            <a:r>
              <a:rPr lang="ar-SA" sz="1600" dirty="0" smtClean="0"/>
              <a:t>المصدر </a:t>
            </a:r>
            <a:r>
              <a:rPr lang="en-GB" sz="1600" dirty="0"/>
              <a:t>Underwood, </a:t>
            </a:r>
            <a:r>
              <a:rPr lang="en-GB" sz="1600" dirty="0" err="1"/>
              <a:t>Foulsham</a:t>
            </a:r>
            <a:r>
              <a:rPr lang="en-GB" sz="1600" dirty="0"/>
              <a:t>, &amp; Humphrey (2009)</a:t>
            </a:r>
            <a:r>
              <a:rPr lang="en-US" sz="1600" dirty="0"/>
              <a:t> </a:t>
            </a:r>
            <a:endParaRPr lang="ar-SA" sz="1600" dirty="0" smtClean="0"/>
          </a:p>
          <a:p>
            <a:pPr algn="r" rtl="1"/>
            <a:endParaRPr lang="ar-SA" sz="1600" dirty="0"/>
          </a:p>
          <a:p>
            <a:pPr algn="r" rtl="1"/>
            <a:endParaRPr lang="ar-SA" sz="1600" dirty="0" smtClean="0"/>
          </a:p>
        </p:txBody>
      </p:sp>
    </p:spTree>
    <p:extLst>
      <p:ext uri="{BB962C8B-B14F-4D97-AF65-F5344CB8AC3E}">
        <p14:creationId xmlns:p14="http://schemas.microsoft.com/office/powerpoint/2010/main" val="1022881945"/>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مهمة ستروب</a:t>
            </a:r>
            <a:r>
              <a:rPr lang="en-GB" sz="2800" dirty="0" smtClean="0"/>
              <a:t> </a:t>
            </a:r>
            <a:r>
              <a:rPr lang="ar-SA" sz="2800" dirty="0" smtClean="0"/>
              <a:t> لقياس الانتباه الانتقائي</a:t>
            </a:r>
            <a:endParaRPr lang="en-US" sz="2800" dirty="0"/>
          </a:p>
        </p:txBody>
      </p:sp>
      <p:sp>
        <p:nvSpPr>
          <p:cNvPr id="3" name="Subtitle 2"/>
          <p:cNvSpPr>
            <a:spLocks noGrp="1"/>
          </p:cNvSpPr>
          <p:nvPr>
            <p:ph type="subTitle" idx="1"/>
          </p:nvPr>
        </p:nvSpPr>
        <p:spPr>
          <a:xfrm>
            <a:off x="713678" y="2575931"/>
            <a:ext cx="10716322" cy="3980985"/>
          </a:xfrm>
        </p:spPr>
        <p:txBody>
          <a:bodyPr>
            <a:normAutofit/>
          </a:bodyPr>
          <a:lstStyle/>
          <a:p>
            <a:pPr algn="r" rtl="1"/>
            <a:r>
              <a:rPr lang="ar-SA" dirty="0" smtClean="0"/>
              <a:t>اقرأ الكلمات في الشريحة التالية </a:t>
            </a:r>
            <a:r>
              <a:rPr lang="en-GB" dirty="0" err="1" smtClean="0"/>
              <a:t>ب</a:t>
            </a:r>
            <a:r>
              <a:rPr lang="ar-SA" dirty="0" smtClean="0"/>
              <a:t>أبلغ سرعة ودقة ممكنة</a:t>
            </a:r>
            <a:endParaRPr lang="ar-SA" dirty="0"/>
          </a:p>
          <a:p>
            <a:pPr algn="r" rtl="1"/>
            <a:endParaRPr lang="ar-SA" sz="1600" dirty="0" smtClean="0"/>
          </a:p>
        </p:txBody>
      </p:sp>
    </p:spTree>
    <p:extLst>
      <p:ext uri="{BB962C8B-B14F-4D97-AF65-F5344CB8AC3E}">
        <p14:creationId xmlns:p14="http://schemas.microsoft.com/office/powerpoint/2010/main" val="31659131"/>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الانتباه: مقدمة</a:t>
            </a:r>
            <a:endParaRPr lang="en-US" sz="2800" dirty="0"/>
          </a:p>
        </p:txBody>
      </p:sp>
      <p:sp>
        <p:nvSpPr>
          <p:cNvPr id="3" name="Subtitle 2"/>
          <p:cNvSpPr>
            <a:spLocks noGrp="1"/>
          </p:cNvSpPr>
          <p:nvPr>
            <p:ph type="subTitle" idx="1"/>
          </p:nvPr>
        </p:nvSpPr>
        <p:spPr>
          <a:xfrm>
            <a:off x="713678" y="2575931"/>
            <a:ext cx="10716322" cy="3980985"/>
          </a:xfrm>
        </p:spPr>
        <p:txBody>
          <a:bodyPr>
            <a:normAutofit/>
          </a:bodyPr>
          <a:lstStyle/>
          <a:p>
            <a:pPr marL="342900" indent="-342900" algn="r" rtl="1">
              <a:buFont typeface="Courier New" charset="0"/>
              <a:buChar char="o"/>
            </a:pPr>
            <a:r>
              <a:rPr lang="ar-SA" dirty="0" smtClean="0"/>
              <a:t>الانتباه </a:t>
            </a:r>
            <a:r>
              <a:rPr lang="ar-SA" dirty="0"/>
              <a:t>هو</a:t>
            </a:r>
            <a:r>
              <a:rPr lang="ar-SA" dirty="0">
                <a:solidFill>
                  <a:srgbClr val="FF0000"/>
                </a:solidFill>
              </a:rPr>
              <a:t> التركيز </a:t>
            </a:r>
            <a:r>
              <a:rPr lang="ar-SA" dirty="0"/>
              <a:t>على </a:t>
            </a:r>
            <a:r>
              <a:rPr lang="ar-SA" dirty="0" smtClean="0"/>
              <a:t>مثير أو </a:t>
            </a:r>
            <a:r>
              <a:rPr lang="ar-SA" dirty="0"/>
              <a:t>مظهر من مظاهره٬ و</a:t>
            </a:r>
            <a:r>
              <a:rPr lang="ar-SA" dirty="0">
                <a:solidFill>
                  <a:srgbClr val="FF0000"/>
                </a:solidFill>
              </a:rPr>
              <a:t>تجاهل</a:t>
            </a:r>
            <a:r>
              <a:rPr lang="ar-SA" dirty="0"/>
              <a:t> بقية المثيرات أو </a:t>
            </a:r>
            <a:r>
              <a:rPr lang="ar-SA" dirty="0" smtClean="0"/>
              <a:t>المظاهر</a:t>
            </a:r>
          </a:p>
          <a:p>
            <a:pPr marL="342900" indent="-342900" algn="r" rtl="1">
              <a:buFont typeface="Courier New" charset="0"/>
              <a:buChar char="o"/>
            </a:pPr>
            <a:r>
              <a:rPr lang="ar-SA" dirty="0" smtClean="0"/>
              <a:t>بدأت الدراسة التجريبية لهذا الموضوع في الخمسينيات من القرن العشرين</a:t>
            </a:r>
          </a:p>
          <a:p>
            <a:pPr marL="342900" indent="-342900" algn="r" rtl="1">
              <a:buFont typeface="Courier New" charset="0"/>
              <a:buChar char="o"/>
            </a:pPr>
            <a:r>
              <a:rPr lang="ar-SA" dirty="0"/>
              <a:t>ل</a:t>
            </a:r>
            <a:r>
              <a:rPr lang="ar-SA" dirty="0" smtClean="0"/>
              <a:t>لانتباه دور رئيسي في ادراك عالمنا المحيط بنا٬ فنحن لا نلاحظ الأشياء من حولنا إلا إذا وجهنا لها انتباهاً</a:t>
            </a:r>
          </a:p>
          <a:p>
            <a:pPr marL="0" indent="0" algn="r" defTabSz="914400" rtl="1" eaLnBrk="1" latinLnBrk="0" hangingPunct="1">
              <a:lnSpc>
                <a:spcPct val="90000"/>
              </a:lnSpc>
              <a:spcBef>
                <a:spcPts val="1000"/>
              </a:spcBef>
              <a:buFont typeface="Arial"/>
              <a:buNone/>
            </a:pPr>
            <a:endParaRPr lang="ar-SA" sz="3200" dirty="0" smtClean="0"/>
          </a:p>
          <a:p>
            <a:pPr marL="0" indent="0" algn="r" defTabSz="914400" rtl="1" eaLnBrk="1" latinLnBrk="0" hangingPunct="1">
              <a:lnSpc>
                <a:spcPct val="90000"/>
              </a:lnSpc>
              <a:spcBef>
                <a:spcPts val="1000"/>
              </a:spcBef>
              <a:buFont typeface="Arial"/>
              <a:buNone/>
            </a:pPr>
            <a:r>
              <a:rPr lang="ar-SA" sz="2800" b="1" dirty="0" smtClean="0"/>
              <a:t>العمى عن ادراك الفرق</a:t>
            </a:r>
            <a:r>
              <a:rPr lang="en-GB" sz="2800" b="1" dirty="0" smtClean="0"/>
              <a:t> </a:t>
            </a:r>
            <a:r>
              <a:rPr lang="ar-SA" sz="2800" b="1" dirty="0" smtClean="0"/>
              <a:t> </a:t>
            </a:r>
            <a:r>
              <a:rPr lang="ar-SA" sz="2000" dirty="0" smtClean="0"/>
              <a:t>أو عدم القدرة على ادراك الفرق الذي يحدث </a:t>
            </a:r>
            <a:r>
              <a:rPr lang="en-GB" sz="2000" dirty="0" smtClean="0"/>
              <a:t> </a:t>
            </a:r>
            <a:r>
              <a:rPr lang="en-GB" sz="1800" b="1" dirty="0" smtClean="0"/>
              <a:t>(</a:t>
            </a:r>
            <a:r>
              <a:rPr lang="en-GB" sz="1800" b="1" dirty="0" err="1" smtClean="0"/>
              <a:t>Rensinck</a:t>
            </a:r>
            <a:r>
              <a:rPr lang="en-GB" sz="1800" b="1" dirty="0" smtClean="0"/>
              <a:t> et al., 1997)</a:t>
            </a:r>
          </a:p>
          <a:p>
            <a:pPr marL="0" indent="0" algn="r" defTabSz="914400" eaLnBrk="1" latinLnBrk="0" hangingPunct="1">
              <a:lnSpc>
                <a:spcPct val="90000"/>
              </a:lnSpc>
              <a:spcBef>
                <a:spcPts val="1000"/>
              </a:spcBef>
              <a:buFont typeface="Arial"/>
              <a:buNone/>
            </a:pPr>
            <a:r>
              <a:rPr lang="ar-SA" sz="2800" dirty="0" smtClean="0"/>
              <a:t>هل </a:t>
            </a:r>
            <a:r>
              <a:rPr lang="ar-SA" sz="2800" dirty="0"/>
              <a:t>تستطيعين ايجاد الفرق </a:t>
            </a:r>
            <a:r>
              <a:rPr lang="ar-SA" sz="2800" dirty="0" smtClean="0"/>
              <a:t>بين </a:t>
            </a:r>
            <a:r>
              <a:rPr lang="ar-SA" sz="2800" dirty="0"/>
              <a:t>الصورتين في </a:t>
            </a:r>
            <a:r>
              <a:rPr lang="ar-SA" sz="2800" dirty="0" smtClean="0"/>
              <a:t>العرض التالي؟</a:t>
            </a:r>
            <a:endParaRPr lang="en-GB" sz="2800" dirty="0"/>
          </a:p>
          <a:p>
            <a:pPr algn="r"/>
            <a:r>
              <a:rPr lang="en-GB" sz="1800" dirty="0" smtClean="0"/>
              <a:t>Flicker </a:t>
            </a:r>
            <a:r>
              <a:rPr lang="en-GB" sz="1800" dirty="0"/>
              <a:t>paradigm  </a:t>
            </a:r>
            <a:endParaRPr lang="ar-SA" sz="1800" dirty="0" smtClean="0"/>
          </a:p>
          <a:p>
            <a:pPr algn="r" defTabSz="914400" rtl="0" eaLnBrk="1" latinLnBrk="0" hangingPunct="1">
              <a:lnSpc>
                <a:spcPct val="90000"/>
              </a:lnSpc>
              <a:spcBef>
                <a:spcPts val="1000"/>
              </a:spcBef>
            </a:pPr>
            <a:endParaRPr lang="en-GB" sz="2800" dirty="0"/>
          </a:p>
        </p:txBody>
      </p:sp>
    </p:spTree>
    <p:extLst>
      <p:ext uri="{BB962C8B-B14F-4D97-AF65-F5344CB8AC3E}">
        <p14:creationId xmlns:p14="http://schemas.microsoft.com/office/powerpoint/2010/main" val="365293889"/>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77108" y="1825625"/>
            <a:ext cx="6437783" cy="4351338"/>
          </a:xfrm>
        </p:spPr>
      </p:pic>
    </p:spTree>
    <p:extLst>
      <p:ext uri="{BB962C8B-B14F-4D97-AF65-F5344CB8AC3E}">
        <p14:creationId xmlns:p14="http://schemas.microsoft.com/office/powerpoint/2010/main" val="2086993854"/>
      </p:ext>
    </p:extLst>
  </p:cSld>
  <p:clrMapOvr>
    <a:masterClrMapping/>
  </p:clrMapOvr>
  <mc:AlternateContent xmlns:mc="http://schemas.openxmlformats.org/markup-compatibility/2006">
    <mc:Choice xmlns:p14="http://schemas.microsoft.com/office/powerpoint/2010/main" Requires="p14">
      <p:transition spd="slow" p14:dur="2000" advTm="450"/>
    </mc:Choice>
    <mc:Fallback>
      <p:transition spd="slow" advTm="45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مهمة ستروب</a:t>
            </a:r>
            <a:r>
              <a:rPr lang="en-GB" sz="2800" dirty="0" smtClean="0"/>
              <a:t> </a:t>
            </a:r>
            <a:r>
              <a:rPr lang="ar-SA" sz="2800" dirty="0" smtClean="0"/>
              <a:t> لقياس الانتباه الانتقائي</a:t>
            </a:r>
            <a:endParaRPr lang="en-US" sz="2800" dirty="0"/>
          </a:p>
        </p:txBody>
      </p:sp>
      <p:sp>
        <p:nvSpPr>
          <p:cNvPr id="3" name="Subtitle 2"/>
          <p:cNvSpPr>
            <a:spLocks noGrp="1"/>
          </p:cNvSpPr>
          <p:nvPr>
            <p:ph type="subTitle" idx="1"/>
          </p:nvPr>
        </p:nvSpPr>
        <p:spPr>
          <a:xfrm>
            <a:off x="713678" y="2575931"/>
            <a:ext cx="10716322" cy="3980985"/>
          </a:xfrm>
        </p:spPr>
        <p:txBody>
          <a:bodyPr>
            <a:normAutofit/>
          </a:bodyPr>
          <a:lstStyle/>
          <a:p>
            <a:pPr algn="r" rtl="1"/>
            <a:endParaRPr lang="ar-SA" dirty="0" smtClean="0"/>
          </a:p>
          <a:p>
            <a:pPr marL="342900" indent="-342900" algn="r" rtl="1">
              <a:buFontTx/>
              <a:buChar char="-"/>
            </a:pPr>
            <a:r>
              <a:rPr lang="ar-SA" dirty="0" smtClean="0"/>
              <a:t>التلقائية / المعالجة الواعية</a:t>
            </a:r>
          </a:p>
          <a:p>
            <a:pPr marL="342900" indent="-342900" algn="r" rtl="1">
              <a:buFontTx/>
              <a:buChar char="-"/>
            </a:pPr>
            <a:endParaRPr lang="ar-SA" dirty="0"/>
          </a:p>
          <a:p>
            <a:pPr marL="342900" indent="-342900" algn="r" rtl="1">
              <a:buFontTx/>
              <a:buChar char="-"/>
            </a:pPr>
            <a:endParaRPr lang="ar-SA" smtClean="0"/>
          </a:p>
          <a:p>
            <a:pPr marL="342900" indent="-342900" algn="r" rtl="1">
              <a:buFontTx/>
              <a:buChar char="-"/>
            </a:pPr>
            <a:endParaRPr lang="ar-SA" dirty="0"/>
          </a:p>
          <a:p>
            <a:pPr algn="r" rtl="1"/>
            <a:endParaRPr lang="ar-SA" dirty="0" smtClean="0"/>
          </a:p>
          <a:p>
            <a:pPr algn="r" rtl="1"/>
            <a:r>
              <a:rPr lang="ar-SA" dirty="0" smtClean="0"/>
              <a:t>سمي الألوان في الشريحة التالية </a:t>
            </a:r>
            <a:r>
              <a:rPr lang="en-GB" dirty="0" err="1" smtClean="0"/>
              <a:t>ب</a:t>
            </a:r>
            <a:r>
              <a:rPr lang="ar-SA" dirty="0" smtClean="0"/>
              <a:t>أبلغ سرعة ودقة ممكنة</a:t>
            </a:r>
            <a:endParaRPr lang="ar-SA" dirty="0"/>
          </a:p>
          <a:p>
            <a:pPr algn="r" rtl="1"/>
            <a:endParaRPr lang="ar-SA" sz="1600" dirty="0" smtClean="0"/>
          </a:p>
        </p:txBody>
      </p:sp>
    </p:spTree>
    <p:extLst>
      <p:ext uri="{BB962C8B-B14F-4D97-AF65-F5344CB8AC3E}">
        <p14:creationId xmlns:p14="http://schemas.microsoft.com/office/powerpoint/2010/main" val="409354914"/>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46625" y="1825625"/>
            <a:ext cx="6498750" cy="4351338"/>
          </a:xfrm>
        </p:spPr>
      </p:pic>
    </p:spTree>
    <p:extLst>
      <p:ext uri="{BB962C8B-B14F-4D97-AF65-F5344CB8AC3E}">
        <p14:creationId xmlns:p14="http://schemas.microsoft.com/office/powerpoint/2010/main" val="1637918257"/>
      </p:ext>
    </p:extLst>
  </p:cSld>
  <p:clrMapOvr>
    <a:masterClrMapping/>
  </p:clrMapOvr>
  <mc:AlternateContent xmlns:mc="http://schemas.openxmlformats.org/markup-compatibility/2006">
    <mc:Choice xmlns:p14="http://schemas.microsoft.com/office/powerpoint/2010/main" Requires="p14">
      <p:transition spd="slow" p14:dur="2000" advTm="450"/>
    </mc:Choice>
    <mc:Fallback>
      <p:transition spd="slow" advTm="45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9183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defTabSz="914400" rtl="1" eaLnBrk="1" latinLnBrk="0" hangingPunct="1">
              <a:lnSpc>
                <a:spcPct val="90000"/>
              </a:lnSpc>
              <a:spcBef>
                <a:spcPct val="0"/>
              </a:spcBef>
              <a:buNone/>
            </a:pPr>
            <a:r>
              <a:rPr lang="ar-SA" sz="2800" dirty="0" smtClean="0"/>
              <a:t>مهمة ستروب</a:t>
            </a:r>
            <a:r>
              <a:rPr lang="en-GB" sz="2800" dirty="0" smtClean="0"/>
              <a:t> </a:t>
            </a:r>
            <a:r>
              <a:rPr lang="ar-SA" sz="2800" dirty="0" smtClean="0"/>
              <a:t> لقياس الانتباه الانتقائي</a:t>
            </a:r>
            <a:endParaRPr lang="en-US" sz="2800" dirty="0"/>
          </a:p>
        </p:txBody>
      </p:sp>
      <p:sp>
        <p:nvSpPr>
          <p:cNvPr id="3" name="Subtitle 2"/>
          <p:cNvSpPr>
            <a:spLocks noGrp="1"/>
          </p:cNvSpPr>
          <p:nvPr>
            <p:ph type="subTitle" idx="1"/>
          </p:nvPr>
        </p:nvSpPr>
        <p:spPr>
          <a:xfrm>
            <a:off x="713678" y="2575931"/>
            <a:ext cx="10716322" cy="3980985"/>
          </a:xfrm>
        </p:spPr>
        <p:txBody>
          <a:bodyPr>
            <a:normAutofit/>
          </a:bodyPr>
          <a:lstStyle/>
          <a:p>
            <a:pPr algn="r" rtl="1"/>
            <a:r>
              <a:rPr lang="ar-SA" dirty="0" smtClean="0"/>
              <a:t>اذكري لون الحبر الذي كتبت به الكلمات في الشريحة التالية </a:t>
            </a:r>
            <a:r>
              <a:rPr lang="en-GB" dirty="0" err="1" smtClean="0"/>
              <a:t>ب</a:t>
            </a:r>
            <a:r>
              <a:rPr lang="ar-SA" dirty="0" smtClean="0"/>
              <a:t>أبلغ سرعة ودقة ممكنة</a:t>
            </a:r>
            <a:endParaRPr lang="ar-SA" dirty="0"/>
          </a:p>
          <a:p>
            <a:pPr algn="r" rtl="1"/>
            <a:endParaRPr lang="ar-SA" sz="1600" dirty="0" smtClean="0"/>
          </a:p>
        </p:txBody>
      </p:sp>
    </p:spTree>
    <p:extLst>
      <p:ext uri="{BB962C8B-B14F-4D97-AF65-F5344CB8AC3E}">
        <p14:creationId xmlns:p14="http://schemas.microsoft.com/office/powerpoint/2010/main" val="1044708885"/>
      </p:ext>
    </p:extLst>
  </p:cSld>
  <p:clrMapOvr>
    <a:masterClrMapping/>
  </p:clrMapOvr>
  <mc:AlternateContent xmlns:mc="http://schemas.openxmlformats.org/markup-compatibility/2006" xmlns:p14="http://schemas.microsoft.com/office/powerpoint/2010/main">
    <mc:Choice Requires="p14">
      <p:transition p14:dur="5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87093" y="1825625"/>
            <a:ext cx="7017814" cy="4351338"/>
          </a:xfrm>
        </p:spPr>
      </p:pic>
    </p:spTree>
    <p:extLst>
      <p:ext uri="{BB962C8B-B14F-4D97-AF65-F5344CB8AC3E}">
        <p14:creationId xmlns:p14="http://schemas.microsoft.com/office/powerpoint/2010/main" val="595932323"/>
      </p:ext>
    </p:extLst>
  </p:cSld>
  <p:clrMapOvr>
    <a:masterClrMapping/>
  </p:clrMapOvr>
  <mc:AlternateContent xmlns:mc="http://schemas.openxmlformats.org/markup-compatibility/2006">
    <mc:Choice xmlns:p14="http://schemas.microsoft.com/office/powerpoint/2010/main" Requires="p14">
      <p:transition spd="slow" p14:dur="2000" advTm="450"/>
    </mc:Choice>
    <mc:Fallback>
      <p:transition spd="slow" advTm="45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771" y="1460811"/>
            <a:ext cx="6170985" cy="3378819"/>
          </a:xfrm>
          <a:prstGeom prst="rect">
            <a:avLst/>
          </a:prstGeom>
        </p:spPr>
      </p:pic>
      <p:sp>
        <p:nvSpPr>
          <p:cNvPr id="2" name="TextBox 1"/>
          <p:cNvSpPr txBox="1"/>
          <p:nvPr/>
        </p:nvSpPr>
        <p:spPr>
          <a:xfrm>
            <a:off x="2682683" y="5452946"/>
            <a:ext cx="1984839" cy="523220"/>
          </a:xfrm>
          <a:prstGeom prst="rect">
            <a:avLst/>
          </a:prstGeom>
          <a:noFill/>
        </p:spPr>
        <p:txBody>
          <a:bodyPr wrap="none" rtlCol="0">
            <a:spAutoFit/>
          </a:bodyPr>
          <a:lstStyle/>
          <a:p>
            <a:pPr marL="0" algn="r" defTabSz="914400" rtl="1" eaLnBrk="1" latinLnBrk="0" hangingPunct="1"/>
            <a:r>
              <a:rPr lang="ar-SA" sz="2800" dirty="0" smtClean="0"/>
              <a:t>مع كامل الشكر </a:t>
            </a:r>
            <a:endParaRPr lang="en-US" sz="2800" dirty="0"/>
          </a:p>
        </p:txBody>
      </p:sp>
    </p:spTree>
    <p:extLst>
      <p:ext uri="{BB962C8B-B14F-4D97-AF65-F5344CB8AC3E}">
        <p14:creationId xmlns:p14="http://schemas.microsoft.com/office/powerpoint/2010/main" val="2682897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5108" y="1825625"/>
            <a:ext cx="5801784" cy="4351338"/>
          </a:xfrm>
        </p:spPr>
      </p:pic>
    </p:spTree>
    <p:extLst>
      <p:ext uri="{BB962C8B-B14F-4D97-AF65-F5344CB8AC3E}">
        <p14:creationId xmlns:p14="http://schemas.microsoft.com/office/powerpoint/2010/main" val="729427995"/>
      </p:ext>
    </p:extLst>
  </p:cSld>
  <p:clrMapOvr>
    <a:masterClrMapping/>
  </p:clrMapOvr>
  <mc:AlternateContent xmlns:mc="http://schemas.openxmlformats.org/markup-compatibility/2006" xmlns:p14="http://schemas.microsoft.com/office/powerpoint/2010/main">
    <mc:Choice Requires="p14">
      <p:transition spd="slow" p14:dur="2000" advTm="500"/>
    </mc:Choice>
    <mc:Fallback xmlns="">
      <p:transition spd="slow" advTm="5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Tree>
    <p:extLst>
      <p:ext uri="{BB962C8B-B14F-4D97-AF65-F5344CB8AC3E}">
        <p14:creationId xmlns:p14="http://schemas.microsoft.com/office/powerpoint/2010/main" val="1659654889"/>
      </p:ext>
    </p:extLst>
  </p:cSld>
  <p:clrMapOvr>
    <a:masterClrMapping/>
  </p:clrMapOvr>
  <mc:AlternateContent xmlns:mc="http://schemas.openxmlformats.org/markup-compatibility/2006" xmlns:p14="http://schemas.microsoft.com/office/powerpoint/2010/main">
    <mc:Choice Requires="p14">
      <p:transition spd="slow" p14:dur="2000" advTm="200"/>
    </mc:Choice>
    <mc:Fallback xmlns="">
      <p:transition spd="slow" advTm="2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5108" y="1825625"/>
            <a:ext cx="5801784" cy="4351338"/>
          </a:xfrm>
        </p:spPr>
      </p:pic>
    </p:spTree>
    <p:extLst>
      <p:ext uri="{BB962C8B-B14F-4D97-AF65-F5344CB8AC3E}">
        <p14:creationId xmlns:p14="http://schemas.microsoft.com/office/powerpoint/2010/main" val="154628540"/>
      </p:ext>
    </p:extLst>
  </p:cSld>
  <p:clrMapOvr>
    <a:masterClrMapping/>
  </p:clrMapOvr>
  <mc:AlternateContent xmlns:mc="http://schemas.openxmlformats.org/markup-compatibility/2006" xmlns:p14="http://schemas.microsoft.com/office/powerpoint/2010/main">
    <mc:Choice Requires="p14">
      <p:transition spd="slow" p14:dur="2000" advTm="500"/>
    </mc:Choice>
    <mc:Fallback xmlns="">
      <p:transition spd="slow" advTm="5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defTabSz="914400" rtl="1" eaLnBrk="1" latinLnBrk="0" hangingPunct="1">
              <a:lnSpc>
                <a:spcPct val="90000"/>
              </a:lnSpc>
              <a:spcBef>
                <a:spcPct val="0"/>
              </a:spcBef>
              <a:buNone/>
            </a:pPr>
            <a:endParaRPr lang="en-US" dirty="0"/>
          </a:p>
        </p:txBody>
      </p:sp>
      <p:sp>
        <p:nvSpPr>
          <p:cNvPr id="3" name="Content Placeholder 2"/>
          <p:cNvSpPr>
            <a:spLocks noGrp="1"/>
          </p:cNvSpPr>
          <p:nvPr>
            <p:ph idx="1"/>
          </p:nvPr>
        </p:nvSpPr>
        <p:spPr/>
        <p:txBody>
          <a:bodyPr/>
          <a:lstStyle/>
          <a:p>
            <a:pPr algn="r" rtl="1"/>
            <a:r>
              <a:rPr lang="ar-SA" dirty="0" smtClean="0"/>
              <a:t>هل لاحظتي الفرق؟</a:t>
            </a:r>
          </a:p>
        </p:txBody>
      </p:sp>
    </p:spTree>
    <p:extLst>
      <p:ext uri="{BB962C8B-B14F-4D97-AF65-F5344CB8AC3E}">
        <p14:creationId xmlns:p14="http://schemas.microsoft.com/office/powerpoint/2010/main" val="4112779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5108" y="1825625"/>
            <a:ext cx="5801784" cy="4351338"/>
          </a:xfrm>
        </p:spPr>
      </p:pic>
    </p:spTree>
    <p:extLst>
      <p:ext uri="{BB962C8B-B14F-4D97-AF65-F5344CB8AC3E}">
        <p14:creationId xmlns:p14="http://schemas.microsoft.com/office/powerpoint/2010/main" val="1382543758"/>
      </p:ext>
    </p:extLst>
  </p:cSld>
  <p:clrMapOvr>
    <a:masterClrMapping/>
  </p:clrMapOvr>
  <mc:AlternateContent xmlns:mc="http://schemas.openxmlformats.org/markup-compatibility/2006" xmlns:p14="http://schemas.microsoft.com/office/powerpoint/2010/main">
    <mc:Choice Requires="p14">
      <p:transition spd="slow" p14:dur="2000" advTm="200"/>
    </mc:Choice>
    <mc:Fallback xmlns="">
      <p:transition spd="slow" advTm="200"/>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3093</TotalTime>
  <Words>1097</Words>
  <Application>Microsoft Macintosh PowerPoint</Application>
  <PresentationFormat>Widescreen</PresentationFormat>
  <Paragraphs>162</Paragraphs>
  <Slides>45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Calibri</vt:lpstr>
      <vt:lpstr>Calibri Light</vt:lpstr>
      <vt:lpstr>Courier New</vt:lpstr>
      <vt:lpstr>Times New Roman</vt:lpstr>
      <vt:lpstr>Arial</vt:lpstr>
      <vt:lpstr>Office Theme</vt:lpstr>
      <vt:lpstr>علم النفس المعرفي (٣٦٧ نفس) المحاضرة ٥</vt:lpstr>
      <vt:lpstr>خطة المحاضرة</vt:lpstr>
      <vt:lpstr>الانتباه: مقدمة</vt:lpstr>
      <vt:lpstr>الانتباه: مقدمة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الانتباه: مقدمة</vt:lpstr>
      <vt:lpstr>الانتباه: تعريف</vt:lpstr>
      <vt:lpstr>الانتباه: مقدمة</vt:lpstr>
      <vt:lpstr>الانتباه: مقدمة</vt:lpstr>
      <vt:lpstr>الانتباه: مقدمة</vt:lpstr>
      <vt:lpstr>الانتباه: مقدمة</vt:lpstr>
      <vt:lpstr>PowerPoint Presentation</vt:lpstr>
      <vt:lpstr>الانتباه: نماذجه</vt:lpstr>
      <vt:lpstr>الانتباه: نماذجه</vt:lpstr>
      <vt:lpstr>الانتباه: نماذجه</vt:lpstr>
      <vt:lpstr>الانتباه: نماذجه</vt:lpstr>
      <vt:lpstr>الانتباه: نماذجه</vt:lpstr>
      <vt:lpstr>الانتباه: نماذجه</vt:lpstr>
      <vt:lpstr>الانتباه: نماذجه</vt:lpstr>
      <vt:lpstr>الانتباه: نماذجه</vt:lpstr>
      <vt:lpstr>PowerPoint Presentation</vt:lpstr>
      <vt:lpstr>العوامل المؤثرة في الانتباه</vt:lpstr>
      <vt:lpstr>العوامل المؤثرة في الانتباه</vt:lpstr>
      <vt:lpstr>مهمة ستروب  لقياس الانتباه الانتقائي</vt:lpstr>
      <vt:lpstr>PowerPoint Presentation</vt:lpstr>
      <vt:lpstr>مهمة ستروب  لقياس الانتباه الانتقائي</vt:lpstr>
      <vt:lpstr>PowerPoint Presentation</vt:lpstr>
      <vt:lpstr>مهمة ستروب  لقياس الانتباه الانتقائي</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خطة المحاضرة</dc:title>
  <dc:creator>Albandri oti</dc:creator>
  <cp:lastModifiedBy>Albandri oti</cp:lastModifiedBy>
  <cp:revision>180</cp:revision>
  <dcterms:created xsi:type="dcterms:W3CDTF">2016-10-02T13:19:20Z</dcterms:created>
  <dcterms:modified xsi:type="dcterms:W3CDTF">2016-10-23T19:20:43Z</dcterms:modified>
</cp:coreProperties>
</file>