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368" r:id="rId4"/>
    <p:sldId id="376" r:id="rId5"/>
    <p:sldId id="388" r:id="rId6"/>
    <p:sldId id="389" r:id="rId7"/>
    <p:sldId id="390" r:id="rId8"/>
    <p:sldId id="391" r:id="rId9"/>
    <p:sldId id="379" r:id="rId10"/>
    <p:sldId id="373" r:id="rId11"/>
    <p:sldId id="374" r:id="rId12"/>
    <p:sldId id="384" r:id="rId13"/>
    <p:sldId id="385" r:id="rId14"/>
    <p:sldId id="377" r:id="rId15"/>
    <p:sldId id="392" r:id="rId16"/>
    <p:sldId id="393" r:id="rId17"/>
    <p:sldId id="394" r:id="rId18"/>
    <p:sldId id="395" r:id="rId19"/>
    <p:sldId id="380" r:id="rId20"/>
    <p:sldId id="398" r:id="rId21"/>
    <p:sldId id="396" r:id="rId22"/>
    <p:sldId id="397" r:id="rId23"/>
    <p:sldId id="399" r:id="rId24"/>
    <p:sldId id="400" r:id="rId25"/>
    <p:sldId id="401" r:id="rId26"/>
    <p:sldId id="402" r:id="rId27"/>
    <p:sldId id="387" r:id="rId28"/>
    <p:sldId id="32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86384"/>
  </p:normalViewPr>
  <p:slideViewPr>
    <p:cSldViewPr snapToGrid="0" snapToObjects="1">
      <p:cViewPr>
        <p:scale>
          <a:sx n="115" d="100"/>
          <a:sy n="115" d="100"/>
        </p:scale>
        <p:origin x="472" y="184"/>
      </p:cViewPr>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12/4/16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12/4/16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12/4/16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12/4/16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1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المعرفي (٣٦٧ نفس)</a:t>
            </a:r>
            <a:br>
              <a:rPr lang="ar-SA" dirty="0" smtClean="0"/>
            </a:br>
            <a:r>
              <a:rPr lang="ar-SA" dirty="0" smtClean="0"/>
              <a:t>المحاضرة ٦</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pic>
        <p:nvPicPr>
          <p:cNvPr id="4" name="image.png"/>
          <p:cNvPicPr/>
          <p:nvPr/>
        </p:nvPicPr>
        <p:blipFill>
          <a:blip r:embed="rId2">
            <a:extLst/>
          </a:blip>
          <a:stretch>
            <a:fillRect/>
          </a:stretch>
        </p:blipFill>
        <p:spPr>
          <a:xfrm>
            <a:off x="3454827" y="2575931"/>
            <a:ext cx="5053554" cy="3855122"/>
          </a:xfrm>
          <a:prstGeom prst="rect">
            <a:avLst/>
          </a:prstGeom>
          <a:ln w="12700">
            <a:miter lim="400000"/>
          </a:ln>
        </p:spPr>
      </p:pic>
    </p:spTree>
    <p:extLst>
      <p:ext uri="{BB962C8B-B14F-4D97-AF65-F5344CB8AC3E}">
        <p14:creationId xmlns:p14="http://schemas.microsoft.com/office/powerpoint/2010/main" val="12942420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pic>
        <p:nvPicPr>
          <p:cNvPr id="5" name="image.png"/>
          <p:cNvPicPr/>
          <p:nvPr/>
        </p:nvPicPr>
        <p:blipFill>
          <a:blip r:embed="rId2">
            <a:extLst/>
          </a:blip>
          <a:stretch>
            <a:fillRect/>
          </a:stretch>
        </p:blipFill>
        <p:spPr>
          <a:xfrm>
            <a:off x="3926086" y="2863850"/>
            <a:ext cx="4339829" cy="1134071"/>
          </a:xfrm>
          <a:prstGeom prst="rect">
            <a:avLst/>
          </a:prstGeom>
          <a:ln w="12700">
            <a:miter lim="400000"/>
          </a:ln>
        </p:spPr>
      </p:pic>
    </p:spTree>
    <p:extLst>
      <p:ext uri="{BB962C8B-B14F-4D97-AF65-F5344CB8AC3E}">
        <p14:creationId xmlns:p14="http://schemas.microsoft.com/office/powerpoint/2010/main" val="193588786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9756" y="221441"/>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pic>
        <p:nvPicPr>
          <p:cNvPr id="4" name="image.jpg"/>
          <p:cNvPicPr/>
          <p:nvPr/>
        </p:nvPicPr>
        <p:blipFill>
          <a:blip r:embed="rId2">
            <a:extLst/>
          </a:blip>
          <a:stretch>
            <a:fillRect/>
          </a:stretch>
        </p:blipFill>
        <p:spPr>
          <a:xfrm>
            <a:off x="1706137" y="1382751"/>
            <a:ext cx="9017619" cy="5163016"/>
          </a:xfrm>
          <a:prstGeom prst="rect">
            <a:avLst/>
          </a:prstGeom>
          <a:ln w="12700">
            <a:miter lim="400000"/>
          </a:ln>
        </p:spPr>
      </p:pic>
      <p:pic>
        <p:nvPicPr>
          <p:cNvPr id="6" name="image.jpg"/>
          <p:cNvPicPr/>
          <p:nvPr/>
        </p:nvPicPr>
        <p:blipFill>
          <a:blip r:embed="rId3">
            <a:extLst/>
          </a:blip>
          <a:stretch>
            <a:fillRect/>
          </a:stretch>
        </p:blipFill>
        <p:spPr>
          <a:xfrm>
            <a:off x="8071661" y="1498425"/>
            <a:ext cx="2652095" cy="884343"/>
          </a:xfrm>
          <a:prstGeom prst="rect">
            <a:avLst/>
          </a:prstGeom>
          <a:ln w="12700">
            <a:miter lim="400000"/>
          </a:ln>
        </p:spPr>
      </p:pic>
    </p:spTree>
    <p:extLst>
      <p:ext uri="{BB962C8B-B14F-4D97-AF65-F5344CB8AC3E}">
        <p14:creationId xmlns:p14="http://schemas.microsoft.com/office/powerpoint/2010/main" val="862742807"/>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iterate>
                                    <p:tmAbs val="0"/>
                                  </p:iterate>
                                  <p:childTnLst>
                                    <p:set>
                                      <p:cBhvr>
                                        <p:cTn id="6" fill="hold"/>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1+#ppt_w/2"/>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9756" y="221441"/>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7" name="Subtitle 2"/>
          <p:cNvSpPr>
            <a:spLocks noGrp="1"/>
          </p:cNvSpPr>
          <p:nvPr>
            <p:ph type="subTitle" idx="1"/>
          </p:nvPr>
        </p:nvSpPr>
        <p:spPr>
          <a:xfrm>
            <a:off x="880946" y="1661531"/>
            <a:ext cx="10716322" cy="3980985"/>
          </a:xfrm>
        </p:spPr>
        <p:txBody>
          <a:bodyPr>
            <a:normAutofit/>
          </a:bodyPr>
          <a:lstStyle/>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هل ندرك العالم على نحو دقيق؟</a:t>
            </a:r>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بناء على استجاباتنا للمثيرات في عالمنا بشكل ناجح فهل ما سبق من أخطاء ادراك خدع بصرية أم أنها طريقتنا المميزة في ادراك ما حولنا واضفاء معنى له! </a:t>
            </a: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29465058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normAutofit lnSpcReduction="10000"/>
          </a:bodyPr>
          <a:lstStyle/>
          <a:p>
            <a:pPr marR="0" lvl="0" algn="r" defTabSz="914400" rtl="1" eaLnBrk="1" fontAlgn="auto" latinLnBrk="0" hangingPunct="1">
              <a:lnSpc>
                <a:spcPct val="100000"/>
              </a:lnSpc>
              <a:spcBef>
                <a:spcPts val="0"/>
              </a:spcBef>
              <a:spcAft>
                <a:spcPts val="0"/>
              </a:spcAft>
              <a:buClrTx/>
              <a:buSzTx/>
              <a:tabLst/>
              <a:defRPr/>
            </a:pPr>
            <a:r>
              <a:rPr lang="ar-SA" sz="3200" dirty="0" smtClean="0"/>
              <a:t>ماذا تعني؟ وما لفرق بينها وبين القياس النفسي والقياس الفيزيقي!</a:t>
            </a:r>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يُعنى هذا المجال بقياس إدراكنا للمثيرات الفيزيقية؛ أي أنه يدرس العلاقة بين الخصائص الطبيعية للمثيرات وردود فعلنا الداخلية تجاهها.</a:t>
            </a:r>
          </a:p>
          <a:p>
            <a:pPr marL="342900" marR="0" lvl="0" indent="-3429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القياس الفيزيائي الطبيعي للمثيرات يتمتع بالموضوعية</a:t>
            </a:r>
            <a:r>
              <a:rPr lang="en-GB" dirty="0" smtClean="0"/>
              <a:t> </a:t>
            </a:r>
            <a:r>
              <a:rPr lang="ar-SA" dirty="0" smtClean="0"/>
              <a:t>والدقة فأنت تستطيع ضبط درجة الإضاءة تماماً، ولكن هل تستطيع ضبط درجة إدراكنا لها؟ الدقة في القياس الفيزيقي يقابلها ذاتية في القياس </a:t>
            </a:r>
            <a:r>
              <a:rPr lang="ar-SA" dirty="0" err="1" smtClean="0"/>
              <a:t>السيكوفيزيقي</a:t>
            </a: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endParaRPr lang="ar-SA" dirty="0" smtClean="0"/>
          </a:p>
          <a:p>
            <a:pPr marL="342900" marR="0" lvl="0" indent="-342900" algn="r" defTabSz="914400" rtl="1" eaLnBrk="1" fontAlgn="auto" latinLnBrk="0" hangingPunct="1">
              <a:lnSpc>
                <a:spcPct val="100000"/>
              </a:lnSpc>
              <a:spcBef>
                <a:spcPts val="0"/>
              </a:spcBef>
              <a:spcAft>
                <a:spcPts val="0"/>
              </a:spcAft>
              <a:buClrTx/>
              <a:buSzTx/>
              <a:buFontTx/>
              <a:buChar char="-"/>
              <a:tabLst/>
              <a:defRPr/>
            </a:pPr>
            <a:r>
              <a:rPr lang="ar-SA" dirty="0" smtClean="0"/>
              <a:t>أما القياس النفسي فيختلف عن </a:t>
            </a:r>
            <a:r>
              <a:rPr lang="ar-SA" dirty="0" err="1" smtClean="0"/>
              <a:t>السيكوفيزيقي</a:t>
            </a:r>
            <a:r>
              <a:rPr lang="ar-SA" dirty="0" smtClean="0"/>
              <a:t> بكونه يُعنى بالظواهر والمفاهيم التي لا يوجد لها مقابل على مقياس فيزيائي طبيعي كقياس الذكاء أو عوامل الشخصية</a:t>
            </a:r>
          </a:p>
          <a:p>
            <a:pPr marR="0" lvl="0" algn="r" defTabSz="914400" rtl="1" eaLnBrk="1" fontAlgn="auto" latinLnBrk="0" hangingPunct="1">
              <a:lnSpc>
                <a:spcPct val="100000"/>
              </a:lnSpc>
              <a:spcBef>
                <a:spcPts val="0"/>
              </a:spcBef>
              <a:spcAft>
                <a:spcPts val="0"/>
              </a:spcAft>
              <a:buClrTx/>
              <a:buSzTx/>
              <a:tabLst/>
              <a:defRPr/>
            </a:pPr>
            <a:endParaRPr lang="ar-SA" sz="3200" dirty="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48361287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30987"/>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37839" y="1650380"/>
            <a:ext cx="10716322" cy="3980985"/>
          </a:xfrm>
        </p:spPr>
        <p:txBody>
          <a:bodyPr>
            <a:normAutofit fontScale="92500" lnSpcReduction="10000"/>
          </a:bodyPr>
          <a:lstStyle/>
          <a:p>
            <a:pPr marR="0" lvl="0" algn="r" defTabSz="914400" rtl="1" eaLnBrk="1" fontAlgn="auto" latinLnBrk="0" hangingPunct="1">
              <a:lnSpc>
                <a:spcPct val="100000"/>
              </a:lnSpc>
              <a:spcBef>
                <a:spcPts val="0"/>
              </a:spcBef>
              <a:spcAft>
                <a:spcPts val="0"/>
              </a:spcAft>
              <a:buClrTx/>
              <a:buSzTx/>
              <a:tabLst/>
              <a:defRPr/>
            </a:pPr>
            <a:r>
              <a:rPr lang="ar-SA" sz="3200" u="sng" dirty="0" smtClean="0"/>
              <a:t>الأسئلة الرئيسية في هذا المجال:</a:t>
            </a:r>
          </a:p>
          <a:p>
            <a:pPr marR="0" lvl="0" algn="r" defTabSz="914400" rtl="1" eaLnBrk="1" fontAlgn="auto" latinLnBrk="0" hangingPunct="1">
              <a:lnSpc>
                <a:spcPct val="100000"/>
              </a:lnSpc>
              <a:spcBef>
                <a:spcPts val="0"/>
              </a:spcBef>
              <a:spcAft>
                <a:spcPts val="0"/>
              </a:spcAft>
              <a:buClrTx/>
              <a:buSzTx/>
              <a:tabLst/>
              <a:defRPr/>
            </a:pPr>
            <a:endParaRPr lang="ar-SA" sz="3200" u="sng" dirty="0" smtClean="0"/>
          </a:p>
          <a:p>
            <a:pPr marR="0" lvl="0" algn="r" defTabSz="914400" rtl="1" eaLnBrk="1" fontAlgn="auto" latinLnBrk="0" hangingPunct="1">
              <a:lnSpc>
                <a:spcPct val="100000"/>
              </a:lnSpc>
              <a:spcBef>
                <a:spcPts val="0"/>
              </a:spcBef>
              <a:spcAft>
                <a:spcPts val="0"/>
              </a:spcAft>
              <a:buClrTx/>
              <a:buSzTx/>
              <a:tabLst/>
              <a:defRPr/>
            </a:pPr>
            <a:r>
              <a:rPr lang="ar-SA" sz="3200" dirty="0"/>
              <a:t>١</a:t>
            </a:r>
            <a:r>
              <a:rPr lang="ar-SA" sz="3200" dirty="0" smtClean="0"/>
              <a:t>- ما أدنى درجة لقوة أو شدة المثير حتى ندرك وجوده!</a:t>
            </a:r>
          </a:p>
          <a:p>
            <a:pPr marR="0" lvl="0" algn="r" defTabSz="914400" rtl="1" eaLnBrk="1" fontAlgn="auto" latinLnBrk="0" hangingPunct="1">
              <a:lnSpc>
                <a:spcPct val="100000"/>
              </a:lnSpc>
              <a:spcBef>
                <a:spcPts val="0"/>
              </a:spcBef>
              <a:spcAft>
                <a:spcPts val="0"/>
              </a:spcAft>
              <a:buClrTx/>
              <a:buSzTx/>
              <a:tabLst/>
              <a:defRPr/>
            </a:pPr>
            <a:endParaRPr lang="ar-SA" dirty="0" smtClean="0">
              <a:solidFill>
                <a:srgbClr val="FF0000"/>
              </a:solidFill>
            </a:endParaRPr>
          </a:p>
          <a:p>
            <a:pPr marR="0" lvl="0" algn="r" defTabSz="914400" rtl="1" eaLnBrk="1" fontAlgn="auto" latinLnBrk="0" hangingPunct="1">
              <a:lnSpc>
                <a:spcPct val="100000"/>
              </a:lnSpc>
              <a:spcBef>
                <a:spcPts val="0"/>
              </a:spcBef>
              <a:spcAft>
                <a:spcPts val="0"/>
              </a:spcAft>
              <a:buClrTx/>
              <a:buSzTx/>
              <a:tabLst/>
              <a:defRPr/>
            </a:pPr>
            <a:r>
              <a:rPr lang="ar-SA" u="sng" dirty="0" smtClean="0"/>
              <a:t>عتبة الحس المطلقة: </a:t>
            </a:r>
            <a:r>
              <a:rPr lang="ar-SA" dirty="0" smtClean="0"/>
              <a:t>وهي أقل قدر من التنبيه</a:t>
            </a:r>
          </a:p>
          <a:p>
            <a:pPr marR="0" lvl="0" algn="r" defTabSz="914400" rtl="1" eaLnBrk="1" fontAlgn="auto" latinLnBrk="0" hangingPunct="1">
              <a:lnSpc>
                <a:spcPct val="100000"/>
              </a:lnSpc>
              <a:spcBef>
                <a:spcPts val="0"/>
              </a:spcBef>
              <a:spcAft>
                <a:spcPts val="0"/>
              </a:spcAft>
              <a:buClrTx/>
              <a:buSzTx/>
              <a:tabLst/>
              <a:defRPr/>
            </a:pPr>
            <a:r>
              <a:rPr lang="ar-SA" dirty="0" smtClean="0"/>
              <a:t>يمكن الإحساس به، وقياسها يعتمد على احداث</a:t>
            </a:r>
          </a:p>
          <a:p>
            <a:pPr marR="0" lvl="0" algn="r" defTabSz="914400" rtl="1" eaLnBrk="1" fontAlgn="auto" latinLnBrk="0" hangingPunct="1">
              <a:lnSpc>
                <a:spcPct val="100000"/>
              </a:lnSpc>
              <a:spcBef>
                <a:spcPts val="0"/>
              </a:spcBef>
              <a:spcAft>
                <a:spcPts val="0"/>
              </a:spcAft>
              <a:buClrTx/>
              <a:buSzTx/>
              <a:tabLst/>
              <a:defRPr/>
            </a:pPr>
            <a:r>
              <a:rPr lang="ar-SA" dirty="0" smtClean="0"/>
              <a:t>مثير طبيعي بمستويات مختلفة واستجابة الأفراد</a:t>
            </a:r>
          </a:p>
          <a:p>
            <a:pPr marR="0" lvl="0" algn="r" defTabSz="914400" rtl="1" eaLnBrk="1" fontAlgn="auto" latinLnBrk="0" hangingPunct="1">
              <a:lnSpc>
                <a:spcPct val="100000"/>
              </a:lnSpc>
              <a:spcBef>
                <a:spcPts val="0"/>
              </a:spcBef>
              <a:spcAft>
                <a:spcPts val="0"/>
              </a:spcAft>
              <a:buClrTx/>
              <a:buSzTx/>
              <a:tabLst/>
              <a:defRPr/>
            </a:pPr>
            <a:r>
              <a:rPr lang="ar-SA" dirty="0" smtClean="0"/>
              <a:t>له بنعم عند ملاحظته، أو لا. </a:t>
            </a:r>
          </a:p>
          <a:p>
            <a:pPr marR="0" lvl="0" algn="r" defTabSz="914400" rtl="1" eaLnBrk="1" fontAlgn="auto" latinLnBrk="0" hangingPunct="1">
              <a:lnSpc>
                <a:spcPct val="100000"/>
              </a:lnSpc>
              <a:spcBef>
                <a:spcPts val="0"/>
              </a:spcBef>
              <a:spcAft>
                <a:spcPts val="0"/>
              </a:spcAft>
              <a:buClrTx/>
              <a:buSzTx/>
              <a:tabLst/>
              <a:defRPr/>
            </a:pPr>
            <a:endParaRPr lang="ar-SA" dirty="0"/>
          </a:p>
          <a:p>
            <a:pPr marR="0" lvl="0" algn="r" defTabSz="914400" rtl="1" eaLnBrk="1" fontAlgn="auto" latinLnBrk="0" hangingPunct="1">
              <a:lnSpc>
                <a:spcPct val="100000"/>
              </a:lnSpc>
              <a:spcBef>
                <a:spcPts val="0"/>
              </a:spcBef>
              <a:spcAft>
                <a:spcPts val="0"/>
              </a:spcAft>
              <a:buClrTx/>
              <a:buSzTx/>
              <a:tabLst/>
              <a:defRPr/>
            </a:pPr>
            <a:r>
              <a:rPr lang="ar-SA" sz="2000" dirty="0" smtClean="0"/>
              <a:t>الدرجة التي تحصل على ٥٠٪ من رصد الإحساس</a:t>
            </a:r>
          </a:p>
          <a:p>
            <a:pPr marR="0" lvl="0" algn="r" defTabSz="914400" rtl="1" eaLnBrk="1" fontAlgn="auto" latinLnBrk="0" hangingPunct="1">
              <a:lnSpc>
                <a:spcPct val="100000"/>
              </a:lnSpc>
              <a:spcBef>
                <a:spcPts val="0"/>
              </a:spcBef>
              <a:spcAft>
                <a:spcPts val="0"/>
              </a:spcAft>
              <a:buClrTx/>
              <a:buSzTx/>
              <a:tabLst/>
              <a:defRPr/>
            </a:pPr>
            <a:r>
              <a:rPr lang="ar-SA" sz="2000" dirty="0" smtClean="0"/>
              <a:t>بها تحدد كعتبة مطلقة واختيار هذه النسبة جاء كنتيجة لحساب</a:t>
            </a:r>
          </a:p>
          <a:p>
            <a:pPr marR="0" lvl="0" algn="r" defTabSz="914400" rtl="1" eaLnBrk="1" fontAlgn="auto" latinLnBrk="0" hangingPunct="1">
              <a:lnSpc>
                <a:spcPct val="100000"/>
              </a:lnSpc>
              <a:spcBef>
                <a:spcPts val="0"/>
              </a:spcBef>
              <a:spcAft>
                <a:spcPts val="0"/>
              </a:spcAft>
              <a:buClrTx/>
              <a:buSzTx/>
              <a:tabLst/>
              <a:defRPr/>
            </a:pPr>
            <a:r>
              <a:rPr lang="ar-SA" sz="2000" dirty="0" smtClean="0"/>
              <a:t>تدخل بعض العوامل الأخرى في الأداء</a:t>
            </a:r>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20625"/>
            <a:ext cx="6556917" cy="3937375"/>
          </a:xfrm>
          <a:prstGeom prst="rect">
            <a:avLst/>
          </a:prstGeom>
        </p:spPr>
      </p:pic>
      <p:sp>
        <p:nvSpPr>
          <p:cNvPr id="5" name="TextBox 4"/>
          <p:cNvSpPr txBox="1"/>
          <p:nvPr/>
        </p:nvSpPr>
        <p:spPr>
          <a:xfrm>
            <a:off x="0" y="2930782"/>
            <a:ext cx="5452947" cy="338554"/>
          </a:xfrm>
          <a:prstGeom prst="rect">
            <a:avLst/>
          </a:prstGeom>
          <a:noFill/>
        </p:spPr>
        <p:txBody>
          <a:bodyPr wrap="square" rtlCol="0">
            <a:spAutoFit/>
          </a:bodyPr>
          <a:lstStyle/>
          <a:p>
            <a:pPr marL="0" algn="r" defTabSz="914400" rtl="1" eaLnBrk="1" latinLnBrk="0" hangingPunct="1"/>
            <a:r>
              <a:rPr lang="ar-SA" sz="1600" dirty="0" smtClean="0"/>
              <a:t>عتبة السمع المطلقة للذكور </a:t>
            </a:r>
            <a:r>
              <a:rPr lang="en-GB" sz="1600" dirty="0" smtClean="0"/>
              <a:t>(M)</a:t>
            </a:r>
            <a:r>
              <a:rPr lang="ar-SA" sz="1600" dirty="0" smtClean="0"/>
              <a:t> والاناث </a:t>
            </a:r>
            <a:r>
              <a:rPr lang="en-GB" sz="1600" dirty="0" smtClean="0"/>
              <a:t>(W)</a:t>
            </a:r>
            <a:r>
              <a:rPr lang="ar-SA" sz="1600" dirty="0" smtClean="0"/>
              <a:t> من عمر ٢٠ وحتى ٦٠ </a:t>
            </a:r>
            <a:endParaRPr lang="en-US" sz="1600" dirty="0"/>
          </a:p>
        </p:txBody>
      </p:sp>
    </p:spTree>
    <p:extLst>
      <p:ext uri="{BB962C8B-B14F-4D97-AF65-F5344CB8AC3E}">
        <p14:creationId xmlns:p14="http://schemas.microsoft.com/office/powerpoint/2010/main" val="466883492"/>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30987"/>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37839" y="1650380"/>
            <a:ext cx="10716322" cy="3980985"/>
          </a:xfrm>
        </p:spPr>
        <p:txBody>
          <a:bodyPr>
            <a:normAutofit fontScale="77500" lnSpcReduction="20000"/>
          </a:bodyPr>
          <a:lstStyle/>
          <a:p>
            <a:pPr marR="0" lvl="0" algn="r" defTabSz="914400" rtl="1" eaLnBrk="1" fontAlgn="auto" latinLnBrk="0" hangingPunct="1">
              <a:lnSpc>
                <a:spcPct val="100000"/>
              </a:lnSpc>
              <a:spcBef>
                <a:spcPts val="0"/>
              </a:spcBef>
              <a:spcAft>
                <a:spcPts val="0"/>
              </a:spcAft>
              <a:buClrTx/>
              <a:buSzTx/>
              <a:tabLst/>
              <a:defRPr/>
            </a:pPr>
            <a:r>
              <a:rPr lang="ar-SA" sz="3200" u="sng" dirty="0" smtClean="0"/>
              <a:t>الأسئلة الرئيسية في هذا المجال:</a:t>
            </a:r>
          </a:p>
          <a:p>
            <a:pPr marR="0" lvl="0" algn="r" defTabSz="914400" rtl="1" eaLnBrk="1" fontAlgn="auto" latinLnBrk="0" hangingPunct="1">
              <a:lnSpc>
                <a:spcPct val="100000"/>
              </a:lnSpc>
              <a:spcBef>
                <a:spcPts val="0"/>
              </a:spcBef>
              <a:spcAft>
                <a:spcPts val="0"/>
              </a:spcAft>
              <a:buClrTx/>
              <a:buSzTx/>
              <a:tabLst/>
              <a:defRPr/>
            </a:pPr>
            <a:endParaRPr lang="ar-SA" sz="3200" u="sng" dirty="0" smtClean="0"/>
          </a:p>
          <a:p>
            <a:pPr marR="0" lvl="0" algn="r" defTabSz="914400" rtl="1" eaLnBrk="1" fontAlgn="auto" latinLnBrk="0" hangingPunct="1">
              <a:lnSpc>
                <a:spcPct val="100000"/>
              </a:lnSpc>
              <a:spcBef>
                <a:spcPts val="0"/>
              </a:spcBef>
              <a:spcAft>
                <a:spcPts val="0"/>
              </a:spcAft>
              <a:buClrTx/>
              <a:buSzTx/>
              <a:tabLst/>
              <a:defRPr/>
            </a:pPr>
            <a:r>
              <a:rPr lang="ar-SA" sz="3200" dirty="0" smtClean="0"/>
              <a:t>٢- ما أدنى درجة للفرق بين المثيرات المتشابهة يمكن ادراكها!</a:t>
            </a:r>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algn="r" rtl="1">
              <a:lnSpc>
                <a:spcPct val="100000"/>
              </a:lnSpc>
              <a:spcBef>
                <a:spcPts val="0"/>
              </a:spcBef>
            </a:pPr>
            <a:r>
              <a:rPr lang="ar-SA" u="sng" dirty="0" smtClean="0"/>
              <a:t>عتبة </a:t>
            </a:r>
            <a:r>
              <a:rPr lang="ar-SA" u="sng" dirty="0"/>
              <a:t>الحس </a:t>
            </a:r>
            <a:r>
              <a:rPr lang="ar-SA" u="sng" dirty="0" smtClean="0"/>
              <a:t>الفارقة</a:t>
            </a:r>
            <a:r>
              <a:rPr lang="en-GB" u="sng" dirty="0" smtClean="0"/>
              <a:t> </a:t>
            </a:r>
            <a:r>
              <a:rPr lang="ar-SA" u="sng" dirty="0" smtClean="0"/>
              <a:t>: </a:t>
            </a:r>
            <a:r>
              <a:rPr lang="ar-SA" dirty="0" smtClean="0"/>
              <a:t>وهي أقل قدر من الزيادة أو النقصان في قوة المنبه يمكن الاحساس به </a:t>
            </a:r>
          </a:p>
          <a:p>
            <a:pPr algn="r" rtl="1">
              <a:lnSpc>
                <a:spcPct val="100000"/>
              </a:lnSpc>
              <a:spcBef>
                <a:spcPts val="0"/>
              </a:spcBef>
            </a:pPr>
            <a:endParaRPr lang="ar-SA" dirty="0"/>
          </a:p>
          <a:p>
            <a:pPr algn="r" rtl="1">
              <a:lnSpc>
                <a:spcPct val="100000"/>
              </a:lnSpc>
              <a:spcBef>
                <a:spcPts val="0"/>
              </a:spcBef>
            </a:pPr>
            <a:r>
              <a:rPr lang="ar-SA" dirty="0" smtClean="0"/>
              <a:t>- تحسب بمعادلة الحد الأدنى للفرق الملاحظ </a:t>
            </a:r>
            <a:r>
              <a:rPr lang="ar-SA" dirty="0" err="1" smtClean="0"/>
              <a:t>لويبر</a:t>
            </a:r>
            <a:r>
              <a:rPr lang="ar-SA" dirty="0" smtClean="0"/>
              <a:t> والتي تمكن من تمييز </a:t>
            </a:r>
            <a:r>
              <a:rPr lang="ar-SA" dirty="0"/>
              <a:t>الفروق بين المثيرات، </a:t>
            </a:r>
            <a:r>
              <a:rPr lang="ar-SA" dirty="0" smtClean="0"/>
              <a:t>والمعادلة هي مقدار </a:t>
            </a:r>
            <a:r>
              <a:rPr lang="ar-SA" dirty="0"/>
              <a:t>الثابت ويرمز له </a:t>
            </a:r>
            <a:r>
              <a:rPr lang="ar-SA" dirty="0" smtClean="0"/>
              <a:t>ب(ك) والعتبة الفارقة= قوة المنبه المعيارية </a:t>
            </a:r>
            <a:r>
              <a:rPr lang="en-GB" dirty="0" smtClean="0"/>
              <a:t>x</a:t>
            </a:r>
            <a:r>
              <a:rPr lang="ar-SA" dirty="0" smtClean="0"/>
              <a:t> ك</a:t>
            </a:r>
            <a:endParaRPr lang="ar-SA" dirty="0"/>
          </a:p>
          <a:p>
            <a:pPr algn="r" rtl="1">
              <a:lnSpc>
                <a:spcPct val="100000"/>
              </a:lnSpc>
              <a:spcBef>
                <a:spcPts val="0"/>
              </a:spcBef>
            </a:pPr>
            <a:r>
              <a:rPr lang="ar-SA" dirty="0" smtClean="0"/>
              <a:t>- كلما </a:t>
            </a:r>
            <a:r>
              <a:rPr lang="ar-SA" dirty="0"/>
              <a:t>ازدادت شدة </a:t>
            </a:r>
            <a:r>
              <a:rPr lang="ar-SA" dirty="0" smtClean="0"/>
              <a:t>المنبه </a:t>
            </a:r>
            <a:r>
              <a:rPr lang="ar-SA" dirty="0"/>
              <a:t>كلما انخفضت الحساسية لإدراك </a:t>
            </a:r>
            <a:r>
              <a:rPr lang="ar-SA" dirty="0" smtClean="0"/>
              <a:t>الفروق “زادت قيمة العتبة الفارقة” لو اعتبرنا القيمة الثابته (ك) للإحساس بالوزن٢٪ فحتى ندرك الزيادة أو النقصان في وزن بقدر ٣٠٠ جرام ٣٠٠</a:t>
            </a:r>
            <a:r>
              <a:rPr lang="en-GB" dirty="0" smtClean="0"/>
              <a:t>x</a:t>
            </a:r>
            <a:r>
              <a:rPr lang="ar-SA" dirty="0" smtClean="0"/>
              <a:t> ١.٠٢= ٣٠٦ ولكن لو كان وزنه ٤٠٠٠ فسنحتاج إلى زيادة أو خفض٨٠ جرام لندرك التغير في الوزن (٤٠٠٠</a:t>
            </a:r>
            <a:r>
              <a:rPr lang="en-GB" dirty="0" smtClean="0"/>
              <a:t>x</a:t>
            </a:r>
            <a:r>
              <a:rPr lang="ar-SA" dirty="0" smtClean="0"/>
              <a:t> ١.٠٢= ٤٠٨٠).   </a:t>
            </a:r>
            <a:endParaRPr lang="ar-SA" dirty="0"/>
          </a:p>
          <a:p>
            <a:pPr algn="r" rtl="1">
              <a:lnSpc>
                <a:spcPct val="100000"/>
              </a:lnSpc>
              <a:spcBef>
                <a:spcPts val="0"/>
              </a:spcBef>
            </a:pPr>
            <a:endParaRPr lang="ar-SA" dirty="0" smtClean="0"/>
          </a:p>
          <a:p>
            <a:pPr algn="r" rtl="1">
              <a:lnSpc>
                <a:spcPct val="100000"/>
              </a:lnSpc>
              <a:spcBef>
                <a:spcPts val="0"/>
              </a:spcBef>
            </a:pPr>
            <a:r>
              <a:rPr lang="ar-SA" dirty="0" smtClean="0"/>
              <a:t>لحساب هذه العتبة تطبيقات في مجالات عدة مثل مجالات العمل التجاري والمرور والسلامة</a:t>
            </a:r>
          </a:p>
          <a:p>
            <a:pPr marL="342900" indent="-342900" algn="r" rtl="1">
              <a:lnSpc>
                <a:spcPct val="100000"/>
              </a:lnSpc>
              <a:spcBef>
                <a:spcPts val="0"/>
              </a:spcBef>
              <a:buFontTx/>
              <a:buChar char="-"/>
            </a:pPr>
            <a:r>
              <a:rPr lang="ar-SA" dirty="0" smtClean="0"/>
              <a:t>إذا أردت احداث تغييرات ايجابية في السلع يمكن ملاحظتها في البيئة اجعلها فوق عتبة الحس والعكس صحيح!</a:t>
            </a:r>
          </a:p>
          <a:p>
            <a:pPr marL="342900" indent="-342900" algn="r" rtl="1">
              <a:lnSpc>
                <a:spcPct val="100000"/>
              </a:lnSpc>
              <a:spcBef>
                <a:spcPts val="0"/>
              </a:spcBef>
              <a:buFontTx/>
              <a:buChar char="-"/>
            </a:pPr>
            <a:r>
              <a:rPr lang="ar-SA" dirty="0" smtClean="0"/>
              <a:t>يجب جعل أي أدوات مستخدمة لتنظيم المرور فوق عتبة الحس للسلامة</a:t>
            </a:r>
            <a:endParaRPr lang="ar-SA" dirty="0"/>
          </a:p>
          <a:p>
            <a:pPr marR="0" lvl="0" algn="r" defTabSz="914400" rtl="1" eaLnBrk="1" fontAlgn="auto" latinLnBrk="0" hangingPunct="1">
              <a:lnSpc>
                <a:spcPct val="100000"/>
              </a:lnSpc>
              <a:spcBef>
                <a:spcPts val="0"/>
              </a:spcBef>
              <a:spcAft>
                <a:spcPts val="0"/>
              </a:spcAft>
              <a:buClrTx/>
              <a:buSzTx/>
              <a:tabLst/>
              <a:defRPr/>
            </a:pPr>
            <a:endParaRPr lang="ar-SA"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560390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lvl="0" algn="r" rtl="1">
              <a:lnSpc>
                <a:spcPct val="100000"/>
              </a:lnSpc>
              <a:spcBef>
                <a:spcPts val="0"/>
              </a:spcBef>
              <a:defRPr/>
            </a:pPr>
            <a:r>
              <a:rPr lang="ar-SA" sz="3200" u="sng" dirty="0"/>
              <a:t>الأسئلة الرئيسية في هذا المجال:</a:t>
            </a:r>
          </a:p>
          <a:p>
            <a:pPr lvl="0" algn="r" rtl="1">
              <a:lnSpc>
                <a:spcPct val="100000"/>
              </a:lnSpc>
              <a:spcBef>
                <a:spcPts val="0"/>
              </a:spcBef>
              <a:defRPr/>
            </a:pPr>
            <a:r>
              <a:rPr lang="ar-SA" sz="3200" dirty="0" smtClean="0"/>
              <a:t>٣- إلى أي حد يجب أن تتغير الشدة الفيزيائية للمثير حتى يتم ادراكه بضعف شدته!</a:t>
            </a:r>
          </a:p>
          <a:p>
            <a:pPr lvl="0" algn="r" rtl="1">
              <a:lnSpc>
                <a:spcPct val="100000"/>
              </a:lnSpc>
              <a:spcBef>
                <a:spcPts val="0"/>
              </a:spcBef>
              <a:defRPr/>
            </a:pPr>
            <a:endParaRPr lang="ar-SA" sz="3200" dirty="0" smtClean="0"/>
          </a:p>
          <a:p>
            <a:pPr algn="r" rtl="1">
              <a:lnSpc>
                <a:spcPct val="100000"/>
              </a:lnSpc>
              <a:spcBef>
                <a:spcPts val="0"/>
              </a:spcBef>
            </a:pPr>
            <a:r>
              <a:rPr lang="ar-SA" dirty="0" smtClean="0"/>
              <a:t>يفترض قانون ويبر علاقة خطية بين شدة المثيرات وعتبة الاحساس بها، ولكن هذا الفرض لا يصدق على كثير من المثيرات خاصة في حالتها القصوى أو العليا (الإضاءة) حيث تحتاج لشدة أكثر من الضعف بدرجات ليتم ادراك ذلك التغيير</a:t>
            </a:r>
            <a:r>
              <a:rPr lang="ar-SA" dirty="0"/>
              <a:t>. </a:t>
            </a:r>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84305132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lstStyle/>
          <a:p>
            <a:pPr algn="r" rtl="1">
              <a:lnSpc>
                <a:spcPct val="100000"/>
              </a:lnSpc>
              <a:spcBef>
                <a:spcPts val="0"/>
              </a:spcBef>
            </a:pPr>
            <a:r>
              <a:rPr lang="ar-SA" sz="3200" dirty="0" smtClean="0"/>
              <a:t>قانون </a:t>
            </a:r>
            <a:r>
              <a:rPr lang="ar-SA" sz="3200" dirty="0" err="1" smtClean="0"/>
              <a:t>فخنر</a:t>
            </a:r>
            <a:r>
              <a:rPr lang="ar-SA" sz="3200" dirty="0" smtClean="0"/>
              <a:t>: </a:t>
            </a:r>
            <a:r>
              <a:rPr lang="ar-SA" sz="1800" dirty="0" smtClean="0"/>
              <a:t>نجحت معادلة ويبر </a:t>
            </a:r>
            <a:r>
              <a:rPr lang="ar-SA" sz="1800" dirty="0"/>
              <a:t>في تحديد أدنى فرق ملاحظ في شدة الكثير من المثيرات ولكنها تفشل في تقديم فهم للخبرة النفسية المرتبطة بمقدار المثير ككل (كم يجب أن تكون شدة المثير لتبدو بضعف شدته </a:t>
            </a:r>
            <a:r>
              <a:rPr lang="ar-SA" sz="1800" dirty="0" smtClean="0"/>
              <a:t>الحالية). </a:t>
            </a:r>
            <a:r>
              <a:rPr lang="ar-SA" sz="1800" dirty="0"/>
              <a:t>التعديل الذي أجراه </a:t>
            </a:r>
            <a:r>
              <a:rPr lang="ar-SA" sz="1800" dirty="0" err="1"/>
              <a:t>فخنر</a:t>
            </a:r>
            <a:r>
              <a:rPr lang="ar-SA" sz="1800" dirty="0"/>
              <a:t> على قانون ويبر هو أن العلاقة بين شدة المثير وعتبة الاحساس به ليست خطية دائما ولكن قد تكون لوغاريتميه.</a:t>
            </a:r>
          </a:p>
          <a:p>
            <a:pPr algn="r" rtl="1">
              <a:lnSpc>
                <a:spcPct val="100000"/>
              </a:lnSpc>
              <a:spcBef>
                <a:spcPts val="0"/>
              </a:spcBef>
            </a:pPr>
            <a:endParaRPr lang="ar-SA" sz="1800" dirty="0" smtClean="0"/>
          </a:p>
          <a:p>
            <a:pPr algn="r" rtl="1">
              <a:lnSpc>
                <a:spcPct val="100000"/>
              </a:lnSpc>
              <a:spcBef>
                <a:spcPts val="0"/>
              </a:spcBef>
            </a:pPr>
            <a:r>
              <a:rPr lang="ar-SA" sz="1800" dirty="0" smtClean="0"/>
              <a:t>الاحساس بالمثير= ك </a:t>
            </a:r>
            <a:r>
              <a:rPr lang="en-GB" sz="1800" dirty="0" smtClean="0"/>
              <a:t>x</a:t>
            </a:r>
            <a:r>
              <a:rPr lang="ar-SA" sz="1800" dirty="0" smtClean="0"/>
              <a:t> </a:t>
            </a:r>
            <a:r>
              <a:rPr lang="ar-SA" sz="1800" dirty="0" err="1" smtClean="0"/>
              <a:t>لوغارتيم</a:t>
            </a:r>
            <a:r>
              <a:rPr lang="ar-SA" sz="1800" dirty="0" smtClean="0"/>
              <a:t>  الشدة الطبيعية للمثير الثابت</a:t>
            </a:r>
            <a:endParaRPr lang="en-GB" sz="1800" dirty="0"/>
          </a:p>
          <a:p>
            <a:pPr marR="0" lvl="0" algn="r" defTabSz="914400" rtl="1" eaLnBrk="1" fontAlgn="auto" latinLnBrk="0" hangingPunct="1">
              <a:lnSpc>
                <a:spcPct val="100000"/>
              </a:lnSpc>
              <a:spcBef>
                <a:spcPts val="0"/>
              </a:spcBef>
              <a:spcAft>
                <a:spcPts val="0"/>
              </a:spcAft>
              <a:buClrTx/>
              <a:buSzTx/>
              <a:tabLst/>
              <a:defRPr/>
            </a:pPr>
            <a:endParaRPr lang="en-GB" sz="1800" dirty="0" smtClean="0"/>
          </a:p>
          <a:p>
            <a:pPr marR="0" lvl="0" algn="r" defTabSz="914400" rtl="1" eaLnBrk="1" fontAlgn="auto" latinLnBrk="0" hangingPunct="1">
              <a:lnSpc>
                <a:spcPct val="100000"/>
              </a:lnSpc>
              <a:spcBef>
                <a:spcPts val="0"/>
              </a:spcBef>
              <a:spcAft>
                <a:spcPts val="0"/>
              </a:spcAft>
              <a:buClrTx/>
              <a:buSzTx/>
              <a:tabLst/>
              <a:defRPr/>
            </a:pPr>
            <a:endParaRPr lang="en-GB" sz="1800" dirty="0"/>
          </a:p>
          <a:p>
            <a:pPr marR="0" lvl="0" algn="r" defTabSz="914400" rtl="1" eaLnBrk="1" fontAlgn="auto" latinLnBrk="0" hangingPunct="1">
              <a:lnSpc>
                <a:spcPct val="100000"/>
              </a:lnSpc>
              <a:spcBef>
                <a:spcPts val="0"/>
              </a:spcBef>
              <a:spcAft>
                <a:spcPts val="0"/>
              </a:spcAft>
              <a:buClrTx/>
              <a:buSzTx/>
              <a:tabLst/>
              <a:defRPr/>
            </a:pPr>
            <a:r>
              <a:rPr lang="ar-SA" sz="1800" dirty="0" smtClean="0"/>
              <a:t>قانون </a:t>
            </a:r>
            <a:r>
              <a:rPr lang="ar-SA" sz="1800" dirty="0" err="1" smtClean="0"/>
              <a:t>فخنر</a:t>
            </a:r>
            <a:r>
              <a:rPr lang="ar-SA" sz="1800" dirty="0"/>
              <a:t> </a:t>
            </a:r>
            <a:r>
              <a:rPr lang="ar-SA" sz="1800" dirty="0" smtClean="0"/>
              <a:t>لا يتنبأ بشكل جيد بالتغيرات التي تطرأ على بعض المثيرات</a:t>
            </a:r>
          </a:p>
          <a:p>
            <a:pPr algn="r" rtl="1">
              <a:lnSpc>
                <a:spcPct val="100000"/>
              </a:lnSpc>
              <a:spcBef>
                <a:spcPts val="0"/>
              </a:spcBef>
            </a:pPr>
            <a:r>
              <a:rPr lang="ar-SA" sz="1800" dirty="0" smtClean="0"/>
              <a:t>خاصة تلك التي تتعلق بالألم و الحرارة</a:t>
            </a:r>
            <a:r>
              <a:rPr lang="en-GB" sz="1800" dirty="0" smtClean="0"/>
              <a:t> .</a:t>
            </a:r>
            <a:r>
              <a:rPr lang="ar-SA" sz="1800" dirty="0"/>
              <a:t> فمثلاً حتى نقرر أن حدة الصوت ضعف </a:t>
            </a:r>
            <a:r>
              <a:rPr lang="ar-SA" sz="1800" dirty="0" smtClean="0"/>
              <a:t>حدته</a:t>
            </a:r>
          </a:p>
          <a:p>
            <a:pPr algn="r" rtl="1">
              <a:lnSpc>
                <a:spcPct val="100000"/>
              </a:lnSpc>
              <a:spcBef>
                <a:spcPts val="0"/>
              </a:spcBef>
            </a:pPr>
            <a:r>
              <a:rPr lang="ar-SA" sz="1800" dirty="0" smtClean="0"/>
              <a:t> </a:t>
            </a:r>
            <a:r>
              <a:rPr lang="ar-SA" sz="1800" dirty="0"/>
              <a:t>السابقة عليه أن يرتفع معيارياً١٠ </a:t>
            </a:r>
            <a:r>
              <a:rPr lang="ar-SA" sz="1800" dirty="0" smtClean="0"/>
              <a:t>أضعاف </a:t>
            </a:r>
            <a:r>
              <a:rPr lang="ar-SA" sz="1800" dirty="0"/>
              <a:t>في حين أن الصدمة الكهربائية </a:t>
            </a:r>
            <a:r>
              <a:rPr lang="ar-SA" sz="1800" dirty="0" smtClean="0"/>
              <a:t>ليتم</a:t>
            </a:r>
          </a:p>
          <a:p>
            <a:pPr algn="r" rtl="1">
              <a:lnSpc>
                <a:spcPct val="100000"/>
              </a:lnSpc>
              <a:spcBef>
                <a:spcPts val="0"/>
              </a:spcBef>
            </a:pPr>
            <a:r>
              <a:rPr lang="ar-SA" sz="1800" dirty="0" smtClean="0"/>
              <a:t> </a:t>
            </a:r>
            <a:r>
              <a:rPr lang="ar-SA" sz="1800" dirty="0"/>
              <a:t>الإحساس بألمها بالضعف عليها أن ترتفع معيارياً بمقدار الثلث.</a:t>
            </a:r>
          </a:p>
          <a:p>
            <a:pPr marR="0" lvl="0" algn="r" defTabSz="914400" rtl="1" eaLnBrk="1" fontAlgn="auto" latinLnBrk="0" hangingPunct="1">
              <a:lnSpc>
                <a:spcPct val="100000"/>
              </a:lnSpc>
              <a:spcBef>
                <a:spcPts val="0"/>
              </a:spcBef>
              <a:spcAft>
                <a:spcPts val="0"/>
              </a:spcAft>
              <a:buClrTx/>
              <a:buSzTx/>
              <a:tabLst/>
              <a:defRPr/>
            </a:pPr>
            <a:endParaRPr lang="ar-SA" sz="18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1600"/>
            <a:ext cx="5196778" cy="3416400"/>
          </a:xfrm>
          <a:prstGeom prst="rect">
            <a:avLst/>
          </a:prstGeom>
        </p:spPr>
      </p:pic>
    </p:spTree>
    <p:extLst>
      <p:ext uri="{BB962C8B-B14F-4D97-AF65-F5344CB8AC3E}">
        <p14:creationId xmlns:p14="http://schemas.microsoft.com/office/powerpoint/2010/main" val="85942771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السيكوفيزيقيا</a:t>
            </a:r>
            <a:endParaRPr lang="en-US" sz="2800" dirty="0"/>
          </a:p>
        </p:txBody>
      </p:sp>
      <p:sp>
        <p:nvSpPr>
          <p:cNvPr id="3" name="Subtitle 2"/>
          <p:cNvSpPr>
            <a:spLocks noGrp="1"/>
          </p:cNvSpPr>
          <p:nvPr>
            <p:ph type="subTitle" idx="1"/>
          </p:nvPr>
        </p:nvSpPr>
        <p:spPr>
          <a:xfrm>
            <a:off x="713678" y="2575931"/>
            <a:ext cx="10716322" cy="3980985"/>
          </a:xfrm>
        </p:spPr>
        <p:txBody>
          <a:bodyPr/>
          <a:lstStyle/>
          <a:p>
            <a:pPr lvl="0" algn="r" rtl="1">
              <a:lnSpc>
                <a:spcPct val="100000"/>
              </a:lnSpc>
              <a:spcBef>
                <a:spcPts val="0"/>
              </a:spcBef>
            </a:pPr>
            <a:r>
              <a:rPr lang="ar-SA" sz="3200" dirty="0"/>
              <a:t>ق</a:t>
            </a:r>
            <a:r>
              <a:rPr lang="ar-SA" sz="3200" dirty="0" smtClean="0"/>
              <a:t>انون ستيفن</a:t>
            </a:r>
            <a:r>
              <a:rPr lang="ar-SA" sz="3200" dirty="0"/>
              <a:t>: </a:t>
            </a:r>
            <a:r>
              <a:rPr lang="ar-SA" dirty="0"/>
              <a:t>هو عبارة عن </a:t>
            </a:r>
            <a:r>
              <a:rPr lang="ar-SA" dirty="0" smtClean="0"/>
              <a:t>علاقة رياضية </a:t>
            </a:r>
            <a:r>
              <a:rPr lang="ar-SA" dirty="0"/>
              <a:t>مقترحة بين </a:t>
            </a:r>
            <a:r>
              <a:rPr lang="ar-SA" dirty="0" smtClean="0"/>
              <a:t>الحجم الكلي للتحفيز “للتنبيه</a:t>
            </a:r>
            <a:r>
              <a:rPr lang="ar-SA" dirty="0"/>
              <a:t>” الفيزيقي و شدته أو قوته </a:t>
            </a:r>
            <a:r>
              <a:rPr lang="ar-SA" dirty="0" smtClean="0"/>
              <a:t>المدركة وذلك باستخدام منهج تقدير الحجم، أي أن يطلب من</a:t>
            </a:r>
          </a:p>
          <a:p>
            <a:pPr lvl="0" algn="r" rtl="1">
              <a:lnSpc>
                <a:spcPct val="100000"/>
              </a:lnSpc>
              <a:spcBef>
                <a:spcPts val="0"/>
              </a:spcBef>
            </a:pPr>
            <a:r>
              <a:rPr lang="ar-SA" dirty="0" smtClean="0"/>
              <a:t> المفحوص أن يعطي رقماً يمثل شعوره تجاه شدة المثير وذلك بعد أن يعرض</a:t>
            </a:r>
          </a:p>
          <a:p>
            <a:pPr lvl="0" algn="r" rtl="1">
              <a:lnSpc>
                <a:spcPct val="100000"/>
              </a:lnSpc>
              <a:spcBef>
                <a:spcPts val="0"/>
              </a:spcBef>
            </a:pPr>
            <a:r>
              <a:rPr lang="ar-SA" dirty="0" smtClean="0"/>
              <a:t>الفاحص المثير الأول ثم يعطيه رقما معينا “١٠٠” حتى يستطيع المفحوص</a:t>
            </a:r>
          </a:p>
          <a:p>
            <a:pPr lvl="0" algn="r" rtl="1">
              <a:lnSpc>
                <a:spcPct val="100000"/>
              </a:lnSpc>
              <a:spcBef>
                <a:spcPts val="0"/>
              </a:spcBef>
            </a:pPr>
            <a:r>
              <a:rPr lang="ar-SA" dirty="0" smtClean="0"/>
              <a:t>تقدير شدة المثيرات اللاحقة، هذه القيم تعكس أحاسيس المفحوص بشكل مباشر</a:t>
            </a:r>
          </a:p>
          <a:p>
            <a:pPr lvl="0" algn="r" rtl="1">
              <a:lnSpc>
                <a:spcPct val="100000"/>
              </a:lnSpc>
              <a:spcBef>
                <a:spcPts val="0"/>
              </a:spcBef>
            </a:pPr>
            <a:endParaRPr lang="ar-SA" dirty="0"/>
          </a:p>
          <a:p>
            <a:pPr lvl="0" algn="r" rtl="1">
              <a:lnSpc>
                <a:spcPct val="100000"/>
              </a:lnSpc>
              <a:spcBef>
                <a:spcPts val="0"/>
              </a:spcBef>
            </a:pPr>
            <a:r>
              <a:rPr lang="ar-SA" dirty="0" smtClean="0"/>
              <a:t>الاحساس= الثابت </a:t>
            </a:r>
            <a:r>
              <a:rPr lang="en-GB" dirty="0" smtClean="0"/>
              <a:t>X</a:t>
            </a:r>
            <a:r>
              <a:rPr lang="ar-SA" dirty="0" smtClean="0"/>
              <a:t> (شدة المثير) مرفوعاً إلى الأس ب</a:t>
            </a:r>
          </a:p>
          <a:p>
            <a:pPr lvl="0" algn="r" rtl="1">
              <a:lnSpc>
                <a:spcPct val="100000"/>
              </a:lnSpc>
              <a:spcBef>
                <a:spcPts val="0"/>
              </a:spcBef>
            </a:pPr>
            <a:endParaRPr lang="ar-SA" sz="3200" dirty="0"/>
          </a:p>
          <a:p>
            <a:pPr lvl="0" algn="r" rtl="1">
              <a:lnSpc>
                <a:spcPct val="100000"/>
              </a:lnSpc>
              <a:spcBef>
                <a:spcPts val="0"/>
              </a:spcBef>
            </a:pPr>
            <a:r>
              <a:rPr lang="ar-SA" sz="3200" dirty="0" smtClean="0"/>
              <a:t>اتجاهات حديثة: نظرية رصد الإشارة “عتبة القرار”</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62750"/>
            <a:ext cx="3724507" cy="3795250"/>
          </a:xfrm>
          <a:prstGeom prst="rect">
            <a:avLst/>
          </a:prstGeom>
        </p:spPr>
      </p:pic>
    </p:spTree>
    <p:extLst>
      <p:ext uri="{BB962C8B-B14F-4D97-AF65-F5344CB8AC3E}">
        <p14:creationId xmlns:p14="http://schemas.microsoft.com/office/powerpoint/2010/main" val="21335029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rtl="1">
              <a:buFontTx/>
              <a:buChar char="-"/>
            </a:pPr>
            <a:r>
              <a:rPr lang="ar-SA" sz="3200" dirty="0" smtClean="0"/>
              <a:t>مقدمة عن الادراك</a:t>
            </a:r>
          </a:p>
          <a:p>
            <a:pPr marL="457200" indent="-457200" algn="r" rtl="1">
              <a:buFontTx/>
              <a:buChar char="-"/>
            </a:pPr>
            <a:r>
              <a:rPr lang="ar-SA" sz="3200" dirty="0" smtClean="0"/>
              <a:t>الاحساس والإدراك</a:t>
            </a:r>
          </a:p>
          <a:p>
            <a:pPr marL="457200" lvl="0" indent="-457200" algn="r" rtl="1">
              <a:buFontTx/>
              <a:buChar char="-"/>
            </a:pPr>
            <a:r>
              <a:rPr lang="ar-SA" sz="3200" dirty="0" smtClean="0"/>
              <a:t>قياس المدركات الحسية: السيكوفيزيقيا</a:t>
            </a:r>
            <a:endParaRPr lang="en-GB" sz="3200" dirty="0" smtClean="0"/>
          </a:p>
          <a:p>
            <a:pPr marL="457200" lvl="0" indent="-457200" algn="r" rtl="1">
              <a:buFontTx/>
              <a:buChar char="-"/>
            </a:pPr>
            <a:r>
              <a:rPr lang="ar-SA" sz="3200" dirty="0" smtClean="0"/>
              <a:t>ادراك الموضوع: مبادئ </a:t>
            </a:r>
            <a:r>
              <a:rPr lang="ar-SA" sz="3200" dirty="0" err="1" smtClean="0"/>
              <a:t>الجشطالت</a:t>
            </a:r>
            <a:endParaRPr lang="ar-SA" sz="3200" dirty="0" smtClean="0"/>
          </a:p>
          <a:p>
            <a:pPr marL="457200" lvl="0" indent="-457200" algn="r" rtl="1">
              <a:buFontTx/>
              <a:buChar char="-"/>
            </a:pPr>
            <a:r>
              <a:rPr lang="ar-SA" sz="3200" dirty="0" smtClean="0"/>
              <a:t>ادراك النمط: نموذج مطابقة النمط</a:t>
            </a:r>
          </a:p>
          <a:p>
            <a:pPr lvl="0" algn="r" rtl="1"/>
            <a:r>
              <a:rPr lang="ar-SA" sz="3200" dirty="0"/>
              <a:t> </a:t>
            </a:r>
            <a:r>
              <a:rPr lang="ar-SA" sz="3200" dirty="0" smtClean="0"/>
              <a:t>                  نموذج تحليل الملامح</a:t>
            </a:r>
          </a:p>
          <a:p>
            <a:pPr lvl="0" algn="r" rtl="1"/>
            <a:r>
              <a:rPr lang="ar-SA" sz="3200" dirty="0"/>
              <a:t> </a:t>
            </a:r>
            <a:r>
              <a:rPr lang="ar-SA" sz="3200" dirty="0" smtClean="0"/>
              <a:t>                       </a:t>
            </a:r>
            <a:endParaRPr lang="en-GB" sz="3200" dirty="0"/>
          </a:p>
          <a:p>
            <a:pPr marL="457200" indent="-457200" algn="r" rtl="1">
              <a:buFontTx/>
              <a:buChar char="-"/>
            </a:pPr>
            <a:endParaRPr lang="ar-SA" sz="3200" dirty="0" smtClean="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1269378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نظرية </a:t>
            </a:r>
            <a:r>
              <a:rPr lang="ar-SA" sz="2800" dirty="0" err="1" smtClean="0"/>
              <a:t>الجشطالت</a:t>
            </a:r>
            <a:r>
              <a:rPr lang="ar-SA" sz="2800" dirty="0" smtClean="0"/>
              <a:t>: ادراك الموضوع</a:t>
            </a:r>
            <a:endParaRPr lang="en-US" sz="2800" dirty="0"/>
          </a:p>
        </p:txBody>
      </p:sp>
      <p:sp>
        <p:nvSpPr>
          <p:cNvPr id="3" name="Subtitle 2"/>
          <p:cNvSpPr>
            <a:spLocks noGrp="1"/>
          </p:cNvSpPr>
          <p:nvPr>
            <p:ph type="subTitle" idx="1"/>
          </p:nvPr>
        </p:nvSpPr>
        <p:spPr>
          <a:xfrm>
            <a:off x="713678" y="2575931"/>
            <a:ext cx="10716322" cy="3980985"/>
          </a:xfrm>
        </p:spPr>
        <p:txBody>
          <a:bodyPr>
            <a:normAutofit fontScale="92500" lnSpcReduction="20000"/>
          </a:bodyPr>
          <a:lstStyle/>
          <a:p>
            <a:pPr lvl="0" algn="r" rtl="1">
              <a:lnSpc>
                <a:spcPct val="100000"/>
              </a:lnSpc>
              <a:spcBef>
                <a:spcPts val="0"/>
              </a:spcBef>
            </a:pPr>
            <a:r>
              <a:rPr lang="ar-SA" dirty="0" smtClean="0"/>
              <a:t>-   ظهرت هذه النظرية في أوائل القرن العشرين في ألمانيا</a:t>
            </a:r>
          </a:p>
          <a:p>
            <a:pPr marL="342900" lvl="0" indent="-342900" algn="r" rtl="1">
              <a:lnSpc>
                <a:spcPct val="100000"/>
              </a:lnSpc>
              <a:spcBef>
                <a:spcPts val="0"/>
              </a:spcBef>
              <a:buFontTx/>
              <a:buChar char="-"/>
            </a:pPr>
            <a:r>
              <a:rPr lang="ar-SA" dirty="0" smtClean="0"/>
              <a:t>كانت ترى بأن الاتجاه العلمي السائد والذي يحلل الظواهر إلى عدد من العناصر حتى يتحكم تجريبياً بها يغيب معلومات هامة عن الكل حيث أن الكل أكبر من مجموع أجزاؤه</a:t>
            </a:r>
          </a:p>
          <a:p>
            <a:pPr marL="342900" lvl="0" indent="-342900" algn="r" rtl="1">
              <a:lnSpc>
                <a:spcPct val="100000"/>
              </a:lnSpc>
              <a:spcBef>
                <a:spcPts val="0"/>
              </a:spcBef>
              <a:buFontTx/>
              <a:buChar char="-"/>
            </a:pPr>
            <a:r>
              <a:rPr lang="ar-SA" dirty="0" smtClean="0"/>
              <a:t>تقدم هذه النظرية المبادئ العامة التي تقود ادراكنا للعالم الخارجي ولكنها لا تقدم أي تفسير لحدوثها كما أنها لم تقدم أية اسهامات في ادراك العمق</a:t>
            </a:r>
          </a:p>
          <a:p>
            <a:pPr marL="342900" lvl="0" indent="-342900" algn="r" rtl="1">
              <a:lnSpc>
                <a:spcPct val="100000"/>
              </a:lnSpc>
              <a:spcBef>
                <a:spcPts val="0"/>
              </a:spcBef>
              <a:buFontTx/>
              <a:buChar char="-"/>
            </a:pPr>
            <a:r>
              <a:rPr lang="ar-SA" dirty="0" smtClean="0"/>
              <a:t>المبدأ العام لها هو مبدأ البساطة حيث تفترض أن الأفراد يميلون لتجميع المثيرات بطريقة تقدم أبسط تفسير لها</a:t>
            </a:r>
          </a:p>
          <a:p>
            <a:pPr marL="342900" lvl="0" indent="-342900" algn="r" rtl="1">
              <a:lnSpc>
                <a:spcPct val="100000"/>
              </a:lnSpc>
              <a:spcBef>
                <a:spcPts val="0"/>
              </a:spcBef>
              <a:buFontTx/>
              <a:buChar char="-"/>
            </a:pPr>
            <a:endParaRPr lang="ar-SA" dirty="0" smtClean="0"/>
          </a:p>
          <a:p>
            <a:pPr lvl="0" algn="r" rtl="1">
              <a:lnSpc>
                <a:spcPct val="100000"/>
              </a:lnSpc>
              <a:spcBef>
                <a:spcPts val="0"/>
              </a:spcBef>
            </a:pPr>
            <a:r>
              <a:rPr lang="ar-SA" b="1" dirty="0" smtClean="0"/>
              <a:t>مبادئ التنظيم الادراكي هي: </a:t>
            </a:r>
          </a:p>
          <a:p>
            <a:pPr lvl="0" algn="r" rtl="1">
              <a:lnSpc>
                <a:spcPct val="100000"/>
              </a:lnSpc>
              <a:spcBef>
                <a:spcPts val="0"/>
              </a:spcBef>
            </a:pPr>
            <a:r>
              <a:rPr lang="ar-SA" dirty="0" smtClean="0"/>
              <a:t>-   مبدأ التقارب</a:t>
            </a:r>
          </a:p>
          <a:p>
            <a:pPr marL="342900" lvl="0" indent="-342900" algn="r" rtl="1">
              <a:lnSpc>
                <a:spcPct val="100000"/>
              </a:lnSpc>
              <a:spcBef>
                <a:spcPts val="0"/>
              </a:spcBef>
              <a:buFontTx/>
              <a:buChar char="-"/>
            </a:pPr>
            <a:r>
              <a:rPr lang="ar-SA" dirty="0" smtClean="0"/>
              <a:t>مبدأ التشابه</a:t>
            </a:r>
          </a:p>
          <a:p>
            <a:pPr marL="342900" lvl="0" indent="-342900" algn="r" rtl="1">
              <a:lnSpc>
                <a:spcPct val="100000"/>
              </a:lnSpc>
              <a:spcBef>
                <a:spcPts val="0"/>
              </a:spcBef>
              <a:buFontTx/>
              <a:buChar char="-"/>
            </a:pPr>
            <a:r>
              <a:rPr lang="ar-SA" dirty="0" smtClean="0"/>
              <a:t>مبدأ الاتصال أو الاستمرارية</a:t>
            </a:r>
          </a:p>
          <a:p>
            <a:pPr marL="342900" lvl="0" indent="-342900" algn="r" rtl="1">
              <a:lnSpc>
                <a:spcPct val="100000"/>
              </a:lnSpc>
              <a:spcBef>
                <a:spcPts val="0"/>
              </a:spcBef>
              <a:buFontTx/>
              <a:buChar char="-"/>
            </a:pPr>
            <a:r>
              <a:rPr lang="ar-SA" dirty="0" smtClean="0"/>
              <a:t>مبدأ الإغلاق</a:t>
            </a:r>
          </a:p>
          <a:p>
            <a:pPr marL="342900" lvl="0" indent="-342900" algn="r" rtl="1">
              <a:lnSpc>
                <a:spcPct val="100000"/>
              </a:lnSpc>
              <a:spcBef>
                <a:spcPts val="0"/>
              </a:spcBef>
              <a:buFontTx/>
              <a:buChar char="-"/>
            </a:pPr>
            <a:r>
              <a:rPr lang="ar-SA" dirty="0" smtClean="0"/>
              <a:t>مبدأ فصل الشكل عن الأرضية</a:t>
            </a:r>
          </a:p>
        </p:txBody>
      </p:sp>
    </p:spTree>
    <p:extLst>
      <p:ext uri="{BB962C8B-B14F-4D97-AF65-F5344CB8AC3E}">
        <p14:creationId xmlns:p14="http://schemas.microsoft.com/office/powerpoint/2010/main" val="23093360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4566" y="17451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نظرية </a:t>
            </a:r>
            <a:r>
              <a:rPr lang="ar-SA" sz="2800" dirty="0" err="1" smtClean="0"/>
              <a:t>الجشطالت</a:t>
            </a:r>
            <a:r>
              <a:rPr lang="ar-SA" sz="2800" dirty="0" smtClean="0"/>
              <a:t>: ادراك الموضوع</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lvl="0" algn="r" rtl="1">
              <a:lnSpc>
                <a:spcPct val="100000"/>
              </a:lnSpc>
              <a:spcBef>
                <a:spcPts val="0"/>
              </a:spcBef>
            </a:pPr>
            <a:endParaRPr lang="ar-SA" dirty="0" smtClean="0"/>
          </a:p>
          <a:p>
            <a:pPr lvl="0" algn="r" rtl="1">
              <a:lnSpc>
                <a:spcPct val="100000"/>
              </a:lnSpc>
              <a:spcBef>
                <a:spcPts val="0"/>
              </a:spcBef>
            </a:pPr>
            <a:r>
              <a:rPr lang="ar-SA" dirty="0" smtClean="0"/>
              <a:t>مبادئ التنظيم الادراكي: </a:t>
            </a:r>
          </a:p>
          <a:p>
            <a:pPr lvl="0" algn="r" rtl="1">
              <a:lnSpc>
                <a:spcPct val="100000"/>
              </a:lnSpc>
              <a:spcBef>
                <a:spcPts val="0"/>
              </a:spcBef>
            </a:pPr>
            <a:r>
              <a:rPr lang="ar-SA" dirty="0" smtClean="0"/>
              <a:t>-   مبدأ التقارب</a:t>
            </a:r>
          </a:p>
          <a:p>
            <a:pPr marL="342900" lvl="0" indent="-342900" algn="r" rtl="1">
              <a:lnSpc>
                <a:spcPct val="100000"/>
              </a:lnSpc>
              <a:spcBef>
                <a:spcPts val="0"/>
              </a:spcBef>
              <a:buFontTx/>
              <a:buChar char="-"/>
            </a:pPr>
            <a:r>
              <a:rPr lang="ar-SA" dirty="0" smtClean="0"/>
              <a:t>مبدأ التشابه</a:t>
            </a:r>
          </a:p>
          <a:p>
            <a:pPr marL="342900" lvl="0" indent="-342900" algn="r" rtl="1">
              <a:lnSpc>
                <a:spcPct val="100000"/>
              </a:lnSpc>
              <a:spcBef>
                <a:spcPts val="0"/>
              </a:spcBef>
              <a:buFontTx/>
              <a:buChar char="-"/>
            </a:pPr>
            <a:r>
              <a:rPr lang="ar-SA" dirty="0" smtClean="0"/>
              <a:t>مبدأ الاتصال أو الاستمرارية</a:t>
            </a:r>
          </a:p>
          <a:p>
            <a:pPr marL="342900" lvl="0" indent="-342900" algn="r" rtl="1">
              <a:lnSpc>
                <a:spcPct val="100000"/>
              </a:lnSpc>
              <a:spcBef>
                <a:spcPts val="0"/>
              </a:spcBef>
              <a:buFontTx/>
              <a:buChar char="-"/>
            </a:pPr>
            <a:r>
              <a:rPr lang="ar-SA" dirty="0" smtClean="0"/>
              <a:t>مبدأ الإغلاق</a:t>
            </a:r>
          </a:p>
          <a:p>
            <a:pPr marL="342900" lvl="0" indent="-342900" algn="r" rtl="1">
              <a:lnSpc>
                <a:spcPct val="100000"/>
              </a:lnSpc>
              <a:spcBef>
                <a:spcPts val="0"/>
              </a:spcBef>
              <a:buFontTx/>
              <a:buChar char="-"/>
            </a:pPr>
            <a:r>
              <a:rPr lang="ar-SA" dirty="0" smtClean="0"/>
              <a:t>مبدأ فصل الشكل عن الأرضية</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0" y="5175415"/>
            <a:ext cx="3196993" cy="156363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069" y="1427355"/>
            <a:ext cx="5237667" cy="3423425"/>
          </a:xfrm>
          <a:prstGeom prst="rect">
            <a:avLst/>
          </a:prstGeom>
        </p:spPr>
      </p:pic>
    </p:spTree>
    <p:extLst>
      <p:ext uri="{BB962C8B-B14F-4D97-AF65-F5344CB8AC3E}">
        <p14:creationId xmlns:p14="http://schemas.microsoft.com/office/powerpoint/2010/main" val="145087392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نظرية </a:t>
            </a:r>
            <a:r>
              <a:rPr lang="ar-SA" sz="2800" dirty="0" err="1" smtClean="0"/>
              <a:t>الجشطالت</a:t>
            </a:r>
            <a:r>
              <a:rPr lang="ar-SA" sz="2800" dirty="0" smtClean="0"/>
              <a:t>: ادراك الموضوع</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lvl="0" algn="r" rtl="1">
              <a:lnSpc>
                <a:spcPct val="100000"/>
              </a:lnSpc>
              <a:spcBef>
                <a:spcPts val="0"/>
              </a:spcBef>
            </a:pPr>
            <a:r>
              <a:rPr lang="ar-SA" dirty="0" smtClean="0"/>
              <a:t>الأدلة على مبادئ التنظيم الادراكي:</a:t>
            </a:r>
          </a:p>
          <a:p>
            <a:pPr lvl="0" algn="r" rtl="1">
              <a:lnSpc>
                <a:spcPct val="100000"/>
              </a:lnSpc>
              <a:spcBef>
                <a:spcPts val="0"/>
              </a:spcBef>
            </a:pPr>
            <a:r>
              <a:rPr lang="ar-SA" dirty="0" smtClean="0"/>
              <a:t>- دراسة بالمر </a:t>
            </a:r>
            <a:r>
              <a:rPr lang="en-GB" dirty="0" smtClean="0"/>
              <a:t>Palmer (1977)</a:t>
            </a:r>
            <a:r>
              <a:rPr lang="ar-SA" dirty="0" smtClean="0"/>
              <a:t>:</a:t>
            </a:r>
          </a:p>
          <a:p>
            <a:pPr lvl="0" algn="r" rtl="1">
              <a:lnSpc>
                <a:spcPct val="100000"/>
              </a:lnSpc>
              <a:spcBef>
                <a:spcPts val="0"/>
              </a:spcBef>
            </a:pPr>
            <a:endParaRPr lang="ar-SA" dirty="0"/>
          </a:p>
          <a:p>
            <a:pPr lvl="0" algn="r" rtl="1">
              <a:lnSpc>
                <a:spcPct val="100000"/>
              </a:lnSpc>
              <a:spcBef>
                <a:spcPts val="0"/>
              </a:spcBef>
            </a:pPr>
            <a:endParaRPr lang="ar-SA" dirty="0" smtClean="0"/>
          </a:p>
          <a:p>
            <a:pPr lvl="0" algn="r" rtl="1">
              <a:lnSpc>
                <a:spcPct val="100000"/>
              </a:lnSpc>
              <a:spcBef>
                <a:spcPts val="0"/>
              </a:spcBef>
            </a:pPr>
            <a:endParaRPr lang="ar-SA" dirty="0"/>
          </a:p>
          <a:p>
            <a:pPr lvl="0" algn="r" rtl="1">
              <a:lnSpc>
                <a:spcPct val="100000"/>
              </a:lnSpc>
              <a:spcBef>
                <a:spcPts val="0"/>
              </a:spcBef>
            </a:pPr>
            <a:r>
              <a:rPr lang="ar-SA" dirty="0" smtClean="0"/>
              <a:t>- ماذا يحدث لو تمت معارضة هذه المبادئ؟ </a:t>
            </a:r>
            <a:r>
              <a:rPr lang="en-GB" dirty="0" smtClean="0"/>
              <a:t> </a:t>
            </a:r>
            <a:r>
              <a:rPr lang="en-GB" dirty="0" err="1" smtClean="0">
                <a:solidFill>
                  <a:srgbClr val="C00000"/>
                </a:solidFill>
              </a:rPr>
              <a:t>IsiTsOEaSytOReAdTHiSSenTENce</a:t>
            </a:r>
            <a:r>
              <a:rPr lang="en-GB" dirty="0" smtClean="0">
                <a:solidFill>
                  <a:srgbClr val="C00000"/>
                </a:solidFill>
              </a:rPr>
              <a:t> </a:t>
            </a:r>
          </a:p>
          <a:p>
            <a:pPr lvl="0" algn="r" rtl="1">
              <a:lnSpc>
                <a:spcPct val="100000"/>
              </a:lnSpc>
              <a:spcBef>
                <a:spcPts val="0"/>
              </a:spcBef>
            </a:pPr>
            <a:r>
              <a:rPr lang="ar-SA" dirty="0" smtClean="0"/>
              <a:t>ما هي المبادئ التي نقضت؟</a:t>
            </a:r>
          </a:p>
          <a:p>
            <a:pPr lvl="0" algn="r" rtl="1">
              <a:lnSpc>
                <a:spcPct val="100000"/>
              </a:lnSpc>
              <a:spcBef>
                <a:spcPts val="0"/>
              </a:spcBef>
            </a:pPr>
            <a:endParaRPr lang="ar-SA" dirty="0"/>
          </a:p>
          <a:p>
            <a:pPr lvl="0" algn="r" rtl="1">
              <a:lnSpc>
                <a:spcPct val="100000"/>
              </a:lnSpc>
              <a:spcBef>
                <a:spcPts val="0"/>
              </a:spcBef>
            </a:pPr>
            <a:r>
              <a:rPr lang="ar-SA" dirty="0" smtClean="0"/>
              <a:t>- ماذا يحدث إذا حدث تعارض بين مبدأين؟     (         ) {        </a:t>
            </a:r>
            <a:r>
              <a:rPr lang="ar-SA" dirty="0" smtClean="0"/>
              <a:t>} </a:t>
            </a:r>
            <a:r>
              <a:rPr lang="en-GB" dirty="0" smtClean="0"/>
              <a:t>]</a:t>
            </a:r>
            <a:r>
              <a:rPr lang="ar-SA" dirty="0"/>
              <a:t> </a:t>
            </a:r>
            <a:r>
              <a:rPr lang="ar-SA" dirty="0" smtClean="0"/>
              <a:t>      </a:t>
            </a:r>
            <a:r>
              <a:rPr lang="en-GB" dirty="0" smtClean="0"/>
              <a:t>[</a:t>
            </a:r>
            <a:r>
              <a:rPr lang="ar-SA" smtClean="0"/>
              <a:t> </a:t>
            </a: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215429"/>
            <a:ext cx="5999356" cy="2222649"/>
          </a:xfrm>
          <a:prstGeom prst="rect">
            <a:avLst/>
          </a:prstGeom>
        </p:spPr>
      </p:pic>
    </p:spTree>
    <p:extLst>
      <p:ext uri="{BB962C8B-B14F-4D97-AF65-F5344CB8AC3E}">
        <p14:creationId xmlns:p14="http://schemas.microsoft.com/office/powerpoint/2010/main" val="111249481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47025" y="27487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نماذج الإدراك: ادراك النمط</a:t>
            </a:r>
            <a:endParaRPr lang="en-US" sz="2800" dirty="0"/>
          </a:p>
        </p:txBody>
      </p:sp>
      <p:sp>
        <p:nvSpPr>
          <p:cNvPr id="3" name="Subtitle 2"/>
          <p:cNvSpPr>
            <a:spLocks noGrp="1"/>
          </p:cNvSpPr>
          <p:nvPr>
            <p:ph type="subTitle" idx="1"/>
          </p:nvPr>
        </p:nvSpPr>
        <p:spPr>
          <a:xfrm>
            <a:off x="858644" y="1382751"/>
            <a:ext cx="10716322" cy="4995747"/>
          </a:xfrm>
        </p:spPr>
        <p:txBody>
          <a:bodyPr>
            <a:normAutofit/>
          </a:bodyPr>
          <a:lstStyle/>
          <a:p>
            <a:pPr lvl="0" algn="r" rtl="1">
              <a:lnSpc>
                <a:spcPct val="100000"/>
              </a:lnSpc>
              <a:spcBef>
                <a:spcPts val="0"/>
              </a:spcBef>
            </a:pPr>
            <a:r>
              <a:rPr lang="ar-SA" dirty="0" smtClean="0"/>
              <a:t>عندما ننظم المثيرات حولنا إلى مواضيع٬ يبقى السؤال عما هي هذه الموضوعات!</a:t>
            </a:r>
          </a:p>
          <a:p>
            <a:pPr lvl="0" algn="r" rtl="1">
              <a:lnSpc>
                <a:spcPct val="100000"/>
              </a:lnSpc>
              <a:spcBef>
                <a:spcPts val="0"/>
              </a:spcBef>
            </a:pPr>
            <a:r>
              <a:rPr lang="ar-SA" dirty="0" smtClean="0"/>
              <a:t>معظم الأعمال حول ادراك النمط ركزت على سؤال: كيف ندرك أن الحرف (</a:t>
            </a:r>
            <a:r>
              <a:rPr lang="en-GB" dirty="0" smtClean="0"/>
              <a:t>A</a:t>
            </a:r>
            <a:r>
              <a:rPr lang="ar-SA" dirty="0" smtClean="0"/>
              <a:t>) المعروض هو مثال لنمط </a:t>
            </a:r>
            <a:r>
              <a:rPr lang="en-GB" dirty="0" smtClean="0"/>
              <a:t>A </a:t>
            </a:r>
            <a:r>
              <a:rPr lang="ar-SA" dirty="0" smtClean="0"/>
              <a:t>المخزن في الذاكرة؟</a:t>
            </a:r>
            <a:endParaRPr lang="ar-SA" dirty="0"/>
          </a:p>
          <a:p>
            <a:pPr lvl="0" algn="r" rtl="1">
              <a:lnSpc>
                <a:spcPct val="100000"/>
              </a:lnSpc>
              <a:spcBef>
                <a:spcPts val="0"/>
              </a:spcBef>
            </a:pPr>
            <a:r>
              <a:rPr lang="ar-SA" dirty="0" smtClean="0"/>
              <a:t>١- نموذج مطابقة النمط </a:t>
            </a:r>
            <a:r>
              <a:rPr lang="en-GB" dirty="0" smtClean="0"/>
              <a:t>Template- Matching Model</a:t>
            </a:r>
            <a:endParaRPr lang="ar-SA" dirty="0" smtClean="0"/>
          </a:p>
          <a:p>
            <a:pPr lvl="0" algn="r" rtl="1">
              <a:lnSpc>
                <a:spcPct val="100000"/>
              </a:lnSpc>
              <a:spcBef>
                <a:spcPts val="0"/>
              </a:spcBef>
            </a:pPr>
            <a:r>
              <a:rPr lang="ar-SA" dirty="0" smtClean="0"/>
              <a:t>يفترض هذا النموذج أن الشبكية تنقل صورة دقيقة للموضوع للمناطق الخاصة بالمعالجة في الدماغ فيقوم الأخير بمقارنة هذه الصورة بالعديد من الأنماط المخزنة وبعد هذه المقارنات يخرج بأقرب نمط مطابق للموضوع. </a:t>
            </a:r>
          </a:p>
          <a:p>
            <a:pPr lvl="0" algn="r" rtl="1">
              <a:lnSpc>
                <a:spcPct val="100000"/>
              </a:lnSpc>
              <a:spcBef>
                <a:spcPts val="0"/>
              </a:spcBef>
            </a:pPr>
            <a:endParaRPr lang="ar-SA" dirty="0"/>
          </a:p>
          <a:p>
            <a:pPr lvl="0" algn="r" rtl="1">
              <a:lnSpc>
                <a:spcPct val="100000"/>
              </a:lnSpc>
              <a:spcBef>
                <a:spcPts val="0"/>
              </a:spcBef>
            </a:pPr>
            <a:endParaRPr lang="ar-SA" dirty="0" smtClean="0"/>
          </a:p>
          <a:p>
            <a:pPr lvl="0" algn="r" rtl="1">
              <a:lnSpc>
                <a:spcPct val="100000"/>
              </a:lnSpc>
              <a:spcBef>
                <a:spcPts val="0"/>
              </a:spcBef>
            </a:pPr>
            <a:endParaRPr lang="ar-SA" dirty="0"/>
          </a:p>
          <a:p>
            <a:pPr lvl="0" algn="r" rtl="1">
              <a:lnSpc>
                <a:spcPct val="100000"/>
              </a:lnSpc>
              <a:spcBef>
                <a:spcPts val="0"/>
              </a:spcBef>
            </a:pPr>
            <a:r>
              <a:rPr lang="ar-SA" dirty="0" smtClean="0"/>
              <a:t>ولكن هل الإدراك البشري بهذه الصلابة!</a:t>
            </a:r>
          </a:p>
          <a:p>
            <a:pPr lvl="0" algn="r" rtl="1">
              <a:lnSpc>
                <a:spcPct val="100000"/>
              </a:lnSpc>
              <a:spcBef>
                <a:spcPts val="0"/>
              </a:spcBef>
            </a:pPr>
            <a:endParaRPr lang="ar-SA" dirty="0"/>
          </a:p>
          <a:p>
            <a:pPr lvl="0" algn="r" rtl="1">
              <a:lnSpc>
                <a:spcPct val="100000"/>
              </a:lnSpc>
              <a:spcBef>
                <a:spcPts val="0"/>
              </a:spcBef>
            </a:pPr>
            <a:endParaRPr lang="ar-SA" dirty="0" smtClean="0"/>
          </a:p>
          <a:p>
            <a:pPr lvl="0" algn="r" rtl="1">
              <a:lnSpc>
                <a:spcPct val="100000"/>
              </a:lnSpc>
              <a:spcBef>
                <a:spcPts val="0"/>
              </a:spcBef>
            </a:pPr>
            <a:endParaRPr lang="ar-SA"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638061"/>
            <a:ext cx="3245005" cy="3219940"/>
          </a:xfrm>
          <a:prstGeom prst="rect">
            <a:avLst/>
          </a:prstGeom>
        </p:spPr>
      </p:pic>
    </p:spTree>
    <p:extLst>
      <p:ext uri="{BB962C8B-B14F-4D97-AF65-F5344CB8AC3E}">
        <p14:creationId xmlns:p14="http://schemas.microsoft.com/office/powerpoint/2010/main" val="54726387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47025" y="27487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نماذج الإدراك: ادراك النمط</a:t>
            </a:r>
            <a:endParaRPr lang="en-US" sz="2800" dirty="0"/>
          </a:p>
        </p:txBody>
      </p:sp>
      <p:sp>
        <p:nvSpPr>
          <p:cNvPr id="3" name="Subtitle 2"/>
          <p:cNvSpPr>
            <a:spLocks noGrp="1"/>
          </p:cNvSpPr>
          <p:nvPr>
            <p:ph type="subTitle" idx="1"/>
          </p:nvPr>
        </p:nvSpPr>
        <p:spPr>
          <a:xfrm>
            <a:off x="858644" y="1382751"/>
            <a:ext cx="10716322" cy="4995747"/>
          </a:xfrm>
        </p:spPr>
        <p:txBody>
          <a:bodyPr>
            <a:normAutofit lnSpcReduction="10000"/>
          </a:bodyPr>
          <a:lstStyle/>
          <a:p>
            <a:pPr lvl="0" algn="r" rtl="1">
              <a:lnSpc>
                <a:spcPct val="100000"/>
              </a:lnSpc>
              <a:spcBef>
                <a:spcPts val="0"/>
              </a:spcBef>
            </a:pPr>
            <a:r>
              <a:rPr lang="ar-SA" dirty="0" smtClean="0"/>
              <a:t>٢- نموذج تحليل الملامح </a:t>
            </a:r>
            <a:r>
              <a:rPr lang="en-GB" dirty="0" smtClean="0"/>
              <a:t>Feature Analysis Model</a:t>
            </a:r>
            <a:endParaRPr lang="ar-SA" dirty="0" smtClean="0"/>
          </a:p>
          <a:p>
            <a:pPr lvl="0" algn="r" rtl="1">
              <a:lnSpc>
                <a:spcPct val="100000"/>
              </a:lnSpc>
              <a:spcBef>
                <a:spcPts val="0"/>
              </a:spcBef>
            </a:pPr>
            <a:r>
              <a:rPr lang="ar-SA" dirty="0" smtClean="0"/>
              <a:t>المثيرات في هذا النموذج عبارة عن مزيج مميز من الصفات أو الملامح المختلفة كخطوط طول وعرض ومنحنيات.</a:t>
            </a:r>
          </a:p>
          <a:p>
            <a:pPr lvl="0" algn="r" rtl="1">
              <a:lnSpc>
                <a:spcPct val="100000"/>
              </a:lnSpc>
              <a:spcBef>
                <a:spcPts val="0"/>
              </a:spcBef>
            </a:pPr>
            <a:endParaRPr lang="ar-SA" dirty="0"/>
          </a:p>
          <a:p>
            <a:pPr lvl="0" algn="r" rtl="1">
              <a:lnSpc>
                <a:spcPct val="100000"/>
              </a:lnSpc>
              <a:spcBef>
                <a:spcPts val="0"/>
              </a:spcBef>
            </a:pPr>
            <a:r>
              <a:rPr lang="ar-SA" dirty="0" smtClean="0"/>
              <a:t>هذه الملامح الخاصة بالنسبة للحرف </a:t>
            </a:r>
            <a:r>
              <a:rPr lang="en-GB" dirty="0" smtClean="0"/>
              <a:t>A </a:t>
            </a:r>
            <a:r>
              <a:rPr lang="ar-SA" dirty="0" smtClean="0"/>
              <a:t> عبارة عن خطين عامودين بزاوية مائلة (٣٠ درجة تقريباً) وخط أفقي يتصل بهما في مكان معين. </a:t>
            </a:r>
          </a:p>
          <a:p>
            <a:pPr lvl="0" algn="r" rtl="1">
              <a:lnSpc>
                <a:spcPct val="100000"/>
              </a:lnSpc>
              <a:spcBef>
                <a:spcPts val="0"/>
              </a:spcBef>
            </a:pPr>
            <a:endParaRPr lang="ar-SA" dirty="0"/>
          </a:p>
          <a:p>
            <a:pPr lvl="0" algn="r" rtl="1">
              <a:lnSpc>
                <a:spcPct val="100000"/>
              </a:lnSpc>
              <a:spcBef>
                <a:spcPts val="0"/>
              </a:spcBef>
            </a:pPr>
            <a:r>
              <a:rPr lang="ar-SA" dirty="0" smtClean="0"/>
              <a:t>بما أن هذه الملامح أبسط من الأنماط التي يفترضها النموذج السابق فإن معالجتها تتم بصورة أسهل كما أنه بالإمكان تجاوز الصعوبات في الإدراك التي يقترحها النموذج السابق فعلى الفرد أن يبحث عن خطين عموديين مائلين باتجاه بعضهما قليلاً وخط أفقي بينهما تموضع في مكان معين حتى يدرك أنه حرف </a:t>
            </a:r>
            <a:r>
              <a:rPr lang="en-GB" dirty="0" smtClean="0"/>
              <a:t>A</a:t>
            </a:r>
            <a:r>
              <a:rPr lang="ar-SA" dirty="0" smtClean="0"/>
              <a:t> دون أن يهتم بمعالجة التفاصيل وبذلك فهو سيدرك جميع أمثلة </a:t>
            </a:r>
            <a:r>
              <a:rPr lang="en-GB" dirty="0" smtClean="0"/>
              <a:t>As </a:t>
            </a:r>
            <a:r>
              <a:rPr lang="ar-SA" dirty="0"/>
              <a:t> </a:t>
            </a:r>
            <a:r>
              <a:rPr lang="ar-SA" dirty="0" smtClean="0"/>
              <a:t>السابقة.</a:t>
            </a:r>
          </a:p>
          <a:p>
            <a:pPr lvl="0" algn="r" rtl="1">
              <a:lnSpc>
                <a:spcPct val="100000"/>
              </a:lnSpc>
              <a:spcBef>
                <a:spcPts val="0"/>
              </a:spcBef>
            </a:pPr>
            <a:endParaRPr lang="ar-SA" dirty="0"/>
          </a:p>
          <a:p>
            <a:pPr lvl="0" algn="r" rtl="1">
              <a:lnSpc>
                <a:spcPct val="100000"/>
              </a:lnSpc>
              <a:spcBef>
                <a:spcPts val="0"/>
              </a:spcBef>
            </a:pPr>
            <a:r>
              <a:rPr lang="ar-SA" dirty="0" smtClean="0"/>
              <a:t>بافتراض هذا النموذج نستغني عن افتراض وجود أنماط كاملة مخزنة في الذاكرة للتباينات في أي موضوع حيث يكتفي بتخزين ملامح هذه النماذج والتي تشترك في انتاج أكثر من نمط</a:t>
            </a:r>
          </a:p>
          <a:p>
            <a:pPr lvl="0" algn="r" rtl="1">
              <a:lnSpc>
                <a:spcPct val="100000"/>
              </a:lnSpc>
              <a:spcBef>
                <a:spcPts val="0"/>
              </a:spcBef>
            </a:pPr>
            <a:endParaRPr lang="ar-SA" dirty="0" smtClean="0"/>
          </a:p>
        </p:txBody>
      </p:sp>
    </p:spTree>
    <p:extLst>
      <p:ext uri="{BB962C8B-B14F-4D97-AF65-F5344CB8AC3E}">
        <p14:creationId xmlns:p14="http://schemas.microsoft.com/office/powerpoint/2010/main" val="39108729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47025" y="274870"/>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نماذج الإدراك: ادراك النمط</a:t>
            </a:r>
            <a:endParaRPr lang="en-US" sz="2800" dirty="0"/>
          </a:p>
        </p:txBody>
      </p:sp>
      <p:sp>
        <p:nvSpPr>
          <p:cNvPr id="3" name="Subtitle 2"/>
          <p:cNvSpPr>
            <a:spLocks noGrp="1"/>
          </p:cNvSpPr>
          <p:nvPr>
            <p:ph type="subTitle" idx="1"/>
          </p:nvPr>
        </p:nvSpPr>
        <p:spPr>
          <a:xfrm>
            <a:off x="858644" y="1382751"/>
            <a:ext cx="10716322" cy="4995747"/>
          </a:xfrm>
        </p:spPr>
        <p:txBody>
          <a:bodyPr>
            <a:normAutofit/>
          </a:bodyPr>
          <a:lstStyle/>
          <a:p>
            <a:pPr lvl="0" algn="r" rtl="1">
              <a:lnSpc>
                <a:spcPct val="100000"/>
              </a:lnSpc>
              <a:spcBef>
                <a:spcPts val="0"/>
              </a:spcBef>
            </a:pPr>
            <a:r>
              <a:rPr lang="ar-SA" dirty="0"/>
              <a:t> </a:t>
            </a:r>
            <a:r>
              <a:rPr lang="ar-SA" b="1" dirty="0" smtClean="0"/>
              <a:t>الأدلة التجريبية على صدق نموذج تحليل الملامح </a:t>
            </a:r>
            <a:r>
              <a:rPr lang="en-GB" b="1" dirty="0" smtClean="0"/>
              <a:t>Feature Analysis Model</a:t>
            </a:r>
            <a:endParaRPr lang="ar-SA" b="1" dirty="0" smtClean="0"/>
          </a:p>
          <a:p>
            <a:pPr lvl="0" algn="r" rtl="1">
              <a:lnSpc>
                <a:spcPct val="100000"/>
              </a:lnSpc>
              <a:spcBef>
                <a:spcPts val="0"/>
              </a:spcBef>
            </a:pPr>
            <a:r>
              <a:rPr lang="ar-SA" dirty="0" smtClean="0"/>
              <a:t>قام كيني وزملاؤه </a:t>
            </a:r>
            <a:r>
              <a:rPr lang="en-GB" dirty="0" smtClean="0"/>
              <a:t>Kinney &amp; et al., 1966</a:t>
            </a:r>
            <a:r>
              <a:rPr lang="ar-SA" dirty="0" smtClean="0"/>
              <a:t> بتقديم مثيرات معينة (</a:t>
            </a:r>
            <a:r>
              <a:rPr lang="en-GB" dirty="0" smtClean="0"/>
              <a:t>G / O / C</a:t>
            </a:r>
            <a:r>
              <a:rPr lang="ar-SA" dirty="0" smtClean="0"/>
              <a:t>) لفترات قصيرة جداً لعينة الدراسة ووجدوا أن  المفحوصين قد قاموا ب ٢٩ خطأ حيث اعتقدوا أن </a:t>
            </a:r>
            <a:r>
              <a:rPr lang="en-GB" dirty="0" smtClean="0"/>
              <a:t>G </a:t>
            </a:r>
            <a:r>
              <a:rPr lang="ar-SA" dirty="0" smtClean="0"/>
              <a:t>هو </a:t>
            </a:r>
            <a:r>
              <a:rPr lang="en-GB" dirty="0" smtClean="0"/>
              <a:t>C</a:t>
            </a:r>
            <a:r>
              <a:rPr lang="ar-SA" dirty="0" smtClean="0"/>
              <a:t> في ٢١ مرة واعتقدوا أنه </a:t>
            </a:r>
            <a:r>
              <a:rPr lang="en-GB" dirty="0" smtClean="0"/>
              <a:t>O </a:t>
            </a:r>
            <a:r>
              <a:rPr lang="ar-SA" dirty="0" smtClean="0"/>
              <a:t> في ٦ مرات. </a:t>
            </a:r>
          </a:p>
          <a:p>
            <a:pPr lvl="0" algn="r" rtl="1">
              <a:lnSpc>
                <a:spcPct val="100000"/>
              </a:lnSpc>
              <a:spcBef>
                <a:spcPts val="0"/>
              </a:spcBef>
            </a:pPr>
            <a:endParaRPr lang="ar-SA" dirty="0" smtClean="0"/>
          </a:p>
          <a:p>
            <a:pPr lvl="0" algn="r" rtl="1">
              <a:lnSpc>
                <a:spcPct val="100000"/>
              </a:lnSpc>
              <a:spcBef>
                <a:spcPts val="0"/>
              </a:spcBef>
            </a:pPr>
            <a:endParaRPr lang="ar-SA" dirty="0"/>
          </a:p>
          <a:p>
            <a:pPr lvl="0" algn="r" rtl="1">
              <a:lnSpc>
                <a:spcPct val="100000"/>
              </a:lnSpc>
              <a:spcBef>
                <a:spcPts val="0"/>
              </a:spcBef>
            </a:pPr>
            <a:r>
              <a:rPr lang="ar-SA" dirty="0" smtClean="0"/>
              <a:t>من المهم التأكيد على أن عمليات استخراج الملامح في هذا النموذج ومن ثم دمجها لتكوين نمط معين تتم بشكل غير واعي٬ ونحن لا نلاحظ إلا ادراك النمط. </a:t>
            </a:r>
          </a:p>
        </p:txBody>
      </p:sp>
    </p:spTree>
    <p:extLst>
      <p:ext uri="{BB962C8B-B14F-4D97-AF65-F5344CB8AC3E}">
        <p14:creationId xmlns:p14="http://schemas.microsoft.com/office/powerpoint/2010/main" val="171090016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تلخيص</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3200" dirty="0" smtClean="0"/>
              <a:t>ما هو الادراك؟ </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3200" dirty="0" smtClean="0"/>
              <a:t>وما لفرق بينه وبين الاحساس؟</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3200" dirty="0" smtClean="0"/>
              <a:t>السيكوفيزيقيا وأسئلتها الكبرى!  </a:t>
            </a:r>
          </a:p>
          <a:p>
            <a:pPr marR="0" lvl="0" algn="r" defTabSz="914400" rtl="1" eaLnBrk="1" fontAlgn="auto" latinLnBrk="0" hangingPunct="1">
              <a:lnSpc>
                <a:spcPct val="100000"/>
              </a:lnSpc>
              <a:spcBef>
                <a:spcPts val="0"/>
              </a:spcBef>
              <a:spcAft>
                <a:spcPts val="0"/>
              </a:spcAft>
              <a:buClrTx/>
              <a:buSzTx/>
              <a:tabLst/>
              <a:defRPr/>
            </a:pPr>
            <a:r>
              <a:rPr lang="ar-SA" sz="3200" dirty="0"/>
              <a:t> </a:t>
            </a:r>
            <a:r>
              <a:rPr lang="ar-SA" sz="3200" dirty="0" smtClean="0"/>
              <a:t>                               - عتبة الحس المطلقة</a:t>
            </a:r>
          </a:p>
          <a:p>
            <a:pPr marR="0" lvl="0" algn="r" defTabSz="914400" rtl="1" eaLnBrk="1" fontAlgn="auto" latinLnBrk="0" hangingPunct="1">
              <a:lnSpc>
                <a:spcPct val="100000"/>
              </a:lnSpc>
              <a:spcBef>
                <a:spcPts val="0"/>
              </a:spcBef>
              <a:spcAft>
                <a:spcPts val="0"/>
              </a:spcAft>
              <a:buClrTx/>
              <a:buSzTx/>
              <a:tabLst/>
              <a:defRPr/>
            </a:pPr>
            <a:r>
              <a:rPr lang="ar-SA" sz="3200" dirty="0"/>
              <a:t> </a:t>
            </a:r>
            <a:r>
              <a:rPr lang="ar-SA" sz="3200" dirty="0" smtClean="0"/>
              <a:t>                               - عتبة الحس الفارقة</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3200" dirty="0" smtClean="0"/>
              <a:t>مبادئ </a:t>
            </a:r>
            <a:r>
              <a:rPr lang="ar-SA" sz="3200" dirty="0" err="1" smtClean="0"/>
              <a:t>الجشطالت</a:t>
            </a:r>
            <a:r>
              <a:rPr lang="ar-SA" sz="3200" dirty="0" smtClean="0"/>
              <a:t> للتنظيم الادراكي</a:t>
            </a:r>
          </a:p>
          <a:p>
            <a:pPr marL="457200" marR="0" lvl="0" indent="-457200" algn="r" defTabSz="914400" rtl="1" eaLnBrk="1" fontAlgn="auto" latinLnBrk="0" hangingPunct="1">
              <a:lnSpc>
                <a:spcPct val="100000"/>
              </a:lnSpc>
              <a:spcBef>
                <a:spcPts val="0"/>
              </a:spcBef>
              <a:spcAft>
                <a:spcPts val="0"/>
              </a:spcAft>
              <a:buClrTx/>
              <a:buSzTx/>
              <a:buFontTx/>
              <a:buChar char="-"/>
              <a:tabLst/>
              <a:defRPr/>
            </a:pPr>
            <a:r>
              <a:rPr lang="ar-SA" sz="3200" dirty="0" smtClean="0"/>
              <a:t>نماذج الإدراك </a:t>
            </a:r>
          </a:p>
          <a:p>
            <a:pPr marR="0" lvl="0" algn="r" defTabSz="914400" rtl="1" eaLnBrk="1" fontAlgn="auto" latinLnBrk="0" hangingPunct="1">
              <a:lnSpc>
                <a:spcPct val="100000"/>
              </a:lnSpc>
              <a:spcBef>
                <a:spcPts val="0"/>
              </a:spcBef>
              <a:spcAft>
                <a:spcPts val="0"/>
              </a:spcAft>
              <a:buClrTx/>
              <a:buSzTx/>
              <a:tabLst/>
              <a:defRPr/>
            </a:pPr>
            <a:endParaRPr lang="ar-SA" sz="3200" dirty="0" smtClean="0"/>
          </a:p>
        </p:txBody>
      </p:sp>
    </p:spTree>
    <p:extLst>
      <p:ext uri="{BB962C8B-B14F-4D97-AF65-F5344CB8AC3E}">
        <p14:creationId xmlns:p14="http://schemas.microsoft.com/office/powerpoint/2010/main" val="126903570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771" y="1460811"/>
            <a:ext cx="6170985" cy="3378819"/>
          </a:xfrm>
          <a:prstGeom prst="rect">
            <a:avLst/>
          </a:prstGeom>
        </p:spPr>
      </p:pic>
      <p:sp>
        <p:nvSpPr>
          <p:cNvPr id="2" name="TextBox 1"/>
          <p:cNvSpPr txBox="1"/>
          <p:nvPr/>
        </p:nvSpPr>
        <p:spPr>
          <a:xfrm>
            <a:off x="1734830" y="5196468"/>
            <a:ext cx="1984839" cy="954107"/>
          </a:xfrm>
          <a:prstGeom prst="rect">
            <a:avLst/>
          </a:prstGeom>
          <a:noFill/>
        </p:spPr>
        <p:txBody>
          <a:bodyPr wrap="none" rtlCol="0">
            <a:spAutoFit/>
          </a:bodyPr>
          <a:lstStyle/>
          <a:p>
            <a:pPr marL="0" algn="r" defTabSz="914400" rtl="1" eaLnBrk="1" latinLnBrk="0" hangingPunct="1"/>
            <a:r>
              <a:rPr lang="ar-SA" sz="2800" smtClean="0"/>
              <a:t>نهاية المحاضرة</a:t>
            </a:r>
            <a:endParaRPr lang="ar-SA" sz="2800" dirty="0"/>
          </a:p>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تعريف الادراك</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الادراك هو العملية التي يقوم النظام المعرفي من خلالها</a:t>
            </a:r>
            <a:r>
              <a:rPr lang="ar-SA" u="sng" dirty="0" smtClean="0"/>
              <a:t> ببناء تمثيلات </a:t>
            </a:r>
            <a:r>
              <a:rPr lang="ar-SA" dirty="0" smtClean="0"/>
              <a:t>داخلية للعالم الخارجي.</a:t>
            </a:r>
            <a:endParaRPr lang="ar-SA" dirty="0"/>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الإدراك عبارة عن خبرتنا الخاصة حول ما تستقبله حواسنا فهو يحتوي على بعد حسي “لارتباطه بالإحساس من جهة” </a:t>
            </a:r>
            <a:r>
              <a:rPr lang="ar-SA" u="sng" dirty="0" smtClean="0"/>
              <a:t>وبعد معرفي </a:t>
            </a:r>
            <a:r>
              <a:rPr lang="ar-SA" dirty="0" smtClean="0"/>
              <a:t>يرتبط بالتفكير والتذكر لتفسير هذا المدرك، </a:t>
            </a:r>
            <a:r>
              <a:rPr lang="ar-SA" u="sng" dirty="0" smtClean="0"/>
              <a:t>وبعد انفعالي </a:t>
            </a:r>
            <a:r>
              <a:rPr lang="ar-SA" dirty="0" smtClean="0"/>
              <a:t>حيث يثير هذا المعنى مشاعر وانفعالات معينة.</a:t>
            </a:r>
          </a:p>
          <a:p>
            <a:pPr marL="457200" marR="0" lvl="0" indent="-457200" algn="r" defTabSz="914400" rtl="1" eaLnBrk="1" fontAlgn="auto" latinLnBrk="0" hangingPunct="1">
              <a:lnSpc>
                <a:spcPct val="100000"/>
              </a:lnSpc>
              <a:spcBef>
                <a:spcPts val="0"/>
              </a:spcBef>
              <a:spcAft>
                <a:spcPts val="0"/>
              </a:spcAft>
              <a:buClrTx/>
              <a:buSzTx/>
              <a:buFontTx/>
              <a:buNone/>
              <a:tabLst/>
              <a:defRPr/>
            </a:pPr>
            <a:endParaRPr lang="ar-SA" dirty="0" smtClean="0"/>
          </a:p>
          <a:p>
            <a:pPr marL="457200" lvl="0" indent="-457200" algn="r" rtl="1">
              <a:lnSpc>
                <a:spcPct val="100000"/>
              </a:lnSpc>
              <a:spcBef>
                <a:spcPts val="0"/>
              </a:spcBef>
              <a:defRPr/>
            </a:pPr>
            <a:r>
              <a:rPr lang="ar-SA" dirty="0" smtClean="0"/>
              <a:t>-</a:t>
            </a:r>
            <a:r>
              <a:rPr lang="ar-SA" dirty="0"/>
              <a:t> </a:t>
            </a:r>
            <a:r>
              <a:rPr lang="ar-SA" dirty="0" smtClean="0"/>
              <a:t>الإدراك ليس </a:t>
            </a:r>
            <a:r>
              <a:rPr lang="ar-SA" dirty="0"/>
              <a:t>تمثيل دقيق للمدخلات الحسية ولكنه محاولة لتفسير هذه المدخلات وايجاد معاني لها.</a:t>
            </a:r>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الإدراك عملية نشطة </a:t>
            </a:r>
            <a:endParaRPr lang="ar-SA" dirty="0"/>
          </a:p>
          <a:p>
            <a:pPr marL="457200" marR="0" lvl="0" indent="-457200" algn="r" defTabSz="914400" rtl="1" eaLnBrk="1" fontAlgn="auto" latinLnBrk="0" hangingPunct="1">
              <a:lnSpc>
                <a:spcPct val="100000"/>
              </a:lnSpc>
              <a:spcBef>
                <a:spcPts val="0"/>
              </a:spcBef>
              <a:spcAft>
                <a:spcPts val="0"/>
              </a:spcAft>
              <a:buClrTx/>
              <a:buSzTx/>
              <a:buFontTx/>
              <a:buNone/>
              <a:tabLst/>
              <a:defRPr/>
            </a:pPr>
            <a:r>
              <a:rPr lang="ar-SA" dirty="0" smtClean="0"/>
              <a:t>- تكوين التمثيلات الداخلية يعني أنها تمثيل للواقع ولكنها من الممكن أن تكون مختلفة عنه “تشبه لوحة الرسام”</a:t>
            </a:r>
          </a:p>
        </p:txBody>
      </p:sp>
    </p:spTree>
    <p:extLst>
      <p:ext uri="{BB962C8B-B14F-4D97-AF65-F5344CB8AC3E}">
        <p14:creationId xmlns:p14="http://schemas.microsoft.com/office/powerpoint/2010/main" val="213196790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الإحساس والادراك</a:t>
            </a:r>
            <a:endParaRPr lang="en-US" sz="2800" dirty="0"/>
          </a:p>
        </p:txBody>
      </p:sp>
      <p:sp>
        <p:nvSpPr>
          <p:cNvPr id="3" name="Subtitle 2"/>
          <p:cNvSpPr>
            <a:spLocks noGrp="1"/>
          </p:cNvSpPr>
          <p:nvPr>
            <p:ph type="subTitle" idx="1"/>
          </p:nvPr>
        </p:nvSpPr>
        <p:spPr>
          <a:xfrm>
            <a:off x="737839" y="2587082"/>
            <a:ext cx="10716322" cy="3980985"/>
          </a:xfrm>
        </p:spPr>
        <p:txBody>
          <a:bodyPr/>
          <a:lstStyle/>
          <a:p>
            <a:pPr marL="457200" lvl="0" indent="-457200" algn="r">
              <a:lnSpc>
                <a:spcPct val="100000"/>
              </a:lnSpc>
              <a:spcBef>
                <a:spcPts val="0"/>
              </a:spcBef>
            </a:pPr>
            <a:r>
              <a:rPr lang="ar-SA" dirty="0" smtClean="0"/>
              <a:t>الاحساس هو العملية التي يتم من خلالها استقبال الطاقة المنبعثة من المثيرات المتوفرة في البيئة المحيطة وإرسال اشاراتها عبر المستقبلات العصبية إلى المناطق الخاصة بها في الدماغ. أما الادراك فهو العملية التي تساعدنا في تنظيم وتفسير هذه الإشارات وإعطاؤها معنى. </a:t>
            </a:r>
          </a:p>
          <a:p>
            <a:pPr marL="457200" lvl="0" indent="-457200" algn="r">
              <a:lnSpc>
                <a:spcPct val="100000"/>
              </a:lnSpc>
              <a:spcBef>
                <a:spcPts val="0"/>
              </a:spcBef>
            </a:pPr>
            <a:endParaRPr lang="ar-SA" dirty="0" smtClean="0"/>
          </a:p>
          <a:p>
            <a:pPr marL="457200" lvl="0" indent="-457200" algn="r" rtl="1">
              <a:lnSpc>
                <a:spcPct val="100000"/>
              </a:lnSpc>
              <a:spcBef>
                <a:spcPts val="0"/>
              </a:spcBef>
            </a:pPr>
            <a:r>
              <a:rPr lang="ar-SA" dirty="0" smtClean="0"/>
              <a:t>نحن ندرك ما تستقبله حواسنا، فما هي </a:t>
            </a:r>
            <a:r>
              <a:rPr lang="ar-SA" b="1" dirty="0" smtClean="0"/>
              <a:t>قنوات الإحساس</a:t>
            </a:r>
            <a:r>
              <a:rPr lang="ar-SA" dirty="0" smtClean="0"/>
              <a:t>؟</a:t>
            </a:r>
          </a:p>
          <a:p>
            <a:pPr marL="457200" lvl="0" indent="-457200" algn="r">
              <a:lnSpc>
                <a:spcPct val="100000"/>
              </a:lnSpc>
              <a:spcBef>
                <a:spcPts val="0"/>
              </a:spcBef>
            </a:pPr>
            <a:endParaRPr lang="ar-SA" dirty="0" smtClean="0"/>
          </a:p>
        </p:txBody>
      </p:sp>
    </p:spTree>
    <p:extLst>
      <p:ext uri="{BB962C8B-B14F-4D97-AF65-F5344CB8AC3E}">
        <p14:creationId xmlns:p14="http://schemas.microsoft.com/office/powerpoint/2010/main" val="51897610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2488" y="475592"/>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الإحساس والادراك</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8866310"/>
              </p:ext>
            </p:extLst>
          </p:nvPr>
        </p:nvGraphicFramePr>
        <p:xfrm>
          <a:off x="1898185" y="1583473"/>
          <a:ext cx="8517054" cy="4497911"/>
        </p:xfrm>
        <a:graphic>
          <a:graphicData uri="http://schemas.openxmlformats.org/drawingml/2006/table">
            <a:tbl>
              <a:tblPr firstRow="1" bandRow="1">
                <a:tableStyleId>{5C22544A-7EE6-4342-B048-85BDC9FD1C3A}</a:tableStyleId>
              </a:tblPr>
              <a:tblGrid>
                <a:gridCol w="2839018"/>
                <a:gridCol w="2839018"/>
                <a:gridCol w="2839018"/>
              </a:tblGrid>
              <a:tr h="476439">
                <a:tc>
                  <a:txBody>
                    <a:bodyPr/>
                    <a:lstStyle/>
                    <a:p>
                      <a:pPr marL="0" algn="ctr" defTabSz="914400" rtl="1" eaLnBrk="1" latinLnBrk="0" hangingPunct="1"/>
                      <a:r>
                        <a:rPr lang="ar-SA" dirty="0" smtClean="0"/>
                        <a:t>السمة الفيزيائية</a:t>
                      </a:r>
                      <a:endParaRPr lang="en-US" dirty="0"/>
                    </a:p>
                  </a:txBody>
                  <a:tcPr/>
                </a:tc>
                <a:tc>
                  <a:txBody>
                    <a:bodyPr/>
                    <a:lstStyle/>
                    <a:p>
                      <a:pPr marL="0" algn="ctr" defTabSz="914400" rtl="1" eaLnBrk="1" latinLnBrk="0" hangingPunct="1"/>
                      <a:r>
                        <a:rPr lang="ar-SA" dirty="0" smtClean="0"/>
                        <a:t>العضو</a:t>
                      </a:r>
                      <a:endParaRPr lang="en-US" dirty="0"/>
                    </a:p>
                  </a:txBody>
                  <a:tcPr/>
                </a:tc>
                <a:tc>
                  <a:txBody>
                    <a:bodyPr/>
                    <a:lstStyle/>
                    <a:p>
                      <a:pPr marL="0" algn="ctr" defTabSz="914400" rtl="1" eaLnBrk="1" latinLnBrk="0" hangingPunct="1"/>
                      <a:r>
                        <a:rPr lang="ar-SA" dirty="0" smtClean="0"/>
                        <a:t>الحاسة</a:t>
                      </a:r>
                      <a:endParaRPr lang="en-US" dirty="0"/>
                    </a:p>
                  </a:txBody>
                  <a:tcPr/>
                </a:tc>
              </a:tr>
              <a:tr h="483056">
                <a:tc>
                  <a:txBody>
                    <a:bodyPr/>
                    <a:lstStyle/>
                    <a:p>
                      <a:pPr marL="0" algn="ctr" defTabSz="914400" rtl="1" eaLnBrk="1" latinLnBrk="0" hangingPunct="1"/>
                      <a:r>
                        <a:rPr lang="ar-SA" dirty="0" smtClean="0"/>
                        <a:t>موجات</a:t>
                      </a:r>
                      <a:r>
                        <a:rPr lang="ar-SA" baseline="0" dirty="0" smtClean="0"/>
                        <a:t> كهرومغناطيسية لترددات محددة</a:t>
                      </a:r>
                      <a:endParaRPr lang="en-US" dirty="0"/>
                    </a:p>
                  </a:txBody>
                  <a:tcPr/>
                </a:tc>
                <a:tc>
                  <a:txBody>
                    <a:bodyPr/>
                    <a:lstStyle/>
                    <a:p>
                      <a:pPr marL="0" algn="ctr" defTabSz="914400" rtl="1" eaLnBrk="1" latinLnBrk="0" hangingPunct="1"/>
                      <a:r>
                        <a:rPr lang="ar-SA" dirty="0" smtClean="0"/>
                        <a:t>العين</a:t>
                      </a:r>
                      <a:endParaRPr lang="en-US" dirty="0"/>
                    </a:p>
                  </a:txBody>
                  <a:tcPr/>
                </a:tc>
                <a:tc>
                  <a:txBody>
                    <a:bodyPr/>
                    <a:lstStyle/>
                    <a:p>
                      <a:pPr marL="0" algn="ctr" defTabSz="914400" rtl="1" eaLnBrk="1" latinLnBrk="0" hangingPunct="1"/>
                      <a:r>
                        <a:rPr lang="ar-SA" dirty="0" smtClean="0"/>
                        <a:t>الرؤية</a:t>
                      </a:r>
                      <a:endParaRPr lang="en-US" dirty="0"/>
                    </a:p>
                  </a:txBody>
                  <a:tcPr/>
                </a:tc>
              </a:tr>
              <a:tr h="483056">
                <a:tc>
                  <a:txBody>
                    <a:bodyPr/>
                    <a:lstStyle/>
                    <a:p>
                      <a:pPr marL="0" algn="ctr" defTabSz="914400" rtl="1" eaLnBrk="1" latinLnBrk="0" hangingPunct="1"/>
                      <a:r>
                        <a:rPr lang="ar-SA" dirty="0" smtClean="0"/>
                        <a:t>موجات الضغط الجوي والترددات</a:t>
                      </a:r>
                      <a:endParaRPr lang="en-US" dirty="0"/>
                    </a:p>
                  </a:txBody>
                  <a:tcPr/>
                </a:tc>
                <a:tc>
                  <a:txBody>
                    <a:bodyPr/>
                    <a:lstStyle/>
                    <a:p>
                      <a:pPr marL="0" algn="ctr" defTabSz="914400" rtl="1" eaLnBrk="1" latinLnBrk="0" hangingPunct="1"/>
                      <a:r>
                        <a:rPr lang="ar-SA" dirty="0" smtClean="0"/>
                        <a:t>الأذن</a:t>
                      </a:r>
                      <a:endParaRPr lang="en-US" dirty="0"/>
                    </a:p>
                  </a:txBody>
                  <a:tcPr/>
                </a:tc>
                <a:tc>
                  <a:txBody>
                    <a:bodyPr/>
                    <a:lstStyle/>
                    <a:p>
                      <a:pPr marL="0" algn="ctr" defTabSz="914400" rtl="1" eaLnBrk="1" latinLnBrk="0" hangingPunct="1"/>
                      <a:r>
                        <a:rPr lang="ar-SA" dirty="0" smtClean="0"/>
                        <a:t>السمع</a:t>
                      </a:r>
                      <a:endParaRPr lang="en-US" dirty="0"/>
                    </a:p>
                  </a:txBody>
                  <a:tcPr/>
                </a:tc>
              </a:tr>
              <a:tr h="483056">
                <a:tc>
                  <a:txBody>
                    <a:bodyPr/>
                    <a:lstStyle/>
                    <a:p>
                      <a:pPr marL="0" algn="ctr" defTabSz="914400" rtl="1" eaLnBrk="1" latinLnBrk="0" hangingPunct="1"/>
                      <a:r>
                        <a:rPr lang="ar-SA" dirty="0" smtClean="0"/>
                        <a:t>تفاعلات كيميائية</a:t>
                      </a:r>
                      <a:endParaRPr lang="en-US" dirty="0"/>
                    </a:p>
                  </a:txBody>
                  <a:tcPr/>
                </a:tc>
                <a:tc>
                  <a:txBody>
                    <a:bodyPr/>
                    <a:lstStyle/>
                    <a:p>
                      <a:pPr marL="0" algn="ctr" defTabSz="914400" rtl="1" eaLnBrk="1" latinLnBrk="0" hangingPunct="1"/>
                      <a:r>
                        <a:rPr lang="ar-SA" dirty="0" smtClean="0"/>
                        <a:t>اللسان</a:t>
                      </a:r>
                      <a:endParaRPr lang="en-US" dirty="0"/>
                    </a:p>
                  </a:txBody>
                  <a:tcPr/>
                </a:tc>
                <a:tc>
                  <a:txBody>
                    <a:bodyPr/>
                    <a:lstStyle/>
                    <a:p>
                      <a:pPr marL="0" algn="ctr" defTabSz="914400" rtl="1" eaLnBrk="1" latinLnBrk="0" hangingPunct="1"/>
                      <a:r>
                        <a:rPr lang="ar-SA" dirty="0" smtClean="0"/>
                        <a:t>التذوق</a:t>
                      </a:r>
                      <a:endParaRPr lang="en-US" dirty="0"/>
                    </a:p>
                  </a:txBody>
                  <a:tcPr/>
                </a:tc>
              </a:tr>
              <a:tr h="483056">
                <a:tc>
                  <a:txBody>
                    <a:bodyPr/>
                    <a:lstStyle/>
                    <a:p>
                      <a:pPr marL="0" algn="ctr" defTabSz="914400" rtl="1" eaLnBrk="1" latinLnBrk="0" hangingPunct="1"/>
                      <a:r>
                        <a:rPr lang="ar-SA" dirty="0" smtClean="0"/>
                        <a:t>تفاعلات كيميائية</a:t>
                      </a:r>
                      <a:endParaRPr lang="en-US" dirty="0"/>
                    </a:p>
                  </a:txBody>
                  <a:tcPr/>
                </a:tc>
                <a:tc>
                  <a:txBody>
                    <a:bodyPr/>
                    <a:lstStyle/>
                    <a:p>
                      <a:pPr marL="0" algn="ctr" defTabSz="914400" rtl="1" eaLnBrk="1" latinLnBrk="0" hangingPunct="1"/>
                      <a:r>
                        <a:rPr lang="ar-SA" dirty="0" smtClean="0"/>
                        <a:t>الأنف</a:t>
                      </a:r>
                      <a:endParaRPr lang="en-US" dirty="0"/>
                    </a:p>
                  </a:txBody>
                  <a:tcPr/>
                </a:tc>
                <a:tc>
                  <a:txBody>
                    <a:bodyPr/>
                    <a:lstStyle/>
                    <a:p>
                      <a:pPr marL="0" algn="ctr" defTabSz="914400" rtl="1" eaLnBrk="1" latinLnBrk="0" hangingPunct="1"/>
                      <a:r>
                        <a:rPr lang="ar-SA" dirty="0" smtClean="0"/>
                        <a:t>الشم</a:t>
                      </a:r>
                      <a:endParaRPr lang="en-US" dirty="0"/>
                    </a:p>
                  </a:txBody>
                  <a:tcPr/>
                </a:tc>
              </a:tr>
              <a:tr h="483056">
                <a:tc>
                  <a:txBody>
                    <a:bodyPr/>
                    <a:lstStyle/>
                    <a:p>
                      <a:pPr marL="0" algn="ctr" defTabSz="914400" rtl="1" eaLnBrk="1" latinLnBrk="0" hangingPunct="1"/>
                      <a:r>
                        <a:rPr lang="ar-SA" dirty="0" smtClean="0"/>
                        <a:t>الضغط على الجلد</a:t>
                      </a:r>
                      <a:endParaRPr lang="en-US" dirty="0"/>
                    </a:p>
                  </a:txBody>
                  <a:tcPr/>
                </a:tc>
                <a:tc>
                  <a:txBody>
                    <a:bodyPr/>
                    <a:lstStyle/>
                    <a:p>
                      <a:pPr marL="0" algn="ctr" defTabSz="914400" rtl="1" eaLnBrk="1" latinLnBrk="0" hangingPunct="1"/>
                      <a:r>
                        <a:rPr lang="ar-SA" dirty="0" smtClean="0"/>
                        <a:t>الجلد</a:t>
                      </a:r>
                      <a:endParaRPr lang="en-US" dirty="0"/>
                    </a:p>
                  </a:txBody>
                  <a:tcPr/>
                </a:tc>
                <a:tc>
                  <a:txBody>
                    <a:bodyPr/>
                    <a:lstStyle/>
                    <a:p>
                      <a:pPr marL="0" algn="ctr" defTabSz="914400" rtl="1" eaLnBrk="1" latinLnBrk="0" hangingPunct="1"/>
                      <a:r>
                        <a:rPr lang="ar-SA" dirty="0" smtClean="0"/>
                        <a:t>اللمس</a:t>
                      </a:r>
                      <a:endParaRPr lang="en-US" dirty="0"/>
                    </a:p>
                  </a:txBody>
                  <a:tcPr/>
                </a:tc>
              </a:tr>
              <a:tr h="483056">
                <a:tc>
                  <a:txBody>
                    <a:bodyPr/>
                    <a:lstStyle/>
                    <a:p>
                      <a:pPr marL="0" algn="ctr" defTabSz="914400" rtl="1" eaLnBrk="1" latinLnBrk="0" hangingPunct="1"/>
                      <a:r>
                        <a:rPr lang="ar-SA" dirty="0" smtClean="0"/>
                        <a:t>التوازن ورصد اتجاه الجاذبية</a:t>
                      </a:r>
                      <a:endParaRPr lang="en-US" dirty="0"/>
                    </a:p>
                  </a:txBody>
                  <a:tcPr/>
                </a:tc>
                <a:tc>
                  <a:txBody>
                    <a:bodyPr/>
                    <a:lstStyle/>
                    <a:p>
                      <a:pPr marL="0" algn="ctr" defTabSz="914400" rtl="1" eaLnBrk="1" latinLnBrk="0" hangingPunct="1"/>
                      <a:r>
                        <a:rPr lang="ar-SA" dirty="0" smtClean="0"/>
                        <a:t>الأذن</a:t>
                      </a:r>
                      <a:endParaRPr lang="en-US" dirty="0"/>
                    </a:p>
                  </a:txBody>
                  <a:tcPr/>
                </a:tc>
                <a:tc>
                  <a:txBody>
                    <a:bodyPr/>
                    <a:lstStyle/>
                    <a:p>
                      <a:pPr marL="0" algn="ctr" defTabSz="914400" rtl="1" eaLnBrk="1" latinLnBrk="0" hangingPunct="1"/>
                      <a:r>
                        <a:rPr lang="ar-SA" dirty="0" smtClean="0">
                          <a:solidFill>
                            <a:srgbClr val="C00000"/>
                          </a:solidFill>
                        </a:rPr>
                        <a:t>الاحساس بالتوازن</a:t>
                      </a:r>
                      <a:endParaRPr lang="en-US" dirty="0">
                        <a:solidFill>
                          <a:srgbClr val="C00000"/>
                        </a:solidFill>
                      </a:endParaRPr>
                    </a:p>
                  </a:txBody>
                  <a:tcPr/>
                </a:tc>
              </a:tr>
              <a:tr h="483056">
                <a:tc>
                  <a:txBody>
                    <a:bodyPr/>
                    <a:lstStyle/>
                    <a:p>
                      <a:pPr marL="0" algn="ctr" defTabSz="914400" rtl="1" eaLnBrk="1" latinLnBrk="0" hangingPunct="1"/>
                      <a:r>
                        <a:rPr lang="ar-SA" dirty="0" smtClean="0"/>
                        <a:t>الحرارة</a:t>
                      </a:r>
                      <a:endParaRPr lang="en-US" dirty="0"/>
                    </a:p>
                  </a:txBody>
                  <a:tcPr/>
                </a:tc>
                <a:tc>
                  <a:txBody>
                    <a:bodyPr/>
                    <a:lstStyle/>
                    <a:p>
                      <a:pPr marL="0" algn="ctr" defTabSz="914400" rtl="1" eaLnBrk="1" latinLnBrk="0" hangingPunct="1"/>
                      <a:r>
                        <a:rPr lang="ar-SA" dirty="0" smtClean="0"/>
                        <a:t>الجلد</a:t>
                      </a:r>
                      <a:endParaRPr lang="en-US" dirty="0"/>
                    </a:p>
                  </a:txBody>
                  <a:tcPr/>
                </a:tc>
                <a:tc>
                  <a:txBody>
                    <a:bodyPr/>
                    <a:lstStyle/>
                    <a:p>
                      <a:pPr marL="0" algn="ctr" defTabSz="914400" rtl="1" eaLnBrk="1" latinLnBrk="0" hangingPunct="1"/>
                      <a:r>
                        <a:rPr lang="ar-SA" dirty="0" smtClean="0">
                          <a:solidFill>
                            <a:srgbClr val="C00000"/>
                          </a:solidFill>
                        </a:rPr>
                        <a:t>الاحساس</a:t>
                      </a:r>
                      <a:r>
                        <a:rPr lang="ar-SA" baseline="0" dirty="0" smtClean="0">
                          <a:solidFill>
                            <a:srgbClr val="C00000"/>
                          </a:solidFill>
                        </a:rPr>
                        <a:t> بالحرارة</a:t>
                      </a:r>
                      <a:endParaRPr lang="en-US" dirty="0">
                        <a:solidFill>
                          <a:srgbClr val="C00000"/>
                        </a:solidFill>
                      </a:endParaRPr>
                    </a:p>
                  </a:txBody>
                  <a:tcPr/>
                </a:tc>
              </a:tr>
              <a:tr h="483056">
                <a:tc>
                  <a:txBody>
                    <a:bodyPr/>
                    <a:lstStyle/>
                    <a:p>
                      <a:pPr marL="0" algn="ctr" defTabSz="914400" rtl="1" eaLnBrk="1" latinLnBrk="0" hangingPunct="1"/>
                      <a:r>
                        <a:rPr lang="ar-SA" dirty="0" smtClean="0"/>
                        <a:t>الألم</a:t>
                      </a:r>
                      <a:endParaRPr lang="en-US" dirty="0"/>
                    </a:p>
                  </a:txBody>
                  <a:tcPr/>
                </a:tc>
                <a:tc>
                  <a:txBody>
                    <a:bodyPr/>
                    <a:lstStyle/>
                    <a:p>
                      <a:pPr marL="0" algn="ctr" defTabSz="914400" rtl="1" eaLnBrk="1" latinLnBrk="0" hangingPunct="1"/>
                      <a:r>
                        <a:rPr lang="ar-SA" dirty="0" smtClean="0"/>
                        <a:t>جميع الأعضاء</a:t>
                      </a:r>
                      <a:endParaRPr lang="en-US" dirty="0"/>
                    </a:p>
                  </a:txBody>
                  <a:tcPr/>
                </a:tc>
                <a:tc>
                  <a:txBody>
                    <a:bodyPr/>
                    <a:lstStyle/>
                    <a:p>
                      <a:pPr marL="0" algn="ctr" defTabSz="914400" rtl="1" eaLnBrk="1" latinLnBrk="0" hangingPunct="1"/>
                      <a:r>
                        <a:rPr lang="ar-SA" dirty="0" smtClean="0">
                          <a:solidFill>
                            <a:srgbClr val="C00000"/>
                          </a:solidFill>
                        </a:rPr>
                        <a:t>الاحساس بالألم</a:t>
                      </a:r>
                      <a:endParaRPr lang="en-US" dirty="0">
                        <a:solidFill>
                          <a:srgbClr val="C00000"/>
                        </a:solidFill>
                      </a:endParaRPr>
                    </a:p>
                  </a:txBody>
                  <a:tcPr/>
                </a:tc>
              </a:tr>
            </a:tbl>
          </a:graphicData>
        </a:graphic>
      </p:graphicFrame>
    </p:spTree>
    <p:extLst>
      <p:ext uri="{BB962C8B-B14F-4D97-AF65-F5344CB8AC3E}">
        <p14:creationId xmlns:p14="http://schemas.microsoft.com/office/powerpoint/2010/main" val="164053536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الإحساس والادراك</a:t>
            </a:r>
            <a:endParaRPr lang="en-US" sz="2800" dirty="0"/>
          </a:p>
        </p:txBody>
      </p:sp>
      <p:sp>
        <p:nvSpPr>
          <p:cNvPr id="3" name="Subtitle 2"/>
          <p:cNvSpPr>
            <a:spLocks noGrp="1"/>
          </p:cNvSpPr>
          <p:nvPr>
            <p:ph type="subTitle" idx="1"/>
          </p:nvPr>
        </p:nvSpPr>
        <p:spPr>
          <a:xfrm>
            <a:off x="737839" y="2297150"/>
            <a:ext cx="10716322" cy="3980985"/>
          </a:xfrm>
        </p:spPr>
        <p:txBody>
          <a:bodyPr/>
          <a:lstStyle/>
          <a:p>
            <a:pPr marL="457200" lvl="0" indent="-457200" algn="r">
              <a:lnSpc>
                <a:spcPct val="100000"/>
              </a:lnSpc>
              <a:spcBef>
                <a:spcPts val="0"/>
              </a:spcBef>
            </a:pPr>
            <a:r>
              <a:rPr lang="ar-SA" sz="3200" dirty="0" smtClean="0"/>
              <a:t>حدود الاحساس:</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83" y="2962507"/>
            <a:ext cx="8890000" cy="3810000"/>
          </a:xfrm>
          <a:prstGeom prst="rect">
            <a:avLst/>
          </a:prstGeom>
        </p:spPr>
      </p:pic>
      <p:sp>
        <p:nvSpPr>
          <p:cNvPr id="5" name="TextBox 4"/>
          <p:cNvSpPr txBox="1"/>
          <p:nvPr/>
        </p:nvSpPr>
        <p:spPr>
          <a:xfrm>
            <a:off x="9222059" y="3668751"/>
            <a:ext cx="2352907" cy="369332"/>
          </a:xfrm>
          <a:prstGeom prst="rect">
            <a:avLst/>
          </a:prstGeom>
          <a:noFill/>
        </p:spPr>
        <p:txBody>
          <a:bodyPr wrap="square" rtlCol="0">
            <a:spAutoFit/>
          </a:bodyPr>
          <a:lstStyle/>
          <a:p>
            <a:pPr marL="0" algn="r" defTabSz="914400" rtl="1" eaLnBrk="1" latinLnBrk="0" hangingPunct="1"/>
            <a:r>
              <a:rPr lang="ar-SA" dirty="0" smtClean="0"/>
              <a:t>٤٠٠ ملليمتر- </a:t>
            </a:r>
            <a:r>
              <a:rPr lang="ar-SA" smtClean="0"/>
              <a:t>٧٠٠ ملليمتر</a:t>
            </a:r>
            <a:endParaRPr lang="en-US" dirty="0"/>
          </a:p>
        </p:txBody>
      </p:sp>
    </p:spTree>
    <p:extLst>
      <p:ext uri="{BB962C8B-B14F-4D97-AF65-F5344CB8AC3E}">
        <p14:creationId xmlns:p14="http://schemas.microsoft.com/office/powerpoint/2010/main" val="4223311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8096"/>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من الإحساس إلى الادراك</a:t>
            </a:r>
            <a:endParaRPr lang="en-US" sz="2800" dirty="0"/>
          </a:p>
        </p:txBody>
      </p:sp>
      <p:sp>
        <p:nvSpPr>
          <p:cNvPr id="3" name="Subtitle 2"/>
          <p:cNvSpPr>
            <a:spLocks noGrp="1"/>
          </p:cNvSpPr>
          <p:nvPr>
            <p:ph type="subTitle" idx="1"/>
          </p:nvPr>
        </p:nvSpPr>
        <p:spPr>
          <a:xfrm>
            <a:off x="737839" y="1204330"/>
            <a:ext cx="10716322" cy="3980985"/>
          </a:xfrm>
        </p:spPr>
        <p:txBody>
          <a:bodyPr/>
          <a:lstStyle/>
          <a:p>
            <a:pPr lvl="0" rtl="1">
              <a:lnSpc>
                <a:spcPct val="100000"/>
              </a:lnSpc>
              <a:spcBef>
                <a:spcPts val="0"/>
              </a:spcBef>
            </a:pPr>
            <a:r>
              <a:rPr lang="ar-SA" sz="2800" dirty="0" smtClean="0"/>
              <a:t>الادراك البصري كمثال</a:t>
            </a:r>
          </a:p>
          <a:p>
            <a:pPr marL="342900" lvl="0" indent="-342900" algn="r" rtl="1">
              <a:lnSpc>
                <a:spcPct val="100000"/>
              </a:lnSpc>
              <a:spcBef>
                <a:spcPts val="0"/>
              </a:spcBef>
              <a:buFontTx/>
              <a:buChar char="-"/>
            </a:pPr>
            <a:r>
              <a:rPr lang="ar-SA" dirty="0" smtClean="0"/>
              <a:t>الضوء </a:t>
            </a:r>
            <a:r>
              <a:rPr lang="en-GB" dirty="0" smtClean="0"/>
              <a:t> </a:t>
            </a:r>
          </a:p>
          <a:p>
            <a:pPr marL="342900" lvl="0" indent="-342900" algn="r" rtl="1">
              <a:lnSpc>
                <a:spcPct val="100000"/>
              </a:lnSpc>
              <a:spcBef>
                <a:spcPts val="0"/>
              </a:spcBef>
              <a:buFontTx/>
              <a:buChar char="-"/>
            </a:pPr>
            <a:r>
              <a:rPr lang="ar-SA" dirty="0" smtClean="0"/>
              <a:t>في الشبكية هناك أنواع معينة من الخلايا العصبية التي تحول بطريقة ما الموضوع البصري إلى نشاط عصبي</a:t>
            </a:r>
            <a:endParaRPr lang="en-GB" dirty="0" smtClean="0"/>
          </a:p>
          <a:p>
            <a:pPr marL="342900" lvl="0" indent="-342900" algn="r" rtl="1">
              <a:lnSpc>
                <a:spcPct val="100000"/>
              </a:lnSpc>
              <a:spcBef>
                <a:spcPts val="0"/>
              </a:spcBef>
              <a:buFontTx/>
              <a:buChar char="-"/>
            </a:pPr>
            <a:r>
              <a:rPr lang="ar-SA" dirty="0" smtClean="0"/>
              <a:t>تنتقل هذه الاشارات العصبية إلي القشرة البصرية لمعالجتها</a:t>
            </a:r>
          </a:p>
          <a:p>
            <a:pPr marL="342900" lvl="0" indent="-342900" algn="r" rtl="1">
              <a:lnSpc>
                <a:spcPct val="100000"/>
              </a:lnSpc>
              <a:spcBef>
                <a:spcPts val="0"/>
              </a:spcBef>
              <a:buFontTx/>
              <a:buChar char="-"/>
            </a:pPr>
            <a:r>
              <a:rPr lang="ar-SA" dirty="0" smtClean="0"/>
              <a:t>هذه المعالجات تنتظم بشكل هيكلي</a:t>
            </a:r>
            <a:endParaRPr lang="en-GB" dirty="0" smtClean="0"/>
          </a:p>
          <a:p>
            <a:pPr lvl="0" algn="r" rtl="1">
              <a:lnSpc>
                <a:spcPct val="100000"/>
              </a:lnSpc>
              <a:spcBef>
                <a:spcPts val="0"/>
              </a:spcBef>
            </a:pPr>
            <a:endParaRPr lang="ar-SA"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292" y="2551387"/>
            <a:ext cx="4168698" cy="299076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0390" y="3568390"/>
            <a:ext cx="3166945" cy="3073280"/>
          </a:xfrm>
          <a:prstGeom prst="rect">
            <a:avLst/>
          </a:prstGeom>
        </p:spPr>
      </p:pic>
      <p:cxnSp>
        <p:nvCxnSpPr>
          <p:cNvPr id="9" name="Straight Arrow Connector 8"/>
          <p:cNvCxnSpPr/>
          <p:nvPr/>
        </p:nvCxnSpPr>
        <p:spPr>
          <a:xfrm flipH="1">
            <a:off x="9550089" y="1895707"/>
            <a:ext cx="6244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8614319" y="1645248"/>
            <a:ext cx="935770" cy="523220"/>
          </a:xfrm>
          <a:prstGeom prst="rect">
            <a:avLst/>
          </a:prstGeom>
          <a:noFill/>
        </p:spPr>
        <p:txBody>
          <a:bodyPr wrap="square" rtlCol="0">
            <a:spAutoFit/>
          </a:bodyPr>
          <a:lstStyle/>
          <a:p>
            <a:pPr marL="0" algn="r" defTabSz="914400" rtl="1" eaLnBrk="1" latinLnBrk="0" hangingPunct="1"/>
            <a:r>
              <a:rPr lang="ar-SA" sz="2800" dirty="0" smtClean="0"/>
              <a:t>العين</a:t>
            </a:r>
            <a:endParaRPr lang="en-US" sz="2800" dirty="0"/>
          </a:p>
        </p:txBody>
      </p:sp>
      <p:sp>
        <p:nvSpPr>
          <p:cNvPr id="12" name="TextBox 11"/>
          <p:cNvSpPr txBox="1"/>
          <p:nvPr/>
        </p:nvSpPr>
        <p:spPr>
          <a:xfrm>
            <a:off x="6710247" y="1656399"/>
            <a:ext cx="1430143" cy="523220"/>
          </a:xfrm>
          <a:prstGeom prst="rect">
            <a:avLst/>
          </a:prstGeom>
          <a:noFill/>
        </p:spPr>
        <p:txBody>
          <a:bodyPr wrap="square" rtlCol="0">
            <a:spAutoFit/>
          </a:bodyPr>
          <a:lstStyle/>
          <a:p>
            <a:pPr marL="0" algn="r" defTabSz="914400" rtl="1" eaLnBrk="1" latinLnBrk="0" hangingPunct="1"/>
            <a:r>
              <a:rPr lang="ar-SA" sz="2800" dirty="0" smtClean="0"/>
              <a:t>الشبكية</a:t>
            </a:r>
            <a:endParaRPr lang="en-US" sz="2800" dirty="0"/>
          </a:p>
        </p:txBody>
      </p:sp>
      <p:cxnSp>
        <p:nvCxnSpPr>
          <p:cNvPr id="13" name="Straight Arrow Connector 12"/>
          <p:cNvCxnSpPr/>
          <p:nvPr/>
        </p:nvCxnSpPr>
        <p:spPr>
          <a:xfrm flipH="1" flipV="1">
            <a:off x="8140390" y="1895707"/>
            <a:ext cx="633759" cy="11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618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8096"/>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من الإحساس إلى الادراك</a:t>
            </a:r>
            <a:endParaRPr lang="en-US" sz="2800" dirty="0"/>
          </a:p>
        </p:txBody>
      </p:sp>
      <p:cxnSp>
        <p:nvCxnSpPr>
          <p:cNvPr id="9" name="Straight Arrow Connector 8"/>
          <p:cNvCxnSpPr/>
          <p:nvPr/>
        </p:nvCxnSpPr>
        <p:spPr>
          <a:xfrm flipH="1">
            <a:off x="9550089" y="1895707"/>
            <a:ext cx="624471" cy="11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8614319" y="1645248"/>
            <a:ext cx="935770" cy="523220"/>
          </a:xfrm>
          <a:prstGeom prst="rect">
            <a:avLst/>
          </a:prstGeom>
          <a:noFill/>
        </p:spPr>
        <p:txBody>
          <a:bodyPr wrap="square" rtlCol="0">
            <a:spAutoFit/>
          </a:bodyPr>
          <a:lstStyle/>
          <a:p>
            <a:pPr marL="0" algn="r" defTabSz="914400" rtl="1" eaLnBrk="1" latinLnBrk="0" hangingPunct="1"/>
            <a:r>
              <a:rPr lang="ar-SA" sz="2800" dirty="0" smtClean="0"/>
              <a:t>العين</a:t>
            </a:r>
            <a:endParaRPr lang="en-US" sz="2800" dirty="0"/>
          </a:p>
        </p:txBody>
      </p:sp>
      <p:sp>
        <p:nvSpPr>
          <p:cNvPr id="12" name="TextBox 11"/>
          <p:cNvSpPr txBox="1"/>
          <p:nvPr/>
        </p:nvSpPr>
        <p:spPr>
          <a:xfrm>
            <a:off x="6710247" y="1656399"/>
            <a:ext cx="1430143" cy="523220"/>
          </a:xfrm>
          <a:prstGeom prst="rect">
            <a:avLst/>
          </a:prstGeom>
          <a:noFill/>
        </p:spPr>
        <p:txBody>
          <a:bodyPr wrap="square" rtlCol="0">
            <a:spAutoFit/>
          </a:bodyPr>
          <a:lstStyle/>
          <a:p>
            <a:pPr marL="0" algn="r" defTabSz="914400" rtl="1" eaLnBrk="1" latinLnBrk="0" hangingPunct="1"/>
            <a:r>
              <a:rPr lang="ar-SA" sz="2800" dirty="0" smtClean="0"/>
              <a:t>الشبكية</a:t>
            </a:r>
            <a:endParaRPr lang="en-US" sz="2800" dirty="0"/>
          </a:p>
        </p:txBody>
      </p:sp>
      <p:cxnSp>
        <p:nvCxnSpPr>
          <p:cNvPr id="13" name="Straight Arrow Connector 12"/>
          <p:cNvCxnSpPr/>
          <p:nvPr/>
        </p:nvCxnSpPr>
        <p:spPr>
          <a:xfrm flipH="1" flipV="1">
            <a:off x="8149678" y="1918009"/>
            <a:ext cx="625643" cy="11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52907" y="1667550"/>
            <a:ext cx="4120376" cy="523220"/>
          </a:xfrm>
          <a:prstGeom prst="rect">
            <a:avLst/>
          </a:prstGeom>
          <a:noFill/>
        </p:spPr>
        <p:txBody>
          <a:bodyPr wrap="square" rtlCol="0">
            <a:spAutoFit/>
          </a:bodyPr>
          <a:lstStyle/>
          <a:p>
            <a:pPr marL="0" algn="r" defTabSz="914400" rtl="1" eaLnBrk="1" latinLnBrk="0" hangingPunct="1"/>
            <a:r>
              <a:rPr lang="ar-SA" sz="2800" dirty="0" smtClean="0"/>
              <a:t>النشاط العصبي والمعالجة </a:t>
            </a:r>
            <a:endParaRPr lang="en-US" sz="2800" dirty="0"/>
          </a:p>
        </p:txBody>
      </p:sp>
      <p:cxnSp>
        <p:nvCxnSpPr>
          <p:cNvPr id="14" name="Straight Arrow Connector 13"/>
          <p:cNvCxnSpPr>
            <a:endCxn id="10" idx="3"/>
          </p:cNvCxnSpPr>
          <p:nvPr/>
        </p:nvCxnSpPr>
        <p:spPr>
          <a:xfrm flipH="1">
            <a:off x="6473283" y="1929160"/>
            <a:ext cx="639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269462" y="1634097"/>
            <a:ext cx="1182029" cy="523220"/>
          </a:xfrm>
          <a:prstGeom prst="rect">
            <a:avLst/>
          </a:prstGeom>
          <a:noFill/>
        </p:spPr>
        <p:txBody>
          <a:bodyPr wrap="square" rtlCol="0">
            <a:spAutoFit/>
          </a:bodyPr>
          <a:lstStyle/>
          <a:p>
            <a:pPr marL="0" algn="r" defTabSz="914400" rtl="1" eaLnBrk="1" latinLnBrk="0" hangingPunct="1"/>
            <a:r>
              <a:rPr lang="ar-SA" sz="2800" dirty="0" smtClean="0"/>
              <a:t>الضوء</a:t>
            </a:r>
            <a:endParaRPr lang="en-US" sz="2800" dirty="0"/>
          </a:p>
        </p:txBody>
      </p:sp>
      <p:sp>
        <p:nvSpPr>
          <p:cNvPr id="16" name="Subtitle 2"/>
          <p:cNvSpPr>
            <a:spLocks noGrp="1"/>
          </p:cNvSpPr>
          <p:nvPr>
            <p:ph type="subTitle" idx="1"/>
          </p:nvPr>
        </p:nvSpPr>
        <p:spPr>
          <a:xfrm>
            <a:off x="737839" y="2297150"/>
            <a:ext cx="10716322" cy="3980985"/>
          </a:xfrm>
        </p:spPr>
        <p:txBody>
          <a:bodyPr>
            <a:normAutofit/>
          </a:bodyPr>
          <a:lstStyle/>
          <a:p>
            <a:pPr marL="457200" lvl="0" indent="-457200" algn="r" rtl="1">
              <a:lnSpc>
                <a:spcPct val="100000"/>
              </a:lnSpc>
              <a:spcBef>
                <a:spcPts val="0"/>
              </a:spcBef>
            </a:pPr>
            <a:r>
              <a:rPr lang="ar-SA" dirty="0" smtClean="0"/>
              <a:t>وهذا ما يسمى بالمعالجة من الأسفل للأعلى</a:t>
            </a:r>
            <a:r>
              <a:rPr lang="en-GB" dirty="0" smtClean="0"/>
              <a:t> Bottom- up </a:t>
            </a:r>
            <a:r>
              <a:rPr lang="ar-SA" dirty="0" smtClean="0"/>
              <a:t> حيث نعالج الموضوع حتى نصل لمرحلة إدراك ماهيته</a:t>
            </a:r>
          </a:p>
          <a:p>
            <a:pPr marL="457200" lvl="0" indent="-457200" algn="r">
              <a:lnSpc>
                <a:spcPct val="100000"/>
              </a:lnSpc>
              <a:spcBef>
                <a:spcPts val="0"/>
              </a:spcBef>
            </a:pPr>
            <a:endParaRPr lang="ar-SA" dirty="0"/>
          </a:p>
          <a:p>
            <a:pPr marL="457200" lvl="0" indent="-457200" algn="r" rtl="1">
              <a:lnSpc>
                <a:spcPct val="100000"/>
              </a:lnSpc>
              <a:spcBef>
                <a:spcPts val="0"/>
              </a:spcBef>
            </a:pPr>
            <a:r>
              <a:rPr lang="ar-SA" dirty="0" smtClean="0"/>
              <a:t>ولكن الإدراك يتأثر أيضاً بالعوامل العليا</a:t>
            </a:r>
            <a:r>
              <a:rPr lang="en-GB" dirty="0" smtClean="0"/>
              <a:t> Up- down </a:t>
            </a:r>
            <a:r>
              <a:rPr lang="ar-SA" dirty="0" smtClean="0"/>
              <a:t>، كمعرفة الفرد وخبراته السابقة وتوقعاته</a:t>
            </a:r>
          </a:p>
          <a:p>
            <a:pPr marL="457200" lvl="0" indent="-457200" algn="r" rtl="1">
              <a:lnSpc>
                <a:spcPct val="100000"/>
              </a:lnSpc>
              <a:spcBef>
                <a:spcPts val="0"/>
              </a:spcBef>
            </a:pPr>
            <a:endParaRPr lang="ar-SA" dirty="0"/>
          </a:p>
          <a:p>
            <a:pPr marL="457200" lvl="0" indent="-457200" rtl="1">
              <a:lnSpc>
                <a:spcPct val="100000"/>
              </a:lnSpc>
              <a:spcBef>
                <a:spcPts val="0"/>
              </a:spcBef>
            </a:pPr>
            <a:r>
              <a:rPr lang="ar-SA" dirty="0" smtClean="0"/>
              <a:t>  </a:t>
            </a:r>
            <a:endParaRPr lang="ar-SA" sz="4400" dirty="0" smtClean="0"/>
          </a:p>
        </p:txBody>
      </p:sp>
      <p:cxnSp>
        <p:nvCxnSpPr>
          <p:cNvPr id="18" name="Straight Connector 17"/>
          <p:cNvCxnSpPr/>
          <p:nvPr/>
        </p:nvCxnSpPr>
        <p:spPr>
          <a:xfrm>
            <a:off x="4917688" y="4237463"/>
            <a:ext cx="0"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728117" y="4237463"/>
            <a:ext cx="4125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5404625" y="4237463"/>
            <a:ext cx="193287"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750313" y="4237463"/>
            <a:ext cx="334535"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501268" y="4783873"/>
            <a:ext cx="4125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58415" y="4237463"/>
            <a:ext cx="0"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485363" y="4248611"/>
            <a:ext cx="4125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473283" y="4766220"/>
            <a:ext cx="4125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58415" y="5341434"/>
            <a:ext cx="412595"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Arc 31"/>
          <p:cNvSpPr/>
          <p:nvPr/>
        </p:nvSpPr>
        <p:spPr>
          <a:xfrm rot="12040259">
            <a:off x="7681692" y="4267456"/>
            <a:ext cx="952745" cy="971955"/>
          </a:xfrm>
          <a:prstGeom prst="arc">
            <a:avLst>
              <a:gd name="adj1" fmla="val 14900734"/>
              <a:gd name="adj2" fmla="val 424131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Connector 32"/>
          <p:cNvCxnSpPr/>
          <p:nvPr/>
        </p:nvCxnSpPr>
        <p:spPr>
          <a:xfrm flipH="1">
            <a:off x="8406643" y="4219810"/>
            <a:ext cx="193287"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759285" y="4194239"/>
            <a:ext cx="334535" cy="1092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517669" y="4725781"/>
            <a:ext cx="41259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374459" y="4194239"/>
            <a:ext cx="81775" cy="1118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9162585" y="4190522"/>
            <a:ext cx="41259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616770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30" y="1694986"/>
            <a:ext cx="5946957" cy="3256156"/>
          </a:xfrm>
          <a:prstGeom prst="rect">
            <a:avLst/>
          </a:prstGeom>
        </p:spPr>
      </p:pic>
    </p:spTree>
    <p:extLst>
      <p:ext uri="{BB962C8B-B14F-4D97-AF65-F5344CB8AC3E}">
        <p14:creationId xmlns:p14="http://schemas.microsoft.com/office/powerpoint/2010/main" val="666936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5092</TotalTime>
  <Words>1549</Words>
  <Application>Microsoft Macintosh PowerPoint</Application>
  <PresentationFormat>Widescreen</PresentationFormat>
  <Paragraphs>210</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Calibri Light</vt:lpstr>
      <vt:lpstr>Times New Roman</vt:lpstr>
      <vt:lpstr>Arial</vt:lpstr>
      <vt:lpstr>Office Theme</vt:lpstr>
      <vt:lpstr>علم النفس المعرفي (٣٦٧ نفس) المحاضرة ٦</vt:lpstr>
      <vt:lpstr>خطة المحاضرة</vt:lpstr>
      <vt:lpstr>تعريف الادراك</vt:lpstr>
      <vt:lpstr>الإحساس والادراك</vt:lpstr>
      <vt:lpstr>الإحساس والادراك</vt:lpstr>
      <vt:lpstr>الإحساس والادراك</vt:lpstr>
      <vt:lpstr>من الإحساس إلى الادراك</vt:lpstr>
      <vt:lpstr>من الإحساس إلى الادراك</vt:lpstr>
      <vt:lpstr>PowerPoint Presentation</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السيكوفيزيقيا</vt:lpstr>
      <vt:lpstr>PowerPoint Presentation</vt:lpstr>
      <vt:lpstr>نظرية الجشطالت: ادراك الموضوع</vt:lpstr>
      <vt:lpstr>نظرية الجشطالت: ادراك الموضوع</vt:lpstr>
      <vt:lpstr>نظرية الجشطالت: ادراك الموضوع</vt:lpstr>
      <vt:lpstr>نماذج الإدراك: ادراك النمط</vt:lpstr>
      <vt:lpstr>نماذج الإدراك: ادراك النمط</vt:lpstr>
      <vt:lpstr>نماذج الإدراك: ادراك النمط</vt:lpstr>
      <vt:lpstr>تلخيص</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295</cp:revision>
  <dcterms:created xsi:type="dcterms:W3CDTF">2016-10-02T13:19:20Z</dcterms:created>
  <dcterms:modified xsi:type="dcterms:W3CDTF">2016-12-04T12:29:44Z</dcterms:modified>
</cp:coreProperties>
</file>