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6" r:id="rId3"/>
    <p:sldId id="439" r:id="rId4"/>
    <p:sldId id="403" r:id="rId5"/>
    <p:sldId id="449" r:id="rId6"/>
    <p:sldId id="440" r:id="rId7"/>
    <p:sldId id="404" r:id="rId8"/>
    <p:sldId id="442" r:id="rId9"/>
    <p:sldId id="443" r:id="rId10"/>
    <p:sldId id="444" r:id="rId11"/>
    <p:sldId id="450" r:id="rId12"/>
    <p:sldId id="398" r:id="rId13"/>
    <p:sldId id="445" r:id="rId14"/>
    <p:sldId id="410" r:id="rId15"/>
    <p:sldId id="441" r:id="rId16"/>
    <p:sldId id="448" r:id="rId17"/>
    <p:sldId id="446" r:id="rId18"/>
    <p:sldId id="321"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86384"/>
  </p:normalViewPr>
  <p:slideViewPr>
    <p:cSldViewPr snapToGrid="0" snapToObjects="1">
      <p:cViewPr>
        <p:scale>
          <a:sx n="104" d="100"/>
          <a:sy n="104" d="100"/>
        </p:scale>
        <p:origin x="896" y="424"/>
      </p:cViewPr>
      <p:guideLst/>
    </p:cSldViewPr>
  </p:slideViewPr>
  <p:outlineViewPr>
    <p:cViewPr>
      <p:scale>
        <a:sx n="33" d="100"/>
        <a:sy n="33" d="100"/>
      </p:scale>
      <p:origin x="0" y="-832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11/3/17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2046656986"/>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11/3/17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573192638"/>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11/3/17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37026424"/>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11/3/17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563849901"/>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AB92BF-F347-BD4A-AB1B-49E8A4128D39}" type="datetimeFigureOut">
              <a:rPr lang="en-US" smtClean="0"/>
              <a:t>11/3/17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572930474"/>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AB92BF-F347-BD4A-AB1B-49E8A4128D39}" type="datetimeFigureOut">
              <a:rPr lang="en-US" smtClean="0"/>
              <a:t>11/3/17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2073287017"/>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AB92BF-F347-BD4A-AB1B-49E8A4128D39}" type="datetimeFigureOut">
              <a:rPr lang="en-US" smtClean="0"/>
              <a:t>11/3/17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665238497"/>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AB92BF-F347-BD4A-AB1B-49E8A4128D39}" type="datetimeFigureOut">
              <a:rPr lang="en-US" smtClean="0"/>
              <a:t>11/3/17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863552797"/>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AB92BF-F347-BD4A-AB1B-49E8A4128D39}" type="datetimeFigureOut">
              <a:rPr lang="en-US" smtClean="0"/>
              <a:t>11/3/17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03737275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B92BF-F347-BD4A-AB1B-49E8A4128D39}" type="datetimeFigureOut">
              <a:rPr lang="en-US" smtClean="0"/>
              <a:t>11/3/17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851613325"/>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B92BF-F347-BD4A-AB1B-49E8A4128D39}" type="datetimeFigureOut">
              <a:rPr lang="en-US" smtClean="0"/>
              <a:t>11/3/17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879624598"/>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82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AB92BF-F347-BD4A-AB1B-49E8A4128D39}" type="datetimeFigureOut">
              <a:rPr lang="en-US" smtClean="0"/>
              <a:t>11/3/17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5F247E-BAC5-D44D-BD68-295991BDEA0B}" type="slidenum">
              <a:rPr lang="en-US" smtClean="0"/>
              <a:t>‹#›</a:t>
            </a:fld>
            <a:endParaRPr lang="en-US"/>
          </a:p>
        </p:txBody>
      </p:sp>
    </p:spTree>
    <p:extLst>
      <p:ext uri="{BB962C8B-B14F-4D97-AF65-F5344CB8AC3E}">
        <p14:creationId xmlns:p14="http://schemas.microsoft.com/office/powerpoint/2010/main" val="1556910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50"/>
    </mc:Choice>
    <mc:Fallback xmlns="">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file.scirp.org/Html/4-2400003_2689.htm" TargetMode="External"/><Relationship Id="rId3" Type="http://schemas.openxmlformats.org/officeDocument/2006/relationships/image" Target="../media/image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3209" y="2282090"/>
            <a:ext cx="9144000" cy="238760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defTabSz="914400" rtl="1" eaLnBrk="1" latinLnBrk="0" hangingPunct="1">
              <a:lnSpc>
                <a:spcPct val="90000"/>
              </a:lnSpc>
              <a:spcBef>
                <a:spcPct val="0"/>
              </a:spcBef>
              <a:buNone/>
            </a:pPr>
            <a:r>
              <a:rPr lang="ar-SA" dirty="0" smtClean="0"/>
              <a:t>علم النفس التجريبي (٣٦</a:t>
            </a:r>
            <a:r>
              <a:rPr lang="ar-SA" dirty="0"/>
              <a:t>١</a:t>
            </a:r>
            <a:r>
              <a:rPr lang="ar-SA" dirty="0" smtClean="0"/>
              <a:t> نفس)</a:t>
            </a:r>
            <a:br>
              <a:rPr lang="ar-SA" dirty="0" smtClean="0"/>
            </a:br>
            <a:r>
              <a:rPr lang="ar-SA" dirty="0" smtClean="0"/>
              <a:t>المحاضرة </a:t>
            </a:r>
            <a:r>
              <a:rPr lang="en-GB" dirty="0" smtClean="0"/>
              <a:t>7</a:t>
            </a:r>
            <a:endParaRPr lang="en-US" dirty="0"/>
          </a:p>
        </p:txBody>
      </p:sp>
    </p:spTree>
    <p:extLst>
      <p:ext uri="{BB962C8B-B14F-4D97-AF65-F5344CB8AC3E}">
        <p14:creationId xmlns:p14="http://schemas.microsoft.com/office/powerpoint/2010/main" val="1019824871"/>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7501" y="121465"/>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الفرق بين أزمنة </a:t>
            </a:r>
            <a:r>
              <a:rPr lang="en-GB" sz="2800" dirty="0" smtClean="0"/>
              <a:t>A,B, &amp; C</a:t>
            </a:r>
            <a:endParaRPr lang="en-US" sz="2800" dirty="0"/>
          </a:p>
        </p:txBody>
      </p:sp>
      <p:sp>
        <p:nvSpPr>
          <p:cNvPr id="3" name="Subtitle 2"/>
          <p:cNvSpPr>
            <a:spLocks noGrp="1"/>
          </p:cNvSpPr>
          <p:nvPr>
            <p:ph type="subTitle" idx="1"/>
          </p:nvPr>
        </p:nvSpPr>
        <p:spPr>
          <a:xfrm>
            <a:off x="713678" y="2706130"/>
            <a:ext cx="10469187" cy="3850786"/>
          </a:xfrm>
        </p:spPr>
        <p:txBody>
          <a:bodyPr>
            <a:normAutofit fontScale="92500" lnSpcReduction="10000"/>
          </a:bodyPr>
          <a:lstStyle/>
          <a:p>
            <a:pPr algn="r" rtl="1"/>
            <a:endParaRPr lang="ar-SA" dirty="0" smtClean="0"/>
          </a:p>
          <a:p>
            <a:pPr algn="r" rtl="1"/>
            <a:endParaRPr lang="ar-SA" dirty="0"/>
          </a:p>
          <a:p>
            <a:pPr algn="r" rtl="1"/>
            <a:endParaRPr lang="ar-SA" dirty="0" smtClean="0"/>
          </a:p>
          <a:p>
            <a:pPr algn="r" rtl="1"/>
            <a:endParaRPr lang="ar-SA" dirty="0"/>
          </a:p>
          <a:p>
            <a:pPr algn="r" rtl="1"/>
            <a:endParaRPr lang="ar-SA" dirty="0" smtClean="0"/>
          </a:p>
          <a:p>
            <a:pPr algn="r" rtl="1"/>
            <a:r>
              <a:rPr lang="ar-SA" dirty="0" smtClean="0"/>
              <a:t>- وفقاً لهذا اقترح </a:t>
            </a:r>
            <a:r>
              <a:rPr lang="ar-SA" dirty="0" err="1" smtClean="0"/>
              <a:t>دوندرز</a:t>
            </a:r>
            <a:r>
              <a:rPr lang="ar-SA" dirty="0" smtClean="0"/>
              <a:t> منهج الحذف لمعرفة الوقت الذي تحتاجه هذه العمليات المعرفية:</a:t>
            </a:r>
          </a:p>
          <a:p>
            <a:pPr algn="r" rtl="1"/>
            <a:r>
              <a:rPr lang="ar-SA" dirty="0" smtClean="0"/>
              <a:t>احذف زمن استجابة </a:t>
            </a:r>
            <a:r>
              <a:rPr lang="en-GB" dirty="0" smtClean="0"/>
              <a:t>A </a:t>
            </a:r>
            <a:r>
              <a:rPr lang="ar-SA" dirty="0" smtClean="0"/>
              <a:t>من </a:t>
            </a:r>
            <a:r>
              <a:rPr lang="en-GB" dirty="0" smtClean="0"/>
              <a:t>C </a:t>
            </a:r>
            <a:r>
              <a:rPr lang="ar-SA" dirty="0" smtClean="0"/>
              <a:t> لتعرف كم تحتاج من وقت لإتمام عملية تحديد المثير</a:t>
            </a:r>
          </a:p>
          <a:p>
            <a:pPr algn="r" rtl="1"/>
            <a:r>
              <a:rPr lang="ar-SA" dirty="0" smtClean="0"/>
              <a:t>واحذف زمن استجابة </a:t>
            </a:r>
            <a:r>
              <a:rPr lang="en-GB" dirty="0" smtClean="0"/>
              <a:t>C</a:t>
            </a:r>
            <a:r>
              <a:rPr lang="ar-SA" dirty="0" smtClean="0"/>
              <a:t> من </a:t>
            </a:r>
            <a:r>
              <a:rPr lang="en-GB" dirty="0" smtClean="0"/>
              <a:t>B</a:t>
            </a:r>
            <a:r>
              <a:rPr lang="ar-SA" dirty="0" smtClean="0"/>
              <a:t> لتعرف كم تحتاج من وقت لإتمام عملية اختيار الاستجابة الملائمة</a:t>
            </a:r>
          </a:p>
          <a:p>
            <a:pPr algn="r" rtl="1"/>
            <a:r>
              <a:rPr lang="ar-SA" dirty="0" smtClean="0"/>
              <a:t>- تم رفض هذا المنهج وفقاً لعمليات الاستبطان والتي لم تشعر أن الاختلاف بين هذه الأزمنة يكمن في إضافة أو حذف عمليات عقلية وإنما بدت لهم الاختلافات نوعية!</a:t>
            </a:r>
          </a:p>
        </p:txBody>
      </p:sp>
      <p:graphicFrame>
        <p:nvGraphicFramePr>
          <p:cNvPr id="4" name="Table 3"/>
          <p:cNvGraphicFramePr>
            <a:graphicFrameLocks noGrp="1"/>
          </p:cNvGraphicFramePr>
          <p:nvPr>
            <p:extLst>
              <p:ext uri="{D42A27DB-BD31-4B8C-83A1-F6EECF244321}">
                <p14:modId xmlns:p14="http://schemas.microsoft.com/office/powerpoint/2010/main" val="1482260072"/>
              </p:ext>
            </p:extLst>
          </p:nvPr>
        </p:nvGraphicFramePr>
        <p:xfrm>
          <a:off x="1945502" y="1150986"/>
          <a:ext cx="8127999" cy="3296920"/>
        </p:xfrm>
        <a:graphic>
          <a:graphicData uri="http://schemas.openxmlformats.org/drawingml/2006/table">
            <a:tbl>
              <a:tblPr firstRow="1" bandRow="1">
                <a:tableStyleId>{073A0DAA-6AF3-43AB-8588-CEC1D06C72B9}</a:tableStyleId>
              </a:tblPr>
              <a:tblGrid>
                <a:gridCol w="2709333"/>
                <a:gridCol w="2709333"/>
                <a:gridCol w="2709333"/>
              </a:tblGrid>
              <a:tr h="370840">
                <a:tc>
                  <a:txBody>
                    <a:bodyPr/>
                    <a:lstStyle/>
                    <a:p>
                      <a:pPr algn="ctr"/>
                      <a:r>
                        <a:rPr lang="en-US" dirty="0" smtClean="0"/>
                        <a:t>A</a:t>
                      </a:r>
                      <a:endParaRPr lang="en-US" dirty="0"/>
                    </a:p>
                  </a:txBody>
                  <a:tcPr/>
                </a:tc>
                <a:tc>
                  <a:txBody>
                    <a:bodyPr/>
                    <a:lstStyle/>
                    <a:p>
                      <a:pPr algn="ctr"/>
                      <a:r>
                        <a:rPr lang="en-US" dirty="0" smtClean="0"/>
                        <a:t>B</a:t>
                      </a:r>
                      <a:endParaRPr lang="en-US" dirty="0"/>
                    </a:p>
                  </a:txBody>
                  <a:tcPr/>
                </a:tc>
                <a:tc>
                  <a:txBody>
                    <a:bodyPr/>
                    <a:lstStyle/>
                    <a:p>
                      <a:pPr algn="ctr"/>
                      <a:r>
                        <a:rPr lang="en-US" dirty="0" smtClean="0"/>
                        <a:t>C</a:t>
                      </a:r>
                      <a:endParaRPr lang="en-US" dirty="0"/>
                    </a:p>
                  </a:txBody>
                  <a:tcPr/>
                </a:tc>
              </a:tr>
              <a:tr h="370840">
                <a:tc>
                  <a:txBody>
                    <a:bodyPr/>
                    <a:lstStyle/>
                    <a:p>
                      <a:pPr marL="0" algn="r" defTabSz="914400" rtl="1" eaLnBrk="1" latinLnBrk="0" hangingPunct="1"/>
                      <a:r>
                        <a:rPr lang="ar-SA" dirty="0" smtClean="0"/>
                        <a:t> يمثل خط الأساس لجميع أنواع أزمنة</a:t>
                      </a:r>
                      <a:r>
                        <a:rPr lang="ar-SA" baseline="0" dirty="0" smtClean="0"/>
                        <a:t> الاستجابة. </a:t>
                      </a:r>
                      <a:endParaRPr lang="en-US"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الزمن هنا يخبرنا عن الزمن الذي يحتاجه الفرد لإصدار استجابة</a:t>
                      </a:r>
                      <a:r>
                        <a:rPr lang="ar-SA" baseline="0" dirty="0" smtClean="0"/>
                        <a:t> (</a:t>
                      </a:r>
                      <a:r>
                        <a:rPr lang="en-GB" baseline="0" dirty="0" smtClean="0"/>
                        <a:t>A</a:t>
                      </a:r>
                      <a:r>
                        <a:rPr lang="ar-SA" baseline="0" dirty="0" smtClean="0"/>
                        <a:t>) + الزمن الذي يحتاجه لتحديد المثير + الزمن الذي ينقضي في اختيار الاستجابة المناسبة بين عدد من الاستجابات</a:t>
                      </a:r>
                      <a:endParaRPr lang="en-US" dirty="0" smtClean="0"/>
                    </a:p>
                    <a:p>
                      <a:pPr marL="0" algn="r" defTabSz="914400" rtl="1" eaLnBrk="1" latinLnBrk="0" hangingPunct="1"/>
                      <a:endParaRPr lang="en-US" dirty="0"/>
                    </a:p>
                  </a:txBody>
                  <a:tcPr/>
                </a:tc>
                <a:tc>
                  <a:txBody>
                    <a:bodyPr/>
                    <a:lstStyle/>
                    <a:p>
                      <a:pPr marL="0" algn="r" defTabSz="914400" rtl="1" eaLnBrk="1" latinLnBrk="0" hangingPunct="1"/>
                      <a:r>
                        <a:rPr lang="ar-SA" dirty="0" smtClean="0"/>
                        <a:t>الزمن هنا يخبرنا عن الزمن الذي يحتاجه الفرد لإصدار استجابة</a:t>
                      </a:r>
                      <a:r>
                        <a:rPr lang="ar-SA" baseline="0" dirty="0" smtClean="0"/>
                        <a:t> (</a:t>
                      </a:r>
                      <a:r>
                        <a:rPr lang="en-GB" baseline="0" dirty="0" smtClean="0"/>
                        <a:t>A</a:t>
                      </a:r>
                      <a:r>
                        <a:rPr lang="ar-SA" baseline="0" dirty="0" smtClean="0"/>
                        <a:t>) + الزمن الذي يحتاجه لتحديد المثير الذي يتطلب استجابة ما</a:t>
                      </a:r>
                      <a:endParaRPr lang="en-US" dirty="0"/>
                    </a:p>
                  </a:txBody>
                  <a:tcPr/>
                </a:tc>
              </a:tr>
              <a:tr h="370840">
                <a:tc>
                  <a:txBody>
                    <a:bodyPr/>
                    <a:lstStyle/>
                    <a:p>
                      <a:pPr marL="0" algn="r" defTabSz="914400" rtl="1" eaLnBrk="1" latinLnBrk="0" hangingPunct="1"/>
                      <a:r>
                        <a:rPr lang="ar-SA" dirty="0" smtClean="0"/>
                        <a:t>أقصر زمن استجابة</a:t>
                      </a:r>
                    </a:p>
                    <a:p>
                      <a:pPr marL="0" algn="r" defTabSz="914400" rtl="1" eaLnBrk="1" latinLnBrk="0" hangingPunct="1"/>
                      <a:endParaRPr lang="ar-SA" dirty="0" smtClean="0"/>
                    </a:p>
                    <a:p>
                      <a:pPr marL="0" algn="r" defTabSz="914400" rtl="1" eaLnBrk="1" latinLnBrk="0" hangingPunct="1"/>
                      <a:endParaRPr lang="en-US" dirty="0"/>
                    </a:p>
                  </a:txBody>
                  <a:tcPr/>
                </a:tc>
                <a:tc>
                  <a:txBody>
                    <a:bodyPr/>
                    <a:lstStyle/>
                    <a:p>
                      <a:pPr marL="0" algn="r" defTabSz="914400" rtl="1" eaLnBrk="1" latinLnBrk="0" hangingPunct="1"/>
                      <a:r>
                        <a:rPr lang="ar-SA" dirty="0" smtClean="0"/>
                        <a:t>أطول زمن استجابة</a:t>
                      </a:r>
                      <a:endParaRPr lang="en-US" dirty="0"/>
                    </a:p>
                  </a:txBody>
                  <a:tcPr/>
                </a:tc>
                <a:tc>
                  <a:txBody>
                    <a:bodyPr/>
                    <a:lstStyle/>
                    <a:p>
                      <a:pPr marL="0" algn="r" defTabSz="914400" rtl="1" eaLnBrk="1" latinLnBrk="0" hangingPunct="1"/>
                      <a:r>
                        <a:rPr lang="ar-SA" dirty="0" smtClean="0"/>
                        <a:t>أطول</a:t>
                      </a:r>
                      <a:r>
                        <a:rPr lang="ar-SA" baseline="0" dirty="0" smtClean="0"/>
                        <a:t> من </a:t>
                      </a:r>
                      <a:r>
                        <a:rPr lang="en-GB" baseline="0" dirty="0" smtClean="0"/>
                        <a:t>A </a:t>
                      </a:r>
                      <a:r>
                        <a:rPr lang="ar-SA" baseline="0" dirty="0" smtClean="0"/>
                        <a:t> وأقصر من </a:t>
                      </a:r>
                      <a:r>
                        <a:rPr lang="en-GB" baseline="0" dirty="0" smtClean="0"/>
                        <a:t>B</a:t>
                      </a:r>
                      <a:endParaRPr lang="en-US" dirty="0"/>
                    </a:p>
                  </a:txBody>
                  <a:tcPr/>
                </a:tc>
              </a:tr>
            </a:tbl>
          </a:graphicData>
        </a:graphic>
      </p:graphicFrame>
    </p:spTree>
    <p:extLst>
      <p:ext uri="{BB962C8B-B14F-4D97-AF65-F5344CB8AC3E}">
        <p14:creationId xmlns:p14="http://schemas.microsoft.com/office/powerpoint/2010/main" val="1078938439"/>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مزايا دراسات </a:t>
            </a:r>
            <a:r>
              <a:rPr lang="ar-SA" sz="2800" dirty="0" err="1" smtClean="0"/>
              <a:t>دوندرز</a:t>
            </a:r>
            <a:r>
              <a:rPr lang="ar-SA" sz="2800" dirty="0" smtClean="0"/>
              <a:t> في زمن الاستجابة</a:t>
            </a:r>
            <a:endParaRPr lang="en-US" sz="2800" dirty="0"/>
          </a:p>
        </p:txBody>
      </p:sp>
      <p:sp>
        <p:nvSpPr>
          <p:cNvPr id="3" name="Subtitle 2"/>
          <p:cNvSpPr>
            <a:spLocks noGrp="1"/>
          </p:cNvSpPr>
          <p:nvPr>
            <p:ph type="subTitle" idx="1"/>
          </p:nvPr>
        </p:nvSpPr>
        <p:spPr>
          <a:xfrm>
            <a:off x="713678" y="2575931"/>
            <a:ext cx="10716322" cy="3980985"/>
          </a:xfrm>
        </p:spPr>
        <p:txBody>
          <a:bodyPr/>
          <a:lstStyle/>
          <a:p>
            <a:pPr marL="457200" indent="-457200" algn="r" rtl="1">
              <a:buFontTx/>
              <a:buChar char="-"/>
            </a:pPr>
            <a:r>
              <a:rPr lang="ar-SA" dirty="0" smtClean="0"/>
              <a:t>ميز بين أنواع زمن الاستجابة كالبسيط والاختياري والتمييزي</a:t>
            </a:r>
          </a:p>
          <a:p>
            <a:pPr algn="r" rtl="1"/>
            <a:endParaRPr lang="ar-SA" dirty="0" smtClean="0"/>
          </a:p>
          <a:p>
            <a:pPr marL="457200" indent="-457200" algn="r" rtl="1">
              <a:buFontTx/>
              <a:buChar char="-"/>
            </a:pPr>
            <a:r>
              <a:rPr lang="ar-SA" dirty="0" smtClean="0"/>
              <a:t>أسس لدراسة العلاقة بين زمن الاستجابة والعمليات العقلية العليا وبين أثرها على طول هذا الزمن كالانتباه والتعرف والاختيار </a:t>
            </a:r>
          </a:p>
          <a:p>
            <a:pPr marL="457200" indent="-457200" algn="r" rtl="1">
              <a:buFontTx/>
              <a:buChar char="-"/>
            </a:pPr>
            <a:endParaRPr lang="ar-SA" dirty="0"/>
          </a:p>
          <a:p>
            <a:pPr marL="457200" indent="-457200" algn="r" rtl="1">
              <a:buFontTx/>
              <a:buChar char="-"/>
            </a:pPr>
            <a:r>
              <a:rPr lang="ar-SA" dirty="0" smtClean="0"/>
              <a:t>أسس لطريقة الطرح والتي انبثقت منها الطرق الحديقة لقياس الزمن اللازم لأداء عمليات عقلية معينة</a:t>
            </a:r>
          </a:p>
        </p:txBody>
      </p:sp>
    </p:spTree>
    <p:extLst>
      <p:ext uri="{BB962C8B-B14F-4D97-AF65-F5344CB8AC3E}">
        <p14:creationId xmlns:p14="http://schemas.microsoft.com/office/powerpoint/2010/main" val="1097646766"/>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5530" y="1694986"/>
            <a:ext cx="5946957" cy="3256156"/>
          </a:xfrm>
          <a:prstGeom prst="rect">
            <a:avLst/>
          </a:prstGeom>
        </p:spPr>
      </p:pic>
    </p:spTree>
    <p:extLst>
      <p:ext uri="{BB962C8B-B14F-4D97-AF65-F5344CB8AC3E}">
        <p14:creationId xmlns:p14="http://schemas.microsoft.com/office/powerpoint/2010/main" val="1269378819"/>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rtl="1"/>
            <a:r>
              <a:rPr lang="ar-SA" sz="2800" b="1" dirty="0" smtClean="0"/>
              <a:t>زمن الاستجابة كمتغير تابع</a:t>
            </a:r>
            <a:endParaRPr lang="en-US" sz="2800" dirty="0"/>
          </a:p>
        </p:txBody>
      </p:sp>
      <p:sp>
        <p:nvSpPr>
          <p:cNvPr id="3" name="Subtitle 2"/>
          <p:cNvSpPr>
            <a:spLocks noGrp="1"/>
          </p:cNvSpPr>
          <p:nvPr>
            <p:ph type="subTitle" idx="1"/>
          </p:nvPr>
        </p:nvSpPr>
        <p:spPr>
          <a:xfrm>
            <a:off x="713678" y="2575931"/>
            <a:ext cx="10716322" cy="3980985"/>
          </a:xfrm>
        </p:spPr>
        <p:txBody>
          <a:bodyPr>
            <a:normAutofit fontScale="92500" lnSpcReduction="10000"/>
          </a:bodyPr>
          <a:lstStyle/>
          <a:p>
            <a:pPr algn="r" rtl="1"/>
            <a:r>
              <a:rPr lang="ar-SA" b="1" u="sng" dirty="0" smtClean="0"/>
              <a:t>دراسات زمن الاستجابة:   </a:t>
            </a:r>
          </a:p>
          <a:p>
            <a:pPr algn="r" rtl="1"/>
            <a:r>
              <a:rPr lang="ar-SA" dirty="0" smtClean="0"/>
              <a:t>يستخدم هذا المتغير كمؤشر هام على عمليات الانتباه والتذكر بصورة خاصة٬ حيث يعتبر زمن الاستجابة دليلاً على درجة الانتباه المطلوبة للمهمة حيث المهمات الصعبة والتي تتطلب انتباه كبير عادة ما تستغرق زمن استجابة أطول. كما يمكنه أن يدل على عمليات الذاكرة كتجارب تأثير المروحة</a:t>
            </a:r>
            <a:r>
              <a:rPr lang="ar-SA" dirty="0"/>
              <a:t> </a:t>
            </a:r>
            <a:r>
              <a:rPr lang="en-GB" dirty="0" smtClean="0"/>
              <a:t>the Fan effect</a:t>
            </a:r>
            <a:r>
              <a:rPr lang="ar-SA" dirty="0" smtClean="0"/>
              <a:t> </a:t>
            </a:r>
            <a:r>
              <a:rPr lang="ar-SA" dirty="0" err="1" smtClean="0"/>
              <a:t>لاندرسون</a:t>
            </a:r>
            <a:r>
              <a:rPr lang="ar-SA" dirty="0" smtClean="0"/>
              <a:t> ١٩٧٤” زيادة زمن الاستجابة كدالة على زيادة عدد الحقائق المرتبطة بموضوع التذكر”</a:t>
            </a:r>
          </a:p>
          <a:p>
            <a:pPr algn="r" rtl="1"/>
            <a:endParaRPr lang="ar-SA" dirty="0" smtClean="0"/>
          </a:p>
          <a:p>
            <a:pPr algn="r" rtl="1"/>
            <a:r>
              <a:rPr lang="ar-SA" dirty="0" smtClean="0"/>
              <a:t>عند قياس زمن الاستجابة وحده قد نقع في الخطأ٬ فمثلاً لو نظرنا لنتائج زمن الاستجابة فقط في دراسة </a:t>
            </a:r>
            <a:r>
              <a:rPr lang="ar-SA" dirty="0" err="1" smtClean="0"/>
              <a:t>ثيوز</a:t>
            </a:r>
            <a:r>
              <a:rPr lang="ar-SA" dirty="0" smtClean="0"/>
              <a:t> والتي أجريت عام ١٩٧٥ لقياس أثر تكرار ظهور الرقم على ذكر اسمه بأسرع وقت ممكن سنعتقد أن اختلاف التكرار (من احتمالية ظهوره ٢٠٪ من الوقت إلى ٨٠٪ من الوقت) لا يؤثر على ذكر اسمه ولكن عند فحص نتائج الدقة في الأداء يتبين تأثير المتغير المستقل.  هذا ما يسمى بإهمال الدقة/ الزمن في مقابل الزمن/ الدقة </a:t>
            </a:r>
            <a:r>
              <a:rPr lang="en-GB" dirty="0" smtClean="0"/>
              <a:t>speed- accuracy trade off</a:t>
            </a:r>
            <a:r>
              <a:rPr lang="ar-SA" dirty="0" smtClean="0"/>
              <a:t> </a:t>
            </a:r>
          </a:p>
          <a:p>
            <a:pPr algn="r" rtl="1"/>
            <a:endParaRPr lang="ar-SA" dirty="0" smtClean="0"/>
          </a:p>
          <a:p>
            <a:pPr algn="r" rtl="1"/>
            <a:r>
              <a:rPr lang="ar-SA" dirty="0" smtClean="0"/>
              <a:t>لذلك يتم </a:t>
            </a:r>
            <a:r>
              <a:rPr lang="ar-SA" dirty="0"/>
              <a:t>عادة استخدام زمن </a:t>
            </a:r>
            <a:r>
              <a:rPr lang="ar-SA" dirty="0" smtClean="0"/>
              <a:t>الاستجابة للاستجابات الصحيحة </a:t>
            </a:r>
            <a:r>
              <a:rPr lang="ar-SA" dirty="0"/>
              <a:t>بالتزامن مع قياس </a:t>
            </a:r>
            <a:r>
              <a:rPr lang="ar-SA" dirty="0" smtClean="0"/>
              <a:t>الدقة لتلافي الوصول لاستنتاجات خاطئة! </a:t>
            </a:r>
            <a:endParaRPr lang="ar-SA" b="1" u="sng" dirty="0"/>
          </a:p>
          <a:p>
            <a:pPr algn="r" rtl="1"/>
            <a:endParaRPr lang="ar-SA" dirty="0" smtClean="0"/>
          </a:p>
        </p:txBody>
      </p:sp>
    </p:spTree>
    <p:extLst>
      <p:ext uri="{BB962C8B-B14F-4D97-AF65-F5344CB8AC3E}">
        <p14:creationId xmlns:p14="http://schemas.microsoft.com/office/powerpoint/2010/main" val="98727161"/>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rtl="1"/>
            <a:r>
              <a:rPr lang="ar-SA" sz="2800" b="1" dirty="0"/>
              <a:t>العوامل المؤثرة في زمن الاستجابة</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algn="r" rtl="1"/>
            <a:r>
              <a:rPr lang="ar-SA" b="1" u="sng" dirty="0" smtClean="0"/>
              <a:t>العوامل المؤثرة في زمن الاستجابة:</a:t>
            </a:r>
          </a:p>
          <a:p>
            <a:pPr algn="r" rtl="1"/>
            <a:r>
              <a:rPr lang="ar-SA" sz="2200" dirty="0" smtClean="0">
                <a:hlinkClick r:id="rId2"/>
              </a:rPr>
              <a:t>- نوع المنبة</a:t>
            </a:r>
          </a:p>
          <a:p>
            <a:pPr marL="342900" indent="-342900" algn="r" rtl="1">
              <a:buFontTx/>
              <a:buChar char="-"/>
            </a:pPr>
            <a:r>
              <a:rPr lang="ar-SA" sz="2200" dirty="0" smtClean="0"/>
              <a:t>وقت الاستعداد قبل ظهور المنبه (١.٦-٨) ثواني</a:t>
            </a:r>
          </a:p>
          <a:p>
            <a:pPr marL="342900" indent="-342900" algn="r" rtl="1">
              <a:buFontTx/>
              <a:buChar char="-"/>
            </a:pPr>
            <a:r>
              <a:rPr lang="ar-SA" sz="2200" dirty="0" smtClean="0"/>
              <a:t>عدد المنبهات ووقت عرضها “يزيد الزمن إذا قلت مدة عرضها عن ٣٠</a:t>
            </a:r>
          </a:p>
          <a:p>
            <a:pPr algn="r" rtl="1"/>
            <a:r>
              <a:rPr lang="ar-SA" sz="2200" dirty="0" smtClean="0"/>
              <a:t>مللي ثانية أو زادت عن٥٥ مللي ثانية</a:t>
            </a:r>
          </a:p>
          <a:p>
            <a:pPr algn="r" rtl="1"/>
            <a:r>
              <a:rPr lang="ar-SA" sz="2200" dirty="0" smtClean="0"/>
              <a:t>- درجة التشابه بين المنبهات</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3678" y="2575931"/>
            <a:ext cx="4056030" cy="2441757"/>
          </a:xfrm>
          <a:prstGeom prst="rect">
            <a:avLst/>
          </a:prstGeom>
        </p:spPr>
      </p:pic>
    </p:spTree>
    <p:extLst>
      <p:ext uri="{BB962C8B-B14F-4D97-AF65-F5344CB8AC3E}">
        <p14:creationId xmlns:p14="http://schemas.microsoft.com/office/powerpoint/2010/main" val="1068312578"/>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rtl="1"/>
            <a:r>
              <a:rPr lang="ar-SA" sz="2800" b="1" dirty="0"/>
              <a:t>العوامل المؤثرة في زمن الاستجابة</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algn="r" rtl="1"/>
            <a:r>
              <a:rPr lang="ar-SA" b="1" u="sng" dirty="0" smtClean="0"/>
              <a:t>العوامل المؤثرة في زمن الاستجابة:</a:t>
            </a:r>
          </a:p>
          <a:p>
            <a:pPr algn="r" rtl="1"/>
            <a:r>
              <a:rPr lang="ar-SA" dirty="0" smtClean="0"/>
              <a:t>- الخبرة السابقة </a:t>
            </a:r>
            <a:r>
              <a:rPr lang="ar-SA" dirty="0"/>
              <a:t>و</a:t>
            </a:r>
            <a:r>
              <a:rPr lang="ar-SA" dirty="0" smtClean="0"/>
              <a:t>أثر التدريب كما أظهرت العديد من الدراسات </a:t>
            </a:r>
            <a:r>
              <a:rPr lang="en-GB" dirty="0" smtClean="0"/>
              <a:t>(Ando et al., 2004; </a:t>
            </a:r>
            <a:r>
              <a:rPr lang="en-GB" dirty="0" err="1" smtClean="0"/>
              <a:t>Visser</a:t>
            </a:r>
            <a:r>
              <a:rPr lang="en-GB" dirty="0" smtClean="0"/>
              <a:t> et al., 2007)</a:t>
            </a:r>
            <a:endParaRPr lang="ar-SA" dirty="0" smtClean="0"/>
          </a:p>
          <a:p>
            <a:pPr algn="r" rtl="1"/>
            <a:r>
              <a:rPr lang="ar-SA" dirty="0" smtClean="0"/>
              <a:t>- المشتتات بأنواعها</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060" y="3628424"/>
            <a:ext cx="5226907" cy="2799821"/>
          </a:xfrm>
          <a:prstGeom prst="rect">
            <a:avLst/>
          </a:prstGeom>
        </p:spPr>
      </p:pic>
    </p:spTree>
    <p:extLst>
      <p:ext uri="{BB962C8B-B14F-4D97-AF65-F5344CB8AC3E}">
        <p14:creationId xmlns:p14="http://schemas.microsoft.com/office/powerpoint/2010/main" val="2011890350"/>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rtl="1"/>
            <a:r>
              <a:rPr lang="ar-SA" sz="2800" b="1" dirty="0"/>
              <a:t>العوامل المؤثرة في زمن الاستجابة</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algn="r" rtl="1"/>
            <a:r>
              <a:rPr lang="ar-SA" b="1" u="sng" dirty="0" smtClean="0"/>
              <a:t>العوامل المؤثرة في زمن الاستجابة:</a:t>
            </a:r>
          </a:p>
          <a:p>
            <a:pPr algn="r" rtl="1"/>
            <a:r>
              <a:rPr lang="ar-SA" dirty="0" smtClean="0"/>
              <a:t>- العمر والجنس</a:t>
            </a:r>
          </a:p>
          <a:p>
            <a:pPr algn="r" rtl="1"/>
            <a:r>
              <a:rPr lang="ar-SA" dirty="0" smtClean="0"/>
              <a:t>- الذكاء ودقة التركيز</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2486" y="2575931"/>
            <a:ext cx="4122272" cy="2495422"/>
          </a:xfrm>
          <a:prstGeom prst="rect">
            <a:avLst/>
          </a:prstGeom>
        </p:spPr>
      </p:pic>
    </p:spTree>
    <p:extLst>
      <p:ext uri="{BB962C8B-B14F-4D97-AF65-F5344CB8AC3E}">
        <p14:creationId xmlns:p14="http://schemas.microsoft.com/office/powerpoint/2010/main" val="132464996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rtl="1"/>
            <a:r>
              <a:rPr lang="ar-SA" sz="2800" b="1" dirty="0" smtClean="0"/>
              <a:t>تلخيص</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algn="r" rtl="1"/>
            <a:r>
              <a:rPr lang="ar-SA" dirty="0" smtClean="0"/>
              <a:t>ما هو زمن الاستجابة</a:t>
            </a:r>
          </a:p>
          <a:p>
            <a:pPr algn="r" rtl="1"/>
            <a:r>
              <a:rPr lang="ar-SA" dirty="0" smtClean="0"/>
              <a:t>ما هي تقسيمات </a:t>
            </a:r>
            <a:r>
              <a:rPr lang="ar-SA" dirty="0" err="1" smtClean="0"/>
              <a:t>دوندرز</a:t>
            </a:r>
            <a:r>
              <a:rPr lang="ar-SA" dirty="0" smtClean="0"/>
              <a:t> له؟ وما الفرق بينها؟</a:t>
            </a:r>
          </a:p>
          <a:p>
            <a:pPr algn="r" rtl="1"/>
            <a:r>
              <a:rPr lang="ar-SA" dirty="0" smtClean="0"/>
              <a:t>ما هي العوامل التي تؤثر به؟</a:t>
            </a:r>
          </a:p>
          <a:p>
            <a:pPr algn="r" rtl="1"/>
            <a:r>
              <a:rPr lang="ar-SA" dirty="0" smtClean="0"/>
              <a:t>ما هي العمليات العقلية التي عادة ما يتم استخدام هذا المتغير “زمن الاستجابة” لقياسها؟</a:t>
            </a:r>
          </a:p>
          <a:p>
            <a:pPr algn="r" rtl="1"/>
            <a:endParaRPr lang="ar-SA" dirty="0"/>
          </a:p>
          <a:p>
            <a:pPr algn="r" rtl="1"/>
            <a:r>
              <a:rPr lang="ar-SA" b="1" u="sng" dirty="0" smtClean="0"/>
              <a:t>الأسبوع القادم</a:t>
            </a:r>
            <a:r>
              <a:rPr lang="ar-SA" dirty="0" smtClean="0"/>
              <a:t>: تجربة الفروق في زمن الاستجابة للمثيرات التي تتطلب انتباه ضيق/ واسع باستخدام برنامج اي برايم.</a:t>
            </a:r>
          </a:p>
          <a:p>
            <a:pPr algn="r" rtl="1"/>
            <a:r>
              <a:rPr lang="ar-SA" dirty="0" smtClean="0"/>
              <a:t>* تقسيم المجموعات</a:t>
            </a:r>
          </a:p>
        </p:txBody>
      </p:sp>
    </p:spTree>
    <p:extLst>
      <p:ext uri="{BB962C8B-B14F-4D97-AF65-F5344CB8AC3E}">
        <p14:creationId xmlns:p14="http://schemas.microsoft.com/office/powerpoint/2010/main" val="692052362"/>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8771" y="1460811"/>
            <a:ext cx="6170985" cy="3378819"/>
          </a:xfrm>
          <a:prstGeom prst="rect">
            <a:avLst/>
          </a:prstGeom>
        </p:spPr>
      </p:pic>
      <p:sp>
        <p:nvSpPr>
          <p:cNvPr id="2" name="TextBox 1"/>
          <p:cNvSpPr txBox="1"/>
          <p:nvPr/>
        </p:nvSpPr>
        <p:spPr>
          <a:xfrm>
            <a:off x="1734830" y="5196468"/>
            <a:ext cx="1984839" cy="954107"/>
          </a:xfrm>
          <a:prstGeom prst="rect">
            <a:avLst/>
          </a:prstGeom>
          <a:noFill/>
        </p:spPr>
        <p:txBody>
          <a:bodyPr wrap="none" rtlCol="0">
            <a:spAutoFit/>
          </a:bodyPr>
          <a:lstStyle/>
          <a:p>
            <a:pPr marL="0" algn="r" defTabSz="914400" rtl="1" eaLnBrk="1" latinLnBrk="0" hangingPunct="1"/>
            <a:r>
              <a:rPr lang="ar-SA" sz="2800" smtClean="0"/>
              <a:t>نهاية المحاضرة</a:t>
            </a:r>
            <a:endParaRPr lang="ar-SA" sz="2800" dirty="0"/>
          </a:p>
          <a:p>
            <a:pPr marL="0" algn="r" defTabSz="914400" rtl="1" eaLnBrk="1" latinLnBrk="0" hangingPunct="1"/>
            <a:r>
              <a:rPr lang="ar-SA" sz="2800" dirty="0" smtClean="0"/>
              <a:t>مع كامل الشكر </a:t>
            </a:r>
            <a:endParaRPr lang="en-US" sz="2800" dirty="0"/>
          </a:p>
        </p:txBody>
      </p:sp>
    </p:spTree>
    <p:extLst>
      <p:ext uri="{BB962C8B-B14F-4D97-AF65-F5344CB8AC3E}">
        <p14:creationId xmlns:p14="http://schemas.microsoft.com/office/powerpoint/2010/main" val="268289744"/>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99839" y="70223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خطة المحاضرة</a:t>
            </a:r>
            <a:endParaRPr lang="en-US" sz="2800" dirty="0"/>
          </a:p>
        </p:txBody>
      </p:sp>
      <p:sp>
        <p:nvSpPr>
          <p:cNvPr id="3" name="Subtitle 2"/>
          <p:cNvSpPr>
            <a:spLocks noGrp="1"/>
          </p:cNvSpPr>
          <p:nvPr>
            <p:ph type="subTitle" idx="1"/>
          </p:nvPr>
        </p:nvSpPr>
        <p:spPr>
          <a:xfrm>
            <a:off x="713678" y="2056947"/>
            <a:ext cx="10716322" cy="3980985"/>
          </a:xfrm>
        </p:spPr>
        <p:txBody>
          <a:bodyPr/>
          <a:lstStyle/>
          <a:p>
            <a:pPr marL="457200" indent="-457200" algn="r" rtl="1">
              <a:buFontTx/>
              <a:buChar char="-"/>
            </a:pPr>
            <a:r>
              <a:rPr lang="ar-SA" sz="3200" dirty="0" smtClean="0"/>
              <a:t>زمن الاستجابة </a:t>
            </a:r>
            <a:r>
              <a:rPr lang="en-GB" sz="3200" dirty="0" smtClean="0"/>
              <a:t>RT</a:t>
            </a:r>
            <a:r>
              <a:rPr lang="ar-SA" sz="3200" dirty="0" smtClean="0"/>
              <a:t>: تعريف ولمحة تاريخية</a:t>
            </a:r>
          </a:p>
          <a:p>
            <a:pPr marL="457200" indent="-457200" algn="r" rtl="1">
              <a:buFontTx/>
              <a:buChar char="-"/>
            </a:pPr>
            <a:r>
              <a:rPr lang="ar-SA" sz="3200" dirty="0" smtClean="0"/>
              <a:t>زمن الاستجابة كمؤشر للانتباه والذاكرة.. ولكن!</a:t>
            </a:r>
          </a:p>
          <a:p>
            <a:pPr marL="457200" indent="-457200" algn="r" rtl="1">
              <a:buFontTx/>
              <a:buChar char="-"/>
            </a:pPr>
            <a:r>
              <a:rPr lang="ar-SA" sz="3200" dirty="0" smtClean="0"/>
              <a:t>العوامل المؤثرة في زمن الاستجابة</a:t>
            </a:r>
          </a:p>
          <a:p>
            <a:pPr marL="457200" indent="-457200" algn="r" rtl="1">
              <a:buFontTx/>
              <a:buChar char="-"/>
            </a:pPr>
            <a:r>
              <a:rPr lang="ar-SA" sz="3200" dirty="0" smtClean="0"/>
              <a:t>الملخص</a:t>
            </a:r>
          </a:p>
          <a:p>
            <a:pPr marL="457200" lvl="0" indent="-457200" algn="r" rtl="1">
              <a:buFontTx/>
              <a:buChar char="-"/>
            </a:pPr>
            <a:r>
              <a:rPr lang="ar-SA" sz="3200" dirty="0" smtClean="0"/>
              <a:t>خطة المحاضرة القادمة “تجربة </a:t>
            </a:r>
            <a:r>
              <a:rPr lang="ar-SA" sz="3200" dirty="0" smtClean="0"/>
              <a:t>الانتباه</a:t>
            </a:r>
            <a:r>
              <a:rPr lang="en-GB" sz="3200" dirty="0" smtClean="0"/>
              <a:t> </a:t>
            </a:r>
            <a:r>
              <a:rPr lang="ar-SA" sz="3200" dirty="0" smtClean="0"/>
              <a:t> الموزع” </a:t>
            </a:r>
            <a:endParaRPr lang="ar-SA" sz="3200" dirty="0" smtClean="0"/>
          </a:p>
        </p:txBody>
      </p:sp>
    </p:spTree>
    <p:extLst>
      <p:ext uri="{BB962C8B-B14F-4D97-AF65-F5344CB8AC3E}">
        <p14:creationId xmlns:p14="http://schemas.microsoft.com/office/powerpoint/2010/main" val="191838970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99839" y="541596"/>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مقدمة وتعريف</a:t>
            </a:r>
            <a:endParaRPr lang="en-US" sz="2800" dirty="0"/>
          </a:p>
        </p:txBody>
      </p:sp>
      <p:sp>
        <p:nvSpPr>
          <p:cNvPr id="3" name="Subtitle 2"/>
          <p:cNvSpPr>
            <a:spLocks noGrp="1"/>
          </p:cNvSpPr>
          <p:nvPr>
            <p:ph type="subTitle" idx="1"/>
          </p:nvPr>
        </p:nvSpPr>
        <p:spPr>
          <a:xfrm>
            <a:off x="713678" y="1809812"/>
            <a:ext cx="10716322" cy="3980985"/>
          </a:xfrm>
        </p:spPr>
        <p:txBody>
          <a:bodyPr/>
          <a:lstStyle/>
          <a:p>
            <a:pPr rtl="1"/>
            <a:r>
              <a:rPr lang="ar-SA" sz="3200" dirty="0" smtClean="0"/>
              <a:t>ربما حادث كارثي/ أو توقف سليم! </a:t>
            </a:r>
          </a:p>
          <a:p>
            <a:pPr marL="457200" indent="-457200" algn="r" rtl="1">
              <a:buFontTx/>
              <a:buChar char="-"/>
            </a:pPr>
            <a:r>
              <a:rPr lang="ar-SA" dirty="0" smtClean="0"/>
              <a:t>في أحياناً كثيرة يكمن الفرق بين موقف وآخر في الزمن الذي يستغرقه الفرد للقيام برد الفعل المناسب!</a:t>
            </a:r>
          </a:p>
          <a:p>
            <a:pPr algn="r" rtl="1"/>
            <a:endParaRPr lang="ar-SA" dirty="0" smtClean="0"/>
          </a:p>
          <a:p>
            <a:pPr marL="457200" indent="-457200" algn="r" rtl="1">
              <a:buFontTx/>
              <a:buChar char="-"/>
            </a:pPr>
            <a:r>
              <a:rPr lang="ar-SA" dirty="0" smtClean="0"/>
              <a:t>في الحقل المعرفي يكمن الاهتمام بدراسة الوقت المنقضي بين ظهور مثير ما وظهور الاستجابة له كنافذة يمكن من خلالها معرفة العمليات العقلية التي تجري أثناء معالجة المثيرات</a:t>
            </a:r>
          </a:p>
          <a:p>
            <a:pPr algn="r" rtl="1"/>
            <a:endParaRPr lang="ar-SA" dirty="0" smtClean="0"/>
          </a:p>
          <a:p>
            <a:pPr marL="457200" indent="-457200" algn="r" rtl="1">
              <a:buFontTx/>
              <a:buChar char="-"/>
            </a:pPr>
            <a:r>
              <a:rPr lang="ar-SA" dirty="0" smtClean="0"/>
              <a:t>يمكن تعريف زمن الاستجابة بأنه الفترة الزمنية المنقضية بين بدء ظهور المنبه الحسي واستجابة الفرد التطوعية ”غير التلقائية” له. يمكن أن يطلق عليه زمن الرجع٬ أو زمن كمون الاستجابة٬ أو سرعة الاستجابة. </a:t>
            </a:r>
          </a:p>
        </p:txBody>
      </p:sp>
    </p:spTree>
    <p:extLst>
      <p:ext uri="{BB962C8B-B14F-4D97-AF65-F5344CB8AC3E}">
        <p14:creationId xmlns:p14="http://schemas.microsoft.com/office/powerpoint/2010/main" val="1209391720"/>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زمن الاستجابة: لمحة تاريخية</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algn="r" rtl="1"/>
            <a:r>
              <a:rPr lang="ar-SA" b="1" u="sng" dirty="0" smtClean="0"/>
              <a:t>جذور الاهتمام بزمن الاستجابة:</a:t>
            </a:r>
          </a:p>
          <a:p>
            <a:pPr algn="r" rtl="1"/>
            <a:r>
              <a:rPr lang="ar-SA" dirty="0" smtClean="0"/>
              <a:t>- في عام ١٧٩٦ تم طرد أحد المساعدين في معهد الأرصاد الجوية بجرينتش لتسجيله للحظة التي تمر فيها النجوم بفارق ٨/١ ثانية عن رصد رئيسه. وقد ارتفع الفارق بينهما أحياناً لثانيه مما حدا برئيسه لطرده من المرصد حيث يعتبر هذا الفرق خطير في مجال الفلك</a:t>
            </a:r>
          </a:p>
          <a:p>
            <a:pPr algn="r" rtl="1"/>
            <a:r>
              <a:rPr lang="ar-SA" dirty="0" smtClean="0"/>
              <a:t>- اهتم باسل “العالم الفلكي الألماني” بدراسة أخطاء الملاحظة عام ١٨١٨ واسترعت انتباهه حادثة المساعد المؤسفة وبإجراء عدد كبير من المقارنات بين حسابات الفلكيين لعبور أحد النجوم وجد اختلافات واضحة وعلى نحو منتظم بينهم. افترض أن الفروق بين الباحثين ترجع إلى فروق شخصية موروثة في القدرة على التمييز ولقد صاغ لهذه الفروق لاحقاً مصطلح “</a:t>
            </a:r>
            <a:r>
              <a:rPr lang="ar-SA" u="sng" dirty="0" smtClean="0"/>
              <a:t>المعادلة الشخصية”  </a:t>
            </a:r>
          </a:p>
        </p:txBody>
      </p:sp>
    </p:spTree>
    <p:extLst>
      <p:ext uri="{BB962C8B-B14F-4D97-AF65-F5344CB8AC3E}">
        <p14:creationId xmlns:p14="http://schemas.microsoft.com/office/powerpoint/2010/main" val="887715577"/>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زمن الاستجابة: لمحة تاريخية</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algn="r" rtl="1"/>
            <a:r>
              <a:rPr lang="ar-SA" b="1" u="sng" dirty="0" smtClean="0"/>
              <a:t>جذور الاهتمام بزمن الاستجابة:</a:t>
            </a:r>
          </a:p>
          <a:p>
            <a:pPr marL="342900" indent="-342900" algn="r" rtl="1">
              <a:buFontTx/>
              <a:buChar char="-"/>
            </a:pPr>
            <a:r>
              <a:rPr lang="ar-SA" dirty="0" smtClean="0"/>
              <a:t>في عام ١٨٥٠ قام العالم الفيزيائي الألماني </a:t>
            </a:r>
            <a:r>
              <a:rPr lang="ar-SA" dirty="0" err="1" smtClean="0"/>
              <a:t>هلمهولتز</a:t>
            </a:r>
            <a:r>
              <a:rPr lang="ar-SA" dirty="0" smtClean="0"/>
              <a:t> بقياس سرعة الدفعة العصبية “سرعة التوصيل” في عصب حركي لضفدعة حيث قام بإحداث تنبيه عصبي قريباً من العضلة ثم بعيداً عنها لقياس الفرق في الزمن المنقضي بين التنبيه وبدايات انقباض العضلة بين هذين المكانين. </a:t>
            </a:r>
          </a:p>
          <a:p>
            <a:pPr algn="r" rtl="1"/>
            <a:endParaRPr lang="ar-SA" dirty="0" smtClean="0"/>
          </a:p>
          <a:p>
            <a:pPr marL="342900" indent="-342900" algn="r" rtl="1">
              <a:buFontTx/>
              <a:buChar char="-"/>
            </a:pPr>
            <a:r>
              <a:rPr lang="ar-SA" dirty="0" smtClean="0"/>
              <a:t>قام أيضاً بدراسة هذا الزمن على الانسان فعلى سبيل المثال كان يقوم في أحد التجارب بتنبيه الجلد بصدمة كهربائية خفيفة بعيداً عن الدماغ ثم قريباً منه ويطلب من المفحوص رفع يده عند الإحساس بالصدمة. </a:t>
            </a:r>
          </a:p>
        </p:txBody>
      </p:sp>
    </p:spTree>
    <p:extLst>
      <p:ext uri="{BB962C8B-B14F-4D97-AF65-F5344CB8AC3E}">
        <p14:creationId xmlns:p14="http://schemas.microsoft.com/office/powerpoint/2010/main" val="481089832"/>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زمن الاستجابة: لمحة تاريخية</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algn="r" rtl="1"/>
            <a:r>
              <a:rPr lang="ar-SA" b="1" u="sng" dirty="0" smtClean="0"/>
              <a:t>جذور الاهتمام بزمن الاستجابة:</a:t>
            </a:r>
          </a:p>
          <a:p>
            <a:pPr marL="342900" indent="-342900" algn="r" rtl="1">
              <a:buFontTx/>
              <a:buChar char="-"/>
            </a:pPr>
            <a:r>
              <a:rPr lang="ar-SA" dirty="0" smtClean="0"/>
              <a:t>أدرك عالم النفس الدانماركي </a:t>
            </a:r>
            <a:r>
              <a:rPr lang="ar-SA" dirty="0" err="1" smtClean="0"/>
              <a:t>دوندرز</a:t>
            </a:r>
            <a:r>
              <a:rPr lang="ar-SA" dirty="0" smtClean="0"/>
              <a:t> </a:t>
            </a:r>
            <a:r>
              <a:rPr lang="en-GB" dirty="0" smtClean="0"/>
              <a:t> </a:t>
            </a:r>
            <a:r>
              <a:rPr lang="en-GB" dirty="0" err="1" smtClean="0"/>
              <a:t>Donders</a:t>
            </a:r>
            <a:r>
              <a:rPr lang="ar-SA" dirty="0" smtClean="0"/>
              <a:t> أنه يمكن استخدام المعادلة الشخصية لتصحيح الوقت المطلوب لعدد من العمليات العقلية واقترح ٣ أزمنة للاستجابة لاقت دعماً تجريبياً كبيراً وما زالت تعرف حتى اليوم </a:t>
            </a:r>
            <a:r>
              <a:rPr lang="ar-SA" dirty="0" err="1" smtClean="0"/>
              <a:t>بدوندرز</a:t>
            </a:r>
            <a:r>
              <a:rPr lang="ar-SA" dirty="0" smtClean="0"/>
              <a:t>:</a:t>
            </a:r>
            <a:endParaRPr lang="en-GB" dirty="0" smtClean="0"/>
          </a:p>
          <a:p>
            <a:pPr algn="r" rtl="1"/>
            <a:endParaRPr lang="ar-SA" dirty="0" smtClean="0"/>
          </a:p>
          <a:p>
            <a:pPr rtl="1"/>
            <a:r>
              <a:rPr lang="en-GB" dirty="0" smtClean="0"/>
              <a:t>A</a:t>
            </a:r>
          </a:p>
          <a:p>
            <a:pPr rtl="1"/>
            <a:r>
              <a:rPr lang="en-GB" dirty="0" smtClean="0"/>
              <a:t>B</a:t>
            </a:r>
          </a:p>
          <a:p>
            <a:pPr rtl="1"/>
            <a:r>
              <a:rPr lang="en-GB" dirty="0" smtClean="0"/>
              <a:t>C RTs</a:t>
            </a:r>
          </a:p>
          <a:p>
            <a:pPr rtl="1"/>
            <a:endParaRPr lang="ar-SA" dirty="0" smtClean="0"/>
          </a:p>
        </p:txBody>
      </p:sp>
    </p:spTree>
    <p:extLst>
      <p:ext uri="{BB962C8B-B14F-4D97-AF65-F5344CB8AC3E}">
        <p14:creationId xmlns:p14="http://schemas.microsoft.com/office/powerpoint/2010/main" val="853096350"/>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زمن الرجع البسيط </a:t>
            </a:r>
            <a:r>
              <a:rPr lang="en-GB" sz="2800" dirty="0"/>
              <a:t>A</a:t>
            </a:r>
            <a:endParaRPr lang="en-US" sz="2800" dirty="0"/>
          </a:p>
        </p:txBody>
      </p:sp>
      <p:sp>
        <p:nvSpPr>
          <p:cNvPr id="3" name="Subtitle 2"/>
          <p:cNvSpPr>
            <a:spLocks noGrp="1"/>
          </p:cNvSpPr>
          <p:nvPr>
            <p:ph type="subTitle" idx="1"/>
          </p:nvPr>
        </p:nvSpPr>
        <p:spPr>
          <a:xfrm>
            <a:off x="713678" y="2575931"/>
            <a:ext cx="10716322" cy="3980985"/>
          </a:xfrm>
        </p:spPr>
        <p:txBody>
          <a:bodyPr/>
          <a:lstStyle/>
          <a:p>
            <a:pPr marL="457200" indent="-457200" algn="r" defTabSz="914400" rtl="1" eaLnBrk="1" latinLnBrk="0" hangingPunct="1">
              <a:lnSpc>
                <a:spcPct val="90000"/>
              </a:lnSpc>
              <a:spcBef>
                <a:spcPts val="1000"/>
              </a:spcBef>
              <a:buFontTx/>
              <a:buChar char="-"/>
            </a:pPr>
            <a:r>
              <a:rPr lang="ar-SA" dirty="0" smtClean="0"/>
              <a:t>يمثل نقطة الأساس والتي تأخذ بعين الاعتبار عوامل</a:t>
            </a:r>
            <a:r>
              <a:rPr lang="ar-SA" dirty="0"/>
              <a:t> </a:t>
            </a:r>
            <a:r>
              <a:rPr lang="ar-SA" dirty="0" smtClean="0"/>
              <a:t>تكون أزمنة الاستجابة</a:t>
            </a:r>
          </a:p>
          <a:p>
            <a:pPr algn="r" defTabSz="914400" rtl="1" eaLnBrk="1" latinLnBrk="0" hangingPunct="1">
              <a:lnSpc>
                <a:spcPct val="90000"/>
              </a:lnSpc>
              <a:spcBef>
                <a:spcPts val="1000"/>
              </a:spcBef>
            </a:pPr>
            <a:r>
              <a:rPr lang="ar-SA" dirty="0" smtClean="0"/>
              <a:t>المركبة كسرعة الدفعة العصبية</a:t>
            </a:r>
          </a:p>
          <a:p>
            <a:pPr algn="r" defTabSz="914400" rtl="1" eaLnBrk="1" latinLnBrk="0" hangingPunct="1">
              <a:lnSpc>
                <a:spcPct val="90000"/>
              </a:lnSpc>
              <a:spcBef>
                <a:spcPts val="1000"/>
              </a:spcBef>
            </a:pPr>
            <a:endParaRPr lang="ar-SA" dirty="0"/>
          </a:p>
          <a:p>
            <a:pPr algn="r" defTabSz="914400" rtl="1" eaLnBrk="1" latinLnBrk="0" hangingPunct="1">
              <a:lnSpc>
                <a:spcPct val="90000"/>
              </a:lnSpc>
              <a:spcBef>
                <a:spcPts val="1000"/>
              </a:spcBef>
            </a:pPr>
            <a:r>
              <a:rPr lang="ar-SA" dirty="0" smtClean="0"/>
              <a:t>- متوقع لهذا الزمن أن يكون الأقصر من بين أزمنة</a:t>
            </a:r>
          </a:p>
          <a:p>
            <a:pPr algn="r" defTabSz="914400" rtl="1" eaLnBrk="1" latinLnBrk="0" hangingPunct="1">
              <a:lnSpc>
                <a:spcPct val="90000"/>
              </a:lnSpc>
              <a:spcBef>
                <a:spcPts val="1000"/>
              </a:spcBef>
            </a:pPr>
            <a:r>
              <a:rPr lang="ar-SA" dirty="0" smtClean="0"/>
              <a:t>الاستجابات</a:t>
            </a:r>
          </a:p>
          <a:p>
            <a:pPr algn="r" defTabSz="914400" rtl="1" eaLnBrk="1" latinLnBrk="0" hangingPunct="1">
              <a:lnSpc>
                <a:spcPct val="90000"/>
              </a:lnSpc>
              <a:spcBef>
                <a:spcPts val="1000"/>
              </a:spcBef>
            </a:pPr>
            <a:endParaRPr lang="ar-SA" dirty="0"/>
          </a:p>
          <a:p>
            <a:pPr marL="342900" indent="-342900" algn="r" defTabSz="914400" rtl="1" eaLnBrk="1" latinLnBrk="0" hangingPunct="1">
              <a:lnSpc>
                <a:spcPct val="90000"/>
              </a:lnSpc>
              <a:spcBef>
                <a:spcPts val="1000"/>
              </a:spcBef>
              <a:buFont typeface="Arial" charset="0"/>
              <a:buChar char="•"/>
            </a:pPr>
            <a:r>
              <a:rPr lang="ar-SA" dirty="0" smtClean="0"/>
              <a:t>عند كل ظهور للمثير </a:t>
            </a:r>
            <a:r>
              <a:rPr lang="en-GB" dirty="0" smtClean="0"/>
              <a:t>x </a:t>
            </a:r>
            <a:r>
              <a:rPr lang="ar-SA" dirty="0" smtClean="0"/>
              <a:t> اضفط زر المسافة!</a:t>
            </a:r>
          </a:p>
          <a:p>
            <a:pPr algn="r" defTabSz="914400" rtl="1" eaLnBrk="1" latinLnBrk="0" hangingPunct="1">
              <a:lnSpc>
                <a:spcPct val="90000"/>
              </a:lnSpc>
              <a:spcBef>
                <a:spcPts val="1000"/>
              </a:spcBef>
            </a:pPr>
            <a:endParaRPr lang="ar-SA"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1928" y="2775748"/>
            <a:ext cx="2356686" cy="3377917"/>
          </a:xfrm>
          <a:prstGeom prst="rect">
            <a:avLst/>
          </a:prstGeom>
        </p:spPr>
      </p:pic>
      <p:sp>
        <p:nvSpPr>
          <p:cNvPr id="5" name="Frame 4"/>
          <p:cNvSpPr/>
          <p:nvPr/>
        </p:nvSpPr>
        <p:spPr>
          <a:xfrm>
            <a:off x="4683211" y="4670854"/>
            <a:ext cx="1186248" cy="827903"/>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p:cNvSpPr txBox="1"/>
          <p:nvPr/>
        </p:nvSpPr>
        <p:spPr>
          <a:xfrm>
            <a:off x="4825543" y="4900139"/>
            <a:ext cx="875561" cy="369332"/>
          </a:xfrm>
          <a:prstGeom prst="rect">
            <a:avLst/>
          </a:prstGeom>
          <a:noFill/>
        </p:spPr>
        <p:txBody>
          <a:bodyPr wrap="none" rtlCol="0">
            <a:spAutoFit/>
          </a:bodyPr>
          <a:lstStyle/>
          <a:p>
            <a:pPr marL="0" algn="r" defTabSz="914400" rtl="1" eaLnBrk="1" latinLnBrk="0" hangingPunct="1"/>
            <a:r>
              <a:rPr lang="ar-SA" dirty="0" smtClean="0"/>
              <a:t>الاستجابة</a:t>
            </a:r>
            <a:endParaRPr lang="en-US" dirty="0"/>
          </a:p>
        </p:txBody>
      </p:sp>
      <p:cxnSp>
        <p:nvCxnSpPr>
          <p:cNvPr id="8" name="Straight Arrow Connector 7"/>
          <p:cNvCxnSpPr/>
          <p:nvPr/>
        </p:nvCxnSpPr>
        <p:spPr>
          <a:xfrm>
            <a:off x="5250311" y="3958465"/>
            <a:ext cx="13012" cy="6740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Donut 9"/>
          <p:cNvSpPr/>
          <p:nvPr/>
        </p:nvSpPr>
        <p:spPr>
          <a:xfrm>
            <a:off x="4825543" y="3039762"/>
            <a:ext cx="875561" cy="852616"/>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1" eaLnBrk="1" latinLnBrk="0" hangingPunct="1"/>
            <a:r>
              <a:rPr lang="ar-SA" dirty="0" smtClean="0">
                <a:solidFill>
                  <a:schemeClr val="tx1"/>
                </a:solidFill>
              </a:rPr>
              <a:t>المثير</a:t>
            </a:r>
            <a:endParaRPr lang="en-US" dirty="0">
              <a:solidFill>
                <a:schemeClr val="tx1"/>
              </a:solidFill>
            </a:endParaRPr>
          </a:p>
        </p:txBody>
      </p:sp>
    </p:spTree>
    <p:extLst>
      <p:ext uri="{BB962C8B-B14F-4D97-AF65-F5344CB8AC3E}">
        <p14:creationId xmlns:p14="http://schemas.microsoft.com/office/powerpoint/2010/main" val="2030696666"/>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03321" y="414072"/>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زمن الرجع المركب </a:t>
            </a:r>
            <a:r>
              <a:rPr lang="en-GB" sz="2800" dirty="0" smtClean="0"/>
              <a:t>B</a:t>
            </a:r>
            <a:r>
              <a:rPr lang="ar-SA" sz="2800" dirty="0" smtClean="0"/>
              <a:t> (الاختياري)</a:t>
            </a:r>
            <a:endParaRPr lang="en-US" sz="2800" dirty="0"/>
          </a:p>
        </p:txBody>
      </p:sp>
      <p:sp>
        <p:nvSpPr>
          <p:cNvPr id="3" name="Subtitle 2"/>
          <p:cNvSpPr>
            <a:spLocks noGrp="1"/>
          </p:cNvSpPr>
          <p:nvPr>
            <p:ph type="subTitle" idx="1"/>
          </p:nvPr>
        </p:nvSpPr>
        <p:spPr>
          <a:xfrm>
            <a:off x="713678" y="2575931"/>
            <a:ext cx="10716322" cy="3980985"/>
          </a:xfrm>
        </p:spPr>
        <p:txBody>
          <a:bodyPr/>
          <a:lstStyle/>
          <a:p>
            <a:pPr marL="457200" indent="-457200" algn="r" rtl="1">
              <a:buFontTx/>
              <a:buChar char="-"/>
            </a:pPr>
            <a:r>
              <a:rPr lang="ar-SA" dirty="0" smtClean="0"/>
              <a:t>يتطلب هذا النوع تحديد نوع المثير “لون الإشارة”</a:t>
            </a:r>
          </a:p>
          <a:p>
            <a:pPr marL="457200" indent="-457200" algn="r" rtl="1">
              <a:buFontTx/>
              <a:buChar char="-"/>
            </a:pPr>
            <a:r>
              <a:rPr lang="ar-SA" dirty="0" smtClean="0"/>
              <a:t>ثم اختيار نوع الاستجابة المناسبة “اضغط الزر الأخضر أو الأحمر”</a:t>
            </a:r>
          </a:p>
          <a:p>
            <a:pPr algn="r" rtl="1"/>
            <a:endParaRPr lang="ar-SA" dirty="0"/>
          </a:p>
          <a:p>
            <a:pPr algn="r" rtl="1"/>
            <a:r>
              <a:rPr lang="ar-SA" dirty="0" smtClean="0"/>
              <a:t>في هذا النوع من الاستجابات عادة ما يعكس الزمن النوعين</a:t>
            </a:r>
          </a:p>
          <a:p>
            <a:pPr algn="r" rtl="1"/>
            <a:r>
              <a:rPr lang="ar-SA" dirty="0" smtClean="0"/>
              <a:t>السابق ذكرهما من المعالجات (تحديد المثير و اختيار استجابة</a:t>
            </a:r>
          </a:p>
          <a:p>
            <a:pPr algn="r" rtl="1"/>
            <a:r>
              <a:rPr lang="ar-SA" dirty="0" smtClean="0"/>
              <a:t> ملائمة)</a:t>
            </a:r>
          </a:p>
          <a:p>
            <a:pPr algn="r" rtl="1"/>
            <a:endParaRPr lang="ar-SA" dirty="0"/>
          </a:p>
          <a:p>
            <a:pPr algn="r" rtl="1"/>
            <a:r>
              <a:rPr lang="ar-SA" dirty="0" smtClean="0"/>
              <a:t>وفقاً لذلك فالمتوقع أن يكون هذا النوع هو الأطول </a:t>
            </a:r>
          </a:p>
          <a:p>
            <a:pPr algn="r" rtl="1"/>
            <a:endParaRPr lang="ar-SA"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2418" y="4201297"/>
            <a:ext cx="4811905" cy="2355619"/>
          </a:xfrm>
          <a:prstGeom prst="rect">
            <a:avLst/>
          </a:prstGeom>
        </p:spPr>
      </p:pic>
      <p:sp>
        <p:nvSpPr>
          <p:cNvPr id="5" name="Donut 4"/>
          <p:cNvSpPr/>
          <p:nvPr/>
        </p:nvSpPr>
        <p:spPr>
          <a:xfrm>
            <a:off x="527760" y="1303225"/>
            <a:ext cx="875561" cy="852616"/>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1" eaLnBrk="1" latinLnBrk="0" hangingPunct="1"/>
            <a:r>
              <a:rPr lang="ar-SA" dirty="0" smtClean="0">
                <a:solidFill>
                  <a:schemeClr val="tx1"/>
                </a:solidFill>
              </a:rPr>
              <a:t>المثير</a:t>
            </a:r>
            <a:r>
              <a:rPr lang="en-GB" dirty="0">
                <a:solidFill>
                  <a:schemeClr val="tx1"/>
                </a:solidFill>
              </a:rPr>
              <a:t>G</a:t>
            </a:r>
            <a:endParaRPr lang="en-US" dirty="0">
              <a:solidFill>
                <a:schemeClr val="tx1"/>
              </a:solidFill>
            </a:endParaRPr>
          </a:p>
        </p:txBody>
      </p:sp>
      <p:sp>
        <p:nvSpPr>
          <p:cNvPr id="6" name="Frame 5"/>
          <p:cNvSpPr/>
          <p:nvPr/>
        </p:nvSpPr>
        <p:spPr>
          <a:xfrm>
            <a:off x="372418" y="3025447"/>
            <a:ext cx="1186248" cy="827903"/>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Frame 6"/>
          <p:cNvSpPr/>
          <p:nvPr/>
        </p:nvSpPr>
        <p:spPr>
          <a:xfrm>
            <a:off x="2669060" y="3025447"/>
            <a:ext cx="1186248" cy="827903"/>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Donut 7"/>
          <p:cNvSpPr/>
          <p:nvPr/>
        </p:nvSpPr>
        <p:spPr>
          <a:xfrm>
            <a:off x="2834806" y="1360148"/>
            <a:ext cx="875561" cy="852616"/>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1" eaLnBrk="1" latinLnBrk="0" hangingPunct="1"/>
            <a:r>
              <a:rPr lang="ar-SA" dirty="0" smtClean="0">
                <a:solidFill>
                  <a:schemeClr val="tx1"/>
                </a:solidFill>
              </a:rPr>
              <a:t>المثير</a:t>
            </a:r>
            <a:endParaRPr lang="en-GB" dirty="0" smtClean="0">
              <a:solidFill>
                <a:schemeClr val="tx1"/>
              </a:solidFill>
            </a:endParaRPr>
          </a:p>
          <a:p>
            <a:pPr marL="0" algn="ctr" defTabSz="914400" rtl="1" eaLnBrk="1" latinLnBrk="0" hangingPunct="1"/>
            <a:r>
              <a:rPr lang="en-GB" dirty="0">
                <a:solidFill>
                  <a:schemeClr val="tx1"/>
                </a:solidFill>
              </a:rPr>
              <a:t>V</a:t>
            </a:r>
            <a:endParaRPr lang="en-US" dirty="0">
              <a:solidFill>
                <a:schemeClr val="tx1"/>
              </a:solidFill>
            </a:endParaRPr>
          </a:p>
        </p:txBody>
      </p:sp>
      <p:cxnSp>
        <p:nvCxnSpPr>
          <p:cNvPr id="9" name="Straight Arrow Connector 8"/>
          <p:cNvCxnSpPr/>
          <p:nvPr/>
        </p:nvCxnSpPr>
        <p:spPr>
          <a:xfrm>
            <a:off x="952529" y="2295871"/>
            <a:ext cx="13012" cy="6740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272586" y="2295870"/>
            <a:ext cx="13012" cy="6740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971880" y="3254732"/>
            <a:ext cx="728084" cy="369332"/>
          </a:xfrm>
          <a:prstGeom prst="rect">
            <a:avLst/>
          </a:prstGeom>
          <a:noFill/>
        </p:spPr>
        <p:txBody>
          <a:bodyPr wrap="none" rtlCol="0">
            <a:spAutoFit/>
          </a:bodyPr>
          <a:lstStyle/>
          <a:p>
            <a:pPr marL="0" algn="r" defTabSz="914400" rtl="1" eaLnBrk="1" latinLnBrk="0" hangingPunct="1"/>
            <a:r>
              <a:rPr lang="ar-SA" smtClean="0"/>
              <a:t>استجابة</a:t>
            </a:r>
            <a:endParaRPr lang="en-US" dirty="0"/>
          </a:p>
        </p:txBody>
      </p:sp>
      <p:sp>
        <p:nvSpPr>
          <p:cNvPr id="12" name="TextBox 11"/>
          <p:cNvSpPr txBox="1"/>
          <p:nvPr/>
        </p:nvSpPr>
        <p:spPr>
          <a:xfrm>
            <a:off x="601498" y="3258952"/>
            <a:ext cx="728084" cy="369332"/>
          </a:xfrm>
          <a:prstGeom prst="rect">
            <a:avLst/>
          </a:prstGeom>
          <a:noFill/>
        </p:spPr>
        <p:txBody>
          <a:bodyPr wrap="none" rtlCol="0">
            <a:spAutoFit/>
          </a:bodyPr>
          <a:lstStyle/>
          <a:p>
            <a:pPr marL="0" algn="r" defTabSz="914400" rtl="1" eaLnBrk="1" latinLnBrk="0" hangingPunct="1"/>
            <a:r>
              <a:rPr lang="ar-SA" smtClean="0"/>
              <a:t>استجابة</a:t>
            </a:r>
            <a:endParaRPr lang="en-US" dirty="0"/>
          </a:p>
        </p:txBody>
      </p:sp>
    </p:spTree>
    <p:extLst>
      <p:ext uri="{BB962C8B-B14F-4D97-AF65-F5344CB8AC3E}">
        <p14:creationId xmlns:p14="http://schemas.microsoft.com/office/powerpoint/2010/main" val="246348488"/>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زمن الرجع المتعدد</a:t>
            </a:r>
            <a:r>
              <a:rPr lang="en-GB" sz="2800" dirty="0" smtClean="0"/>
              <a:t> </a:t>
            </a:r>
            <a:r>
              <a:rPr lang="ar-SA" sz="2800" dirty="0" smtClean="0"/>
              <a:t> </a:t>
            </a:r>
            <a:r>
              <a:rPr lang="en-GB" sz="2800" dirty="0" smtClean="0"/>
              <a:t>C</a:t>
            </a:r>
            <a:r>
              <a:rPr lang="ar-SA" sz="2800" dirty="0" smtClean="0"/>
              <a:t> (التمييزي)</a:t>
            </a:r>
            <a:endParaRPr lang="en-US" sz="2800" dirty="0"/>
          </a:p>
        </p:txBody>
      </p:sp>
      <p:sp>
        <p:nvSpPr>
          <p:cNvPr id="3" name="Subtitle 2"/>
          <p:cNvSpPr>
            <a:spLocks noGrp="1"/>
          </p:cNvSpPr>
          <p:nvPr>
            <p:ph type="subTitle" idx="1"/>
          </p:nvPr>
        </p:nvSpPr>
        <p:spPr>
          <a:xfrm>
            <a:off x="713678" y="2575931"/>
            <a:ext cx="10716322" cy="3980985"/>
          </a:xfrm>
        </p:spPr>
        <p:txBody>
          <a:bodyPr/>
          <a:lstStyle/>
          <a:p>
            <a:pPr marL="457200" indent="-457200" algn="r" rtl="1">
              <a:buFontTx/>
              <a:buChar char="-"/>
            </a:pPr>
            <a:r>
              <a:rPr lang="ar-SA" dirty="0" smtClean="0"/>
              <a:t>يوجد في هذا النوع عدد من المثيرات (متعددة) ولكن الاستجابة تكون</a:t>
            </a:r>
          </a:p>
          <a:p>
            <a:pPr algn="r" rtl="1"/>
            <a:r>
              <a:rPr lang="ar-SA" dirty="0" smtClean="0"/>
              <a:t> مطلوبة عند ظهور أحدها فقط. </a:t>
            </a:r>
          </a:p>
          <a:p>
            <a:pPr algn="r" rtl="1"/>
            <a:endParaRPr lang="ar-SA" dirty="0"/>
          </a:p>
          <a:p>
            <a:pPr algn="r" rtl="1"/>
            <a:r>
              <a:rPr lang="ar-SA" dirty="0" smtClean="0"/>
              <a:t>العملية العقلية المطلوبة هنا هي تحديد وتعريف المثير الذي يتطلب الاستجابة ولكن لا حاجة</a:t>
            </a:r>
          </a:p>
          <a:p>
            <a:pPr algn="r" rtl="1"/>
            <a:r>
              <a:rPr lang="ar-SA" dirty="0" smtClean="0"/>
              <a:t>هنا لاختيار استجابة ملائمة!</a:t>
            </a:r>
          </a:p>
        </p:txBody>
      </p:sp>
      <p:sp>
        <p:nvSpPr>
          <p:cNvPr id="4" name="Donut 3"/>
          <p:cNvSpPr/>
          <p:nvPr/>
        </p:nvSpPr>
        <p:spPr>
          <a:xfrm>
            <a:off x="968936" y="2385759"/>
            <a:ext cx="875561" cy="852616"/>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1" eaLnBrk="1" latinLnBrk="0" hangingPunct="1"/>
            <a:r>
              <a:rPr lang="ar-SA" dirty="0" smtClean="0">
                <a:solidFill>
                  <a:schemeClr val="tx1"/>
                </a:solidFill>
              </a:rPr>
              <a:t>المثير</a:t>
            </a:r>
            <a:endParaRPr lang="en-GB" dirty="0" smtClean="0">
              <a:solidFill>
                <a:schemeClr val="tx1"/>
              </a:solidFill>
            </a:endParaRPr>
          </a:p>
          <a:p>
            <a:pPr marL="0" algn="ctr" defTabSz="914400" rtl="1" eaLnBrk="1" latinLnBrk="0" hangingPunct="1"/>
            <a:r>
              <a:rPr lang="en-GB" dirty="0">
                <a:solidFill>
                  <a:schemeClr val="tx1"/>
                </a:solidFill>
              </a:rPr>
              <a:t>V</a:t>
            </a:r>
            <a:endParaRPr lang="en-US" dirty="0">
              <a:solidFill>
                <a:schemeClr val="tx1"/>
              </a:solidFill>
            </a:endParaRPr>
          </a:p>
        </p:txBody>
      </p:sp>
      <p:sp>
        <p:nvSpPr>
          <p:cNvPr id="5" name="Frame 4"/>
          <p:cNvSpPr/>
          <p:nvPr/>
        </p:nvSpPr>
        <p:spPr>
          <a:xfrm>
            <a:off x="813592" y="3964561"/>
            <a:ext cx="1186248" cy="827903"/>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Donut 5"/>
          <p:cNvSpPr/>
          <p:nvPr/>
        </p:nvSpPr>
        <p:spPr>
          <a:xfrm>
            <a:off x="3036182" y="2385759"/>
            <a:ext cx="875561" cy="852616"/>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1" eaLnBrk="1" latinLnBrk="0" hangingPunct="1"/>
            <a:r>
              <a:rPr lang="ar-SA" dirty="0" smtClean="0">
                <a:solidFill>
                  <a:schemeClr val="tx1"/>
                </a:solidFill>
              </a:rPr>
              <a:t>المثير</a:t>
            </a:r>
            <a:r>
              <a:rPr lang="en-GB" dirty="0">
                <a:solidFill>
                  <a:schemeClr val="tx1"/>
                </a:solidFill>
              </a:rPr>
              <a:t>G</a:t>
            </a:r>
            <a:endParaRPr lang="en-US" dirty="0">
              <a:solidFill>
                <a:schemeClr val="tx1"/>
              </a:solidFill>
            </a:endParaRPr>
          </a:p>
        </p:txBody>
      </p:sp>
      <p:cxnSp>
        <p:nvCxnSpPr>
          <p:cNvPr id="7" name="Straight Arrow Connector 6"/>
          <p:cNvCxnSpPr/>
          <p:nvPr/>
        </p:nvCxnSpPr>
        <p:spPr>
          <a:xfrm>
            <a:off x="1399468" y="3238375"/>
            <a:ext cx="13012" cy="6740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974699" y="4197091"/>
            <a:ext cx="875561" cy="369332"/>
          </a:xfrm>
          <a:prstGeom prst="rect">
            <a:avLst/>
          </a:prstGeom>
          <a:noFill/>
        </p:spPr>
        <p:txBody>
          <a:bodyPr wrap="none" rtlCol="0">
            <a:spAutoFit/>
          </a:bodyPr>
          <a:lstStyle/>
          <a:p>
            <a:pPr marL="0" algn="r" defTabSz="914400" rtl="1" eaLnBrk="1" latinLnBrk="0" hangingPunct="1"/>
            <a:r>
              <a:rPr lang="ar-SA" dirty="0" smtClean="0"/>
              <a:t>الاستجابة</a:t>
            </a:r>
            <a:endParaRPr lang="en-US" dirty="0"/>
          </a:p>
        </p:txBody>
      </p:sp>
    </p:spTree>
    <p:extLst>
      <p:ext uri="{BB962C8B-B14F-4D97-AF65-F5344CB8AC3E}">
        <p14:creationId xmlns:p14="http://schemas.microsoft.com/office/powerpoint/2010/main" val="480893167"/>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12938</TotalTime>
  <Words>1096</Words>
  <Application>Microsoft Macintosh PowerPoint</Application>
  <PresentationFormat>Widescreen</PresentationFormat>
  <Paragraphs>121</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Calibri Light</vt:lpstr>
      <vt:lpstr>Times New Roman</vt:lpstr>
      <vt:lpstr>Arial</vt:lpstr>
      <vt:lpstr>Calibri</vt:lpstr>
      <vt:lpstr>Office Theme</vt:lpstr>
      <vt:lpstr>علم النفس التجريبي (٣٦١ نفس) المحاضرة 7</vt:lpstr>
      <vt:lpstr>خطة المحاضرة</vt:lpstr>
      <vt:lpstr>مقدمة وتعريف</vt:lpstr>
      <vt:lpstr>زمن الاستجابة: لمحة تاريخية</vt:lpstr>
      <vt:lpstr>زمن الاستجابة: لمحة تاريخية</vt:lpstr>
      <vt:lpstr>زمن الاستجابة: لمحة تاريخية</vt:lpstr>
      <vt:lpstr>زمن الرجع البسيط A</vt:lpstr>
      <vt:lpstr>زمن الرجع المركب B (الاختياري)</vt:lpstr>
      <vt:lpstr>زمن الرجع المتعدد  C (التمييزي)</vt:lpstr>
      <vt:lpstr>الفرق بين أزمنة A,B, &amp; C</vt:lpstr>
      <vt:lpstr>مزايا دراسات دوندرز في زمن الاستجابة</vt:lpstr>
      <vt:lpstr>PowerPoint Presentation</vt:lpstr>
      <vt:lpstr>زمن الاستجابة كمتغير تابع</vt:lpstr>
      <vt:lpstr>العوامل المؤثرة في زمن الاستجابة</vt:lpstr>
      <vt:lpstr>العوامل المؤثرة في زمن الاستجابة</vt:lpstr>
      <vt:lpstr>العوامل المؤثرة في زمن الاستجابة</vt:lpstr>
      <vt:lpstr>تلخيص</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خطة المحاضرة</dc:title>
  <dc:creator>Albandri oti</dc:creator>
  <cp:lastModifiedBy>Albandri oti</cp:lastModifiedBy>
  <cp:revision>448</cp:revision>
  <dcterms:created xsi:type="dcterms:W3CDTF">2016-10-02T13:19:20Z</dcterms:created>
  <dcterms:modified xsi:type="dcterms:W3CDTF">2017-11-03T09:38:45Z</dcterms:modified>
</cp:coreProperties>
</file>